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5639375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" d="100"/>
          <a:sy n="20" d="100"/>
        </p:scale>
        <p:origin x="1158" y="-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2953" y="7070108"/>
            <a:ext cx="30293469" cy="15040222"/>
          </a:xfrm>
        </p:spPr>
        <p:txBody>
          <a:bodyPr anchor="b"/>
          <a:lstStyle>
            <a:lvl1pPr algn="ctr">
              <a:defRPr sz="23386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4922" y="22690338"/>
            <a:ext cx="26729531" cy="10430151"/>
          </a:xfrm>
        </p:spPr>
        <p:txBody>
          <a:bodyPr/>
          <a:lstStyle>
            <a:lvl1pPr marL="0" indent="0" algn="ctr">
              <a:buNone/>
              <a:defRPr sz="9354"/>
            </a:lvl1pPr>
            <a:lvl2pPr marL="1781983" indent="0" algn="ctr">
              <a:buNone/>
              <a:defRPr sz="7795"/>
            </a:lvl2pPr>
            <a:lvl3pPr marL="3563965" indent="0" algn="ctr">
              <a:buNone/>
              <a:defRPr sz="7016"/>
            </a:lvl3pPr>
            <a:lvl4pPr marL="5345948" indent="0" algn="ctr">
              <a:buNone/>
              <a:defRPr sz="6236"/>
            </a:lvl4pPr>
            <a:lvl5pPr marL="7127931" indent="0" algn="ctr">
              <a:buNone/>
              <a:defRPr sz="6236"/>
            </a:lvl5pPr>
            <a:lvl6pPr marL="8909914" indent="0" algn="ctr">
              <a:buNone/>
              <a:defRPr sz="6236"/>
            </a:lvl6pPr>
            <a:lvl7pPr marL="10691896" indent="0" algn="ctr">
              <a:buNone/>
              <a:defRPr sz="6236"/>
            </a:lvl7pPr>
            <a:lvl8pPr marL="12473879" indent="0" algn="ctr">
              <a:buNone/>
              <a:defRPr sz="6236"/>
            </a:lvl8pPr>
            <a:lvl9pPr marL="14255862" indent="0" algn="ctr">
              <a:buNone/>
              <a:defRPr sz="6236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70F9-19C5-481D-9261-F79C8625D2EA}" type="datetimeFigureOut">
              <a:rPr lang="pt-BR" smtClean="0"/>
              <a:t>18/06/2016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B898-93FE-4A01-8D91-0CDCDD055C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55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70F9-19C5-481D-9261-F79C8625D2EA}" type="datetimeFigureOut">
              <a:rPr lang="pt-BR" smtClean="0"/>
              <a:t>18/06/2016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B898-93FE-4A01-8D91-0CDCDD055C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45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504430" y="2300034"/>
            <a:ext cx="7684740" cy="366105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50209" y="2300034"/>
            <a:ext cx="22608729" cy="3661054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70F9-19C5-481D-9261-F79C8625D2EA}" type="datetimeFigureOut">
              <a:rPr lang="pt-BR" smtClean="0"/>
              <a:t>18/06/2016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B898-93FE-4A01-8D91-0CDCDD055C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94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70F9-19C5-481D-9261-F79C8625D2EA}" type="datetimeFigureOut">
              <a:rPr lang="pt-BR" smtClean="0"/>
              <a:t>18/06/2016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B898-93FE-4A01-8D91-0CDCDD055C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65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647" y="10770172"/>
            <a:ext cx="30738961" cy="17970262"/>
          </a:xfrm>
        </p:spPr>
        <p:txBody>
          <a:bodyPr anchor="b"/>
          <a:lstStyle>
            <a:lvl1pPr>
              <a:defRPr sz="23386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1647" y="28910440"/>
            <a:ext cx="30738961" cy="9450136"/>
          </a:xfrm>
        </p:spPr>
        <p:txBody>
          <a:bodyPr/>
          <a:lstStyle>
            <a:lvl1pPr marL="0" indent="0">
              <a:buNone/>
              <a:defRPr sz="9354">
                <a:solidFill>
                  <a:schemeClr val="tx1"/>
                </a:solidFill>
              </a:defRPr>
            </a:lvl1pPr>
            <a:lvl2pPr marL="1781983" indent="0">
              <a:buNone/>
              <a:defRPr sz="7795">
                <a:solidFill>
                  <a:schemeClr val="tx1">
                    <a:tint val="75000"/>
                  </a:schemeClr>
                </a:solidFill>
              </a:defRPr>
            </a:lvl2pPr>
            <a:lvl3pPr marL="3563965" indent="0">
              <a:buNone/>
              <a:defRPr sz="7016">
                <a:solidFill>
                  <a:schemeClr val="tx1">
                    <a:tint val="75000"/>
                  </a:schemeClr>
                </a:solidFill>
              </a:defRPr>
            </a:lvl3pPr>
            <a:lvl4pPr marL="5345948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4pPr>
            <a:lvl5pPr marL="7127931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5pPr>
            <a:lvl6pPr marL="8909914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6pPr>
            <a:lvl7pPr marL="10691896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7pPr>
            <a:lvl8pPr marL="12473879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8pPr>
            <a:lvl9pPr marL="14255862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70F9-19C5-481D-9261-F79C8625D2EA}" type="datetimeFigureOut">
              <a:rPr lang="pt-BR" smtClean="0"/>
              <a:t>18/06/2016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B898-93FE-4A01-8D91-0CDCDD055C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68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50207" y="11500170"/>
            <a:ext cx="15146734" cy="2741040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42434" y="11500170"/>
            <a:ext cx="15146734" cy="2741040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70F9-19C5-481D-9261-F79C8625D2EA}" type="datetimeFigureOut">
              <a:rPr lang="pt-BR" smtClean="0"/>
              <a:t>18/06/2016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B898-93FE-4A01-8D91-0CDCDD055C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4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49" y="2300044"/>
            <a:ext cx="30738961" cy="835012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4853" y="10590160"/>
            <a:ext cx="15077124" cy="5190073"/>
          </a:xfrm>
        </p:spPr>
        <p:txBody>
          <a:bodyPr anchor="b"/>
          <a:lstStyle>
            <a:lvl1pPr marL="0" indent="0">
              <a:buNone/>
              <a:defRPr sz="9354" b="1"/>
            </a:lvl1pPr>
            <a:lvl2pPr marL="1781983" indent="0">
              <a:buNone/>
              <a:defRPr sz="7795" b="1"/>
            </a:lvl2pPr>
            <a:lvl3pPr marL="3563965" indent="0">
              <a:buNone/>
              <a:defRPr sz="7016" b="1"/>
            </a:lvl3pPr>
            <a:lvl4pPr marL="5345948" indent="0">
              <a:buNone/>
              <a:defRPr sz="6236" b="1"/>
            </a:lvl4pPr>
            <a:lvl5pPr marL="7127931" indent="0">
              <a:buNone/>
              <a:defRPr sz="6236" b="1"/>
            </a:lvl5pPr>
            <a:lvl6pPr marL="8909914" indent="0">
              <a:buNone/>
              <a:defRPr sz="6236" b="1"/>
            </a:lvl6pPr>
            <a:lvl7pPr marL="10691896" indent="0">
              <a:buNone/>
              <a:defRPr sz="6236" b="1"/>
            </a:lvl7pPr>
            <a:lvl8pPr marL="12473879" indent="0">
              <a:buNone/>
              <a:defRPr sz="6236" b="1"/>
            </a:lvl8pPr>
            <a:lvl9pPr marL="14255862" indent="0">
              <a:buNone/>
              <a:defRPr sz="6236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4853" y="15780233"/>
            <a:ext cx="15077124" cy="2321034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042436" y="10590160"/>
            <a:ext cx="15151376" cy="5190073"/>
          </a:xfrm>
        </p:spPr>
        <p:txBody>
          <a:bodyPr anchor="b"/>
          <a:lstStyle>
            <a:lvl1pPr marL="0" indent="0">
              <a:buNone/>
              <a:defRPr sz="9354" b="1"/>
            </a:lvl1pPr>
            <a:lvl2pPr marL="1781983" indent="0">
              <a:buNone/>
              <a:defRPr sz="7795" b="1"/>
            </a:lvl2pPr>
            <a:lvl3pPr marL="3563965" indent="0">
              <a:buNone/>
              <a:defRPr sz="7016" b="1"/>
            </a:lvl3pPr>
            <a:lvl4pPr marL="5345948" indent="0">
              <a:buNone/>
              <a:defRPr sz="6236" b="1"/>
            </a:lvl4pPr>
            <a:lvl5pPr marL="7127931" indent="0">
              <a:buNone/>
              <a:defRPr sz="6236" b="1"/>
            </a:lvl5pPr>
            <a:lvl6pPr marL="8909914" indent="0">
              <a:buNone/>
              <a:defRPr sz="6236" b="1"/>
            </a:lvl6pPr>
            <a:lvl7pPr marL="10691896" indent="0">
              <a:buNone/>
              <a:defRPr sz="6236" b="1"/>
            </a:lvl7pPr>
            <a:lvl8pPr marL="12473879" indent="0">
              <a:buNone/>
              <a:defRPr sz="6236" b="1"/>
            </a:lvl8pPr>
            <a:lvl9pPr marL="14255862" indent="0">
              <a:buNone/>
              <a:defRPr sz="6236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042436" y="15780233"/>
            <a:ext cx="15151376" cy="2321034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70F9-19C5-481D-9261-F79C8625D2EA}" type="datetimeFigureOut">
              <a:rPr lang="pt-BR" smtClean="0"/>
              <a:t>18/06/2016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B898-93FE-4A01-8D91-0CDCDD055C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91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70F9-19C5-481D-9261-F79C8625D2EA}" type="datetimeFigureOut">
              <a:rPr lang="pt-BR" smtClean="0"/>
              <a:t>18/06/2016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B898-93FE-4A01-8D91-0CDCDD055C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3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70F9-19C5-481D-9261-F79C8625D2EA}" type="datetimeFigureOut">
              <a:rPr lang="pt-BR" smtClean="0"/>
              <a:t>18/06/2016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B898-93FE-4A01-8D91-0CDCDD055C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87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49" y="2880042"/>
            <a:ext cx="11494626" cy="10080149"/>
          </a:xfrm>
        </p:spPr>
        <p:txBody>
          <a:bodyPr anchor="b"/>
          <a:lstStyle>
            <a:lvl1pPr>
              <a:defRPr sz="12472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1376" y="6220102"/>
            <a:ext cx="18042434" cy="30700453"/>
          </a:xfrm>
        </p:spPr>
        <p:txBody>
          <a:bodyPr/>
          <a:lstStyle>
            <a:lvl1pPr>
              <a:defRPr sz="12472"/>
            </a:lvl1pPr>
            <a:lvl2pPr>
              <a:defRPr sz="10913"/>
            </a:lvl2pPr>
            <a:lvl3pPr>
              <a:defRPr sz="9354"/>
            </a:lvl3pPr>
            <a:lvl4pPr>
              <a:defRPr sz="7795"/>
            </a:lvl4pPr>
            <a:lvl5pPr>
              <a:defRPr sz="7795"/>
            </a:lvl5pPr>
            <a:lvl6pPr>
              <a:defRPr sz="7795"/>
            </a:lvl6pPr>
            <a:lvl7pPr>
              <a:defRPr sz="7795"/>
            </a:lvl7pPr>
            <a:lvl8pPr>
              <a:defRPr sz="7795"/>
            </a:lvl8pPr>
            <a:lvl9pPr>
              <a:defRPr sz="7795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4849" y="12960191"/>
            <a:ext cx="11494626" cy="24010358"/>
          </a:xfrm>
        </p:spPr>
        <p:txBody>
          <a:bodyPr/>
          <a:lstStyle>
            <a:lvl1pPr marL="0" indent="0">
              <a:buNone/>
              <a:defRPr sz="6236"/>
            </a:lvl1pPr>
            <a:lvl2pPr marL="1781983" indent="0">
              <a:buNone/>
              <a:defRPr sz="5457"/>
            </a:lvl2pPr>
            <a:lvl3pPr marL="3563965" indent="0">
              <a:buNone/>
              <a:defRPr sz="4677"/>
            </a:lvl3pPr>
            <a:lvl4pPr marL="5345948" indent="0">
              <a:buNone/>
              <a:defRPr sz="3898"/>
            </a:lvl4pPr>
            <a:lvl5pPr marL="7127931" indent="0">
              <a:buNone/>
              <a:defRPr sz="3898"/>
            </a:lvl5pPr>
            <a:lvl6pPr marL="8909914" indent="0">
              <a:buNone/>
              <a:defRPr sz="3898"/>
            </a:lvl6pPr>
            <a:lvl7pPr marL="10691896" indent="0">
              <a:buNone/>
              <a:defRPr sz="3898"/>
            </a:lvl7pPr>
            <a:lvl8pPr marL="12473879" indent="0">
              <a:buNone/>
              <a:defRPr sz="3898"/>
            </a:lvl8pPr>
            <a:lvl9pPr marL="14255862" indent="0">
              <a:buNone/>
              <a:defRPr sz="3898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70F9-19C5-481D-9261-F79C8625D2EA}" type="datetimeFigureOut">
              <a:rPr lang="pt-BR" smtClean="0"/>
              <a:t>18/06/2016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B898-93FE-4A01-8D91-0CDCDD055C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79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49" y="2880042"/>
            <a:ext cx="11494626" cy="10080149"/>
          </a:xfrm>
        </p:spPr>
        <p:txBody>
          <a:bodyPr anchor="b"/>
          <a:lstStyle>
            <a:lvl1pPr>
              <a:defRPr sz="12472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151376" y="6220102"/>
            <a:ext cx="18042434" cy="30700453"/>
          </a:xfrm>
        </p:spPr>
        <p:txBody>
          <a:bodyPr anchor="t"/>
          <a:lstStyle>
            <a:lvl1pPr marL="0" indent="0">
              <a:buNone/>
              <a:defRPr sz="12472"/>
            </a:lvl1pPr>
            <a:lvl2pPr marL="1781983" indent="0">
              <a:buNone/>
              <a:defRPr sz="10913"/>
            </a:lvl2pPr>
            <a:lvl3pPr marL="3563965" indent="0">
              <a:buNone/>
              <a:defRPr sz="9354"/>
            </a:lvl3pPr>
            <a:lvl4pPr marL="5345948" indent="0">
              <a:buNone/>
              <a:defRPr sz="7795"/>
            </a:lvl4pPr>
            <a:lvl5pPr marL="7127931" indent="0">
              <a:buNone/>
              <a:defRPr sz="7795"/>
            </a:lvl5pPr>
            <a:lvl6pPr marL="8909914" indent="0">
              <a:buNone/>
              <a:defRPr sz="7795"/>
            </a:lvl6pPr>
            <a:lvl7pPr marL="10691896" indent="0">
              <a:buNone/>
              <a:defRPr sz="7795"/>
            </a:lvl7pPr>
            <a:lvl8pPr marL="12473879" indent="0">
              <a:buNone/>
              <a:defRPr sz="7795"/>
            </a:lvl8pPr>
            <a:lvl9pPr marL="14255862" indent="0">
              <a:buNone/>
              <a:defRPr sz="7795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4849" y="12960191"/>
            <a:ext cx="11494626" cy="24010358"/>
          </a:xfrm>
        </p:spPr>
        <p:txBody>
          <a:bodyPr/>
          <a:lstStyle>
            <a:lvl1pPr marL="0" indent="0">
              <a:buNone/>
              <a:defRPr sz="6236"/>
            </a:lvl1pPr>
            <a:lvl2pPr marL="1781983" indent="0">
              <a:buNone/>
              <a:defRPr sz="5457"/>
            </a:lvl2pPr>
            <a:lvl3pPr marL="3563965" indent="0">
              <a:buNone/>
              <a:defRPr sz="4677"/>
            </a:lvl3pPr>
            <a:lvl4pPr marL="5345948" indent="0">
              <a:buNone/>
              <a:defRPr sz="3898"/>
            </a:lvl4pPr>
            <a:lvl5pPr marL="7127931" indent="0">
              <a:buNone/>
              <a:defRPr sz="3898"/>
            </a:lvl5pPr>
            <a:lvl6pPr marL="8909914" indent="0">
              <a:buNone/>
              <a:defRPr sz="3898"/>
            </a:lvl6pPr>
            <a:lvl7pPr marL="10691896" indent="0">
              <a:buNone/>
              <a:defRPr sz="3898"/>
            </a:lvl7pPr>
            <a:lvl8pPr marL="12473879" indent="0">
              <a:buNone/>
              <a:defRPr sz="3898"/>
            </a:lvl8pPr>
            <a:lvl9pPr marL="14255862" indent="0">
              <a:buNone/>
              <a:defRPr sz="3898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170F9-19C5-481D-9261-F79C8625D2EA}" type="datetimeFigureOut">
              <a:rPr lang="pt-BR" smtClean="0"/>
              <a:t>18/06/2016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B898-93FE-4A01-8D91-0CDCDD055C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2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50207" y="2300044"/>
            <a:ext cx="30738961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0207" y="11500170"/>
            <a:ext cx="30738961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50207" y="40040601"/>
            <a:ext cx="8018859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170F9-19C5-481D-9261-F79C8625D2EA}" type="datetimeFigureOut">
              <a:rPr lang="pt-BR" smtClean="0"/>
              <a:t>18/06/2016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5543" y="40040601"/>
            <a:ext cx="12028289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70309" y="40040601"/>
            <a:ext cx="8018859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DB898-93FE-4A01-8D91-0CDCDD055C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88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563965" rtl="0" eaLnBrk="1" latinLnBrk="0" hangingPunct="1">
        <a:lnSpc>
          <a:spcPct val="90000"/>
        </a:lnSpc>
        <a:spcBef>
          <a:spcPct val="0"/>
        </a:spcBef>
        <a:buNone/>
        <a:defRPr sz="171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0991" indent="-890991" algn="l" defTabSz="3563965" rtl="0" eaLnBrk="1" latinLnBrk="0" hangingPunct="1">
        <a:lnSpc>
          <a:spcPct val="90000"/>
        </a:lnSpc>
        <a:spcBef>
          <a:spcPts val="3898"/>
        </a:spcBef>
        <a:buFont typeface="Arial" panose="020B0604020202020204" pitchFamily="34" charset="0"/>
        <a:buChar char="•"/>
        <a:defRPr sz="10913" kern="1200">
          <a:solidFill>
            <a:schemeClr val="tx1"/>
          </a:solidFill>
          <a:latin typeface="+mn-lt"/>
          <a:ea typeface="+mn-ea"/>
          <a:cs typeface="+mn-cs"/>
        </a:defRPr>
      </a:lvl1pPr>
      <a:lvl2pPr marL="2672974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9354" kern="1200">
          <a:solidFill>
            <a:schemeClr val="tx1"/>
          </a:solidFill>
          <a:latin typeface="+mn-lt"/>
          <a:ea typeface="+mn-ea"/>
          <a:cs typeface="+mn-cs"/>
        </a:defRPr>
      </a:lvl2pPr>
      <a:lvl3pPr marL="4454957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795" kern="1200">
          <a:solidFill>
            <a:schemeClr val="tx1"/>
          </a:solidFill>
          <a:latin typeface="+mn-lt"/>
          <a:ea typeface="+mn-ea"/>
          <a:cs typeface="+mn-cs"/>
        </a:defRPr>
      </a:lvl3pPr>
      <a:lvl4pPr marL="6236940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016" kern="1200">
          <a:solidFill>
            <a:schemeClr val="tx1"/>
          </a:solidFill>
          <a:latin typeface="+mn-lt"/>
          <a:ea typeface="+mn-ea"/>
          <a:cs typeface="+mn-cs"/>
        </a:defRPr>
      </a:lvl4pPr>
      <a:lvl5pPr marL="8018922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016" kern="1200">
          <a:solidFill>
            <a:schemeClr val="tx1"/>
          </a:solidFill>
          <a:latin typeface="+mn-lt"/>
          <a:ea typeface="+mn-ea"/>
          <a:cs typeface="+mn-cs"/>
        </a:defRPr>
      </a:lvl5pPr>
      <a:lvl6pPr marL="9800905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016" kern="1200">
          <a:solidFill>
            <a:schemeClr val="tx1"/>
          </a:solidFill>
          <a:latin typeface="+mn-lt"/>
          <a:ea typeface="+mn-ea"/>
          <a:cs typeface="+mn-cs"/>
        </a:defRPr>
      </a:lvl6pPr>
      <a:lvl7pPr marL="11582888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016" kern="1200">
          <a:solidFill>
            <a:schemeClr val="tx1"/>
          </a:solidFill>
          <a:latin typeface="+mn-lt"/>
          <a:ea typeface="+mn-ea"/>
          <a:cs typeface="+mn-cs"/>
        </a:defRPr>
      </a:lvl7pPr>
      <a:lvl8pPr marL="13364870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016" kern="1200">
          <a:solidFill>
            <a:schemeClr val="tx1"/>
          </a:solidFill>
          <a:latin typeface="+mn-lt"/>
          <a:ea typeface="+mn-ea"/>
          <a:cs typeface="+mn-cs"/>
        </a:defRPr>
      </a:lvl8pPr>
      <a:lvl9pPr marL="15146853" indent="-890991" algn="l" defTabSz="3563965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70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1pPr>
      <a:lvl2pPr marL="1781983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2pPr>
      <a:lvl3pPr marL="3563965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3pPr>
      <a:lvl4pPr marL="5345948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4pPr>
      <a:lvl5pPr marL="7127931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5pPr>
      <a:lvl6pPr marL="8909914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6pPr>
      <a:lvl7pPr marL="10691896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7pPr>
      <a:lvl8pPr marL="12473879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8pPr>
      <a:lvl9pPr marL="14255862" algn="l" defTabSz="3563965" rtl="0" eaLnBrk="1" latinLnBrk="0" hangingPunct="1">
        <a:defRPr sz="70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066486" y="8461491"/>
            <a:ext cx="11528440" cy="319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RESUMO</a:t>
            </a:r>
          </a:p>
          <a:p>
            <a:pPr algn="just"/>
            <a:endParaRPr lang="pt-BR" sz="7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Este </a:t>
            </a: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trabalho visa enfatizar aplicações na área de automação </a:t>
            </a:r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predial, empregado </a:t>
            </a: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um </a:t>
            </a:r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microprocessador. Nesse </a:t>
            </a: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sentido </a:t>
            </a:r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foi </a:t>
            </a: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usado </a:t>
            </a:r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  Arduíno Mega 2560 R3 </a:t>
            </a: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</a:t>
            </a:r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</a:t>
            </a: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desenvolvimento desse sistema de </a:t>
            </a:r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automação </a:t>
            </a: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predial. </a:t>
            </a:r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O </a:t>
            </a: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escritório é automatizado em seu controle de acesso, segurança, energia e climatização.  A codificação utilizada no Arduino é feita dentro de um loop infinito, e dentro desse loop são chamada funções e essas podem vir a ter interrupções se seu uso for necessário, como é o nosso caso. Visto isso o sistema fora construído usando diversas </a:t>
            </a:r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funções, explicitadas a seguir.</a:t>
            </a:r>
          </a:p>
          <a:p>
            <a:pPr algn="just"/>
            <a:endParaRPr lang="pt-B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pt-BR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pt-B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pt-BR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pt-B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7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7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METODOLOGIA</a:t>
            </a:r>
          </a:p>
          <a:p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Foi </a:t>
            </a: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estudado, de forma minuciosa, a placa Arduino para maior entendimento do microprocessador a ser trabalhado, fazendo-se o uso da sua IDE, para desenvolvimento do software do sistema. De importância absoluta temos o estudo dos relês para que pudéssemos utilizar cargas superiores </a:t>
            </a:r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 que são fornecidas pelo </a:t>
            </a: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Arduino, para um controle funcional da automação. Seus periféricos e atuadores dão vida para o projeto de automação, com isso suas atuações tiveram que ser estudadas de forma separada e sequencial, para entendimento dos </a:t>
            </a:r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mesmos. A </a:t>
            </a: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placa Arduino e </a:t>
            </a:r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seus </a:t>
            </a: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atuadores </a:t>
            </a:r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foram </a:t>
            </a: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posicionados em áreas estratégicas para que a automação surtisse efeito e </a:t>
            </a:r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apresentasse </a:t>
            </a: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 maneira didática para eventuais explicações. Na elaboração do sistema, foi usada a linguagem nativa da placa, C/C</a:t>
            </a:r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++, sendo codificado em sua IDE e posteriormente feito o Upload para a placa,  e o monitoramento do sistema na parte lógica. </a:t>
            </a:r>
          </a:p>
          <a:p>
            <a:pPr algn="ctr"/>
            <a:r>
              <a:rPr lang="pt-BR" sz="7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CONCLUSÃO</a:t>
            </a:r>
            <a:endParaRPr lang="pt-BR" sz="7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O </a:t>
            </a: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 final trouxe o resultado esperado em sua parte física e lógica, apresentando um funcionamento inteligente, demonstrando a ideia de como é um ambiente de trabalho completamente automatizado.</a:t>
            </a:r>
          </a:p>
          <a:p>
            <a:pPr algn="just"/>
            <a:endParaRPr lang="pt-B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pt-B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6218932" y="34877723"/>
            <a:ext cx="8056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Para </a:t>
            </a: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esse desenvolvimento foi construída uma maquete em </a:t>
            </a:r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madeira de </a:t>
            </a: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 escritório, com porta de entrada, uma sala e um banheiro</a:t>
            </a:r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De acordo com as dimensões citadas ao lado.</a:t>
            </a:r>
            <a:endParaRPr lang="pt-B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275" y="11510423"/>
            <a:ext cx="11734100" cy="10898783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13172808" y="8610240"/>
            <a:ext cx="11681881" cy="28869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</a:t>
            </a:r>
            <a:endParaRPr lang="pt-BR" sz="7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pt-B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PORTA</a:t>
            </a:r>
          </a:p>
          <a:p>
            <a:pPr algn="just"/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Esta função é responsável pelo controle da fechadura elétrica, solicitação para o acesso e leitura da chave de acesso utilizada. Fazendo a abertura da fechadura caso a chave esteja registrada, e a emissão de uma mensagem autorizando o acesso. Caso a chave não esteja cadastrada a fechadura não é liberada e uma mensagem de acesso negado é emitida.</a:t>
            </a:r>
          </a:p>
          <a:p>
            <a:pPr algn="just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ALARME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Responsável pelo controle da segurança, sendo esse responsável pelo controle de energia e pelas funções  SANITÁRIO e CLIMATIZAÇÃO. O alarme conta com um sensor de presença, que detecta movimentos na sala, e por um teclado numérico para a entrada da senha para a desativação do mesmo. Após o sensor detectar um movimento ele inicializa um temporizador, com isso a pessoa tem um tempo pré-estabelecido para digitar a senha. Caso a senha digitada seja a correta, o alarme é desativado e com isso a energia é </a:t>
            </a:r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liberada*, e </a:t>
            </a: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funções que dependem da sua desativação entram em funcionamento. Se a senha não for digitada nesse período pré-estabelecido a sirene é ligada e permanece assim até  que a senha seja digitada corretamente</a:t>
            </a:r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Dito isto, quando o alarme é ativado a energia  é interrompida e o escritório não tem mais fornecimento de energia em sua parte interna, juntamente com </a:t>
            </a: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encerramento da verificação das funções dependentes do mesmo.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SANITÁRIO</a:t>
            </a:r>
          </a:p>
          <a:p>
            <a:pPr algn="just"/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 função, como a outra a seguir, são dependentes da função citada anteriormente. No banheiro há </a:t>
            </a: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 sensor de presença, quando é detectado um movimento ele liga a </a:t>
            </a:r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luz*, por </a:t>
            </a: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 período de tempo </a:t>
            </a:r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pré-programado, após esse período a luz é desligada.</a:t>
            </a:r>
            <a:endParaRPr lang="pt-B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CLIMATIZAÇÃO</a:t>
            </a:r>
          </a:p>
          <a:p>
            <a:pPr algn="just"/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escritório há sensor de temperatura que obtêm </a:t>
            </a: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temperatura ambiente, caso seja inferior a 21ºC </a:t>
            </a:r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 lâmpada incandescente é ligada* para aquecer o ambiente. </a:t>
            </a:r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 seja superior a 24ºC </a:t>
            </a:r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 ligado um cooler para baixar a temperatura, que transfere o ar mais denso, da caixa de isopor, para o interior do escritório.  Se a temperatura estiver entre 21ºC e 24ºC, nenhum dos componentes é ligado.</a:t>
            </a:r>
            <a:endParaRPr lang="pt-B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066486" y="6444837"/>
            <a:ext cx="33415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APLICAÇÃO DE MICROPROCESSADORES À AUTOMAÇÃO PREDIAL</a:t>
            </a:r>
            <a:endParaRPr lang="pt-B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9352974" y="22323385"/>
            <a:ext cx="15467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Figura 2.</a:t>
            </a:r>
            <a:endParaRPr lang="pt-BR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9473647" y="34273692"/>
            <a:ext cx="15467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Figura 3.</a:t>
            </a:r>
            <a:endParaRPr lang="pt-BR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948" y="18666276"/>
            <a:ext cx="7164978" cy="3742930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4078681" y="21769387"/>
            <a:ext cx="15467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Figura 1.</a:t>
            </a:r>
            <a:endParaRPr lang="pt-BR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234297" y="37479682"/>
            <a:ext cx="10585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/>
              <a:t>* </a:t>
            </a:r>
            <a:r>
              <a:rPr lang="pt-BR" sz="3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Controle feito por um relê, a partir do acionamento pelo Arduino.</a:t>
            </a:r>
          </a:p>
          <a:p>
            <a:r>
              <a:rPr lang="pt-BR" sz="3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Por motivos de necessitar de cargas superiores do que as fornecidas pela placa, como dito anteriormente.</a:t>
            </a:r>
            <a:endParaRPr lang="pt-BR" sz="3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7006145" y="10679426"/>
            <a:ext cx="51951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blocos</a:t>
            </a:r>
            <a:endParaRPr lang="pt-B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8292779" y="23342530"/>
            <a:ext cx="39085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PLANTA BAIXA</a:t>
            </a:r>
            <a:endParaRPr lang="pt-B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32" y="22606086"/>
            <a:ext cx="13267595" cy="14676716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3819532" y="8211377"/>
            <a:ext cx="11121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Cleber Dias Ferreira Júnior</a:t>
            </a:r>
          </a:p>
          <a:p>
            <a:pPr algn="r"/>
            <a:r>
              <a:rPr lang="pt-B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Luís Felipe Souza Andrade</a:t>
            </a:r>
          </a:p>
          <a:p>
            <a:pPr algn="r"/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José </a:t>
            </a:r>
            <a:r>
              <a:rPr lang="pt-BR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Dalvio</a:t>
            </a:r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pt-BR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Ghirello</a:t>
            </a:r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Garcia</a:t>
            </a:r>
            <a:endParaRPr lang="pt-BR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r"/>
            <a:endParaRPr lang="pt-B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252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793</TotalTime>
  <Words>68</Words>
  <Application>Microsoft Office PowerPoint</Application>
  <PresentationFormat>Personalizar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Santos</dc:creator>
  <cp:lastModifiedBy>Cleber Júnior</cp:lastModifiedBy>
  <cp:revision>36</cp:revision>
  <dcterms:created xsi:type="dcterms:W3CDTF">2016-03-07T15:56:21Z</dcterms:created>
  <dcterms:modified xsi:type="dcterms:W3CDTF">2016-06-18T15:02:39Z</dcterms:modified>
</cp:coreProperties>
</file>