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4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86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93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53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960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391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11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916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13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48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98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79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45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6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97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96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3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1D0C-4220-4F00-8341-8B3E7A8FFE77}" type="datetimeFigureOut">
              <a:rPr lang="pt-BR" smtClean="0"/>
              <a:t>13/10/2016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A056-2822-4B23-9B4E-639C6CE4BA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18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6673" y="501049"/>
            <a:ext cx="10801865" cy="1325563"/>
          </a:xfrm>
        </p:spPr>
        <p:txBody>
          <a:bodyPr>
            <a:noAutofit/>
          </a:bodyPr>
          <a:lstStyle/>
          <a:p>
            <a:r>
              <a:rPr lang="pt-B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– Modulo GSM (SIM900)</a:t>
            </a:r>
            <a:endParaRPr lang="pt-B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18152">
            <a:off x="5600021" y="2859373"/>
            <a:ext cx="4081146" cy="30378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6" y="501049"/>
            <a:ext cx="3875903" cy="58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72" y="711520"/>
            <a:ext cx="6499061" cy="351422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05133" y="2916196"/>
            <a:ext cx="469635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Normalmente dentro de uma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Condição ou um laço de repetição,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que assegurar que os comandos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biblioteca irão funcionar é </a:t>
            </a:r>
          </a:p>
          <a:p>
            <a:r>
              <a:rPr lang="pt-B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Preciso que essa condição seja verdadeira.</a:t>
            </a:r>
          </a:p>
        </p:txBody>
      </p:sp>
    </p:spTree>
    <p:extLst>
      <p:ext uri="{BB962C8B-B14F-4D97-AF65-F5344CB8AC3E}">
        <p14:creationId xmlns:p14="http://schemas.microsoft.com/office/powerpoint/2010/main" val="157555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7" y="-212145"/>
            <a:ext cx="10008973" cy="614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46" y="197708"/>
            <a:ext cx="8838960" cy="49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3" y="86497"/>
            <a:ext cx="10083632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06" y="1191481"/>
            <a:ext cx="9582621" cy="52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9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1" y="607302"/>
            <a:ext cx="9789700" cy="52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0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Pinos usados para a comunicação: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padrão, a comunicação utiliza pinos digitais 2,3</a:t>
            </a:r>
          </a:p>
          <a:p>
            <a:r>
              <a:rPr lang="pt-BR" dirty="0" smtClean="0"/>
              <a:t>O pino 7 serve para reiniciar</a:t>
            </a:r>
          </a:p>
          <a:p>
            <a:r>
              <a:rPr lang="pt-BR" dirty="0" smtClean="0"/>
              <a:t>VCC</a:t>
            </a:r>
          </a:p>
          <a:p>
            <a:r>
              <a:rPr lang="pt-BR" dirty="0" smtClean="0"/>
              <a:t>GND</a:t>
            </a:r>
            <a:endParaRPr lang="pt-BR" dirty="0"/>
          </a:p>
          <a:p>
            <a:r>
              <a:rPr lang="pt-BR" dirty="0" smtClean="0"/>
              <a:t>Entrada </a:t>
            </a:r>
            <a:r>
              <a:rPr lang="pt-BR" dirty="0"/>
              <a:t>e Saída de áudio</a:t>
            </a:r>
          </a:p>
          <a:p>
            <a:r>
              <a:rPr lang="pt-BR" dirty="0"/>
              <a:t>Jumpers de </a:t>
            </a:r>
            <a:r>
              <a:rPr lang="pt-BR" dirty="0" smtClean="0"/>
              <a:t>configuração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827" y="2487827"/>
            <a:ext cx="4370172" cy="43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500575" y="193773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Há dois pequenos botões no escudo. O botão "Reset" está ligada ao pino de reset </a:t>
            </a:r>
            <a:r>
              <a:rPr lang="pt-BR" dirty="0" err="1"/>
              <a:t>Arduino</a:t>
            </a:r>
            <a:r>
              <a:rPr lang="pt-BR" dirty="0" smtClean="0"/>
              <a:t>. Quando </a:t>
            </a:r>
            <a:r>
              <a:rPr lang="pt-BR" dirty="0"/>
              <a:t>pressionado, ele irá reiniciar o esboço. O botão "Power" é conectado ao modem e força de vontade o modem ligado e desligado. Para versões mais antigas do escudo, foi necessário pressionar o botão de energia para ligar o modem. As versões mais recentes do conselho irá transformar o modem automaticamente.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009" y="2511393"/>
            <a:ext cx="5880882" cy="41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7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Alimentação do Arduino Uno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03512" y="1340768"/>
            <a:ext cx="8712968" cy="5184576"/>
          </a:xfrm>
        </p:spPr>
        <p:txBody>
          <a:bodyPr/>
          <a:lstStyle/>
          <a:p>
            <a:endParaRPr lang="pt-BR" i="1" dirty="0" smtClean="0"/>
          </a:p>
          <a:p>
            <a:r>
              <a:rPr lang="pt-BR" dirty="0" smtClean="0"/>
              <a:t>Tensão </a:t>
            </a:r>
            <a:r>
              <a:rPr lang="pt-BR" dirty="0"/>
              <a:t>de operação:</a:t>
            </a:r>
            <a:r>
              <a:rPr lang="pt-BR" i="1" dirty="0" smtClean="0"/>
              <a:t>5V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Esta é a única tensão que o </a:t>
            </a:r>
            <a:r>
              <a:rPr lang="pt-BR" b="1" dirty="0" err="1"/>
              <a:t>microcontrolador</a:t>
            </a:r>
            <a:r>
              <a:rPr lang="pt-BR" b="1" dirty="0"/>
              <a:t> suporta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PT" dirty="0" smtClean="0"/>
              <a:t>Tensão de entrada (recomendado) </a:t>
            </a:r>
            <a:r>
              <a:rPr lang="pt-BR" i="1" dirty="0" smtClean="0"/>
              <a:t>7-12V</a:t>
            </a:r>
            <a:r>
              <a:rPr lang="pt-BR" b="1" i="1" dirty="0"/>
              <a:t> 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Esta é faixa de tensões </a:t>
            </a:r>
            <a:r>
              <a:rPr lang="pt-BR" b="1" dirty="0" smtClean="0"/>
              <a:t>recomendadas</a:t>
            </a:r>
          </a:p>
          <a:p>
            <a:r>
              <a:rPr lang="pt-PT" dirty="0" smtClean="0"/>
              <a:t>Tensão de entrada (limites) </a:t>
            </a:r>
            <a:r>
              <a:rPr lang="pt-BR" i="1" dirty="0" smtClean="0"/>
              <a:t>6-20V</a:t>
            </a:r>
            <a:r>
              <a:rPr lang="pt-BR" b="1" dirty="0"/>
              <a:t/>
            </a:r>
            <a:br>
              <a:rPr lang="pt-BR" b="1" dirty="0"/>
            </a:br>
            <a:r>
              <a:rPr lang="pt-BR" b="1" dirty="0"/>
              <a:t>Esta é a faixa limite (inferior e superior), ou seja, é saudável permanecer nestes limites</a:t>
            </a:r>
            <a:r>
              <a:rPr lang="pt-BR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85910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Regulador de voltagem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1268760"/>
            <a:ext cx="9144000" cy="5589240"/>
          </a:xfrm>
        </p:spPr>
        <p:txBody>
          <a:bodyPr/>
          <a:lstStyle/>
          <a:p>
            <a:r>
              <a:rPr lang="pt-BR" b="1" dirty="0"/>
              <a:t> </a:t>
            </a:r>
            <a:r>
              <a:rPr lang="pt-BR" sz="2000" b="1" dirty="0"/>
              <a:t>Se o </a:t>
            </a:r>
            <a:r>
              <a:rPr lang="pt-BR" sz="2000" b="1" dirty="0" err="1"/>
              <a:t>microcontrolador</a:t>
            </a:r>
            <a:r>
              <a:rPr lang="pt-BR" sz="2000" b="1" dirty="0"/>
              <a:t> opera apenas a 5V, como podemos usar tensões superiores sem danificar este componente?</a:t>
            </a:r>
            <a:r>
              <a:rPr lang="pt-BR" sz="1200" b="1" dirty="0"/>
              <a:t> </a:t>
            </a:r>
          </a:p>
          <a:p>
            <a:r>
              <a:rPr lang="pt-BR" sz="1600" dirty="0"/>
              <a:t>Para a placas UNO originais, o regulador </a:t>
            </a:r>
            <a:r>
              <a:rPr lang="pt-BR" sz="1600" b="1" dirty="0"/>
              <a:t>é o MC33269 da </a:t>
            </a:r>
            <a:r>
              <a:rPr lang="pt-BR" sz="1600" b="1" dirty="0" err="1"/>
              <a:t>On</a:t>
            </a:r>
            <a:r>
              <a:rPr lang="pt-BR" sz="1600" b="1" dirty="0"/>
              <a:t> </a:t>
            </a:r>
            <a:r>
              <a:rPr lang="pt-BR" sz="1600" b="1" dirty="0" err="1"/>
              <a:t>Semiconductor</a:t>
            </a:r>
            <a:r>
              <a:rPr lang="pt-BR" sz="1600" dirty="0"/>
              <a:t> , que </a:t>
            </a:r>
            <a:r>
              <a:rPr lang="pt-PT" sz="1600" b="1" i="1" dirty="0"/>
              <a:t>reguladores de tensão,  projetados  especificamente para uso em aplicações de baixa tensão de entrada.  Estes  oferecem uma regulação de tensão de precisão, mantendo as perdas de energia ao mínimo</a:t>
            </a:r>
            <a:r>
              <a:rPr lang="pt-PT" sz="1600" dirty="0"/>
              <a:t>.</a:t>
            </a:r>
            <a:endParaRPr lang="pt-BR" sz="1600" dirty="0"/>
          </a:p>
          <a:p>
            <a:endParaRPr lang="pt-BR" sz="1400" dirty="0"/>
          </a:p>
        </p:txBody>
      </p:sp>
      <p:pic>
        <p:nvPicPr>
          <p:cNvPr id="4" name="Imagem 3" descr="arduino_UNO_alimentacao_0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155745"/>
            <a:ext cx="8136904" cy="3717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39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opções para alimentar o Arduino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836712"/>
            <a:ext cx="9144000" cy="602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Cabo USB</a:t>
            </a:r>
            <a:r>
              <a:rPr lang="pt-BR" sz="2400" dirty="0"/>
              <a:t> </a:t>
            </a:r>
          </a:p>
          <a:p>
            <a:r>
              <a:rPr lang="pt-BR" sz="2400" b="1" dirty="0"/>
              <a:t>O meio mais simples e prático para energizar a placa Arduino é através do cabo USB.</a:t>
            </a:r>
            <a:r>
              <a:rPr lang="pt-BR" sz="2400" dirty="0"/>
              <a:t> </a:t>
            </a:r>
          </a:p>
          <a:p>
            <a:pPr marL="0" indent="0">
              <a:buNone/>
            </a:pPr>
            <a:r>
              <a:rPr lang="pt-BR" sz="2400" b="1" dirty="0"/>
              <a:t>Fonte externa (transformador ou baterias)</a:t>
            </a:r>
            <a:endParaRPr lang="pt-BR" sz="2400" dirty="0"/>
          </a:p>
          <a:p>
            <a:r>
              <a:rPr lang="pt-BR" sz="2400" dirty="0"/>
              <a:t>O valor desta fonte deverá estar na faixa especificada pelo regulador de voltagem. Porém, recomendamos fontes de 9V ou 12V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Outras opções</a:t>
            </a:r>
            <a:endParaRPr lang="pt-BR" sz="2400" dirty="0"/>
          </a:p>
          <a:p>
            <a:r>
              <a:rPr lang="pt-BR" sz="2400" b="1" dirty="0"/>
              <a:t>VIN</a:t>
            </a:r>
            <a:br>
              <a:rPr lang="pt-BR" sz="2400" b="1" dirty="0"/>
            </a:br>
            <a:r>
              <a:rPr lang="pt-BR" sz="2400" b="1" dirty="0"/>
              <a:t>Se você usar uma fonte externa de, por exemplo, 12V via conector de entrada, neste pino teremos os mesmos 12V. É uma alternativa para alimentar outros dispositivos que necessitem de mais de 5V. Então, neste pino teremos o mesmo valor da fonte de entrada.</a:t>
            </a:r>
            <a:br>
              <a:rPr lang="pt-BR" sz="2400" b="1" dirty="0"/>
            </a:br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341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24000" y="701408"/>
            <a:ext cx="9144000" cy="615659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/>
              <a:t> Voltagem operacional de 5V (fornecida pela placa Arduino</a:t>
            </a:r>
            <a:r>
              <a:rPr lang="pt-BR" dirty="0" smtClean="0"/>
              <a:t>)</a:t>
            </a:r>
          </a:p>
          <a:p>
            <a:r>
              <a:rPr lang="pt-BR" dirty="0" smtClean="0"/>
              <a:t>Possui uma entrada de 3.3V</a:t>
            </a:r>
          </a:p>
          <a:p>
            <a:r>
              <a:rPr lang="pt-BR" dirty="0"/>
              <a:t>É recomendado que esta placa seja alimentada com uma fonte externa que forneça entre 700 e 1000mA. Alimentar um Arduino com o </a:t>
            </a:r>
            <a:r>
              <a:rPr lang="pt-BR" dirty="0" err="1"/>
              <a:t>shield</a:t>
            </a:r>
            <a:r>
              <a:rPr lang="pt-BR" dirty="0"/>
              <a:t> GSM pela USB não é recomendado já que ela não é capaz de fornecer corrente suficiente.</a:t>
            </a:r>
            <a:endParaRPr lang="pt-BR" dirty="0" smtClean="0"/>
          </a:p>
          <a:p>
            <a:r>
              <a:rPr lang="pt-BR" dirty="0"/>
              <a:t>O modem pode consumir picos de até 2A durante a transmissão de dados. Esta corrente é fornecida pelo capacitor laranja na superfície da placa.</a:t>
            </a:r>
          </a:p>
          <a:p>
            <a:pPr marL="0" indent="0">
              <a:buNone/>
            </a:pP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524000" y="116633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Módulo </a:t>
            </a:r>
            <a:r>
              <a:rPr lang="pt-B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GSM</a:t>
            </a:r>
            <a:endParaRPr lang="pt-B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47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76" y="2255708"/>
            <a:ext cx="4489074" cy="1325563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Comunicação</a:t>
            </a:r>
            <a:b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– SIM900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939" y="247135"/>
            <a:ext cx="7288811" cy="608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8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082"/>
            <a:ext cx="9409686" cy="339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9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658</TotalTime>
  <Words>213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Arduino – Modulo GSM (SIM900)</vt:lpstr>
      <vt:lpstr>Pinos usados para a comunicação:</vt:lpstr>
      <vt:lpstr>Apresentação do PowerPoint</vt:lpstr>
      <vt:lpstr>Alimentação do Arduino Uno</vt:lpstr>
      <vt:lpstr>Regulador de voltagem</vt:lpstr>
      <vt:lpstr>As opções para alimentar o Arduino </vt:lpstr>
      <vt:lpstr>Apresentação do PowerPoint</vt:lpstr>
      <vt:lpstr>    Comunicação Arduino – SIM900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</dc:creator>
  <cp:lastModifiedBy>Cleber Júnior</cp:lastModifiedBy>
  <cp:revision>20</cp:revision>
  <dcterms:created xsi:type="dcterms:W3CDTF">2016-10-05T13:00:39Z</dcterms:created>
  <dcterms:modified xsi:type="dcterms:W3CDTF">2016-10-13T16:57:00Z</dcterms:modified>
</cp:coreProperties>
</file>