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72" r:id="rId2"/>
    <p:sldId id="275" r:id="rId3"/>
    <p:sldId id="276" r:id="rId4"/>
    <p:sldId id="278" r:id="rId5"/>
    <p:sldId id="279" r:id="rId6"/>
    <p:sldId id="273" r:id="rId7"/>
    <p:sldId id="281" r:id="rId8"/>
    <p:sldId id="280" r:id="rId9"/>
  </p:sldIdLst>
  <p:sldSz cx="9144000" cy="5143500" type="screen16x9"/>
  <p:notesSz cx="6858000" cy="9144000"/>
  <p:embeddedFontLst>
    <p:embeddedFont>
      <p:font typeface="Lato" panose="020B0604020202020204" charset="0"/>
      <p:regular r:id="rId11"/>
      <p:bold r:id="rId12"/>
      <p:italic r:id="rId13"/>
      <p:boldItalic r:id="rId14"/>
    </p:embeddedFont>
    <p:embeddedFont>
      <p:font typeface="Raleway"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240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8D8F2-B63C-4B0A-A353-07C95D270B87}" type="slidenum">
              <a:rPr lang="en-US" smtClean="0"/>
              <a:t>5</a:t>
            </a:fld>
            <a:endParaRPr lang="en-US"/>
          </a:p>
        </p:txBody>
      </p:sp>
    </p:spTree>
    <p:extLst>
      <p:ext uri="{BB962C8B-B14F-4D97-AF65-F5344CB8AC3E}">
        <p14:creationId xmlns:p14="http://schemas.microsoft.com/office/powerpoint/2010/main" val="1028724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387821" y="730533"/>
            <a:ext cx="8368363" cy="173255"/>
          </a:xfrm>
          <a:prstGeom prst="rect">
            <a:avLst/>
          </a:prstGeom>
        </p:spPr>
        <p:txBody>
          <a:bodyPr wrap="none" lIns="0" tIns="0" rIns="0" bIns="0" anchor="ctr">
            <a:noAutofit/>
          </a:bodyPr>
          <a:lstStyle>
            <a:lvl1pPr marL="0" indent="0" algn="l">
              <a:buNone/>
              <a:defRPr sz="750" b="0" i="0" baseline="0">
                <a:solidFill>
                  <a:schemeClr val="bg1">
                    <a:lumMod val="50000"/>
                  </a:schemeClr>
                </a:solidFill>
                <a:latin typeface="+mn-lt"/>
                <a:ea typeface="Roboto" panose="02000000000000000000" pitchFamily="2" charset="0"/>
              </a:defRPr>
            </a:lvl1pPr>
            <a:lvl2pPr marL="342884" indent="0">
              <a:buNone/>
              <a:defRPr sz="900"/>
            </a:lvl2pPr>
            <a:lvl3pPr marL="685766" indent="0">
              <a:buNone/>
              <a:defRPr sz="750"/>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en-US" dirty="0"/>
              <a:t>CLICK TO EDITE SUBTITLE</a:t>
            </a:r>
          </a:p>
        </p:txBody>
      </p:sp>
      <p:sp>
        <p:nvSpPr>
          <p:cNvPr id="5" name="Title 2"/>
          <p:cNvSpPr>
            <a:spLocks noGrp="1"/>
          </p:cNvSpPr>
          <p:nvPr>
            <p:ph type="title"/>
          </p:nvPr>
        </p:nvSpPr>
        <p:spPr>
          <a:xfrm>
            <a:off x="387821" y="282615"/>
            <a:ext cx="8368363" cy="409459"/>
          </a:xfrm>
          <a:prstGeom prst="rect">
            <a:avLst/>
          </a:prstGeom>
        </p:spPr>
        <p:txBody>
          <a:bodyPr lIns="0" tIns="0" rIns="0" bIns="0" anchor="ctr"/>
          <a:lstStyle>
            <a:lvl1pPr algn="l">
              <a:defRPr sz="18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31546824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6_Title Slide">
    <p:spTree>
      <p:nvGrpSpPr>
        <p:cNvPr id="1" name=""/>
        <p:cNvGrpSpPr/>
        <p:nvPr/>
      </p:nvGrpSpPr>
      <p:grpSpPr>
        <a:xfrm>
          <a:off x="0" y="0"/>
          <a:ext cx="0" cy="0"/>
          <a:chOff x="0" y="0"/>
          <a:chExt cx="0" cy="0"/>
        </a:xfrm>
      </p:grpSpPr>
      <p:sp>
        <p:nvSpPr>
          <p:cNvPr id="7" name="Freeform 6"/>
          <p:cNvSpPr/>
          <p:nvPr userDrawn="1"/>
        </p:nvSpPr>
        <p:spPr>
          <a:xfrm>
            <a:off x="4192075" y="3179804"/>
            <a:ext cx="3251200" cy="1963697"/>
          </a:xfrm>
          <a:custGeom>
            <a:avLst/>
            <a:gdLst>
              <a:gd name="connsiteX0" fmla="*/ 3251199 w 6502399"/>
              <a:gd name="connsiteY0" fmla="*/ 0 h 3927393"/>
              <a:gd name="connsiteX1" fmla="*/ 6502399 w 6502399"/>
              <a:gd name="connsiteY1" fmla="*/ 3251200 h 3927393"/>
              <a:gd name="connsiteX2" fmla="*/ 6436346 w 6502399"/>
              <a:gd name="connsiteY2" fmla="*/ 3906430 h 3927393"/>
              <a:gd name="connsiteX3" fmla="*/ 6430956 w 6502399"/>
              <a:gd name="connsiteY3" fmla="*/ 3927393 h 3927393"/>
              <a:gd name="connsiteX4" fmla="*/ 71442 w 6502399"/>
              <a:gd name="connsiteY4" fmla="*/ 3927393 h 3927393"/>
              <a:gd name="connsiteX5" fmla="*/ 66052 w 6502399"/>
              <a:gd name="connsiteY5" fmla="*/ 3906430 h 3927393"/>
              <a:gd name="connsiteX6" fmla="*/ 0 w 6502399"/>
              <a:gd name="connsiteY6" fmla="*/ 3251200 h 3927393"/>
              <a:gd name="connsiteX7" fmla="*/ 3251199 w 6502399"/>
              <a:gd name="connsiteY7" fmla="*/ 0 h 3927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2399" h="3927393">
                <a:moveTo>
                  <a:pt x="3251199" y="0"/>
                </a:moveTo>
                <a:cubicBezTo>
                  <a:pt x="5046787" y="0"/>
                  <a:pt x="6502399" y="1455612"/>
                  <a:pt x="6502399" y="3251200"/>
                </a:cubicBezTo>
                <a:cubicBezTo>
                  <a:pt x="6502399" y="3475649"/>
                  <a:pt x="6479655" y="3694785"/>
                  <a:pt x="6436346" y="3906430"/>
                </a:cubicBezTo>
                <a:lnTo>
                  <a:pt x="6430956" y="3927393"/>
                </a:lnTo>
                <a:lnTo>
                  <a:pt x="71442" y="3927393"/>
                </a:lnTo>
                <a:lnTo>
                  <a:pt x="66052" y="3906430"/>
                </a:lnTo>
                <a:cubicBezTo>
                  <a:pt x="22743" y="3694785"/>
                  <a:pt x="0" y="3475649"/>
                  <a:pt x="0" y="3251200"/>
                </a:cubicBezTo>
                <a:cubicBezTo>
                  <a:pt x="0" y="1455612"/>
                  <a:pt x="1455611" y="0"/>
                  <a:pt x="32511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Picture Placeholder 4"/>
          <p:cNvSpPr>
            <a:spLocks noGrp="1"/>
          </p:cNvSpPr>
          <p:nvPr>
            <p:ph type="pic" sz="quarter" idx="11"/>
          </p:nvPr>
        </p:nvSpPr>
        <p:spPr>
          <a:xfrm>
            <a:off x="4425951" y="1"/>
            <a:ext cx="4718050" cy="4229099"/>
          </a:xfrm>
          <a:custGeom>
            <a:avLst/>
            <a:gdLst>
              <a:gd name="connsiteX0" fmla="*/ 807227 w 9436100"/>
              <a:gd name="connsiteY0" fmla="*/ 0 h 8458199"/>
              <a:gd name="connsiteX1" fmla="*/ 9436100 w 9436100"/>
              <a:gd name="connsiteY1" fmla="*/ 0 h 8458199"/>
              <a:gd name="connsiteX2" fmla="*/ 9436100 w 9436100"/>
              <a:gd name="connsiteY2" fmla="*/ 6894490 h 8458199"/>
              <a:gd name="connsiteX3" fmla="*/ 9313386 w 9436100"/>
              <a:gd name="connsiteY3" fmla="*/ 7011487 h 8458199"/>
              <a:gd name="connsiteX4" fmla="*/ 5568950 w 9436100"/>
              <a:gd name="connsiteY4" fmla="*/ 8458199 h 8458199"/>
              <a:gd name="connsiteX5" fmla="*/ 0 w 9436100"/>
              <a:gd name="connsiteY5" fmla="*/ 2889249 h 8458199"/>
              <a:gd name="connsiteX6" fmla="*/ 806236 w 9436100"/>
              <a:gd name="connsiteY6" fmla="*/ 1546 h 8458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6100" h="8458199">
                <a:moveTo>
                  <a:pt x="807227" y="0"/>
                </a:moveTo>
                <a:lnTo>
                  <a:pt x="9436100" y="0"/>
                </a:lnTo>
                <a:lnTo>
                  <a:pt x="9436100" y="6894490"/>
                </a:lnTo>
                <a:lnTo>
                  <a:pt x="9313386" y="7011487"/>
                </a:lnTo>
                <a:cubicBezTo>
                  <a:pt x="8324412" y="7910354"/>
                  <a:pt x="7010659" y="8458199"/>
                  <a:pt x="5568950" y="8458199"/>
                </a:cubicBezTo>
                <a:cubicBezTo>
                  <a:pt x="2493304" y="8458199"/>
                  <a:pt x="0" y="5964895"/>
                  <a:pt x="0" y="2889249"/>
                </a:cubicBezTo>
                <a:cubicBezTo>
                  <a:pt x="0" y="1831996"/>
                  <a:pt x="294619" y="843554"/>
                  <a:pt x="806236" y="1546"/>
                </a:cubicBezTo>
                <a:close/>
              </a:path>
            </a:pathLst>
          </a:custGeom>
          <a:pattFill prst="dkUpDiag">
            <a:fgClr>
              <a:schemeClr val="bg1">
                <a:lumMod val="65000"/>
              </a:schemeClr>
            </a:fgClr>
            <a:bgClr>
              <a:schemeClr val="bg1">
                <a:lumMod val="75000"/>
              </a:schemeClr>
            </a:bgClr>
          </a:pattFill>
        </p:spPr>
        <p:txBody>
          <a:bodyPr wrap="square">
            <a:noAutofit/>
          </a:bodyPr>
          <a:lstStyle>
            <a:lvl1pPr>
              <a:defRPr sz="1014">
                <a:solidFill>
                  <a:srgbClr val="00B0F0"/>
                </a:solidFill>
              </a:defRPr>
            </a:lvl1pPr>
          </a:lstStyle>
          <a:p>
            <a:endParaRPr lang="id-ID"/>
          </a:p>
        </p:txBody>
      </p:sp>
    </p:spTree>
    <p:extLst>
      <p:ext uri="{BB962C8B-B14F-4D97-AF65-F5344CB8AC3E}">
        <p14:creationId xmlns:p14="http://schemas.microsoft.com/office/powerpoint/2010/main" val="6270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empty &amp;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63500"/>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microsoft.com/office/2007/relationships/hdphoto" Target="../media/hdphoto1.wdp"/><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4469" y="2378899"/>
            <a:ext cx="2297587" cy="626325"/>
          </a:xfrm>
          <a:prstGeom prst="rect">
            <a:avLst/>
          </a:prstGeom>
          <a:noFill/>
        </p:spPr>
        <p:txBody>
          <a:bodyPr wrap="square" lIns="0" tIns="0" rIns="0" bIns="0" rtlCol="0">
            <a:spAutoFit/>
          </a:bodyPr>
          <a:lstStyle/>
          <a:p>
            <a:pPr>
              <a:lnSpc>
                <a:spcPct val="75000"/>
              </a:lnSpc>
            </a:pPr>
            <a:r>
              <a:rPr lang="en-US" sz="2700" b="1" spc="-75" dirty="0" smtClean="0">
                <a:solidFill>
                  <a:schemeClr val="accent1"/>
                </a:solidFill>
                <a:latin typeface="Sora" pitchFamily="2" charset="0"/>
                <a:ea typeface="Montserrat" charset="0"/>
                <a:cs typeface="Sora" pitchFamily="2" charset="0"/>
              </a:rPr>
              <a:t>Use Case </a:t>
            </a:r>
            <a:r>
              <a:rPr lang="en-US" sz="2700" b="1" spc="-75" dirty="0" smtClean="0">
                <a:latin typeface="Sora" pitchFamily="2" charset="0"/>
                <a:ea typeface="Montserrat" charset="0"/>
                <a:cs typeface="Sora" pitchFamily="2" charset="0"/>
              </a:rPr>
              <a:t>Presentation</a:t>
            </a:r>
            <a:endParaRPr lang="en-US" sz="2700" b="1" spc="-75" dirty="0">
              <a:latin typeface="Sora" pitchFamily="2" charset="0"/>
              <a:ea typeface="Montserrat" charset="0"/>
              <a:cs typeface="Sora" pitchFamily="2" charset="0"/>
            </a:endParaRPr>
          </a:p>
        </p:txBody>
      </p:sp>
      <p:sp>
        <p:nvSpPr>
          <p:cNvPr id="6" name="TextBox 5"/>
          <p:cNvSpPr txBox="1"/>
          <p:nvPr/>
        </p:nvSpPr>
        <p:spPr>
          <a:xfrm>
            <a:off x="1315015" y="3078859"/>
            <a:ext cx="1392425" cy="93231"/>
          </a:xfrm>
          <a:prstGeom prst="rect">
            <a:avLst/>
          </a:prstGeom>
          <a:noFill/>
        </p:spPr>
        <p:txBody>
          <a:bodyPr wrap="square" lIns="0" tIns="0" rIns="0" bIns="0" rtlCol="0">
            <a:spAutoFit/>
          </a:bodyPr>
          <a:lstStyle/>
          <a:p>
            <a:pPr>
              <a:lnSpc>
                <a:spcPct val="75000"/>
              </a:lnSpc>
            </a:pPr>
            <a:r>
              <a:rPr lang="en-US" sz="800" b="1" dirty="0" smtClean="0">
                <a:latin typeface="Sora" pitchFamily="2" charset="0"/>
                <a:ea typeface="Montserrat" charset="0"/>
                <a:cs typeface="Sora" pitchFamily="2" charset="0"/>
              </a:rPr>
              <a:t>NACH Automation </a:t>
            </a:r>
            <a:endParaRPr lang="en-US" sz="800" b="1" dirty="0">
              <a:latin typeface="Sora" pitchFamily="2" charset="0"/>
              <a:ea typeface="Montserrat" charset="0"/>
              <a:cs typeface="Sora" pitchFamily="2" charset="0"/>
            </a:endParaRPr>
          </a:p>
        </p:txBody>
      </p:sp>
      <p:sp>
        <p:nvSpPr>
          <p:cNvPr id="7" name="Rectangle 6">
            <a:extLst>
              <a:ext uri="{FF2B5EF4-FFF2-40B4-BE49-F238E27FC236}">
                <a16:creationId xmlns:a16="http://schemas.microsoft.com/office/drawing/2014/main" id="{245891DE-2E78-4BBA-9725-D3355845B2E3}"/>
              </a:ext>
            </a:extLst>
          </p:cNvPr>
          <p:cNvSpPr/>
          <p:nvPr/>
        </p:nvSpPr>
        <p:spPr>
          <a:xfrm>
            <a:off x="1315015" y="3218710"/>
            <a:ext cx="2166427" cy="117276"/>
          </a:xfrm>
          <a:prstGeom prst="rect">
            <a:avLst/>
          </a:prstGeom>
          <a:noFill/>
        </p:spPr>
        <p:txBody>
          <a:bodyPr wrap="square" lIns="0" tIns="0" rIns="0" bIns="0" rtlCol="0">
            <a:spAutoFit/>
          </a:bodyPr>
          <a:lstStyle/>
          <a:p>
            <a:pPr defTabSz="428647">
              <a:lnSpc>
                <a:spcPct val="120000"/>
              </a:lnSpc>
            </a:pPr>
            <a:r>
              <a:rPr lang="en-US" sz="700" dirty="0" smtClean="0">
                <a:latin typeface="Sora Light" pitchFamily="2" charset="0"/>
                <a:cs typeface="Sora Light" pitchFamily="2" charset="0"/>
              </a:rPr>
              <a:t>Dwaipayan Dutta</a:t>
            </a:r>
            <a:endParaRPr lang="en-US" sz="700" dirty="0">
              <a:latin typeface="Sora Light" pitchFamily="2" charset="0"/>
              <a:cs typeface="Sora Light" pitchFamily="2" charset="0"/>
            </a:endParaRPr>
          </a:p>
        </p:txBody>
      </p:sp>
      <p:sp>
        <p:nvSpPr>
          <p:cNvPr id="18" name="Rectangle 17"/>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2050" name="Picture 2" descr="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88" y="3007571"/>
            <a:ext cx="423001" cy="4230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Placeholder 11"/>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a:stretch>
            <a:fillRect/>
          </a:stretch>
        </p:blipFill>
        <p:spPr>
          <a:xfrm>
            <a:off x="4425950" y="0"/>
            <a:ext cx="4718050" cy="4229099"/>
          </a:xfrm>
        </p:spPr>
      </p:pic>
    </p:spTree>
    <p:extLst>
      <p:ext uri="{BB962C8B-B14F-4D97-AF65-F5344CB8AC3E}">
        <p14:creationId xmlns:p14="http://schemas.microsoft.com/office/powerpoint/2010/main" val="153594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19"/>
          <p:cNvSpPr>
            <a:spLocks noChangeArrowheads="1"/>
          </p:cNvSpPr>
          <p:nvPr/>
        </p:nvSpPr>
        <p:spPr bwMode="auto">
          <a:xfrm>
            <a:off x="3807540" y="1877021"/>
            <a:ext cx="762596" cy="760810"/>
          </a:xfrm>
          <a:prstGeom prst="ellipse">
            <a:avLst/>
          </a:prstGeom>
          <a:solidFill>
            <a:schemeClr val="accent1"/>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24" name="Oval 21"/>
          <p:cNvSpPr>
            <a:spLocks noChangeArrowheads="1"/>
          </p:cNvSpPr>
          <p:nvPr/>
        </p:nvSpPr>
        <p:spPr bwMode="auto">
          <a:xfrm>
            <a:off x="5401489" y="3298628"/>
            <a:ext cx="762596" cy="761703"/>
          </a:xfrm>
          <a:prstGeom prst="ellipse">
            <a:avLst/>
          </a:prstGeom>
          <a:solidFill>
            <a:schemeClr val="accent3"/>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26" name="Oval 23"/>
          <p:cNvSpPr>
            <a:spLocks noChangeArrowheads="1"/>
          </p:cNvSpPr>
          <p:nvPr/>
        </p:nvSpPr>
        <p:spPr bwMode="auto">
          <a:xfrm>
            <a:off x="3807540" y="3298628"/>
            <a:ext cx="762596" cy="761703"/>
          </a:xfrm>
          <a:prstGeom prst="ellipse">
            <a:avLst/>
          </a:prstGeom>
          <a:solidFill>
            <a:schemeClr val="accent2"/>
          </a:solidFill>
          <a:ln>
            <a:noFill/>
          </a:ln>
        </p:spPr>
        <p:txBody>
          <a:bodyPr vert="horz" wrap="square" lIns="51435" tIns="25718" rIns="51435" bIns="25718" numCol="1" anchor="t" anchorCtr="0" compatLnSpc="1">
            <a:prstTxWarp prst="textNoShape">
              <a:avLst/>
            </a:prstTxWarp>
          </a:bodyPr>
          <a:lstStyle/>
          <a:p>
            <a:endParaRPr lang="en-US" sz="1013"/>
          </a:p>
        </p:txBody>
      </p:sp>
      <p:grpSp>
        <p:nvGrpSpPr>
          <p:cNvPr id="2" name="Group 1"/>
          <p:cNvGrpSpPr/>
          <p:nvPr/>
        </p:nvGrpSpPr>
        <p:grpSpPr>
          <a:xfrm>
            <a:off x="2840614" y="1736826"/>
            <a:ext cx="1868827" cy="1040309"/>
            <a:chOff x="2263483" y="1458516"/>
            <a:chExt cx="2491769" cy="1387079"/>
          </a:xfrm>
        </p:grpSpPr>
        <p:sp>
          <p:nvSpPr>
            <p:cNvPr id="21" name="Freeform 18"/>
            <p:cNvSpPr>
              <a:spLocks/>
            </p:cNvSpPr>
            <p:nvPr/>
          </p:nvSpPr>
          <p:spPr bwMode="auto">
            <a:xfrm>
              <a:off x="3366983" y="1458516"/>
              <a:ext cx="1388269" cy="1387079"/>
            </a:xfrm>
            <a:custGeom>
              <a:avLst/>
              <a:gdLst>
                <a:gd name="T0" fmla="*/ 0 w 627"/>
                <a:gd name="T1" fmla="*/ 313 h 626"/>
                <a:gd name="T2" fmla="*/ 314 w 627"/>
                <a:gd name="T3" fmla="*/ 0 h 626"/>
                <a:gd name="T4" fmla="*/ 627 w 627"/>
                <a:gd name="T5" fmla="*/ 313 h 626"/>
                <a:gd name="T6" fmla="*/ 314 w 627"/>
                <a:gd name="T7" fmla="*/ 626 h 626"/>
              </a:gdLst>
              <a:ahLst/>
              <a:cxnLst>
                <a:cxn ang="0">
                  <a:pos x="T0" y="T1"/>
                </a:cxn>
                <a:cxn ang="0">
                  <a:pos x="T2" y="T3"/>
                </a:cxn>
                <a:cxn ang="0">
                  <a:pos x="T4" y="T5"/>
                </a:cxn>
                <a:cxn ang="0">
                  <a:pos x="T6" y="T7"/>
                </a:cxn>
              </a:cxnLst>
              <a:rect l="0" t="0" r="r" b="b"/>
              <a:pathLst>
                <a:path w="627" h="626">
                  <a:moveTo>
                    <a:pt x="0" y="313"/>
                  </a:moveTo>
                  <a:cubicBezTo>
                    <a:pt x="0" y="140"/>
                    <a:pt x="141" y="0"/>
                    <a:pt x="314" y="0"/>
                  </a:cubicBezTo>
                  <a:cubicBezTo>
                    <a:pt x="487" y="0"/>
                    <a:pt x="627" y="140"/>
                    <a:pt x="627" y="313"/>
                  </a:cubicBezTo>
                  <a:cubicBezTo>
                    <a:pt x="627" y="486"/>
                    <a:pt x="487" y="626"/>
                    <a:pt x="314" y="626"/>
                  </a:cubicBezTo>
                </a:path>
              </a:pathLst>
            </a:custGeom>
            <a:ln w="22225">
              <a:headEnd/>
              <a:tailEnd/>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sp>
          <p:nvSpPr>
            <p:cNvPr id="27" name="Line 24"/>
            <p:cNvSpPr>
              <a:spLocks noChangeShapeType="1"/>
            </p:cNvSpPr>
            <p:nvPr/>
          </p:nvSpPr>
          <p:spPr bwMode="auto">
            <a:xfrm flipH="1">
              <a:off x="2263483" y="2152650"/>
              <a:ext cx="1103500" cy="0"/>
            </a:xfrm>
            <a:prstGeom prst="line">
              <a:avLst/>
            </a:prstGeom>
            <a:ln w="22225">
              <a:headEnd/>
              <a:tailEnd type="oval" w="lg" len="lg"/>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grpSp>
      <p:grpSp>
        <p:nvGrpSpPr>
          <p:cNvPr id="3" name="Group 2"/>
          <p:cNvGrpSpPr/>
          <p:nvPr/>
        </p:nvGrpSpPr>
        <p:grpSpPr>
          <a:xfrm>
            <a:off x="3668237" y="2777133"/>
            <a:ext cx="1593950" cy="1422500"/>
            <a:chOff x="3366983" y="2845594"/>
            <a:chExt cx="2125266" cy="1896666"/>
          </a:xfrm>
        </p:grpSpPr>
        <p:sp>
          <p:nvSpPr>
            <p:cNvPr id="25" name="Freeform 22"/>
            <p:cNvSpPr>
              <a:spLocks/>
            </p:cNvSpPr>
            <p:nvPr/>
          </p:nvSpPr>
          <p:spPr bwMode="auto">
            <a:xfrm>
              <a:off x="3366983" y="3355181"/>
              <a:ext cx="1388269" cy="1387079"/>
            </a:xfrm>
            <a:custGeom>
              <a:avLst/>
              <a:gdLst>
                <a:gd name="T0" fmla="*/ 627 w 627"/>
                <a:gd name="T1" fmla="*/ 313 h 626"/>
                <a:gd name="T2" fmla="*/ 314 w 627"/>
                <a:gd name="T3" fmla="*/ 626 h 626"/>
                <a:gd name="T4" fmla="*/ 0 w 627"/>
                <a:gd name="T5" fmla="*/ 313 h 626"/>
                <a:gd name="T6" fmla="*/ 314 w 627"/>
                <a:gd name="T7" fmla="*/ 0 h 626"/>
              </a:gdLst>
              <a:ahLst/>
              <a:cxnLst>
                <a:cxn ang="0">
                  <a:pos x="T0" y="T1"/>
                </a:cxn>
                <a:cxn ang="0">
                  <a:pos x="T2" y="T3"/>
                </a:cxn>
                <a:cxn ang="0">
                  <a:pos x="T4" y="T5"/>
                </a:cxn>
                <a:cxn ang="0">
                  <a:pos x="T6" y="T7"/>
                </a:cxn>
              </a:cxnLst>
              <a:rect l="0" t="0" r="r" b="b"/>
              <a:pathLst>
                <a:path w="627" h="626">
                  <a:moveTo>
                    <a:pt x="627" y="313"/>
                  </a:moveTo>
                  <a:cubicBezTo>
                    <a:pt x="627" y="486"/>
                    <a:pt x="487" y="626"/>
                    <a:pt x="314" y="626"/>
                  </a:cubicBezTo>
                  <a:cubicBezTo>
                    <a:pt x="141" y="626"/>
                    <a:pt x="0" y="486"/>
                    <a:pt x="0" y="313"/>
                  </a:cubicBezTo>
                  <a:cubicBezTo>
                    <a:pt x="0" y="140"/>
                    <a:pt x="141" y="0"/>
                    <a:pt x="314" y="0"/>
                  </a:cubicBezTo>
                </a:path>
              </a:pathLst>
            </a:custGeom>
            <a:ln w="22225">
              <a:headEnd/>
              <a:tailEnd/>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sp>
          <p:nvSpPr>
            <p:cNvPr id="28" name="Line 25"/>
            <p:cNvSpPr>
              <a:spLocks noChangeShapeType="1"/>
            </p:cNvSpPr>
            <p:nvPr/>
          </p:nvSpPr>
          <p:spPr bwMode="auto">
            <a:xfrm>
              <a:off x="4062308" y="2845594"/>
              <a:ext cx="0" cy="509588"/>
            </a:xfrm>
            <a:prstGeom prst="line">
              <a:avLst/>
            </a:prstGeom>
            <a:ln w="22225">
              <a:headEnd/>
              <a:tailEnd/>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sp>
          <p:nvSpPr>
            <p:cNvPr id="29" name="Line 26"/>
            <p:cNvSpPr>
              <a:spLocks noChangeShapeType="1"/>
            </p:cNvSpPr>
            <p:nvPr/>
          </p:nvSpPr>
          <p:spPr bwMode="auto">
            <a:xfrm>
              <a:off x="4755252" y="4048125"/>
              <a:ext cx="736997" cy="0"/>
            </a:xfrm>
            <a:prstGeom prst="line">
              <a:avLst/>
            </a:prstGeom>
            <a:ln w="22225">
              <a:headEnd/>
              <a:tailEnd/>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grpSp>
      <p:grpSp>
        <p:nvGrpSpPr>
          <p:cNvPr id="6" name="Group 5"/>
          <p:cNvGrpSpPr/>
          <p:nvPr/>
        </p:nvGrpSpPr>
        <p:grpSpPr>
          <a:xfrm>
            <a:off x="5262187" y="3159325"/>
            <a:ext cx="1041202" cy="1981635"/>
            <a:chOff x="5492249" y="3355181"/>
            <a:chExt cx="1388269" cy="2642181"/>
          </a:xfrm>
        </p:grpSpPr>
        <p:sp>
          <p:nvSpPr>
            <p:cNvPr id="23" name="Freeform 20"/>
            <p:cNvSpPr>
              <a:spLocks/>
            </p:cNvSpPr>
            <p:nvPr/>
          </p:nvSpPr>
          <p:spPr bwMode="auto">
            <a:xfrm>
              <a:off x="5492249" y="3355181"/>
              <a:ext cx="1388269" cy="1387079"/>
            </a:xfrm>
            <a:custGeom>
              <a:avLst/>
              <a:gdLst>
                <a:gd name="T0" fmla="*/ 0 w 627"/>
                <a:gd name="T1" fmla="*/ 313 h 626"/>
                <a:gd name="T2" fmla="*/ 314 w 627"/>
                <a:gd name="T3" fmla="*/ 0 h 626"/>
                <a:gd name="T4" fmla="*/ 627 w 627"/>
                <a:gd name="T5" fmla="*/ 313 h 626"/>
                <a:gd name="T6" fmla="*/ 314 w 627"/>
                <a:gd name="T7" fmla="*/ 626 h 626"/>
              </a:gdLst>
              <a:ahLst/>
              <a:cxnLst>
                <a:cxn ang="0">
                  <a:pos x="T0" y="T1"/>
                </a:cxn>
                <a:cxn ang="0">
                  <a:pos x="T2" y="T3"/>
                </a:cxn>
                <a:cxn ang="0">
                  <a:pos x="T4" y="T5"/>
                </a:cxn>
                <a:cxn ang="0">
                  <a:pos x="T6" y="T7"/>
                </a:cxn>
              </a:cxnLst>
              <a:rect l="0" t="0" r="r" b="b"/>
              <a:pathLst>
                <a:path w="627" h="626">
                  <a:moveTo>
                    <a:pt x="0" y="313"/>
                  </a:moveTo>
                  <a:cubicBezTo>
                    <a:pt x="0" y="140"/>
                    <a:pt x="141" y="0"/>
                    <a:pt x="314" y="0"/>
                  </a:cubicBezTo>
                  <a:cubicBezTo>
                    <a:pt x="487" y="0"/>
                    <a:pt x="627" y="140"/>
                    <a:pt x="627" y="313"/>
                  </a:cubicBezTo>
                  <a:cubicBezTo>
                    <a:pt x="627" y="486"/>
                    <a:pt x="487" y="626"/>
                    <a:pt x="314" y="626"/>
                  </a:cubicBezTo>
                </a:path>
              </a:pathLst>
            </a:custGeom>
            <a:ln w="22225">
              <a:headEnd/>
              <a:tailEnd/>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sp>
          <p:nvSpPr>
            <p:cNvPr id="30" name="Line 27"/>
            <p:cNvSpPr>
              <a:spLocks noChangeShapeType="1"/>
            </p:cNvSpPr>
            <p:nvPr/>
          </p:nvSpPr>
          <p:spPr bwMode="auto">
            <a:xfrm>
              <a:off x="6187574" y="4742259"/>
              <a:ext cx="0" cy="1255103"/>
            </a:xfrm>
            <a:prstGeom prst="line">
              <a:avLst/>
            </a:prstGeom>
            <a:ln w="22225">
              <a:headEnd/>
              <a:tailEnd/>
            </a:ln>
            <a:extLst/>
          </p:spPr>
          <p:style>
            <a:lnRef idx="1">
              <a:schemeClr val="accent2"/>
            </a:lnRef>
            <a:fillRef idx="0">
              <a:schemeClr val="accent2"/>
            </a:fillRef>
            <a:effectRef idx="0">
              <a:schemeClr val="accent2"/>
            </a:effectRef>
            <a:fontRef idx="minor">
              <a:schemeClr val="tx1"/>
            </a:fontRef>
          </p:style>
          <p:txBody>
            <a:bodyPr vert="horz" wrap="square" lIns="51435" tIns="25718" rIns="51435" bIns="25718" numCol="1" anchor="t" anchorCtr="0" compatLnSpc="1">
              <a:prstTxWarp prst="textNoShape">
                <a:avLst/>
              </a:prstTxWarp>
            </a:bodyPr>
            <a:lstStyle/>
            <a:p>
              <a:endParaRPr lang="en-US" sz="1013"/>
            </a:p>
          </p:txBody>
        </p:sp>
      </p:grpSp>
      <p:grpSp>
        <p:nvGrpSpPr>
          <p:cNvPr id="55" name="Group 54"/>
          <p:cNvGrpSpPr/>
          <p:nvPr/>
        </p:nvGrpSpPr>
        <p:grpSpPr>
          <a:xfrm>
            <a:off x="4019327" y="2115522"/>
            <a:ext cx="339023" cy="283808"/>
            <a:chOff x="4435475" y="1962150"/>
            <a:chExt cx="555625" cy="465138"/>
          </a:xfrm>
          <a:solidFill>
            <a:schemeClr val="bg1"/>
          </a:solidFill>
        </p:grpSpPr>
        <p:sp>
          <p:nvSpPr>
            <p:cNvPr id="56" name="Freeform 55"/>
            <p:cNvSpPr>
              <a:spLocks noEditPoints="1"/>
            </p:cNvSpPr>
            <p:nvPr/>
          </p:nvSpPr>
          <p:spPr bwMode="auto">
            <a:xfrm>
              <a:off x="4435475" y="1962150"/>
              <a:ext cx="296863" cy="400050"/>
            </a:xfrm>
            <a:custGeom>
              <a:avLst/>
              <a:gdLst>
                <a:gd name="T0" fmla="*/ 752 w 1867"/>
                <a:gd name="T1" fmla="*/ 1587 h 2522"/>
                <a:gd name="T2" fmla="*/ 1207 w 1867"/>
                <a:gd name="T3" fmla="*/ 1624 h 2522"/>
                <a:gd name="T4" fmla="*/ 1090 w 1867"/>
                <a:gd name="T5" fmla="*/ 1411 h 2522"/>
                <a:gd name="T6" fmla="*/ 879 w 1867"/>
                <a:gd name="T7" fmla="*/ 1422 h 2522"/>
                <a:gd name="T8" fmla="*/ 649 w 1867"/>
                <a:gd name="T9" fmla="*/ 750 h 2522"/>
                <a:gd name="T10" fmla="*/ 615 w 1867"/>
                <a:gd name="T11" fmla="*/ 979 h 2522"/>
                <a:gd name="T12" fmla="*/ 740 w 1867"/>
                <a:gd name="T13" fmla="*/ 1185 h 2522"/>
                <a:gd name="T14" fmla="*/ 924 w 1867"/>
                <a:gd name="T15" fmla="*/ 1281 h 2522"/>
                <a:gd name="T16" fmla="*/ 1129 w 1867"/>
                <a:gd name="T17" fmla="*/ 1233 h 2522"/>
                <a:gd name="T18" fmla="*/ 1286 w 1867"/>
                <a:gd name="T19" fmla="*/ 1044 h 2522"/>
                <a:gd name="T20" fmla="*/ 1353 w 1867"/>
                <a:gd name="T21" fmla="*/ 787 h 2522"/>
                <a:gd name="T22" fmla="*/ 1277 w 1867"/>
                <a:gd name="T23" fmla="*/ 668 h 2522"/>
                <a:gd name="T24" fmla="*/ 762 w 1867"/>
                <a:gd name="T25" fmla="*/ 639 h 2522"/>
                <a:gd name="T26" fmla="*/ 923 w 1867"/>
                <a:gd name="T27" fmla="*/ 157 h 2522"/>
                <a:gd name="T28" fmla="*/ 779 w 1867"/>
                <a:gd name="T29" fmla="*/ 200 h 2522"/>
                <a:gd name="T30" fmla="*/ 618 w 1867"/>
                <a:gd name="T31" fmla="*/ 292 h 2522"/>
                <a:gd name="T32" fmla="*/ 527 w 1867"/>
                <a:gd name="T33" fmla="*/ 481 h 2522"/>
                <a:gd name="T34" fmla="*/ 558 w 1867"/>
                <a:gd name="T35" fmla="*/ 625 h 2522"/>
                <a:gd name="T36" fmla="*/ 647 w 1867"/>
                <a:gd name="T37" fmla="*/ 437 h 2522"/>
                <a:gd name="T38" fmla="*/ 746 w 1867"/>
                <a:gd name="T39" fmla="*/ 418 h 2522"/>
                <a:gd name="T40" fmla="*/ 805 w 1867"/>
                <a:gd name="T41" fmla="*/ 491 h 2522"/>
                <a:gd name="T42" fmla="*/ 1251 w 1867"/>
                <a:gd name="T43" fmla="*/ 518 h 2522"/>
                <a:gd name="T44" fmla="*/ 1409 w 1867"/>
                <a:gd name="T45" fmla="*/ 572 h 2522"/>
                <a:gd name="T46" fmla="*/ 1333 w 1867"/>
                <a:gd name="T47" fmla="*/ 328 h 2522"/>
                <a:gd name="T48" fmla="*/ 1152 w 1867"/>
                <a:gd name="T49" fmla="*/ 175 h 2522"/>
                <a:gd name="T50" fmla="*/ 1070 w 1867"/>
                <a:gd name="T51" fmla="*/ 3 h 2522"/>
                <a:gd name="T52" fmla="*/ 1332 w 1867"/>
                <a:gd name="T53" fmla="*/ 114 h 2522"/>
                <a:gd name="T54" fmla="*/ 1506 w 1867"/>
                <a:gd name="T55" fmla="*/ 345 h 2522"/>
                <a:gd name="T56" fmla="*/ 1552 w 1867"/>
                <a:gd name="T57" fmla="*/ 649 h 2522"/>
                <a:gd name="T58" fmla="*/ 1493 w 1867"/>
                <a:gd name="T59" fmla="*/ 849 h 2522"/>
                <a:gd name="T60" fmla="*/ 1409 w 1867"/>
                <a:gd name="T61" fmla="*/ 1123 h 2522"/>
                <a:gd name="T62" fmla="*/ 1259 w 1867"/>
                <a:gd name="T63" fmla="*/ 1316 h 2522"/>
                <a:gd name="T64" fmla="*/ 1286 w 1867"/>
                <a:gd name="T65" fmla="*/ 1492 h 2522"/>
                <a:gd name="T66" fmla="*/ 1450 w 1867"/>
                <a:gd name="T67" fmla="*/ 1604 h 2522"/>
                <a:gd name="T68" fmla="*/ 1633 w 1867"/>
                <a:gd name="T69" fmla="*/ 1631 h 2522"/>
                <a:gd name="T70" fmla="*/ 1825 w 1867"/>
                <a:gd name="T71" fmla="*/ 1750 h 2522"/>
                <a:gd name="T72" fmla="*/ 1860 w 1867"/>
                <a:gd name="T73" fmla="*/ 1858 h 2522"/>
                <a:gd name="T74" fmla="*/ 1794 w 1867"/>
                <a:gd name="T75" fmla="*/ 1901 h 2522"/>
                <a:gd name="T76" fmla="*/ 1712 w 1867"/>
                <a:gd name="T77" fmla="*/ 1842 h 2522"/>
                <a:gd name="T78" fmla="*/ 1561 w 1867"/>
                <a:gd name="T79" fmla="*/ 1765 h 2522"/>
                <a:gd name="T80" fmla="*/ 1369 w 1867"/>
                <a:gd name="T81" fmla="*/ 1731 h 2522"/>
                <a:gd name="T82" fmla="*/ 964 w 1867"/>
                <a:gd name="T83" fmla="*/ 2262 h 2522"/>
                <a:gd name="T84" fmla="*/ 558 w 1867"/>
                <a:gd name="T85" fmla="*/ 1731 h 2522"/>
                <a:gd name="T86" fmla="*/ 360 w 1867"/>
                <a:gd name="T87" fmla="*/ 1765 h 2522"/>
                <a:gd name="T88" fmla="*/ 196 w 1867"/>
                <a:gd name="T89" fmla="*/ 1867 h 2522"/>
                <a:gd name="T90" fmla="*/ 146 w 1867"/>
                <a:gd name="T91" fmla="*/ 2377 h 2522"/>
                <a:gd name="T92" fmla="*/ 1425 w 1867"/>
                <a:gd name="T93" fmla="*/ 2413 h 2522"/>
                <a:gd name="T94" fmla="*/ 1414 w 1867"/>
                <a:gd name="T95" fmla="*/ 2501 h 2522"/>
                <a:gd name="T96" fmla="*/ 53 w 1867"/>
                <a:gd name="T97" fmla="*/ 2520 h 2522"/>
                <a:gd name="T98" fmla="*/ 0 w 1867"/>
                <a:gd name="T99" fmla="*/ 2450 h 2522"/>
                <a:gd name="T100" fmla="*/ 45 w 1867"/>
                <a:gd name="T101" fmla="*/ 1833 h 2522"/>
                <a:gd name="T102" fmla="*/ 204 w 1867"/>
                <a:gd name="T103" fmla="*/ 1668 h 2522"/>
                <a:gd name="T104" fmla="*/ 395 w 1867"/>
                <a:gd name="T105" fmla="*/ 1616 h 2522"/>
                <a:gd name="T106" fmla="*/ 585 w 1867"/>
                <a:gd name="T107" fmla="*/ 1550 h 2522"/>
                <a:gd name="T108" fmla="*/ 693 w 1867"/>
                <a:gd name="T109" fmla="*/ 1383 h 2522"/>
                <a:gd name="T110" fmla="*/ 542 w 1867"/>
                <a:gd name="T111" fmla="*/ 1167 h 2522"/>
                <a:gd name="T112" fmla="*/ 434 w 1867"/>
                <a:gd name="T113" fmla="*/ 853 h 2522"/>
                <a:gd name="T114" fmla="*/ 381 w 1867"/>
                <a:gd name="T115" fmla="*/ 688 h 2522"/>
                <a:gd name="T116" fmla="*/ 392 w 1867"/>
                <a:gd name="T117" fmla="*/ 416 h 2522"/>
                <a:gd name="T118" fmla="*/ 508 w 1867"/>
                <a:gd name="T119" fmla="*/ 196 h 2522"/>
                <a:gd name="T120" fmla="*/ 708 w 1867"/>
                <a:gd name="T121" fmla="*/ 67 h 2522"/>
                <a:gd name="T122" fmla="*/ 953 w 1867"/>
                <a:gd name="T123" fmla="*/ 3 h 2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67" h="2522">
                  <a:moveTo>
                    <a:pt x="837" y="1411"/>
                  </a:moveTo>
                  <a:lnTo>
                    <a:pt x="823" y="1459"/>
                  </a:lnTo>
                  <a:lnTo>
                    <a:pt x="804" y="1505"/>
                  </a:lnTo>
                  <a:lnTo>
                    <a:pt x="780" y="1548"/>
                  </a:lnTo>
                  <a:lnTo>
                    <a:pt x="752" y="1587"/>
                  </a:lnTo>
                  <a:lnTo>
                    <a:pt x="720" y="1624"/>
                  </a:lnTo>
                  <a:lnTo>
                    <a:pt x="684" y="1657"/>
                  </a:lnTo>
                  <a:lnTo>
                    <a:pt x="964" y="2061"/>
                  </a:lnTo>
                  <a:lnTo>
                    <a:pt x="1243" y="1657"/>
                  </a:lnTo>
                  <a:lnTo>
                    <a:pt x="1207" y="1624"/>
                  </a:lnTo>
                  <a:lnTo>
                    <a:pt x="1175" y="1587"/>
                  </a:lnTo>
                  <a:lnTo>
                    <a:pt x="1148" y="1548"/>
                  </a:lnTo>
                  <a:lnTo>
                    <a:pt x="1123" y="1505"/>
                  </a:lnTo>
                  <a:lnTo>
                    <a:pt x="1104" y="1459"/>
                  </a:lnTo>
                  <a:lnTo>
                    <a:pt x="1090" y="1411"/>
                  </a:lnTo>
                  <a:lnTo>
                    <a:pt x="1049" y="1422"/>
                  </a:lnTo>
                  <a:lnTo>
                    <a:pt x="1006" y="1428"/>
                  </a:lnTo>
                  <a:lnTo>
                    <a:pt x="964" y="1430"/>
                  </a:lnTo>
                  <a:lnTo>
                    <a:pt x="920" y="1428"/>
                  </a:lnTo>
                  <a:lnTo>
                    <a:pt x="879" y="1422"/>
                  </a:lnTo>
                  <a:lnTo>
                    <a:pt x="837" y="1411"/>
                  </a:lnTo>
                  <a:close/>
                  <a:moveTo>
                    <a:pt x="730" y="618"/>
                  </a:moveTo>
                  <a:lnTo>
                    <a:pt x="706" y="664"/>
                  </a:lnTo>
                  <a:lnTo>
                    <a:pt x="679" y="708"/>
                  </a:lnTo>
                  <a:lnTo>
                    <a:pt x="649" y="750"/>
                  </a:lnTo>
                  <a:lnTo>
                    <a:pt x="615" y="789"/>
                  </a:lnTo>
                  <a:lnTo>
                    <a:pt x="578" y="826"/>
                  </a:lnTo>
                  <a:lnTo>
                    <a:pt x="587" y="878"/>
                  </a:lnTo>
                  <a:lnTo>
                    <a:pt x="599" y="929"/>
                  </a:lnTo>
                  <a:lnTo>
                    <a:pt x="615" y="979"/>
                  </a:lnTo>
                  <a:lnTo>
                    <a:pt x="633" y="1026"/>
                  </a:lnTo>
                  <a:lnTo>
                    <a:pt x="655" y="1070"/>
                  </a:lnTo>
                  <a:lnTo>
                    <a:pt x="681" y="1111"/>
                  </a:lnTo>
                  <a:lnTo>
                    <a:pt x="708" y="1150"/>
                  </a:lnTo>
                  <a:lnTo>
                    <a:pt x="740" y="1185"/>
                  </a:lnTo>
                  <a:lnTo>
                    <a:pt x="774" y="1214"/>
                  </a:lnTo>
                  <a:lnTo>
                    <a:pt x="809" y="1239"/>
                  </a:lnTo>
                  <a:lnTo>
                    <a:pt x="847" y="1259"/>
                  </a:lnTo>
                  <a:lnTo>
                    <a:pt x="885" y="1273"/>
                  </a:lnTo>
                  <a:lnTo>
                    <a:pt x="924" y="1281"/>
                  </a:lnTo>
                  <a:lnTo>
                    <a:pt x="964" y="1285"/>
                  </a:lnTo>
                  <a:lnTo>
                    <a:pt x="1006" y="1281"/>
                  </a:lnTo>
                  <a:lnTo>
                    <a:pt x="1048" y="1271"/>
                  </a:lnTo>
                  <a:lnTo>
                    <a:pt x="1089" y="1255"/>
                  </a:lnTo>
                  <a:lnTo>
                    <a:pt x="1129" y="1233"/>
                  </a:lnTo>
                  <a:lnTo>
                    <a:pt x="1166" y="1204"/>
                  </a:lnTo>
                  <a:lnTo>
                    <a:pt x="1201" y="1170"/>
                  </a:lnTo>
                  <a:lnTo>
                    <a:pt x="1234" y="1129"/>
                  </a:lnTo>
                  <a:lnTo>
                    <a:pt x="1261" y="1089"/>
                  </a:lnTo>
                  <a:lnTo>
                    <a:pt x="1286" y="1044"/>
                  </a:lnTo>
                  <a:lnTo>
                    <a:pt x="1306" y="997"/>
                  </a:lnTo>
                  <a:lnTo>
                    <a:pt x="1323" y="947"/>
                  </a:lnTo>
                  <a:lnTo>
                    <a:pt x="1337" y="895"/>
                  </a:lnTo>
                  <a:lnTo>
                    <a:pt x="1348" y="842"/>
                  </a:lnTo>
                  <a:lnTo>
                    <a:pt x="1353" y="787"/>
                  </a:lnTo>
                  <a:lnTo>
                    <a:pt x="1355" y="730"/>
                  </a:lnTo>
                  <a:lnTo>
                    <a:pt x="1342" y="709"/>
                  </a:lnTo>
                  <a:lnTo>
                    <a:pt x="1324" y="691"/>
                  </a:lnTo>
                  <a:lnTo>
                    <a:pt x="1302" y="677"/>
                  </a:lnTo>
                  <a:lnTo>
                    <a:pt x="1277" y="668"/>
                  </a:lnTo>
                  <a:lnTo>
                    <a:pt x="1251" y="665"/>
                  </a:lnTo>
                  <a:lnTo>
                    <a:pt x="870" y="665"/>
                  </a:lnTo>
                  <a:lnTo>
                    <a:pt x="832" y="662"/>
                  </a:lnTo>
                  <a:lnTo>
                    <a:pt x="796" y="654"/>
                  </a:lnTo>
                  <a:lnTo>
                    <a:pt x="762" y="639"/>
                  </a:lnTo>
                  <a:lnTo>
                    <a:pt x="730" y="618"/>
                  </a:lnTo>
                  <a:lnTo>
                    <a:pt x="730" y="618"/>
                  </a:lnTo>
                  <a:close/>
                  <a:moveTo>
                    <a:pt x="1010" y="146"/>
                  </a:moveTo>
                  <a:lnTo>
                    <a:pt x="967" y="149"/>
                  </a:lnTo>
                  <a:lnTo>
                    <a:pt x="923" y="157"/>
                  </a:lnTo>
                  <a:lnTo>
                    <a:pt x="882" y="170"/>
                  </a:lnTo>
                  <a:lnTo>
                    <a:pt x="840" y="190"/>
                  </a:lnTo>
                  <a:lnTo>
                    <a:pt x="825" y="195"/>
                  </a:lnTo>
                  <a:lnTo>
                    <a:pt x="809" y="197"/>
                  </a:lnTo>
                  <a:lnTo>
                    <a:pt x="779" y="200"/>
                  </a:lnTo>
                  <a:lnTo>
                    <a:pt x="749" y="208"/>
                  </a:lnTo>
                  <a:lnTo>
                    <a:pt x="713" y="221"/>
                  </a:lnTo>
                  <a:lnTo>
                    <a:pt x="678" y="240"/>
                  </a:lnTo>
                  <a:lnTo>
                    <a:pt x="647" y="263"/>
                  </a:lnTo>
                  <a:lnTo>
                    <a:pt x="618" y="292"/>
                  </a:lnTo>
                  <a:lnTo>
                    <a:pt x="592" y="323"/>
                  </a:lnTo>
                  <a:lnTo>
                    <a:pt x="570" y="358"/>
                  </a:lnTo>
                  <a:lnTo>
                    <a:pt x="552" y="397"/>
                  </a:lnTo>
                  <a:lnTo>
                    <a:pt x="537" y="437"/>
                  </a:lnTo>
                  <a:lnTo>
                    <a:pt x="527" y="481"/>
                  </a:lnTo>
                  <a:lnTo>
                    <a:pt x="520" y="526"/>
                  </a:lnTo>
                  <a:lnTo>
                    <a:pt x="517" y="573"/>
                  </a:lnTo>
                  <a:lnTo>
                    <a:pt x="519" y="621"/>
                  </a:lnTo>
                  <a:lnTo>
                    <a:pt x="525" y="670"/>
                  </a:lnTo>
                  <a:lnTo>
                    <a:pt x="558" y="625"/>
                  </a:lnTo>
                  <a:lnTo>
                    <a:pt x="587" y="578"/>
                  </a:lnTo>
                  <a:lnTo>
                    <a:pt x="609" y="527"/>
                  </a:lnTo>
                  <a:lnTo>
                    <a:pt x="626" y="475"/>
                  </a:lnTo>
                  <a:lnTo>
                    <a:pt x="634" y="455"/>
                  </a:lnTo>
                  <a:lnTo>
                    <a:pt x="647" y="437"/>
                  </a:lnTo>
                  <a:lnTo>
                    <a:pt x="663" y="424"/>
                  </a:lnTo>
                  <a:lnTo>
                    <a:pt x="683" y="415"/>
                  </a:lnTo>
                  <a:lnTo>
                    <a:pt x="704" y="411"/>
                  </a:lnTo>
                  <a:lnTo>
                    <a:pt x="725" y="412"/>
                  </a:lnTo>
                  <a:lnTo>
                    <a:pt x="746" y="418"/>
                  </a:lnTo>
                  <a:lnTo>
                    <a:pt x="764" y="430"/>
                  </a:lnTo>
                  <a:lnTo>
                    <a:pt x="778" y="445"/>
                  </a:lnTo>
                  <a:lnTo>
                    <a:pt x="788" y="464"/>
                  </a:lnTo>
                  <a:lnTo>
                    <a:pt x="796" y="478"/>
                  </a:lnTo>
                  <a:lnTo>
                    <a:pt x="805" y="491"/>
                  </a:lnTo>
                  <a:lnTo>
                    <a:pt x="818" y="501"/>
                  </a:lnTo>
                  <a:lnTo>
                    <a:pt x="834" y="511"/>
                  </a:lnTo>
                  <a:lnTo>
                    <a:pt x="851" y="517"/>
                  </a:lnTo>
                  <a:lnTo>
                    <a:pt x="870" y="518"/>
                  </a:lnTo>
                  <a:lnTo>
                    <a:pt x="1251" y="518"/>
                  </a:lnTo>
                  <a:lnTo>
                    <a:pt x="1286" y="522"/>
                  </a:lnTo>
                  <a:lnTo>
                    <a:pt x="1320" y="528"/>
                  </a:lnTo>
                  <a:lnTo>
                    <a:pt x="1352" y="539"/>
                  </a:lnTo>
                  <a:lnTo>
                    <a:pt x="1382" y="553"/>
                  </a:lnTo>
                  <a:lnTo>
                    <a:pt x="1409" y="572"/>
                  </a:lnTo>
                  <a:lnTo>
                    <a:pt x="1404" y="518"/>
                  </a:lnTo>
                  <a:lnTo>
                    <a:pt x="1394" y="466"/>
                  </a:lnTo>
                  <a:lnTo>
                    <a:pt x="1378" y="417"/>
                  </a:lnTo>
                  <a:lnTo>
                    <a:pt x="1358" y="372"/>
                  </a:lnTo>
                  <a:lnTo>
                    <a:pt x="1333" y="328"/>
                  </a:lnTo>
                  <a:lnTo>
                    <a:pt x="1304" y="288"/>
                  </a:lnTo>
                  <a:lnTo>
                    <a:pt x="1271" y="253"/>
                  </a:lnTo>
                  <a:lnTo>
                    <a:pt x="1234" y="223"/>
                  </a:lnTo>
                  <a:lnTo>
                    <a:pt x="1194" y="196"/>
                  </a:lnTo>
                  <a:lnTo>
                    <a:pt x="1152" y="175"/>
                  </a:lnTo>
                  <a:lnTo>
                    <a:pt x="1106" y="159"/>
                  </a:lnTo>
                  <a:lnTo>
                    <a:pt x="1059" y="149"/>
                  </a:lnTo>
                  <a:lnTo>
                    <a:pt x="1010" y="146"/>
                  </a:lnTo>
                  <a:close/>
                  <a:moveTo>
                    <a:pt x="1010" y="0"/>
                  </a:moveTo>
                  <a:lnTo>
                    <a:pt x="1070" y="3"/>
                  </a:lnTo>
                  <a:lnTo>
                    <a:pt x="1127" y="14"/>
                  </a:lnTo>
                  <a:lnTo>
                    <a:pt x="1183" y="30"/>
                  </a:lnTo>
                  <a:lnTo>
                    <a:pt x="1235" y="52"/>
                  </a:lnTo>
                  <a:lnTo>
                    <a:pt x="1285" y="80"/>
                  </a:lnTo>
                  <a:lnTo>
                    <a:pt x="1332" y="114"/>
                  </a:lnTo>
                  <a:lnTo>
                    <a:pt x="1375" y="151"/>
                  </a:lnTo>
                  <a:lnTo>
                    <a:pt x="1415" y="194"/>
                  </a:lnTo>
                  <a:lnTo>
                    <a:pt x="1450" y="241"/>
                  </a:lnTo>
                  <a:lnTo>
                    <a:pt x="1481" y="291"/>
                  </a:lnTo>
                  <a:lnTo>
                    <a:pt x="1506" y="345"/>
                  </a:lnTo>
                  <a:lnTo>
                    <a:pt x="1527" y="401"/>
                  </a:lnTo>
                  <a:lnTo>
                    <a:pt x="1542" y="461"/>
                  </a:lnTo>
                  <a:lnTo>
                    <a:pt x="1552" y="523"/>
                  </a:lnTo>
                  <a:lnTo>
                    <a:pt x="1555" y="586"/>
                  </a:lnTo>
                  <a:lnTo>
                    <a:pt x="1552" y="649"/>
                  </a:lnTo>
                  <a:lnTo>
                    <a:pt x="1543" y="710"/>
                  </a:lnTo>
                  <a:lnTo>
                    <a:pt x="1528" y="770"/>
                  </a:lnTo>
                  <a:lnTo>
                    <a:pt x="1507" y="828"/>
                  </a:lnTo>
                  <a:lnTo>
                    <a:pt x="1501" y="839"/>
                  </a:lnTo>
                  <a:lnTo>
                    <a:pt x="1493" y="849"/>
                  </a:lnTo>
                  <a:lnTo>
                    <a:pt x="1484" y="907"/>
                  </a:lnTo>
                  <a:lnTo>
                    <a:pt x="1470" y="964"/>
                  </a:lnTo>
                  <a:lnTo>
                    <a:pt x="1454" y="1020"/>
                  </a:lnTo>
                  <a:lnTo>
                    <a:pt x="1433" y="1073"/>
                  </a:lnTo>
                  <a:lnTo>
                    <a:pt x="1409" y="1123"/>
                  </a:lnTo>
                  <a:lnTo>
                    <a:pt x="1382" y="1171"/>
                  </a:lnTo>
                  <a:lnTo>
                    <a:pt x="1351" y="1217"/>
                  </a:lnTo>
                  <a:lnTo>
                    <a:pt x="1322" y="1253"/>
                  </a:lnTo>
                  <a:lnTo>
                    <a:pt x="1291" y="1286"/>
                  </a:lnTo>
                  <a:lnTo>
                    <a:pt x="1259" y="1316"/>
                  </a:lnTo>
                  <a:lnTo>
                    <a:pt x="1226" y="1342"/>
                  </a:lnTo>
                  <a:lnTo>
                    <a:pt x="1234" y="1384"/>
                  </a:lnTo>
                  <a:lnTo>
                    <a:pt x="1247" y="1422"/>
                  </a:lnTo>
                  <a:lnTo>
                    <a:pt x="1265" y="1459"/>
                  </a:lnTo>
                  <a:lnTo>
                    <a:pt x="1286" y="1492"/>
                  </a:lnTo>
                  <a:lnTo>
                    <a:pt x="1313" y="1523"/>
                  </a:lnTo>
                  <a:lnTo>
                    <a:pt x="1342" y="1550"/>
                  </a:lnTo>
                  <a:lnTo>
                    <a:pt x="1375" y="1572"/>
                  </a:lnTo>
                  <a:lnTo>
                    <a:pt x="1411" y="1591"/>
                  </a:lnTo>
                  <a:lnTo>
                    <a:pt x="1450" y="1604"/>
                  </a:lnTo>
                  <a:lnTo>
                    <a:pt x="1490" y="1612"/>
                  </a:lnTo>
                  <a:lnTo>
                    <a:pt x="1533" y="1616"/>
                  </a:lnTo>
                  <a:lnTo>
                    <a:pt x="1541" y="1616"/>
                  </a:lnTo>
                  <a:lnTo>
                    <a:pt x="1587" y="1621"/>
                  </a:lnTo>
                  <a:lnTo>
                    <a:pt x="1633" y="1631"/>
                  </a:lnTo>
                  <a:lnTo>
                    <a:pt x="1675" y="1644"/>
                  </a:lnTo>
                  <a:lnTo>
                    <a:pt x="1717" y="1665"/>
                  </a:lnTo>
                  <a:lnTo>
                    <a:pt x="1756" y="1688"/>
                  </a:lnTo>
                  <a:lnTo>
                    <a:pt x="1792" y="1717"/>
                  </a:lnTo>
                  <a:lnTo>
                    <a:pt x="1825" y="1750"/>
                  </a:lnTo>
                  <a:lnTo>
                    <a:pt x="1854" y="1786"/>
                  </a:lnTo>
                  <a:lnTo>
                    <a:pt x="1862" y="1803"/>
                  </a:lnTo>
                  <a:lnTo>
                    <a:pt x="1867" y="1821"/>
                  </a:lnTo>
                  <a:lnTo>
                    <a:pt x="1867" y="1840"/>
                  </a:lnTo>
                  <a:lnTo>
                    <a:pt x="1860" y="1858"/>
                  </a:lnTo>
                  <a:lnTo>
                    <a:pt x="1851" y="1874"/>
                  </a:lnTo>
                  <a:lnTo>
                    <a:pt x="1837" y="1887"/>
                  </a:lnTo>
                  <a:lnTo>
                    <a:pt x="1823" y="1895"/>
                  </a:lnTo>
                  <a:lnTo>
                    <a:pt x="1809" y="1900"/>
                  </a:lnTo>
                  <a:lnTo>
                    <a:pt x="1794" y="1901"/>
                  </a:lnTo>
                  <a:lnTo>
                    <a:pt x="1777" y="1899"/>
                  </a:lnTo>
                  <a:lnTo>
                    <a:pt x="1761" y="1893"/>
                  </a:lnTo>
                  <a:lnTo>
                    <a:pt x="1746" y="1883"/>
                  </a:lnTo>
                  <a:lnTo>
                    <a:pt x="1735" y="1870"/>
                  </a:lnTo>
                  <a:lnTo>
                    <a:pt x="1712" y="1842"/>
                  </a:lnTo>
                  <a:lnTo>
                    <a:pt x="1687" y="1819"/>
                  </a:lnTo>
                  <a:lnTo>
                    <a:pt x="1658" y="1799"/>
                  </a:lnTo>
                  <a:lnTo>
                    <a:pt x="1627" y="1783"/>
                  </a:lnTo>
                  <a:lnTo>
                    <a:pt x="1595" y="1771"/>
                  </a:lnTo>
                  <a:lnTo>
                    <a:pt x="1561" y="1765"/>
                  </a:lnTo>
                  <a:lnTo>
                    <a:pt x="1526" y="1761"/>
                  </a:lnTo>
                  <a:lnTo>
                    <a:pt x="1519" y="1761"/>
                  </a:lnTo>
                  <a:lnTo>
                    <a:pt x="1467" y="1757"/>
                  </a:lnTo>
                  <a:lnTo>
                    <a:pt x="1417" y="1747"/>
                  </a:lnTo>
                  <a:lnTo>
                    <a:pt x="1369" y="1731"/>
                  </a:lnTo>
                  <a:lnTo>
                    <a:pt x="1023" y="2230"/>
                  </a:lnTo>
                  <a:lnTo>
                    <a:pt x="1012" y="2244"/>
                  </a:lnTo>
                  <a:lnTo>
                    <a:pt x="998" y="2253"/>
                  </a:lnTo>
                  <a:lnTo>
                    <a:pt x="981" y="2260"/>
                  </a:lnTo>
                  <a:lnTo>
                    <a:pt x="964" y="2262"/>
                  </a:lnTo>
                  <a:lnTo>
                    <a:pt x="946" y="2260"/>
                  </a:lnTo>
                  <a:lnTo>
                    <a:pt x="930" y="2253"/>
                  </a:lnTo>
                  <a:lnTo>
                    <a:pt x="916" y="2244"/>
                  </a:lnTo>
                  <a:lnTo>
                    <a:pt x="904" y="2230"/>
                  </a:lnTo>
                  <a:lnTo>
                    <a:pt x="558" y="1731"/>
                  </a:lnTo>
                  <a:lnTo>
                    <a:pt x="511" y="1747"/>
                  </a:lnTo>
                  <a:lnTo>
                    <a:pt x="461" y="1757"/>
                  </a:lnTo>
                  <a:lnTo>
                    <a:pt x="408" y="1761"/>
                  </a:lnTo>
                  <a:lnTo>
                    <a:pt x="401" y="1761"/>
                  </a:lnTo>
                  <a:lnTo>
                    <a:pt x="360" y="1765"/>
                  </a:lnTo>
                  <a:lnTo>
                    <a:pt x="321" y="1775"/>
                  </a:lnTo>
                  <a:lnTo>
                    <a:pt x="284" y="1790"/>
                  </a:lnTo>
                  <a:lnTo>
                    <a:pt x="251" y="1811"/>
                  </a:lnTo>
                  <a:lnTo>
                    <a:pt x="221" y="1837"/>
                  </a:lnTo>
                  <a:lnTo>
                    <a:pt x="196" y="1867"/>
                  </a:lnTo>
                  <a:lnTo>
                    <a:pt x="174" y="1900"/>
                  </a:lnTo>
                  <a:lnTo>
                    <a:pt x="158" y="1937"/>
                  </a:lnTo>
                  <a:lnTo>
                    <a:pt x="149" y="1975"/>
                  </a:lnTo>
                  <a:lnTo>
                    <a:pt x="146" y="2017"/>
                  </a:lnTo>
                  <a:lnTo>
                    <a:pt x="146" y="2377"/>
                  </a:lnTo>
                  <a:lnTo>
                    <a:pt x="1363" y="2377"/>
                  </a:lnTo>
                  <a:lnTo>
                    <a:pt x="1382" y="2379"/>
                  </a:lnTo>
                  <a:lnTo>
                    <a:pt x="1399" y="2386"/>
                  </a:lnTo>
                  <a:lnTo>
                    <a:pt x="1414" y="2398"/>
                  </a:lnTo>
                  <a:lnTo>
                    <a:pt x="1425" y="2413"/>
                  </a:lnTo>
                  <a:lnTo>
                    <a:pt x="1433" y="2430"/>
                  </a:lnTo>
                  <a:lnTo>
                    <a:pt x="1435" y="2450"/>
                  </a:lnTo>
                  <a:lnTo>
                    <a:pt x="1433" y="2469"/>
                  </a:lnTo>
                  <a:lnTo>
                    <a:pt x="1425" y="2486"/>
                  </a:lnTo>
                  <a:lnTo>
                    <a:pt x="1414" y="2501"/>
                  </a:lnTo>
                  <a:lnTo>
                    <a:pt x="1399" y="2513"/>
                  </a:lnTo>
                  <a:lnTo>
                    <a:pt x="1382" y="2520"/>
                  </a:lnTo>
                  <a:lnTo>
                    <a:pt x="1363" y="2522"/>
                  </a:lnTo>
                  <a:lnTo>
                    <a:pt x="73" y="2522"/>
                  </a:lnTo>
                  <a:lnTo>
                    <a:pt x="53" y="2520"/>
                  </a:lnTo>
                  <a:lnTo>
                    <a:pt x="36" y="2513"/>
                  </a:lnTo>
                  <a:lnTo>
                    <a:pt x="21" y="2501"/>
                  </a:lnTo>
                  <a:lnTo>
                    <a:pt x="10" y="2486"/>
                  </a:lnTo>
                  <a:lnTo>
                    <a:pt x="2" y="2469"/>
                  </a:lnTo>
                  <a:lnTo>
                    <a:pt x="0" y="2450"/>
                  </a:lnTo>
                  <a:lnTo>
                    <a:pt x="0" y="2017"/>
                  </a:lnTo>
                  <a:lnTo>
                    <a:pt x="3" y="1968"/>
                  </a:lnTo>
                  <a:lnTo>
                    <a:pt x="12" y="1921"/>
                  </a:lnTo>
                  <a:lnTo>
                    <a:pt x="26" y="1875"/>
                  </a:lnTo>
                  <a:lnTo>
                    <a:pt x="45" y="1833"/>
                  </a:lnTo>
                  <a:lnTo>
                    <a:pt x="69" y="1792"/>
                  </a:lnTo>
                  <a:lnTo>
                    <a:pt x="98" y="1755"/>
                  </a:lnTo>
                  <a:lnTo>
                    <a:pt x="130" y="1722"/>
                  </a:lnTo>
                  <a:lnTo>
                    <a:pt x="166" y="1692"/>
                  </a:lnTo>
                  <a:lnTo>
                    <a:pt x="204" y="1668"/>
                  </a:lnTo>
                  <a:lnTo>
                    <a:pt x="247" y="1647"/>
                  </a:lnTo>
                  <a:lnTo>
                    <a:pt x="291" y="1632"/>
                  </a:lnTo>
                  <a:lnTo>
                    <a:pt x="338" y="1621"/>
                  </a:lnTo>
                  <a:lnTo>
                    <a:pt x="387" y="1616"/>
                  </a:lnTo>
                  <a:lnTo>
                    <a:pt x="395" y="1616"/>
                  </a:lnTo>
                  <a:lnTo>
                    <a:pt x="437" y="1612"/>
                  </a:lnTo>
                  <a:lnTo>
                    <a:pt x="478" y="1604"/>
                  </a:lnTo>
                  <a:lnTo>
                    <a:pt x="516" y="1591"/>
                  </a:lnTo>
                  <a:lnTo>
                    <a:pt x="552" y="1572"/>
                  </a:lnTo>
                  <a:lnTo>
                    <a:pt x="585" y="1550"/>
                  </a:lnTo>
                  <a:lnTo>
                    <a:pt x="615" y="1523"/>
                  </a:lnTo>
                  <a:lnTo>
                    <a:pt x="641" y="1492"/>
                  </a:lnTo>
                  <a:lnTo>
                    <a:pt x="664" y="1458"/>
                  </a:lnTo>
                  <a:lnTo>
                    <a:pt x="681" y="1422"/>
                  </a:lnTo>
                  <a:lnTo>
                    <a:pt x="693" y="1383"/>
                  </a:lnTo>
                  <a:lnTo>
                    <a:pt x="701" y="1342"/>
                  </a:lnTo>
                  <a:lnTo>
                    <a:pt x="657" y="1306"/>
                  </a:lnTo>
                  <a:lnTo>
                    <a:pt x="616" y="1264"/>
                  </a:lnTo>
                  <a:lnTo>
                    <a:pt x="578" y="1218"/>
                  </a:lnTo>
                  <a:lnTo>
                    <a:pt x="542" y="1167"/>
                  </a:lnTo>
                  <a:lnTo>
                    <a:pt x="513" y="1111"/>
                  </a:lnTo>
                  <a:lnTo>
                    <a:pt x="486" y="1052"/>
                  </a:lnTo>
                  <a:lnTo>
                    <a:pt x="464" y="989"/>
                  </a:lnTo>
                  <a:lnTo>
                    <a:pt x="447" y="923"/>
                  </a:lnTo>
                  <a:lnTo>
                    <a:pt x="434" y="853"/>
                  </a:lnTo>
                  <a:lnTo>
                    <a:pt x="428" y="843"/>
                  </a:lnTo>
                  <a:lnTo>
                    <a:pt x="421" y="832"/>
                  </a:lnTo>
                  <a:lnTo>
                    <a:pt x="405" y="789"/>
                  </a:lnTo>
                  <a:lnTo>
                    <a:pt x="392" y="744"/>
                  </a:lnTo>
                  <a:lnTo>
                    <a:pt x="381" y="688"/>
                  </a:lnTo>
                  <a:lnTo>
                    <a:pt x="373" y="631"/>
                  </a:lnTo>
                  <a:lnTo>
                    <a:pt x="371" y="576"/>
                  </a:lnTo>
                  <a:lnTo>
                    <a:pt x="374" y="522"/>
                  </a:lnTo>
                  <a:lnTo>
                    <a:pt x="381" y="468"/>
                  </a:lnTo>
                  <a:lnTo>
                    <a:pt x="392" y="416"/>
                  </a:lnTo>
                  <a:lnTo>
                    <a:pt x="408" y="367"/>
                  </a:lnTo>
                  <a:lnTo>
                    <a:pt x="428" y="319"/>
                  </a:lnTo>
                  <a:lnTo>
                    <a:pt x="451" y="276"/>
                  </a:lnTo>
                  <a:lnTo>
                    <a:pt x="478" y="234"/>
                  </a:lnTo>
                  <a:lnTo>
                    <a:pt x="508" y="196"/>
                  </a:lnTo>
                  <a:lnTo>
                    <a:pt x="542" y="161"/>
                  </a:lnTo>
                  <a:lnTo>
                    <a:pt x="580" y="131"/>
                  </a:lnTo>
                  <a:lnTo>
                    <a:pt x="620" y="104"/>
                  </a:lnTo>
                  <a:lnTo>
                    <a:pt x="663" y="83"/>
                  </a:lnTo>
                  <a:lnTo>
                    <a:pt x="708" y="67"/>
                  </a:lnTo>
                  <a:lnTo>
                    <a:pt x="747" y="58"/>
                  </a:lnTo>
                  <a:lnTo>
                    <a:pt x="786" y="52"/>
                  </a:lnTo>
                  <a:lnTo>
                    <a:pt x="840" y="30"/>
                  </a:lnTo>
                  <a:lnTo>
                    <a:pt x="896" y="13"/>
                  </a:lnTo>
                  <a:lnTo>
                    <a:pt x="953" y="3"/>
                  </a:lnTo>
                  <a:lnTo>
                    <a:pt x="10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noEditPoints="1"/>
            </p:cNvSpPr>
            <p:nvPr/>
          </p:nvSpPr>
          <p:spPr bwMode="auto">
            <a:xfrm>
              <a:off x="4686300" y="2009775"/>
              <a:ext cx="304800" cy="417513"/>
            </a:xfrm>
            <a:custGeom>
              <a:avLst/>
              <a:gdLst>
                <a:gd name="T0" fmla="*/ 284 w 1928"/>
                <a:gd name="T1" fmla="*/ 1896 h 2628"/>
                <a:gd name="T2" fmla="*/ 146 w 1928"/>
                <a:gd name="T3" fmla="*/ 2122 h 2628"/>
                <a:gd name="T4" fmla="*/ 1732 w 1928"/>
                <a:gd name="T5" fmla="*/ 1971 h 2628"/>
                <a:gd name="T6" fmla="*/ 1518 w 1928"/>
                <a:gd name="T7" fmla="*/ 1866 h 2628"/>
                <a:gd name="T8" fmla="*/ 1305 w 1928"/>
                <a:gd name="T9" fmla="*/ 2081 h 2628"/>
                <a:gd name="T10" fmla="*/ 964 w 1928"/>
                <a:gd name="T11" fmla="*/ 2215 h 2628"/>
                <a:gd name="T12" fmla="*/ 623 w 1928"/>
                <a:gd name="T13" fmla="*/ 2081 h 2628"/>
                <a:gd name="T14" fmla="*/ 824 w 1928"/>
                <a:gd name="T15" fmla="*/ 1562 h 2628"/>
                <a:gd name="T16" fmla="*/ 619 w 1928"/>
                <a:gd name="T17" fmla="*/ 1806 h 2628"/>
                <a:gd name="T18" fmla="*/ 826 w 1928"/>
                <a:gd name="T19" fmla="*/ 2041 h 2628"/>
                <a:gd name="T20" fmla="*/ 1143 w 1928"/>
                <a:gd name="T21" fmla="*/ 2020 h 2628"/>
                <a:gd name="T22" fmla="*/ 1268 w 1928"/>
                <a:gd name="T23" fmla="*/ 1782 h 2628"/>
                <a:gd name="T24" fmla="*/ 1091 w 1928"/>
                <a:gd name="T25" fmla="*/ 1516 h 2628"/>
                <a:gd name="T26" fmla="*/ 1187 w 1928"/>
                <a:gd name="T27" fmla="*/ 721 h 2628"/>
                <a:gd name="T28" fmla="*/ 977 w 1928"/>
                <a:gd name="T29" fmla="*/ 904 h 2628"/>
                <a:gd name="T30" fmla="*/ 677 w 1928"/>
                <a:gd name="T31" fmla="*/ 950 h 2628"/>
                <a:gd name="T32" fmla="*/ 698 w 1928"/>
                <a:gd name="T33" fmla="*/ 1241 h 2628"/>
                <a:gd name="T34" fmla="*/ 963 w 1928"/>
                <a:gd name="T35" fmla="*/ 1389 h 2628"/>
                <a:gd name="T36" fmla="*/ 1218 w 1928"/>
                <a:gd name="T37" fmla="*/ 1254 h 2628"/>
                <a:gd name="T38" fmla="*/ 1352 w 1928"/>
                <a:gd name="T39" fmla="*/ 896 h 2628"/>
                <a:gd name="T40" fmla="*/ 880 w 1928"/>
                <a:gd name="T41" fmla="*/ 146 h 2628"/>
                <a:gd name="T42" fmla="*/ 636 w 1928"/>
                <a:gd name="T43" fmla="*/ 225 h 2628"/>
                <a:gd name="T44" fmla="*/ 416 w 1928"/>
                <a:gd name="T45" fmla="*/ 544 h 2628"/>
                <a:gd name="T46" fmla="*/ 399 w 1928"/>
                <a:gd name="T47" fmla="*/ 912 h 2628"/>
                <a:gd name="T48" fmla="*/ 576 w 1928"/>
                <a:gd name="T49" fmla="*/ 835 h 2628"/>
                <a:gd name="T50" fmla="*/ 883 w 1928"/>
                <a:gd name="T51" fmla="*/ 776 h 2628"/>
                <a:gd name="T52" fmla="*/ 1067 w 1928"/>
                <a:gd name="T53" fmla="*/ 634 h 2628"/>
                <a:gd name="T54" fmla="*/ 1180 w 1928"/>
                <a:gd name="T55" fmla="*/ 553 h 2628"/>
                <a:gd name="T56" fmla="*/ 1485 w 1928"/>
                <a:gd name="T57" fmla="*/ 825 h 2628"/>
                <a:gd name="T58" fmla="*/ 1564 w 1928"/>
                <a:gd name="T59" fmla="*/ 654 h 2628"/>
                <a:gd name="T60" fmla="*/ 1394 w 1928"/>
                <a:gd name="T61" fmla="*/ 304 h 2628"/>
                <a:gd name="T62" fmla="*/ 1131 w 1928"/>
                <a:gd name="T63" fmla="*/ 195 h 2628"/>
                <a:gd name="T64" fmla="*/ 1060 w 1928"/>
                <a:gd name="T65" fmla="*/ 189 h 2628"/>
                <a:gd name="T66" fmla="*/ 880 w 1928"/>
                <a:gd name="T67" fmla="*/ 146 h 2628"/>
                <a:gd name="T68" fmla="*/ 1111 w 1928"/>
                <a:gd name="T69" fmla="*/ 49 h 2628"/>
                <a:gd name="T70" fmla="*/ 1355 w 1928"/>
                <a:gd name="T71" fmla="*/ 100 h 2628"/>
                <a:gd name="T72" fmla="*/ 1640 w 1928"/>
                <a:gd name="T73" fmla="*/ 401 h 2628"/>
                <a:gd name="T74" fmla="*/ 1707 w 1928"/>
                <a:gd name="T75" fmla="*/ 841 h 2628"/>
                <a:gd name="T76" fmla="*/ 1553 w 1928"/>
                <a:gd name="T77" fmla="*/ 1201 h 2628"/>
                <a:gd name="T78" fmla="*/ 1445 w 1928"/>
                <a:gd name="T79" fmla="*/ 1182 h 2628"/>
                <a:gd name="T80" fmla="*/ 1226 w 1928"/>
                <a:gd name="T81" fmla="*/ 1447 h 2628"/>
                <a:gd name="T82" fmla="*/ 1376 w 1928"/>
                <a:gd name="T83" fmla="*/ 1678 h 2628"/>
                <a:gd name="T84" fmla="*/ 1636 w 1928"/>
                <a:gd name="T85" fmla="*/ 1736 h 2628"/>
                <a:gd name="T86" fmla="*/ 1882 w 1928"/>
                <a:gd name="T87" fmla="*/ 1937 h 2628"/>
                <a:gd name="T88" fmla="*/ 1917 w 1928"/>
                <a:gd name="T89" fmla="*/ 2592 h 2628"/>
                <a:gd name="T90" fmla="*/ 36 w 1928"/>
                <a:gd name="T91" fmla="*/ 2617 h 2628"/>
                <a:gd name="T92" fmla="*/ 12 w 1928"/>
                <a:gd name="T93" fmla="*/ 2026 h 2628"/>
                <a:gd name="T94" fmla="*/ 205 w 1928"/>
                <a:gd name="T95" fmla="*/ 1772 h 2628"/>
                <a:gd name="T96" fmla="*/ 477 w 1928"/>
                <a:gd name="T97" fmla="*/ 1710 h 2628"/>
                <a:gd name="T98" fmla="*/ 681 w 1928"/>
                <a:gd name="T99" fmla="*/ 1528 h 2628"/>
                <a:gd name="T100" fmla="*/ 545 w 1928"/>
                <a:gd name="T101" fmla="*/ 1276 h 2628"/>
                <a:gd name="T102" fmla="*/ 418 w 1928"/>
                <a:gd name="T103" fmla="*/ 1171 h 2628"/>
                <a:gd name="T104" fmla="*/ 294 w 1928"/>
                <a:gd name="T105" fmla="*/ 1077 h 2628"/>
                <a:gd name="T106" fmla="*/ 245 w 1928"/>
                <a:gd name="T107" fmla="*/ 659 h 2628"/>
                <a:gd name="T108" fmla="*/ 407 w 1928"/>
                <a:gd name="T109" fmla="*/ 246 h 2628"/>
                <a:gd name="T110" fmla="*/ 746 w 1928"/>
                <a:gd name="T111" fmla="*/ 15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28" h="2628">
                  <a:moveTo>
                    <a:pt x="482" y="1859"/>
                  </a:moveTo>
                  <a:lnTo>
                    <a:pt x="446" y="1864"/>
                  </a:lnTo>
                  <a:lnTo>
                    <a:pt x="409" y="1866"/>
                  </a:lnTo>
                  <a:lnTo>
                    <a:pt x="401" y="1867"/>
                  </a:lnTo>
                  <a:lnTo>
                    <a:pt x="360" y="1870"/>
                  </a:lnTo>
                  <a:lnTo>
                    <a:pt x="320" y="1880"/>
                  </a:lnTo>
                  <a:lnTo>
                    <a:pt x="284" y="1896"/>
                  </a:lnTo>
                  <a:lnTo>
                    <a:pt x="250" y="1916"/>
                  </a:lnTo>
                  <a:lnTo>
                    <a:pt x="220" y="1942"/>
                  </a:lnTo>
                  <a:lnTo>
                    <a:pt x="195" y="1971"/>
                  </a:lnTo>
                  <a:lnTo>
                    <a:pt x="175" y="2005"/>
                  </a:lnTo>
                  <a:lnTo>
                    <a:pt x="159" y="2042"/>
                  </a:lnTo>
                  <a:lnTo>
                    <a:pt x="149" y="2081"/>
                  </a:lnTo>
                  <a:lnTo>
                    <a:pt x="146" y="2122"/>
                  </a:lnTo>
                  <a:lnTo>
                    <a:pt x="146" y="2481"/>
                  </a:lnTo>
                  <a:lnTo>
                    <a:pt x="1781" y="2481"/>
                  </a:lnTo>
                  <a:lnTo>
                    <a:pt x="1781" y="2122"/>
                  </a:lnTo>
                  <a:lnTo>
                    <a:pt x="1778" y="2081"/>
                  </a:lnTo>
                  <a:lnTo>
                    <a:pt x="1768" y="2042"/>
                  </a:lnTo>
                  <a:lnTo>
                    <a:pt x="1753" y="2005"/>
                  </a:lnTo>
                  <a:lnTo>
                    <a:pt x="1732" y="1971"/>
                  </a:lnTo>
                  <a:lnTo>
                    <a:pt x="1706" y="1942"/>
                  </a:lnTo>
                  <a:lnTo>
                    <a:pt x="1677" y="1916"/>
                  </a:lnTo>
                  <a:lnTo>
                    <a:pt x="1643" y="1896"/>
                  </a:lnTo>
                  <a:lnTo>
                    <a:pt x="1606" y="1880"/>
                  </a:lnTo>
                  <a:lnTo>
                    <a:pt x="1567" y="1870"/>
                  </a:lnTo>
                  <a:lnTo>
                    <a:pt x="1526" y="1867"/>
                  </a:lnTo>
                  <a:lnTo>
                    <a:pt x="1518" y="1866"/>
                  </a:lnTo>
                  <a:lnTo>
                    <a:pt x="1481" y="1864"/>
                  </a:lnTo>
                  <a:lnTo>
                    <a:pt x="1445" y="1859"/>
                  </a:lnTo>
                  <a:lnTo>
                    <a:pt x="1427" y="1909"/>
                  </a:lnTo>
                  <a:lnTo>
                    <a:pt x="1403" y="1956"/>
                  </a:lnTo>
                  <a:lnTo>
                    <a:pt x="1375" y="2002"/>
                  </a:lnTo>
                  <a:lnTo>
                    <a:pt x="1342" y="2043"/>
                  </a:lnTo>
                  <a:lnTo>
                    <a:pt x="1305" y="2081"/>
                  </a:lnTo>
                  <a:lnTo>
                    <a:pt x="1264" y="2115"/>
                  </a:lnTo>
                  <a:lnTo>
                    <a:pt x="1220" y="2144"/>
                  </a:lnTo>
                  <a:lnTo>
                    <a:pt x="1174" y="2168"/>
                  </a:lnTo>
                  <a:lnTo>
                    <a:pt x="1125" y="2188"/>
                  </a:lnTo>
                  <a:lnTo>
                    <a:pt x="1072" y="2203"/>
                  </a:lnTo>
                  <a:lnTo>
                    <a:pt x="1019" y="2212"/>
                  </a:lnTo>
                  <a:lnTo>
                    <a:pt x="964" y="2215"/>
                  </a:lnTo>
                  <a:lnTo>
                    <a:pt x="909" y="2212"/>
                  </a:lnTo>
                  <a:lnTo>
                    <a:pt x="854" y="2203"/>
                  </a:lnTo>
                  <a:lnTo>
                    <a:pt x="802" y="2188"/>
                  </a:lnTo>
                  <a:lnTo>
                    <a:pt x="753" y="2168"/>
                  </a:lnTo>
                  <a:lnTo>
                    <a:pt x="707" y="2144"/>
                  </a:lnTo>
                  <a:lnTo>
                    <a:pt x="663" y="2115"/>
                  </a:lnTo>
                  <a:lnTo>
                    <a:pt x="623" y="2081"/>
                  </a:lnTo>
                  <a:lnTo>
                    <a:pt x="585" y="2043"/>
                  </a:lnTo>
                  <a:lnTo>
                    <a:pt x="552" y="2002"/>
                  </a:lnTo>
                  <a:lnTo>
                    <a:pt x="525" y="1956"/>
                  </a:lnTo>
                  <a:lnTo>
                    <a:pt x="500" y="1909"/>
                  </a:lnTo>
                  <a:lnTo>
                    <a:pt x="482" y="1859"/>
                  </a:lnTo>
                  <a:close/>
                  <a:moveTo>
                    <a:pt x="837" y="1516"/>
                  </a:moveTo>
                  <a:lnTo>
                    <a:pt x="824" y="1562"/>
                  </a:lnTo>
                  <a:lnTo>
                    <a:pt x="805" y="1605"/>
                  </a:lnTo>
                  <a:lnTo>
                    <a:pt x="783" y="1647"/>
                  </a:lnTo>
                  <a:lnTo>
                    <a:pt x="758" y="1685"/>
                  </a:lnTo>
                  <a:lnTo>
                    <a:pt x="728" y="1720"/>
                  </a:lnTo>
                  <a:lnTo>
                    <a:pt x="695" y="1753"/>
                  </a:lnTo>
                  <a:lnTo>
                    <a:pt x="659" y="1782"/>
                  </a:lnTo>
                  <a:lnTo>
                    <a:pt x="619" y="1806"/>
                  </a:lnTo>
                  <a:lnTo>
                    <a:pt x="634" y="1851"/>
                  </a:lnTo>
                  <a:lnTo>
                    <a:pt x="656" y="1893"/>
                  </a:lnTo>
                  <a:lnTo>
                    <a:pt x="681" y="1931"/>
                  </a:lnTo>
                  <a:lnTo>
                    <a:pt x="712" y="1965"/>
                  </a:lnTo>
                  <a:lnTo>
                    <a:pt x="746" y="1995"/>
                  </a:lnTo>
                  <a:lnTo>
                    <a:pt x="784" y="2020"/>
                  </a:lnTo>
                  <a:lnTo>
                    <a:pt x="826" y="2041"/>
                  </a:lnTo>
                  <a:lnTo>
                    <a:pt x="869" y="2056"/>
                  </a:lnTo>
                  <a:lnTo>
                    <a:pt x="916" y="2066"/>
                  </a:lnTo>
                  <a:lnTo>
                    <a:pt x="964" y="2069"/>
                  </a:lnTo>
                  <a:lnTo>
                    <a:pt x="1012" y="2066"/>
                  </a:lnTo>
                  <a:lnTo>
                    <a:pt x="1058" y="2056"/>
                  </a:lnTo>
                  <a:lnTo>
                    <a:pt x="1101" y="2041"/>
                  </a:lnTo>
                  <a:lnTo>
                    <a:pt x="1143" y="2020"/>
                  </a:lnTo>
                  <a:lnTo>
                    <a:pt x="1181" y="1995"/>
                  </a:lnTo>
                  <a:lnTo>
                    <a:pt x="1215" y="1965"/>
                  </a:lnTo>
                  <a:lnTo>
                    <a:pt x="1246" y="1931"/>
                  </a:lnTo>
                  <a:lnTo>
                    <a:pt x="1271" y="1893"/>
                  </a:lnTo>
                  <a:lnTo>
                    <a:pt x="1293" y="1851"/>
                  </a:lnTo>
                  <a:lnTo>
                    <a:pt x="1308" y="1806"/>
                  </a:lnTo>
                  <a:lnTo>
                    <a:pt x="1268" y="1782"/>
                  </a:lnTo>
                  <a:lnTo>
                    <a:pt x="1232" y="1753"/>
                  </a:lnTo>
                  <a:lnTo>
                    <a:pt x="1199" y="1720"/>
                  </a:lnTo>
                  <a:lnTo>
                    <a:pt x="1169" y="1685"/>
                  </a:lnTo>
                  <a:lnTo>
                    <a:pt x="1144" y="1647"/>
                  </a:lnTo>
                  <a:lnTo>
                    <a:pt x="1121" y="1605"/>
                  </a:lnTo>
                  <a:lnTo>
                    <a:pt x="1103" y="1562"/>
                  </a:lnTo>
                  <a:lnTo>
                    <a:pt x="1091" y="1516"/>
                  </a:lnTo>
                  <a:lnTo>
                    <a:pt x="1049" y="1526"/>
                  </a:lnTo>
                  <a:lnTo>
                    <a:pt x="1007" y="1533"/>
                  </a:lnTo>
                  <a:lnTo>
                    <a:pt x="963" y="1536"/>
                  </a:lnTo>
                  <a:lnTo>
                    <a:pt x="920" y="1533"/>
                  </a:lnTo>
                  <a:lnTo>
                    <a:pt x="879" y="1526"/>
                  </a:lnTo>
                  <a:lnTo>
                    <a:pt x="837" y="1516"/>
                  </a:lnTo>
                  <a:close/>
                  <a:moveTo>
                    <a:pt x="1187" y="721"/>
                  </a:moveTo>
                  <a:lnTo>
                    <a:pt x="1176" y="742"/>
                  </a:lnTo>
                  <a:lnTo>
                    <a:pt x="1151" y="779"/>
                  </a:lnTo>
                  <a:lnTo>
                    <a:pt x="1124" y="812"/>
                  </a:lnTo>
                  <a:lnTo>
                    <a:pt x="1092" y="842"/>
                  </a:lnTo>
                  <a:lnTo>
                    <a:pt x="1057" y="868"/>
                  </a:lnTo>
                  <a:lnTo>
                    <a:pt x="1018" y="888"/>
                  </a:lnTo>
                  <a:lnTo>
                    <a:pt x="977" y="904"/>
                  </a:lnTo>
                  <a:lnTo>
                    <a:pt x="933" y="916"/>
                  </a:lnTo>
                  <a:lnTo>
                    <a:pt x="888" y="922"/>
                  </a:lnTo>
                  <a:lnTo>
                    <a:pt x="842" y="923"/>
                  </a:lnTo>
                  <a:lnTo>
                    <a:pt x="813" y="923"/>
                  </a:lnTo>
                  <a:lnTo>
                    <a:pt x="766" y="927"/>
                  </a:lnTo>
                  <a:lnTo>
                    <a:pt x="720" y="936"/>
                  </a:lnTo>
                  <a:lnTo>
                    <a:pt x="677" y="950"/>
                  </a:lnTo>
                  <a:lnTo>
                    <a:pt x="631" y="970"/>
                  </a:lnTo>
                  <a:lnTo>
                    <a:pt x="589" y="995"/>
                  </a:lnTo>
                  <a:lnTo>
                    <a:pt x="603" y="1052"/>
                  </a:lnTo>
                  <a:lnTo>
                    <a:pt x="621" y="1105"/>
                  </a:lnTo>
                  <a:lnTo>
                    <a:pt x="644" y="1154"/>
                  </a:lnTo>
                  <a:lnTo>
                    <a:pt x="669" y="1200"/>
                  </a:lnTo>
                  <a:lnTo>
                    <a:pt x="698" y="1241"/>
                  </a:lnTo>
                  <a:lnTo>
                    <a:pt x="730" y="1278"/>
                  </a:lnTo>
                  <a:lnTo>
                    <a:pt x="764" y="1311"/>
                  </a:lnTo>
                  <a:lnTo>
                    <a:pt x="801" y="1338"/>
                  </a:lnTo>
                  <a:lnTo>
                    <a:pt x="840" y="1360"/>
                  </a:lnTo>
                  <a:lnTo>
                    <a:pt x="879" y="1376"/>
                  </a:lnTo>
                  <a:lnTo>
                    <a:pt x="920" y="1386"/>
                  </a:lnTo>
                  <a:lnTo>
                    <a:pt x="963" y="1389"/>
                  </a:lnTo>
                  <a:lnTo>
                    <a:pt x="1003" y="1387"/>
                  </a:lnTo>
                  <a:lnTo>
                    <a:pt x="1042" y="1377"/>
                  </a:lnTo>
                  <a:lnTo>
                    <a:pt x="1080" y="1364"/>
                  </a:lnTo>
                  <a:lnTo>
                    <a:pt x="1117" y="1344"/>
                  </a:lnTo>
                  <a:lnTo>
                    <a:pt x="1152" y="1319"/>
                  </a:lnTo>
                  <a:lnTo>
                    <a:pt x="1186" y="1289"/>
                  </a:lnTo>
                  <a:lnTo>
                    <a:pt x="1218" y="1254"/>
                  </a:lnTo>
                  <a:lnTo>
                    <a:pt x="1249" y="1212"/>
                  </a:lnTo>
                  <a:lnTo>
                    <a:pt x="1276" y="1167"/>
                  </a:lnTo>
                  <a:lnTo>
                    <a:pt x="1299" y="1118"/>
                  </a:lnTo>
                  <a:lnTo>
                    <a:pt x="1318" y="1067"/>
                  </a:lnTo>
                  <a:lnTo>
                    <a:pt x="1334" y="1011"/>
                  </a:lnTo>
                  <a:lnTo>
                    <a:pt x="1346" y="955"/>
                  </a:lnTo>
                  <a:lnTo>
                    <a:pt x="1352" y="896"/>
                  </a:lnTo>
                  <a:lnTo>
                    <a:pt x="1353" y="890"/>
                  </a:lnTo>
                  <a:lnTo>
                    <a:pt x="1326" y="850"/>
                  </a:lnTo>
                  <a:lnTo>
                    <a:pt x="1296" y="811"/>
                  </a:lnTo>
                  <a:lnTo>
                    <a:pt x="1262" y="777"/>
                  </a:lnTo>
                  <a:lnTo>
                    <a:pt x="1226" y="747"/>
                  </a:lnTo>
                  <a:lnTo>
                    <a:pt x="1187" y="721"/>
                  </a:lnTo>
                  <a:close/>
                  <a:moveTo>
                    <a:pt x="880" y="146"/>
                  </a:moveTo>
                  <a:lnTo>
                    <a:pt x="869" y="146"/>
                  </a:lnTo>
                  <a:lnTo>
                    <a:pt x="865" y="146"/>
                  </a:lnTo>
                  <a:lnTo>
                    <a:pt x="816" y="150"/>
                  </a:lnTo>
                  <a:lnTo>
                    <a:pt x="769" y="161"/>
                  </a:lnTo>
                  <a:lnTo>
                    <a:pt x="723" y="177"/>
                  </a:lnTo>
                  <a:lnTo>
                    <a:pt x="679" y="198"/>
                  </a:lnTo>
                  <a:lnTo>
                    <a:pt x="636" y="225"/>
                  </a:lnTo>
                  <a:lnTo>
                    <a:pt x="596" y="257"/>
                  </a:lnTo>
                  <a:lnTo>
                    <a:pt x="558" y="293"/>
                  </a:lnTo>
                  <a:lnTo>
                    <a:pt x="523" y="336"/>
                  </a:lnTo>
                  <a:lnTo>
                    <a:pt x="490" y="382"/>
                  </a:lnTo>
                  <a:lnTo>
                    <a:pt x="461" y="433"/>
                  </a:lnTo>
                  <a:lnTo>
                    <a:pt x="436" y="488"/>
                  </a:lnTo>
                  <a:lnTo>
                    <a:pt x="416" y="544"/>
                  </a:lnTo>
                  <a:lnTo>
                    <a:pt x="401" y="603"/>
                  </a:lnTo>
                  <a:lnTo>
                    <a:pt x="391" y="663"/>
                  </a:lnTo>
                  <a:lnTo>
                    <a:pt x="385" y="725"/>
                  </a:lnTo>
                  <a:lnTo>
                    <a:pt x="385" y="788"/>
                  </a:lnTo>
                  <a:lnTo>
                    <a:pt x="387" y="830"/>
                  </a:lnTo>
                  <a:lnTo>
                    <a:pt x="392" y="869"/>
                  </a:lnTo>
                  <a:lnTo>
                    <a:pt x="399" y="912"/>
                  </a:lnTo>
                  <a:lnTo>
                    <a:pt x="409" y="955"/>
                  </a:lnTo>
                  <a:lnTo>
                    <a:pt x="433" y="932"/>
                  </a:lnTo>
                  <a:lnTo>
                    <a:pt x="461" y="908"/>
                  </a:lnTo>
                  <a:lnTo>
                    <a:pt x="489" y="887"/>
                  </a:lnTo>
                  <a:lnTo>
                    <a:pt x="518" y="868"/>
                  </a:lnTo>
                  <a:lnTo>
                    <a:pt x="547" y="851"/>
                  </a:lnTo>
                  <a:lnTo>
                    <a:pt x="576" y="835"/>
                  </a:lnTo>
                  <a:lnTo>
                    <a:pt x="601" y="823"/>
                  </a:lnTo>
                  <a:lnTo>
                    <a:pt x="625" y="813"/>
                  </a:lnTo>
                  <a:lnTo>
                    <a:pt x="684" y="794"/>
                  </a:lnTo>
                  <a:lnTo>
                    <a:pt x="746" y="783"/>
                  </a:lnTo>
                  <a:lnTo>
                    <a:pt x="809" y="777"/>
                  </a:lnTo>
                  <a:lnTo>
                    <a:pt x="847" y="777"/>
                  </a:lnTo>
                  <a:lnTo>
                    <a:pt x="883" y="776"/>
                  </a:lnTo>
                  <a:lnTo>
                    <a:pt x="918" y="770"/>
                  </a:lnTo>
                  <a:lnTo>
                    <a:pt x="950" y="758"/>
                  </a:lnTo>
                  <a:lnTo>
                    <a:pt x="980" y="742"/>
                  </a:lnTo>
                  <a:lnTo>
                    <a:pt x="1007" y="723"/>
                  </a:lnTo>
                  <a:lnTo>
                    <a:pt x="1030" y="698"/>
                  </a:lnTo>
                  <a:lnTo>
                    <a:pt x="1048" y="671"/>
                  </a:lnTo>
                  <a:lnTo>
                    <a:pt x="1067" y="634"/>
                  </a:lnTo>
                  <a:lnTo>
                    <a:pt x="1083" y="595"/>
                  </a:lnTo>
                  <a:lnTo>
                    <a:pt x="1093" y="578"/>
                  </a:lnTo>
                  <a:lnTo>
                    <a:pt x="1105" y="563"/>
                  </a:lnTo>
                  <a:lnTo>
                    <a:pt x="1122" y="554"/>
                  </a:lnTo>
                  <a:lnTo>
                    <a:pt x="1142" y="548"/>
                  </a:lnTo>
                  <a:lnTo>
                    <a:pt x="1161" y="548"/>
                  </a:lnTo>
                  <a:lnTo>
                    <a:pt x="1180" y="553"/>
                  </a:lnTo>
                  <a:lnTo>
                    <a:pt x="1233" y="578"/>
                  </a:lnTo>
                  <a:lnTo>
                    <a:pt x="1283" y="609"/>
                  </a:lnTo>
                  <a:lnTo>
                    <a:pt x="1331" y="644"/>
                  </a:lnTo>
                  <a:lnTo>
                    <a:pt x="1375" y="684"/>
                  </a:lnTo>
                  <a:lnTo>
                    <a:pt x="1415" y="727"/>
                  </a:lnTo>
                  <a:lnTo>
                    <a:pt x="1452" y="774"/>
                  </a:lnTo>
                  <a:lnTo>
                    <a:pt x="1485" y="825"/>
                  </a:lnTo>
                  <a:lnTo>
                    <a:pt x="1514" y="880"/>
                  </a:lnTo>
                  <a:lnTo>
                    <a:pt x="1537" y="935"/>
                  </a:lnTo>
                  <a:lnTo>
                    <a:pt x="1552" y="881"/>
                  </a:lnTo>
                  <a:lnTo>
                    <a:pt x="1562" y="827"/>
                  </a:lnTo>
                  <a:lnTo>
                    <a:pt x="1567" y="771"/>
                  </a:lnTo>
                  <a:lnTo>
                    <a:pt x="1568" y="713"/>
                  </a:lnTo>
                  <a:lnTo>
                    <a:pt x="1564" y="654"/>
                  </a:lnTo>
                  <a:lnTo>
                    <a:pt x="1553" y="595"/>
                  </a:lnTo>
                  <a:lnTo>
                    <a:pt x="1538" y="539"/>
                  </a:lnTo>
                  <a:lnTo>
                    <a:pt x="1518" y="485"/>
                  </a:lnTo>
                  <a:lnTo>
                    <a:pt x="1494" y="433"/>
                  </a:lnTo>
                  <a:lnTo>
                    <a:pt x="1464" y="386"/>
                  </a:lnTo>
                  <a:lnTo>
                    <a:pt x="1430" y="342"/>
                  </a:lnTo>
                  <a:lnTo>
                    <a:pt x="1394" y="304"/>
                  </a:lnTo>
                  <a:lnTo>
                    <a:pt x="1355" y="272"/>
                  </a:lnTo>
                  <a:lnTo>
                    <a:pt x="1314" y="245"/>
                  </a:lnTo>
                  <a:lnTo>
                    <a:pt x="1271" y="224"/>
                  </a:lnTo>
                  <a:lnTo>
                    <a:pt x="1227" y="208"/>
                  </a:lnTo>
                  <a:lnTo>
                    <a:pt x="1181" y="198"/>
                  </a:lnTo>
                  <a:lnTo>
                    <a:pt x="1134" y="195"/>
                  </a:lnTo>
                  <a:lnTo>
                    <a:pt x="1131" y="195"/>
                  </a:lnTo>
                  <a:lnTo>
                    <a:pt x="1125" y="195"/>
                  </a:lnTo>
                  <a:lnTo>
                    <a:pt x="1115" y="196"/>
                  </a:lnTo>
                  <a:lnTo>
                    <a:pt x="1105" y="196"/>
                  </a:lnTo>
                  <a:lnTo>
                    <a:pt x="1098" y="196"/>
                  </a:lnTo>
                  <a:lnTo>
                    <a:pt x="1095" y="196"/>
                  </a:lnTo>
                  <a:lnTo>
                    <a:pt x="1077" y="195"/>
                  </a:lnTo>
                  <a:lnTo>
                    <a:pt x="1060" y="189"/>
                  </a:lnTo>
                  <a:lnTo>
                    <a:pt x="1028" y="175"/>
                  </a:lnTo>
                  <a:lnTo>
                    <a:pt x="997" y="164"/>
                  </a:lnTo>
                  <a:lnTo>
                    <a:pt x="967" y="157"/>
                  </a:lnTo>
                  <a:lnTo>
                    <a:pt x="941" y="151"/>
                  </a:lnTo>
                  <a:lnTo>
                    <a:pt x="916" y="148"/>
                  </a:lnTo>
                  <a:lnTo>
                    <a:pt x="896" y="146"/>
                  </a:lnTo>
                  <a:lnTo>
                    <a:pt x="880" y="146"/>
                  </a:lnTo>
                  <a:close/>
                  <a:moveTo>
                    <a:pt x="861" y="0"/>
                  </a:moveTo>
                  <a:lnTo>
                    <a:pt x="911" y="0"/>
                  </a:lnTo>
                  <a:lnTo>
                    <a:pt x="961" y="6"/>
                  </a:lnTo>
                  <a:lnTo>
                    <a:pt x="1010" y="16"/>
                  </a:lnTo>
                  <a:lnTo>
                    <a:pt x="1059" y="30"/>
                  </a:lnTo>
                  <a:lnTo>
                    <a:pt x="1105" y="49"/>
                  </a:lnTo>
                  <a:lnTo>
                    <a:pt x="1111" y="49"/>
                  </a:lnTo>
                  <a:lnTo>
                    <a:pt x="1119" y="49"/>
                  </a:lnTo>
                  <a:lnTo>
                    <a:pt x="1129" y="48"/>
                  </a:lnTo>
                  <a:lnTo>
                    <a:pt x="1137" y="48"/>
                  </a:lnTo>
                  <a:lnTo>
                    <a:pt x="1194" y="52"/>
                  </a:lnTo>
                  <a:lnTo>
                    <a:pt x="1249" y="62"/>
                  </a:lnTo>
                  <a:lnTo>
                    <a:pt x="1303" y="79"/>
                  </a:lnTo>
                  <a:lnTo>
                    <a:pt x="1355" y="100"/>
                  </a:lnTo>
                  <a:lnTo>
                    <a:pt x="1405" y="129"/>
                  </a:lnTo>
                  <a:lnTo>
                    <a:pt x="1453" y="163"/>
                  </a:lnTo>
                  <a:lnTo>
                    <a:pt x="1499" y="201"/>
                  </a:lnTo>
                  <a:lnTo>
                    <a:pt x="1540" y="246"/>
                  </a:lnTo>
                  <a:lnTo>
                    <a:pt x="1579" y="295"/>
                  </a:lnTo>
                  <a:lnTo>
                    <a:pt x="1612" y="346"/>
                  </a:lnTo>
                  <a:lnTo>
                    <a:pt x="1640" y="401"/>
                  </a:lnTo>
                  <a:lnTo>
                    <a:pt x="1665" y="459"/>
                  </a:lnTo>
                  <a:lnTo>
                    <a:pt x="1685" y="519"/>
                  </a:lnTo>
                  <a:lnTo>
                    <a:pt x="1700" y="580"/>
                  </a:lnTo>
                  <a:lnTo>
                    <a:pt x="1710" y="644"/>
                  </a:lnTo>
                  <a:lnTo>
                    <a:pt x="1714" y="709"/>
                  </a:lnTo>
                  <a:lnTo>
                    <a:pt x="1714" y="776"/>
                  </a:lnTo>
                  <a:lnTo>
                    <a:pt x="1707" y="841"/>
                  </a:lnTo>
                  <a:lnTo>
                    <a:pt x="1696" y="905"/>
                  </a:lnTo>
                  <a:lnTo>
                    <a:pt x="1680" y="967"/>
                  </a:lnTo>
                  <a:lnTo>
                    <a:pt x="1659" y="1026"/>
                  </a:lnTo>
                  <a:lnTo>
                    <a:pt x="1632" y="1084"/>
                  </a:lnTo>
                  <a:lnTo>
                    <a:pt x="1601" y="1138"/>
                  </a:lnTo>
                  <a:lnTo>
                    <a:pt x="1565" y="1189"/>
                  </a:lnTo>
                  <a:lnTo>
                    <a:pt x="1553" y="1201"/>
                  </a:lnTo>
                  <a:lnTo>
                    <a:pt x="1539" y="1209"/>
                  </a:lnTo>
                  <a:lnTo>
                    <a:pt x="1523" y="1215"/>
                  </a:lnTo>
                  <a:lnTo>
                    <a:pt x="1507" y="1217"/>
                  </a:lnTo>
                  <a:lnTo>
                    <a:pt x="1486" y="1214"/>
                  </a:lnTo>
                  <a:lnTo>
                    <a:pt x="1469" y="1206"/>
                  </a:lnTo>
                  <a:lnTo>
                    <a:pt x="1455" y="1195"/>
                  </a:lnTo>
                  <a:lnTo>
                    <a:pt x="1445" y="1182"/>
                  </a:lnTo>
                  <a:lnTo>
                    <a:pt x="1437" y="1166"/>
                  </a:lnTo>
                  <a:lnTo>
                    <a:pt x="1412" y="1223"/>
                  </a:lnTo>
                  <a:lnTo>
                    <a:pt x="1381" y="1276"/>
                  </a:lnTo>
                  <a:lnTo>
                    <a:pt x="1347" y="1326"/>
                  </a:lnTo>
                  <a:lnTo>
                    <a:pt x="1310" y="1371"/>
                  </a:lnTo>
                  <a:lnTo>
                    <a:pt x="1269" y="1412"/>
                  </a:lnTo>
                  <a:lnTo>
                    <a:pt x="1226" y="1447"/>
                  </a:lnTo>
                  <a:lnTo>
                    <a:pt x="1233" y="1488"/>
                  </a:lnTo>
                  <a:lnTo>
                    <a:pt x="1246" y="1526"/>
                  </a:lnTo>
                  <a:lnTo>
                    <a:pt x="1264" y="1564"/>
                  </a:lnTo>
                  <a:lnTo>
                    <a:pt x="1286" y="1597"/>
                  </a:lnTo>
                  <a:lnTo>
                    <a:pt x="1312" y="1628"/>
                  </a:lnTo>
                  <a:lnTo>
                    <a:pt x="1342" y="1654"/>
                  </a:lnTo>
                  <a:lnTo>
                    <a:pt x="1376" y="1678"/>
                  </a:lnTo>
                  <a:lnTo>
                    <a:pt x="1411" y="1696"/>
                  </a:lnTo>
                  <a:lnTo>
                    <a:pt x="1450" y="1710"/>
                  </a:lnTo>
                  <a:lnTo>
                    <a:pt x="1490" y="1718"/>
                  </a:lnTo>
                  <a:lnTo>
                    <a:pt x="1533" y="1720"/>
                  </a:lnTo>
                  <a:lnTo>
                    <a:pt x="1540" y="1721"/>
                  </a:lnTo>
                  <a:lnTo>
                    <a:pt x="1589" y="1725"/>
                  </a:lnTo>
                  <a:lnTo>
                    <a:pt x="1636" y="1736"/>
                  </a:lnTo>
                  <a:lnTo>
                    <a:pt x="1681" y="1752"/>
                  </a:lnTo>
                  <a:lnTo>
                    <a:pt x="1722" y="1772"/>
                  </a:lnTo>
                  <a:lnTo>
                    <a:pt x="1762" y="1798"/>
                  </a:lnTo>
                  <a:lnTo>
                    <a:pt x="1798" y="1827"/>
                  </a:lnTo>
                  <a:lnTo>
                    <a:pt x="1830" y="1861"/>
                  </a:lnTo>
                  <a:lnTo>
                    <a:pt x="1858" y="1897"/>
                  </a:lnTo>
                  <a:lnTo>
                    <a:pt x="1882" y="1937"/>
                  </a:lnTo>
                  <a:lnTo>
                    <a:pt x="1901" y="1980"/>
                  </a:lnTo>
                  <a:lnTo>
                    <a:pt x="1916" y="2026"/>
                  </a:lnTo>
                  <a:lnTo>
                    <a:pt x="1924" y="2074"/>
                  </a:lnTo>
                  <a:lnTo>
                    <a:pt x="1928" y="2122"/>
                  </a:lnTo>
                  <a:lnTo>
                    <a:pt x="1928" y="2555"/>
                  </a:lnTo>
                  <a:lnTo>
                    <a:pt x="1924" y="2574"/>
                  </a:lnTo>
                  <a:lnTo>
                    <a:pt x="1917" y="2592"/>
                  </a:lnTo>
                  <a:lnTo>
                    <a:pt x="1905" y="2607"/>
                  </a:lnTo>
                  <a:lnTo>
                    <a:pt x="1891" y="2617"/>
                  </a:lnTo>
                  <a:lnTo>
                    <a:pt x="1873" y="2625"/>
                  </a:lnTo>
                  <a:lnTo>
                    <a:pt x="1854" y="2628"/>
                  </a:lnTo>
                  <a:lnTo>
                    <a:pt x="73" y="2628"/>
                  </a:lnTo>
                  <a:lnTo>
                    <a:pt x="53" y="2625"/>
                  </a:lnTo>
                  <a:lnTo>
                    <a:pt x="36" y="2617"/>
                  </a:lnTo>
                  <a:lnTo>
                    <a:pt x="22" y="2607"/>
                  </a:lnTo>
                  <a:lnTo>
                    <a:pt x="10" y="2592"/>
                  </a:lnTo>
                  <a:lnTo>
                    <a:pt x="2" y="2574"/>
                  </a:lnTo>
                  <a:lnTo>
                    <a:pt x="0" y="2555"/>
                  </a:lnTo>
                  <a:lnTo>
                    <a:pt x="0" y="2122"/>
                  </a:lnTo>
                  <a:lnTo>
                    <a:pt x="2" y="2074"/>
                  </a:lnTo>
                  <a:lnTo>
                    <a:pt x="12" y="2026"/>
                  </a:lnTo>
                  <a:lnTo>
                    <a:pt x="26" y="1980"/>
                  </a:lnTo>
                  <a:lnTo>
                    <a:pt x="45" y="1937"/>
                  </a:lnTo>
                  <a:lnTo>
                    <a:pt x="69" y="1897"/>
                  </a:lnTo>
                  <a:lnTo>
                    <a:pt x="97" y="1861"/>
                  </a:lnTo>
                  <a:lnTo>
                    <a:pt x="129" y="1827"/>
                  </a:lnTo>
                  <a:lnTo>
                    <a:pt x="165" y="1798"/>
                  </a:lnTo>
                  <a:lnTo>
                    <a:pt x="205" y="1772"/>
                  </a:lnTo>
                  <a:lnTo>
                    <a:pt x="247" y="1752"/>
                  </a:lnTo>
                  <a:lnTo>
                    <a:pt x="292" y="1736"/>
                  </a:lnTo>
                  <a:lnTo>
                    <a:pt x="339" y="1725"/>
                  </a:lnTo>
                  <a:lnTo>
                    <a:pt x="386" y="1721"/>
                  </a:lnTo>
                  <a:lnTo>
                    <a:pt x="394" y="1720"/>
                  </a:lnTo>
                  <a:lnTo>
                    <a:pt x="436" y="1718"/>
                  </a:lnTo>
                  <a:lnTo>
                    <a:pt x="477" y="1710"/>
                  </a:lnTo>
                  <a:lnTo>
                    <a:pt x="516" y="1696"/>
                  </a:lnTo>
                  <a:lnTo>
                    <a:pt x="552" y="1678"/>
                  </a:lnTo>
                  <a:lnTo>
                    <a:pt x="585" y="1654"/>
                  </a:lnTo>
                  <a:lnTo>
                    <a:pt x="615" y="1628"/>
                  </a:lnTo>
                  <a:lnTo>
                    <a:pt x="641" y="1597"/>
                  </a:lnTo>
                  <a:lnTo>
                    <a:pt x="663" y="1564"/>
                  </a:lnTo>
                  <a:lnTo>
                    <a:pt x="681" y="1528"/>
                  </a:lnTo>
                  <a:lnTo>
                    <a:pt x="694" y="1488"/>
                  </a:lnTo>
                  <a:lnTo>
                    <a:pt x="701" y="1447"/>
                  </a:lnTo>
                  <a:lnTo>
                    <a:pt x="671" y="1423"/>
                  </a:lnTo>
                  <a:lnTo>
                    <a:pt x="642" y="1398"/>
                  </a:lnTo>
                  <a:lnTo>
                    <a:pt x="614" y="1369"/>
                  </a:lnTo>
                  <a:lnTo>
                    <a:pt x="578" y="1324"/>
                  </a:lnTo>
                  <a:lnTo>
                    <a:pt x="545" y="1276"/>
                  </a:lnTo>
                  <a:lnTo>
                    <a:pt x="516" y="1224"/>
                  </a:lnTo>
                  <a:lnTo>
                    <a:pt x="491" y="1169"/>
                  </a:lnTo>
                  <a:lnTo>
                    <a:pt x="469" y="1111"/>
                  </a:lnTo>
                  <a:lnTo>
                    <a:pt x="458" y="1128"/>
                  </a:lnTo>
                  <a:lnTo>
                    <a:pt x="447" y="1144"/>
                  </a:lnTo>
                  <a:lnTo>
                    <a:pt x="434" y="1159"/>
                  </a:lnTo>
                  <a:lnTo>
                    <a:pt x="418" y="1171"/>
                  </a:lnTo>
                  <a:lnTo>
                    <a:pt x="400" y="1177"/>
                  </a:lnTo>
                  <a:lnTo>
                    <a:pt x="381" y="1179"/>
                  </a:lnTo>
                  <a:lnTo>
                    <a:pt x="361" y="1175"/>
                  </a:lnTo>
                  <a:lnTo>
                    <a:pt x="344" y="1167"/>
                  </a:lnTo>
                  <a:lnTo>
                    <a:pt x="329" y="1153"/>
                  </a:lnTo>
                  <a:lnTo>
                    <a:pt x="318" y="1137"/>
                  </a:lnTo>
                  <a:lnTo>
                    <a:pt x="294" y="1077"/>
                  </a:lnTo>
                  <a:lnTo>
                    <a:pt x="275" y="1017"/>
                  </a:lnTo>
                  <a:lnTo>
                    <a:pt x="259" y="954"/>
                  </a:lnTo>
                  <a:lnTo>
                    <a:pt x="247" y="889"/>
                  </a:lnTo>
                  <a:lnTo>
                    <a:pt x="242" y="843"/>
                  </a:lnTo>
                  <a:lnTo>
                    <a:pt x="240" y="793"/>
                  </a:lnTo>
                  <a:lnTo>
                    <a:pt x="240" y="725"/>
                  </a:lnTo>
                  <a:lnTo>
                    <a:pt x="245" y="659"/>
                  </a:lnTo>
                  <a:lnTo>
                    <a:pt x="255" y="594"/>
                  </a:lnTo>
                  <a:lnTo>
                    <a:pt x="268" y="530"/>
                  </a:lnTo>
                  <a:lnTo>
                    <a:pt x="287" y="469"/>
                  </a:lnTo>
                  <a:lnTo>
                    <a:pt x="311" y="409"/>
                  </a:lnTo>
                  <a:lnTo>
                    <a:pt x="339" y="351"/>
                  </a:lnTo>
                  <a:lnTo>
                    <a:pt x="370" y="297"/>
                  </a:lnTo>
                  <a:lnTo>
                    <a:pt x="407" y="246"/>
                  </a:lnTo>
                  <a:lnTo>
                    <a:pt x="447" y="197"/>
                  </a:lnTo>
                  <a:lnTo>
                    <a:pt x="491" y="154"/>
                  </a:lnTo>
                  <a:lnTo>
                    <a:pt x="537" y="115"/>
                  </a:lnTo>
                  <a:lnTo>
                    <a:pt x="586" y="82"/>
                  </a:lnTo>
                  <a:lnTo>
                    <a:pt x="637" y="55"/>
                  </a:lnTo>
                  <a:lnTo>
                    <a:pt x="691" y="32"/>
                  </a:lnTo>
                  <a:lnTo>
                    <a:pt x="746" y="15"/>
                  </a:lnTo>
                  <a:lnTo>
                    <a:pt x="802" y="5"/>
                  </a:lnTo>
                  <a:lnTo>
                    <a:pt x="8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8" name="Group 57"/>
          <p:cNvGrpSpPr/>
          <p:nvPr/>
        </p:nvGrpSpPr>
        <p:grpSpPr>
          <a:xfrm>
            <a:off x="4038226" y="3547023"/>
            <a:ext cx="301225" cy="264910"/>
            <a:chOff x="8162925" y="5800725"/>
            <a:chExt cx="579438" cy="509588"/>
          </a:xfrm>
          <a:solidFill>
            <a:schemeClr val="bg1"/>
          </a:solidFill>
        </p:grpSpPr>
        <p:sp>
          <p:nvSpPr>
            <p:cNvPr id="59" name="Freeform 444"/>
            <p:cNvSpPr>
              <a:spLocks/>
            </p:cNvSpPr>
            <p:nvPr/>
          </p:nvSpPr>
          <p:spPr bwMode="auto">
            <a:xfrm>
              <a:off x="8162925" y="6283325"/>
              <a:ext cx="579438" cy="26988"/>
            </a:xfrm>
            <a:custGeom>
              <a:avLst/>
              <a:gdLst>
                <a:gd name="T0" fmla="*/ 86 w 3650"/>
                <a:gd name="T1" fmla="*/ 0 h 173"/>
                <a:gd name="T2" fmla="*/ 3564 w 3650"/>
                <a:gd name="T3" fmla="*/ 0 h 173"/>
                <a:gd name="T4" fmla="*/ 3587 w 3650"/>
                <a:gd name="T5" fmla="*/ 4 h 173"/>
                <a:gd name="T6" fmla="*/ 3607 w 3650"/>
                <a:gd name="T7" fmla="*/ 13 h 173"/>
                <a:gd name="T8" fmla="*/ 3625 w 3650"/>
                <a:gd name="T9" fmla="*/ 26 h 173"/>
                <a:gd name="T10" fmla="*/ 3638 w 3650"/>
                <a:gd name="T11" fmla="*/ 43 h 173"/>
                <a:gd name="T12" fmla="*/ 3647 w 3650"/>
                <a:gd name="T13" fmla="*/ 65 h 173"/>
                <a:gd name="T14" fmla="*/ 3650 w 3650"/>
                <a:gd name="T15" fmla="*/ 87 h 173"/>
                <a:gd name="T16" fmla="*/ 3647 w 3650"/>
                <a:gd name="T17" fmla="*/ 110 h 173"/>
                <a:gd name="T18" fmla="*/ 3638 w 3650"/>
                <a:gd name="T19" fmla="*/ 131 h 173"/>
                <a:gd name="T20" fmla="*/ 3625 w 3650"/>
                <a:gd name="T21" fmla="*/ 148 h 173"/>
                <a:gd name="T22" fmla="*/ 3607 w 3650"/>
                <a:gd name="T23" fmla="*/ 162 h 173"/>
                <a:gd name="T24" fmla="*/ 3587 w 3650"/>
                <a:gd name="T25" fmla="*/ 170 h 173"/>
                <a:gd name="T26" fmla="*/ 3564 w 3650"/>
                <a:gd name="T27" fmla="*/ 173 h 173"/>
                <a:gd name="T28" fmla="*/ 86 w 3650"/>
                <a:gd name="T29" fmla="*/ 173 h 173"/>
                <a:gd name="T30" fmla="*/ 63 w 3650"/>
                <a:gd name="T31" fmla="*/ 170 h 173"/>
                <a:gd name="T32" fmla="*/ 43 w 3650"/>
                <a:gd name="T33" fmla="*/ 162 h 173"/>
                <a:gd name="T34" fmla="*/ 25 w 3650"/>
                <a:gd name="T35" fmla="*/ 148 h 173"/>
                <a:gd name="T36" fmla="*/ 12 w 3650"/>
                <a:gd name="T37" fmla="*/ 131 h 173"/>
                <a:gd name="T38" fmla="*/ 3 w 3650"/>
                <a:gd name="T39" fmla="*/ 110 h 173"/>
                <a:gd name="T40" fmla="*/ 0 w 3650"/>
                <a:gd name="T41" fmla="*/ 87 h 173"/>
                <a:gd name="T42" fmla="*/ 3 w 3650"/>
                <a:gd name="T43" fmla="*/ 65 h 173"/>
                <a:gd name="T44" fmla="*/ 12 w 3650"/>
                <a:gd name="T45" fmla="*/ 43 h 173"/>
                <a:gd name="T46" fmla="*/ 25 w 3650"/>
                <a:gd name="T47" fmla="*/ 26 h 173"/>
                <a:gd name="T48" fmla="*/ 43 w 3650"/>
                <a:gd name="T49" fmla="*/ 13 h 173"/>
                <a:gd name="T50" fmla="*/ 63 w 3650"/>
                <a:gd name="T51" fmla="*/ 4 h 173"/>
                <a:gd name="T52" fmla="*/ 86 w 3650"/>
                <a:gd name="T53"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50" h="173">
                  <a:moveTo>
                    <a:pt x="86" y="0"/>
                  </a:moveTo>
                  <a:lnTo>
                    <a:pt x="3564" y="0"/>
                  </a:lnTo>
                  <a:lnTo>
                    <a:pt x="3587" y="4"/>
                  </a:lnTo>
                  <a:lnTo>
                    <a:pt x="3607" y="13"/>
                  </a:lnTo>
                  <a:lnTo>
                    <a:pt x="3625" y="26"/>
                  </a:lnTo>
                  <a:lnTo>
                    <a:pt x="3638" y="43"/>
                  </a:lnTo>
                  <a:lnTo>
                    <a:pt x="3647" y="65"/>
                  </a:lnTo>
                  <a:lnTo>
                    <a:pt x="3650" y="87"/>
                  </a:lnTo>
                  <a:lnTo>
                    <a:pt x="3647" y="110"/>
                  </a:lnTo>
                  <a:lnTo>
                    <a:pt x="3638" y="131"/>
                  </a:lnTo>
                  <a:lnTo>
                    <a:pt x="3625" y="148"/>
                  </a:lnTo>
                  <a:lnTo>
                    <a:pt x="3607" y="162"/>
                  </a:lnTo>
                  <a:lnTo>
                    <a:pt x="3587" y="170"/>
                  </a:lnTo>
                  <a:lnTo>
                    <a:pt x="3564" y="173"/>
                  </a:lnTo>
                  <a:lnTo>
                    <a:pt x="86" y="173"/>
                  </a:lnTo>
                  <a:lnTo>
                    <a:pt x="63" y="170"/>
                  </a:lnTo>
                  <a:lnTo>
                    <a:pt x="43" y="162"/>
                  </a:lnTo>
                  <a:lnTo>
                    <a:pt x="25" y="148"/>
                  </a:lnTo>
                  <a:lnTo>
                    <a:pt x="12" y="131"/>
                  </a:lnTo>
                  <a:lnTo>
                    <a:pt x="3" y="110"/>
                  </a:lnTo>
                  <a:lnTo>
                    <a:pt x="0" y="87"/>
                  </a:lnTo>
                  <a:lnTo>
                    <a:pt x="3" y="65"/>
                  </a:lnTo>
                  <a:lnTo>
                    <a:pt x="12" y="43"/>
                  </a:lnTo>
                  <a:lnTo>
                    <a:pt x="25" y="26"/>
                  </a:lnTo>
                  <a:lnTo>
                    <a:pt x="43" y="13"/>
                  </a:lnTo>
                  <a:lnTo>
                    <a:pt x="63" y="4"/>
                  </a:lnTo>
                  <a:lnTo>
                    <a:pt x="8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445"/>
            <p:cNvSpPr>
              <a:spLocks noEditPoints="1"/>
            </p:cNvSpPr>
            <p:nvPr/>
          </p:nvSpPr>
          <p:spPr bwMode="auto">
            <a:xfrm>
              <a:off x="8197850" y="5800725"/>
              <a:ext cx="509588" cy="433388"/>
            </a:xfrm>
            <a:custGeom>
              <a:avLst/>
              <a:gdLst>
                <a:gd name="T0" fmla="*/ 778 w 3200"/>
                <a:gd name="T1" fmla="*/ 2552 h 2724"/>
                <a:gd name="T2" fmla="*/ 1211 w 3200"/>
                <a:gd name="T3" fmla="*/ 1892 h 2724"/>
                <a:gd name="T4" fmla="*/ 1989 w 3200"/>
                <a:gd name="T5" fmla="*/ 1253 h 2724"/>
                <a:gd name="T6" fmla="*/ 2422 w 3200"/>
                <a:gd name="T7" fmla="*/ 2552 h 2724"/>
                <a:gd name="T8" fmla="*/ 1989 w 3200"/>
                <a:gd name="T9" fmla="*/ 1253 h 2724"/>
                <a:gd name="T10" fmla="*/ 172 w 3200"/>
                <a:gd name="T11" fmla="*/ 2552 h 2724"/>
                <a:gd name="T12" fmla="*/ 606 w 3200"/>
                <a:gd name="T13" fmla="*/ 1073 h 2724"/>
                <a:gd name="T14" fmla="*/ 2594 w 3200"/>
                <a:gd name="T15" fmla="*/ 580 h 2724"/>
                <a:gd name="T16" fmla="*/ 3028 w 3200"/>
                <a:gd name="T17" fmla="*/ 2552 h 2724"/>
                <a:gd name="T18" fmla="*/ 2594 w 3200"/>
                <a:gd name="T19" fmla="*/ 580 h 2724"/>
                <a:gd name="T20" fmla="*/ 1383 w 3200"/>
                <a:gd name="T21" fmla="*/ 2552 h 2724"/>
                <a:gd name="T22" fmla="*/ 1817 w 3200"/>
                <a:gd name="T23" fmla="*/ 173 h 2724"/>
                <a:gd name="T24" fmla="*/ 1297 w 3200"/>
                <a:gd name="T25" fmla="*/ 0 h 2724"/>
                <a:gd name="T26" fmla="*/ 1925 w 3200"/>
                <a:gd name="T27" fmla="*/ 4 h 2724"/>
                <a:gd name="T28" fmla="*/ 1964 w 3200"/>
                <a:gd name="T29" fmla="*/ 26 h 2724"/>
                <a:gd name="T30" fmla="*/ 1986 w 3200"/>
                <a:gd name="T31" fmla="*/ 64 h 2724"/>
                <a:gd name="T32" fmla="*/ 1989 w 3200"/>
                <a:gd name="T33" fmla="*/ 1081 h 2724"/>
                <a:gd name="T34" fmla="*/ 2422 w 3200"/>
                <a:gd name="T35" fmla="*/ 494 h 2724"/>
                <a:gd name="T36" fmla="*/ 2434 w 3200"/>
                <a:gd name="T37" fmla="*/ 451 h 2724"/>
                <a:gd name="T38" fmla="*/ 2465 w 3200"/>
                <a:gd name="T39" fmla="*/ 420 h 2724"/>
                <a:gd name="T40" fmla="*/ 2508 w 3200"/>
                <a:gd name="T41" fmla="*/ 408 h 2724"/>
                <a:gd name="T42" fmla="*/ 3137 w 3200"/>
                <a:gd name="T43" fmla="*/ 411 h 2724"/>
                <a:gd name="T44" fmla="*/ 3175 w 3200"/>
                <a:gd name="T45" fmla="*/ 433 h 2724"/>
                <a:gd name="T46" fmla="*/ 3197 w 3200"/>
                <a:gd name="T47" fmla="*/ 472 h 2724"/>
                <a:gd name="T48" fmla="*/ 3200 w 3200"/>
                <a:gd name="T49" fmla="*/ 2638 h 2724"/>
                <a:gd name="T50" fmla="*/ 3188 w 3200"/>
                <a:gd name="T51" fmla="*/ 2682 h 2724"/>
                <a:gd name="T52" fmla="*/ 3157 w 3200"/>
                <a:gd name="T53" fmla="*/ 2713 h 2724"/>
                <a:gd name="T54" fmla="*/ 3114 w 3200"/>
                <a:gd name="T55" fmla="*/ 2724 h 2724"/>
                <a:gd name="T56" fmla="*/ 63 w 3200"/>
                <a:gd name="T57" fmla="*/ 2722 h 2724"/>
                <a:gd name="T58" fmla="*/ 25 w 3200"/>
                <a:gd name="T59" fmla="*/ 2700 h 2724"/>
                <a:gd name="T60" fmla="*/ 3 w 3200"/>
                <a:gd name="T61" fmla="*/ 2661 h 2724"/>
                <a:gd name="T62" fmla="*/ 0 w 3200"/>
                <a:gd name="T63" fmla="*/ 986 h 2724"/>
                <a:gd name="T64" fmla="*/ 12 w 3200"/>
                <a:gd name="T65" fmla="*/ 943 h 2724"/>
                <a:gd name="T66" fmla="*/ 43 w 3200"/>
                <a:gd name="T67" fmla="*/ 912 h 2724"/>
                <a:gd name="T68" fmla="*/ 86 w 3200"/>
                <a:gd name="T69" fmla="*/ 900 h 2724"/>
                <a:gd name="T70" fmla="*/ 714 w 3200"/>
                <a:gd name="T71" fmla="*/ 903 h 2724"/>
                <a:gd name="T72" fmla="*/ 753 w 3200"/>
                <a:gd name="T73" fmla="*/ 926 h 2724"/>
                <a:gd name="T74" fmla="*/ 775 w 3200"/>
                <a:gd name="T75" fmla="*/ 963 h 2724"/>
                <a:gd name="T76" fmla="*/ 778 w 3200"/>
                <a:gd name="T77" fmla="*/ 1720 h 2724"/>
                <a:gd name="T78" fmla="*/ 1211 w 3200"/>
                <a:gd name="T79" fmla="*/ 87 h 2724"/>
                <a:gd name="T80" fmla="*/ 1223 w 3200"/>
                <a:gd name="T81" fmla="*/ 43 h 2724"/>
                <a:gd name="T82" fmla="*/ 1254 w 3200"/>
                <a:gd name="T83" fmla="*/ 12 h 2724"/>
                <a:gd name="T84" fmla="*/ 1297 w 3200"/>
                <a:gd name="T85" fmla="*/ 0 h 2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00" h="2724">
                  <a:moveTo>
                    <a:pt x="778" y="1892"/>
                  </a:moveTo>
                  <a:lnTo>
                    <a:pt x="778" y="2552"/>
                  </a:lnTo>
                  <a:lnTo>
                    <a:pt x="1211" y="2552"/>
                  </a:lnTo>
                  <a:lnTo>
                    <a:pt x="1211" y="1892"/>
                  </a:lnTo>
                  <a:lnTo>
                    <a:pt x="778" y="1892"/>
                  </a:lnTo>
                  <a:close/>
                  <a:moveTo>
                    <a:pt x="1989" y="1253"/>
                  </a:moveTo>
                  <a:lnTo>
                    <a:pt x="1989" y="2552"/>
                  </a:lnTo>
                  <a:lnTo>
                    <a:pt x="2422" y="2552"/>
                  </a:lnTo>
                  <a:lnTo>
                    <a:pt x="2422" y="1253"/>
                  </a:lnTo>
                  <a:lnTo>
                    <a:pt x="1989" y="1253"/>
                  </a:lnTo>
                  <a:close/>
                  <a:moveTo>
                    <a:pt x="172" y="1073"/>
                  </a:moveTo>
                  <a:lnTo>
                    <a:pt x="172" y="2552"/>
                  </a:lnTo>
                  <a:lnTo>
                    <a:pt x="606" y="2552"/>
                  </a:lnTo>
                  <a:lnTo>
                    <a:pt x="606" y="1073"/>
                  </a:lnTo>
                  <a:lnTo>
                    <a:pt x="172" y="1073"/>
                  </a:lnTo>
                  <a:close/>
                  <a:moveTo>
                    <a:pt x="2594" y="580"/>
                  </a:moveTo>
                  <a:lnTo>
                    <a:pt x="2594" y="2552"/>
                  </a:lnTo>
                  <a:lnTo>
                    <a:pt x="3028" y="2552"/>
                  </a:lnTo>
                  <a:lnTo>
                    <a:pt x="3028" y="580"/>
                  </a:lnTo>
                  <a:lnTo>
                    <a:pt x="2594" y="580"/>
                  </a:lnTo>
                  <a:close/>
                  <a:moveTo>
                    <a:pt x="1383" y="173"/>
                  </a:moveTo>
                  <a:lnTo>
                    <a:pt x="1383" y="2552"/>
                  </a:lnTo>
                  <a:lnTo>
                    <a:pt x="1817" y="2552"/>
                  </a:lnTo>
                  <a:lnTo>
                    <a:pt x="1817" y="173"/>
                  </a:lnTo>
                  <a:lnTo>
                    <a:pt x="1383" y="173"/>
                  </a:lnTo>
                  <a:close/>
                  <a:moveTo>
                    <a:pt x="1297" y="0"/>
                  </a:moveTo>
                  <a:lnTo>
                    <a:pt x="1903" y="0"/>
                  </a:lnTo>
                  <a:lnTo>
                    <a:pt x="1925" y="4"/>
                  </a:lnTo>
                  <a:lnTo>
                    <a:pt x="1946" y="12"/>
                  </a:lnTo>
                  <a:lnTo>
                    <a:pt x="1964" y="26"/>
                  </a:lnTo>
                  <a:lnTo>
                    <a:pt x="1977" y="43"/>
                  </a:lnTo>
                  <a:lnTo>
                    <a:pt x="1986" y="64"/>
                  </a:lnTo>
                  <a:lnTo>
                    <a:pt x="1989" y="87"/>
                  </a:lnTo>
                  <a:lnTo>
                    <a:pt x="1989" y="1081"/>
                  </a:lnTo>
                  <a:lnTo>
                    <a:pt x="2422" y="1081"/>
                  </a:lnTo>
                  <a:lnTo>
                    <a:pt x="2422" y="494"/>
                  </a:lnTo>
                  <a:lnTo>
                    <a:pt x="2425" y="472"/>
                  </a:lnTo>
                  <a:lnTo>
                    <a:pt x="2434" y="451"/>
                  </a:lnTo>
                  <a:lnTo>
                    <a:pt x="2447" y="433"/>
                  </a:lnTo>
                  <a:lnTo>
                    <a:pt x="2465" y="420"/>
                  </a:lnTo>
                  <a:lnTo>
                    <a:pt x="2486" y="411"/>
                  </a:lnTo>
                  <a:lnTo>
                    <a:pt x="2508" y="408"/>
                  </a:lnTo>
                  <a:lnTo>
                    <a:pt x="3114" y="408"/>
                  </a:lnTo>
                  <a:lnTo>
                    <a:pt x="3137" y="411"/>
                  </a:lnTo>
                  <a:lnTo>
                    <a:pt x="3157" y="420"/>
                  </a:lnTo>
                  <a:lnTo>
                    <a:pt x="3175" y="433"/>
                  </a:lnTo>
                  <a:lnTo>
                    <a:pt x="3188" y="451"/>
                  </a:lnTo>
                  <a:lnTo>
                    <a:pt x="3197" y="472"/>
                  </a:lnTo>
                  <a:lnTo>
                    <a:pt x="3200" y="494"/>
                  </a:lnTo>
                  <a:lnTo>
                    <a:pt x="3200" y="2638"/>
                  </a:lnTo>
                  <a:lnTo>
                    <a:pt x="3197" y="2661"/>
                  </a:lnTo>
                  <a:lnTo>
                    <a:pt x="3188" y="2682"/>
                  </a:lnTo>
                  <a:lnTo>
                    <a:pt x="3175" y="2700"/>
                  </a:lnTo>
                  <a:lnTo>
                    <a:pt x="3157" y="2713"/>
                  </a:lnTo>
                  <a:lnTo>
                    <a:pt x="3137" y="2722"/>
                  </a:lnTo>
                  <a:lnTo>
                    <a:pt x="3114" y="2724"/>
                  </a:lnTo>
                  <a:lnTo>
                    <a:pt x="86" y="2724"/>
                  </a:lnTo>
                  <a:lnTo>
                    <a:pt x="63" y="2722"/>
                  </a:lnTo>
                  <a:lnTo>
                    <a:pt x="43" y="2713"/>
                  </a:lnTo>
                  <a:lnTo>
                    <a:pt x="25" y="2700"/>
                  </a:lnTo>
                  <a:lnTo>
                    <a:pt x="12" y="2682"/>
                  </a:lnTo>
                  <a:lnTo>
                    <a:pt x="3" y="2661"/>
                  </a:lnTo>
                  <a:lnTo>
                    <a:pt x="0" y="2638"/>
                  </a:lnTo>
                  <a:lnTo>
                    <a:pt x="0" y="986"/>
                  </a:lnTo>
                  <a:lnTo>
                    <a:pt x="3" y="963"/>
                  </a:lnTo>
                  <a:lnTo>
                    <a:pt x="12" y="943"/>
                  </a:lnTo>
                  <a:lnTo>
                    <a:pt x="25" y="926"/>
                  </a:lnTo>
                  <a:lnTo>
                    <a:pt x="43" y="912"/>
                  </a:lnTo>
                  <a:lnTo>
                    <a:pt x="63" y="903"/>
                  </a:lnTo>
                  <a:lnTo>
                    <a:pt x="86" y="900"/>
                  </a:lnTo>
                  <a:lnTo>
                    <a:pt x="692" y="900"/>
                  </a:lnTo>
                  <a:lnTo>
                    <a:pt x="714" y="903"/>
                  </a:lnTo>
                  <a:lnTo>
                    <a:pt x="735" y="912"/>
                  </a:lnTo>
                  <a:lnTo>
                    <a:pt x="753" y="926"/>
                  </a:lnTo>
                  <a:lnTo>
                    <a:pt x="766" y="943"/>
                  </a:lnTo>
                  <a:lnTo>
                    <a:pt x="775" y="963"/>
                  </a:lnTo>
                  <a:lnTo>
                    <a:pt x="778" y="986"/>
                  </a:lnTo>
                  <a:lnTo>
                    <a:pt x="778" y="1720"/>
                  </a:lnTo>
                  <a:lnTo>
                    <a:pt x="1211" y="1720"/>
                  </a:lnTo>
                  <a:lnTo>
                    <a:pt x="1211" y="87"/>
                  </a:lnTo>
                  <a:lnTo>
                    <a:pt x="1214" y="64"/>
                  </a:lnTo>
                  <a:lnTo>
                    <a:pt x="1223" y="43"/>
                  </a:lnTo>
                  <a:lnTo>
                    <a:pt x="1236" y="26"/>
                  </a:lnTo>
                  <a:lnTo>
                    <a:pt x="1254" y="12"/>
                  </a:lnTo>
                  <a:lnTo>
                    <a:pt x="1275" y="4"/>
                  </a:lnTo>
                  <a:lnTo>
                    <a:pt x="12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60"/>
          <p:cNvGrpSpPr/>
          <p:nvPr/>
        </p:nvGrpSpPr>
        <p:grpSpPr>
          <a:xfrm>
            <a:off x="5623839" y="3520530"/>
            <a:ext cx="317896" cy="317896"/>
            <a:chOff x="7385050" y="1817688"/>
            <a:chExt cx="511175" cy="511175"/>
          </a:xfrm>
          <a:solidFill>
            <a:schemeClr val="bg1"/>
          </a:solidFill>
        </p:grpSpPr>
        <p:sp>
          <p:nvSpPr>
            <p:cNvPr id="62" name="Freeform 69"/>
            <p:cNvSpPr>
              <a:spLocks/>
            </p:cNvSpPr>
            <p:nvPr/>
          </p:nvSpPr>
          <p:spPr bwMode="auto">
            <a:xfrm>
              <a:off x="7513638" y="2000251"/>
              <a:ext cx="19050" cy="19050"/>
            </a:xfrm>
            <a:custGeom>
              <a:avLst/>
              <a:gdLst>
                <a:gd name="T0" fmla="*/ 69 w 139"/>
                <a:gd name="T1" fmla="*/ 0 h 139"/>
                <a:gd name="T2" fmla="*/ 88 w 139"/>
                <a:gd name="T3" fmla="*/ 2 h 139"/>
                <a:gd name="T4" fmla="*/ 104 w 139"/>
                <a:gd name="T5" fmla="*/ 9 h 139"/>
                <a:gd name="T6" fmla="*/ 119 w 139"/>
                <a:gd name="T7" fmla="*/ 21 h 139"/>
                <a:gd name="T8" fmla="*/ 130 w 139"/>
                <a:gd name="T9" fmla="*/ 35 h 139"/>
                <a:gd name="T10" fmla="*/ 137 w 139"/>
                <a:gd name="T11" fmla="*/ 52 h 139"/>
                <a:gd name="T12" fmla="*/ 139 w 139"/>
                <a:gd name="T13" fmla="*/ 69 h 139"/>
                <a:gd name="T14" fmla="*/ 137 w 139"/>
                <a:gd name="T15" fmla="*/ 87 h 139"/>
                <a:gd name="T16" fmla="*/ 130 w 139"/>
                <a:gd name="T17" fmla="*/ 103 h 139"/>
                <a:gd name="T18" fmla="*/ 119 w 139"/>
                <a:gd name="T19" fmla="*/ 118 h 139"/>
                <a:gd name="T20" fmla="*/ 118 w 139"/>
                <a:gd name="T21" fmla="*/ 118 h 139"/>
                <a:gd name="T22" fmla="*/ 103 w 139"/>
                <a:gd name="T23" fmla="*/ 130 h 139"/>
                <a:gd name="T24" fmla="*/ 87 w 139"/>
                <a:gd name="T25" fmla="*/ 137 h 139"/>
                <a:gd name="T26" fmla="*/ 69 w 139"/>
                <a:gd name="T27" fmla="*/ 139 h 139"/>
                <a:gd name="T28" fmla="*/ 51 w 139"/>
                <a:gd name="T29" fmla="*/ 137 h 139"/>
                <a:gd name="T30" fmla="*/ 35 w 139"/>
                <a:gd name="T31" fmla="*/ 130 h 139"/>
                <a:gd name="T32" fmla="*/ 20 w 139"/>
                <a:gd name="T33" fmla="*/ 118 h 139"/>
                <a:gd name="T34" fmla="*/ 8 w 139"/>
                <a:gd name="T35" fmla="*/ 104 h 139"/>
                <a:gd name="T36" fmla="*/ 2 w 139"/>
                <a:gd name="T37" fmla="*/ 87 h 139"/>
                <a:gd name="T38" fmla="*/ 0 w 139"/>
                <a:gd name="T39" fmla="*/ 70 h 139"/>
                <a:gd name="T40" fmla="*/ 2 w 139"/>
                <a:gd name="T41" fmla="*/ 53 h 139"/>
                <a:gd name="T42" fmla="*/ 8 w 139"/>
                <a:gd name="T43" fmla="*/ 36 h 139"/>
                <a:gd name="T44" fmla="*/ 20 w 139"/>
                <a:gd name="T45" fmla="*/ 21 h 139"/>
                <a:gd name="T46" fmla="*/ 21 w 139"/>
                <a:gd name="T47" fmla="*/ 21 h 139"/>
                <a:gd name="T48" fmla="*/ 35 w 139"/>
                <a:gd name="T49" fmla="*/ 9 h 139"/>
                <a:gd name="T50" fmla="*/ 52 w 139"/>
                <a:gd name="T51" fmla="*/ 2 h 139"/>
                <a:gd name="T52" fmla="*/ 69 w 139"/>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9" h="139">
                  <a:moveTo>
                    <a:pt x="69" y="0"/>
                  </a:moveTo>
                  <a:lnTo>
                    <a:pt x="88" y="2"/>
                  </a:lnTo>
                  <a:lnTo>
                    <a:pt x="104" y="9"/>
                  </a:lnTo>
                  <a:lnTo>
                    <a:pt x="119" y="21"/>
                  </a:lnTo>
                  <a:lnTo>
                    <a:pt x="130" y="35"/>
                  </a:lnTo>
                  <a:lnTo>
                    <a:pt x="137" y="52"/>
                  </a:lnTo>
                  <a:lnTo>
                    <a:pt x="139" y="69"/>
                  </a:lnTo>
                  <a:lnTo>
                    <a:pt x="137" y="87"/>
                  </a:lnTo>
                  <a:lnTo>
                    <a:pt x="130" y="103"/>
                  </a:lnTo>
                  <a:lnTo>
                    <a:pt x="119" y="118"/>
                  </a:lnTo>
                  <a:lnTo>
                    <a:pt x="118" y="118"/>
                  </a:lnTo>
                  <a:lnTo>
                    <a:pt x="103" y="130"/>
                  </a:lnTo>
                  <a:lnTo>
                    <a:pt x="87" y="137"/>
                  </a:lnTo>
                  <a:lnTo>
                    <a:pt x="69" y="139"/>
                  </a:lnTo>
                  <a:lnTo>
                    <a:pt x="51" y="137"/>
                  </a:lnTo>
                  <a:lnTo>
                    <a:pt x="35" y="130"/>
                  </a:lnTo>
                  <a:lnTo>
                    <a:pt x="20" y="118"/>
                  </a:lnTo>
                  <a:lnTo>
                    <a:pt x="8" y="104"/>
                  </a:lnTo>
                  <a:lnTo>
                    <a:pt x="2" y="87"/>
                  </a:lnTo>
                  <a:lnTo>
                    <a:pt x="0" y="70"/>
                  </a:lnTo>
                  <a:lnTo>
                    <a:pt x="2" y="53"/>
                  </a:lnTo>
                  <a:lnTo>
                    <a:pt x="8" y="36"/>
                  </a:lnTo>
                  <a:lnTo>
                    <a:pt x="20" y="21"/>
                  </a:lnTo>
                  <a:lnTo>
                    <a:pt x="21" y="21"/>
                  </a:lnTo>
                  <a:lnTo>
                    <a:pt x="35" y="9"/>
                  </a:lnTo>
                  <a:lnTo>
                    <a:pt x="52" y="2"/>
                  </a:lnTo>
                  <a:lnTo>
                    <a:pt x="6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70"/>
            <p:cNvSpPr>
              <a:spLocks/>
            </p:cNvSpPr>
            <p:nvPr/>
          </p:nvSpPr>
          <p:spPr bwMode="auto">
            <a:xfrm>
              <a:off x="7385050" y="1871663"/>
              <a:ext cx="457200" cy="457200"/>
            </a:xfrm>
            <a:custGeom>
              <a:avLst/>
              <a:gdLst>
                <a:gd name="T0" fmla="*/ 1886 w 3168"/>
                <a:gd name="T1" fmla="*/ 38 h 3168"/>
                <a:gd name="T2" fmla="*/ 1976 w 3168"/>
                <a:gd name="T3" fmla="*/ 322 h 3168"/>
                <a:gd name="T4" fmla="*/ 2074 w 3168"/>
                <a:gd name="T5" fmla="*/ 408 h 3168"/>
                <a:gd name="T6" fmla="*/ 2000 w 3168"/>
                <a:gd name="T7" fmla="*/ 473 h 3168"/>
                <a:gd name="T8" fmla="*/ 1820 w 3168"/>
                <a:gd name="T9" fmla="*/ 402 h 3168"/>
                <a:gd name="T10" fmla="*/ 1382 w 3168"/>
                <a:gd name="T11" fmla="*/ 138 h 3168"/>
                <a:gd name="T12" fmla="*/ 1329 w 3168"/>
                <a:gd name="T13" fmla="*/ 418 h 3168"/>
                <a:gd name="T14" fmla="*/ 986 w 3168"/>
                <a:gd name="T15" fmla="*/ 563 h 3168"/>
                <a:gd name="T16" fmla="*/ 848 w 3168"/>
                <a:gd name="T17" fmla="*/ 559 h 3168"/>
                <a:gd name="T18" fmla="*/ 571 w 3168"/>
                <a:gd name="T19" fmla="*/ 869 h 3168"/>
                <a:gd name="T20" fmla="*/ 525 w 3168"/>
                <a:gd name="T21" fmla="*/ 1058 h 3168"/>
                <a:gd name="T22" fmla="*/ 404 w 3168"/>
                <a:gd name="T23" fmla="*/ 1348 h 3168"/>
                <a:gd name="T24" fmla="*/ 138 w 3168"/>
                <a:gd name="T25" fmla="*/ 1786 h 3168"/>
                <a:gd name="T26" fmla="*/ 420 w 3168"/>
                <a:gd name="T27" fmla="*/ 1839 h 3168"/>
                <a:gd name="T28" fmla="*/ 565 w 3168"/>
                <a:gd name="T29" fmla="*/ 2181 h 3168"/>
                <a:gd name="T30" fmla="*/ 560 w 3168"/>
                <a:gd name="T31" fmla="*/ 2319 h 3168"/>
                <a:gd name="T32" fmla="*/ 870 w 3168"/>
                <a:gd name="T33" fmla="*/ 2596 h 3168"/>
                <a:gd name="T34" fmla="*/ 1058 w 3168"/>
                <a:gd name="T35" fmla="*/ 2642 h 3168"/>
                <a:gd name="T36" fmla="*/ 1347 w 3168"/>
                <a:gd name="T37" fmla="*/ 2764 h 3168"/>
                <a:gd name="T38" fmla="*/ 1786 w 3168"/>
                <a:gd name="T39" fmla="*/ 3030 h 3168"/>
                <a:gd name="T40" fmla="*/ 1839 w 3168"/>
                <a:gd name="T41" fmla="*/ 2748 h 3168"/>
                <a:gd name="T42" fmla="*/ 2181 w 3168"/>
                <a:gd name="T43" fmla="*/ 2605 h 3168"/>
                <a:gd name="T44" fmla="*/ 2321 w 3168"/>
                <a:gd name="T45" fmla="*/ 2609 h 3168"/>
                <a:gd name="T46" fmla="*/ 2597 w 3168"/>
                <a:gd name="T47" fmla="*/ 2299 h 3168"/>
                <a:gd name="T48" fmla="*/ 2644 w 3168"/>
                <a:gd name="T49" fmla="*/ 2110 h 3168"/>
                <a:gd name="T50" fmla="*/ 2766 w 3168"/>
                <a:gd name="T51" fmla="*/ 1821 h 3168"/>
                <a:gd name="T52" fmla="*/ 3030 w 3168"/>
                <a:gd name="T53" fmla="*/ 1382 h 3168"/>
                <a:gd name="T54" fmla="*/ 2750 w 3168"/>
                <a:gd name="T55" fmla="*/ 1329 h 3168"/>
                <a:gd name="T56" fmla="*/ 2695 w 3168"/>
                <a:gd name="T57" fmla="*/ 1149 h 3168"/>
                <a:gd name="T58" fmla="*/ 2776 w 3168"/>
                <a:gd name="T59" fmla="*/ 1093 h 3168"/>
                <a:gd name="T60" fmla="*/ 2862 w 3168"/>
                <a:gd name="T61" fmla="*/ 1244 h 3168"/>
                <a:gd name="T62" fmla="*/ 3146 w 3168"/>
                <a:gd name="T63" fmla="*/ 1301 h 3168"/>
                <a:gd name="T64" fmla="*/ 3158 w 3168"/>
                <a:gd name="T65" fmla="*/ 1845 h 3168"/>
                <a:gd name="T66" fmla="*/ 3038 w 3168"/>
                <a:gd name="T67" fmla="*/ 1924 h 3168"/>
                <a:gd name="T68" fmla="*/ 2852 w 3168"/>
                <a:gd name="T69" fmla="*/ 2372 h 3168"/>
                <a:gd name="T70" fmla="*/ 2881 w 3168"/>
                <a:gd name="T71" fmla="*/ 2513 h 3168"/>
                <a:gd name="T72" fmla="*/ 2489 w 3168"/>
                <a:gd name="T73" fmla="*/ 2888 h 3168"/>
                <a:gd name="T74" fmla="*/ 2245 w 3168"/>
                <a:gd name="T75" fmla="*/ 2727 h 3168"/>
                <a:gd name="T76" fmla="*/ 1921 w 3168"/>
                <a:gd name="T77" fmla="*/ 3064 h 3168"/>
                <a:gd name="T78" fmla="*/ 1819 w 3168"/>
                <a:gd name="T79" fmla="*/ 3166 h 3168"/>
                <a:gd name="T80" fmla="*/ 1283 w 3168"/>
                <a:gd name="T81" fmla="*/ 3129 h 3168"/>
                <a:gd name="T82" fmla="*/ 1160 w 3168"/>
                <a:gd name="T83" fmla="*/ 2834 h 3168"/>
                <a:gd name="T84" fmla="*/ 753 w 3168"/>
                <a:gd name="T85" fmla="*/ 2880 h 3168"/>
                <a:gd name="T86" fmla="*/ 612 w 3168"/>
                <a:gd name="T87" fmla="*/ 2852 h 3168"/>
                <a:gd name="T88" fmla="*/ 280 w 3168"/>
                <a:gd name="T89" fmla="*/ 2438 h 3168"/>
                <a:gd name="T90" fmla="*/ 365 w 3168"/>
                <a:gd name="T91" fmla="*/ 2089 h 3168"/>
                <a:gd name="T92" fmla="*/ 58 w 3168"/>
                <a:gd name="T93" fmla="*/ 1901 h 3168"/>
                <a:gd name="T94" fmla="*/ 0 w 3168"/>
                <a:gd name="T95" fmla="*/ 1374 h 3168"/>
                <a:gd name="T96" fmla="*/ 79 w 3168"/>
                <a:gd name="T97" fmla="*/ 1254 h 3168"/>
                <a:gd name="T98" fmla="*/ 400 w 3168"/>
                <a:gd name="T99" fmla="*/ 999 h 3168"/>
                <a:gd name="T100" fmla="*/ 278 w 3168"/>
                <a:gd name="T101" fmla="*/ 705 h 3168"/>
                <a:gd name="T102" fmla="*/ 632 w 3168"/>
                <a:gd name="T103" fmla="*/ 299 h 3168"/>
                <a:gd name="T104" fmla="*/ 776 w 3168"/>
                <a:gd name="T105" fmla="*/ 299 h 3168"/>
                <a:gd name="T106" fmla="*/ 1244 w 3168"/>
                <a:gd name="T107" fmla="*/ 308 h 3168"/>
                <a:gd name="T108" fmla="*/ 1302 w 3168"/>
                <a:gd name="T109" fmla="*/ 22 h 3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68" h="3168">
                  <a:moveTo>
                    <a:pt x="1375" y="0"/>
                  </a:moveTo>
                  <a:lnTo>
                    <a:pt x="1794" y="0"/>
                  </a:lnTo>
                  <a:lnTo>
                    <a:pt x="1819" y="3"/>
                  </a:lnTo>
                  <a:lnTo>
                    <a:pt x="1844" y="10"/>
                  </a:lnTo>
                  <a:lnTo>
                    <a:pt x="1867" y="22"/>
                  </a:lnTo>
                  <a:lnTo>
                    <a:pt x="1886" y="38"/>
                  </a:lnTo>
                  <a:lnTo>
                    <a:pt x="1902" y="57"/>
                  </a:lnTo>
                  <a:lnTo>
                    <a:pt x="1914" y="80"/>
                  </a:lnTo>
                  <a:lnTo>
                    <a:pt x="1921" y="105"/>
                  </a:lnTo>
                  <a:lnTo>
                    <a:pt x="1924" y="130"/>
                  </a:lnTo>
                  <a:lnTo>
                    <a:pt x="1924" y="306"/>
                  </a:lnTo>
                  <a:lnTo>
                    <a:pt x="1976" y="322"/>
                  </a:lnTo>
                  <a:lnTo>
                    <a:pt x="2028" y="339"/>
                  </a:lnTo>
                  <a:lnTo>
                    <a:pt x="2044" y="347"/>
                  </a:lnTo>
                  <a:lnTo>
                    <a:pt x="2058" y="359"/>
                  </a:lnTo>
                  <a:lnTo>
                    <a:pt x="2066" y="374"/>
                  </a:lnTo>
                  <a:lnTo>
                    <a:pt x="2073" y="391"/>
                  </a:lnTo>
                  <a:lnTo>
                    <a:pt x="2074" y="408"/>
                  </a:lnTo>
                  <a:lnTo>
                    <a:pt x="2069" y="427"/>
                  </a:lnTo>
                  <a:lnTo>
                    <a:pt x="2061" y="444"/>
                  </a:lnTo>
                  <a:lnTo>
                    <a:pt x="2049" y="457"/>
                  </a:lnTo>
                  <a:lnTo>
                    <a:pt x="2034" y="466"/>
                  </a:lnTo>
                  <a:lnTo>
                    <a:pt x="2017" y="472"/>
                  </a:lnTo>
                  <a:lnTo>
                    <a:pt x="2000" y="473"/>
                  </a:lnTo>
                  <a:lnTo>
                    <a:pt x="1981" y="469"/>
                  </a:lnTo>
                  <a:lnTo>
                    <a:pt x="1932" y="452"/>
                  </a:lnTo>
                  <a:lnTo>
                    <a:pt x="1884" y="439"/>
                  </a:lnTo>
                  <a:lnTo>
                    <a:pt x="1860" y="430"/>
                  </a:lnTo>
                  <a:lnTo>
                    <a:pt x="1839" y="418"/>
                  </a:lnTo>
                  <a:lnTo>
                    <a:pt x="1820" y="402"/>
                  </a:lnTo>
                  <a:lnTo>
                    <a:pt x="1806" y="383"/>
                  </a:lnTo>
                  <a:lnTo>
                    <a:pt x="1795" y="361"/>
                  </a:lnTo>
                  <a:lnTo>
                    <a:pt x="1788" y="338"/>
                  </a:lnTo>
                  <a:lnTo>
                    <a:pt x="1786" y="313"/>
                  </a:lnTo>
                  <a:lnTo>
                    <a:pt x="1786" y="138"/>
                  </a:lnTo>
                  <a:lnTo>
                    <a:pt x="1382" y="138"/>
                  </a:lnTo>
                  <a:lnTo>
                    <a:pt x="1382" y="313"/>
                  </a:lnTo>
                  <a:lnTo>
                    <a:pt x="1380" y="338"/>
                  </a:lnTo>
                  <a:lnTo>
                    <a:pt x="1373" y="361"/>
                  </a:lnTo>
                  <a:lnTo>
                    <a:pt x="1362" y="383"/>
                  </a:lnTo>
                  <a:lnTo>
                    <a:pt x="1347" y="402"/>
                  </a:lnTo>
                  <a:lnTo>
                    <a:pt x="1329" y="418"/>
                  </a:lnTo>
                  <a:lnTo>
                    <a:pt x="1308" y="431"/>
                  </a:lnTo>
                  <a:lnTo>
                    <a:pt x="1285" y="440"/>
                  </a:lnTo>
                  <a:lnTo>
                    <a:pt x="1208" y="462"/>
                  </a:lnTo>
                  <a:lnTo>
                    <a:pt x="1131" y="491"/>
                  </a:lnTo>
                  <a:lnTo>
                    <a:pt x="1058" y="524"/>
                  </a:lnTo>
                  <a:lnTo>
                    <a:pt x="986" y="563"/>
                  </a:lnTo>
                  <a:lnTo>
                    <a:pt x="964" y="574"/>
                  </a:lnTo>
                  <a:lnTo>
                    <a:pt x="940" y="580"/>
                  </a:lnTo>
                  <a:lnTo>
                    <a:pt x="916" y="581"/>
                  </a:lnTo>
                  <a:lnTo>
                    <a:pt x="892" y="578"/>
                  </a:lnTo>
                  <a:lnTo>
                    <a:pt x="869" y="571"/>
                  </a:lnTo>
                  <a:lnTo>
                    <a:pt x="848" y="559"/>
                  </a:lnTo>
                  <a:lnTo>
                    <a:pt x="829" y="543"/>
                  </a:lnTo>
                  <a:lnTo>
                    <a:pt x="704" y="419"/>
                  </a:lnTo>
                  <a:lnTo>
                    <a:pt x="419" y="705"/>
                  </a:lnTo>
                  <a:lnTo>
                    <a:pt x="543" y="828"/>
                  </a:lnTo>
                  <a:lnTo>
                    <a:pt x="559" y="847"/>
                  </a:lnTo>
                  <a:lnTo>
                    <a:pt x="571" y="869"/>
                  </a:lnTo>
                  <a:lnTo>
                    <a:pt x="579" y="893"/>
                  </a:lnTo>
                  <a:lnTo>
                    <a:pt x="582" y="916"/>
                  </a:lnTo>
                  <a:lnTo>
                    <a:pt x="581" y="941"/>
                  </a:lnTo>
                  <a:lnTo>
                    <a:pt x="574" y="964"/>
                  </a:lnTo>
                  <a:lnTo>
                    <a:pt x="564" y="987"/>
                  </a:lnTo>
                  <a:lnTo>
                    <a:pt x="525" y="1058"/>
                  </a:lnTo>
                  <a:lnTo>
                    <a:pt x="492" y="1132"/>
                  </a:lnTo>
                  <a:lnTo>
                    <a:pt x="464" y="1207"/>
                  </a:lnTo>
                  <a:lnTo>
                    <a:pt x="441" y="1284"/>
                  </a:lnTo>
                  <a:lnTo>
                    <a:pt x="433" y="1308"/>
                  </a:lnTo>
                  <a:lnTo>
                    <a:pt x="420" y="1329"/>
                  </a:lnTo>
                  <a:lnTo>
                    <a:pt x="404" y="1348"/>
                  </a:lnTo>
                  <a:lnTo>
                    <a:pt x="384" y="1362"/>
                  </a:lnTo>
                  <a:lnTo>
                    <a:pt x="363" y="1373"/>
                  </a:lnTo>
                  <a:lnTo>
                    <a:pt x="339" y="1380"/>
                  </a:lnTo>
                  <a:lnTo>
                    <a:pt x="314" y="1382"/>
                  </a:lnTo>
                  <a:lnTo>
                    <a:pt x="138" y="1382"/>
                  </a:lnTo>
                  <a:lnTo>
                    <a:pt x="138" y="1786"/>
                  </a:lnTo>
                  <a:lnTo>
                    <a:pt x="314" y="1786"/>
                  </a:lnTo>
                  <a:lnTo>
                    <a:pt x="339" y="1788"/>
                  </a:lnTo>
                  <a:lnTo>
                    <a:pt x="363" y="1795"/>
                  </a:lnTo>
                  <a:lnTo>
                    <a:pt x="384" y="1806"/>
                  </a:lnTo>
                  <a:lnTo>
                    <a:pt x="404" y="1821"/>
                  </a:lnTo>
                  <a:lnTo>
                    <a:pt x="420" y="1839"/>
                  </a:lnTo>
                  <a:lnTo>
                    <a:pt x="433" y="1860"/>
                  </a:lnTo>
                  <a:lnTo>
                    <a:pt x="441" y="1883"/>
                  </a:lnTo>
                  <a:lnTo>
                    <a:pt x="464" y="1961"/>
                  </a:lnTo>
                  <a:lnTo>
                    <a:pt x="493" y="2036"/>
                  </a:lnTo>
                  <a:lnTo>
                    <a:pt x="526" y="2110"/>
                  </a:lnTo>
                  <a:lnTo>
                    <a:pt x="565" y="2181"/>
                  </a:lnTo>
                  <a:lnTo>
                    <a:pt x="575" y="2203"/>
                  </a:lnTo>
                  <a:lnTo>
                    <a:pt x="581" y="2227"/>
                  </a:lnTo>
                  <a:lnTo>
                    <a:pt x="582" y="2251"/>
                  </a:lnTo>
                  <a:lnTo>
                    <a:pt x="579" y="2275"/>
                  </a:lnTo>
                  <a:lnTo>
                    <a:pt x="572" y="2298"/>
                  </a:lnTo>
                  <a:lnTo>
                    <a:pt x="560" y="2319"/>
                  </a:lnTo>
                  <a:lnTo>
                    <a:pt x="544" y="2338"/>
                  </a:lnTo>
                  <a:lnTo>
                    <a:pt x="419" y="2464"/>
                  </a:lnTo>
                  <a:lnTo>
                    <a:pt x="704" y="2749"/>
                  </a:lnTo>
                  <a:lnTo>
                    <a:pt x="830" y="2624"/>
                  </a:lnTo>
                  <a:lnTo>
                    <a:pt x="849" y="2608"/>
                  </a:lnTo>
                  <a:lnTo>
                    <a:pt x="870" y="2596"/>
                  </a:lnTo>
                  <a:lnTo>
                    <a:pt x="893" y="2589"/>
                  </a:lnTo>
                  <a:lnTo>
                    <a:pt x="917" y="2586"/>
                  </a:lnTo>
                  <a:lnTo>
                    <a:pt x="941" y="2587"/>
                  </a:lnTo>
                  <a:lnTo>
                    <a:pt x="965" y="2593"/>
                  </a:lnTo>
                  <a:lnTo>
                    <a:pt x="987" y="2603"/>
                  </a:lnTo>
                  <a:lnTo>
                    <a:pt x="1058" y="2642"/>
                  </a:lnTo>
                  <a:lnTo>
                    <a:pt x="1132" y="2675"/>
                  </a:lnTo>
                  <a:lnTo>
                    <a:pt x="1208" y="2704"/>
                  </a:lnTo>
                  <a:lnTo>
                    <a:pt x="1285" y="2727"/>
                  </a:lnTo>
                  <a:lnTo>
                    <a:pt x="1308" y="2735"/>
                  </a:lnTo>
                  <a:lnTo>
                    <a:pt x="1329" y="2748"/>
                  </a:lnTo>
                  <a:lnTo>
                    <a:pt x="1347" y="2764"/>
                  </a:lnTo>
                  <a:lnTo>
                    <a:pt x="1362" y="2784"/>
                  </a:lnTo>
                  <a:lnTo>
                    <a:pt x="1373" y="2805"/>
                  </a:lnTo>
                  <a:lnTo>
                    <a:pt x="1380" y="2829"/>
                  </a:lnTo>
                  <a:lnTo>
                    <a:pt x="1382" y="2854"/>
                  </a:lnTo>
                  <a:lnTo>
                    <a:pt x="1382" y="3030"/>
                  </a:lnTo>
                  <a:lnTo>
                    <a:pt x="1786" y="3030"/>
                  </a:lnTo>
                  <a:lnTo>
                    <a:pt x="1786" y="2854"/>
                  </a:lnTo>
                  <a:lnTo>
                    <a:pt x="1788" y="2829"/>
                  </a:lnTo>
                  <a:lnTo>
                    <a:pt x="1795" y="2805"/>
                  </a:lnTo>
                  <a:lnTo>
                    <a:pt x="1806" y="2784"/>
                  </a:lnTo>
                  <a:lnTo>
                    <a:pt x="1820" y="2764"/>
                  </a:lnTo>
                  <a:lnTo>
                    <a:pt x="1839" y="2748"/>
                  </a:lnTo>
                  <a:lnTo>
                    <a:pt x="1860" y="2735"/>
                  </a:lnTo>
                  <a:lnTo>
                    <a:pt x="1884" y="2727"/>
                  </a:lnTo>
                  <a:lnTo>
                    <a:pt x="1961" y="2704"/>
                  </a:lnTo>
                  <a:lnTo>
                    <a:pt x="2036" y="2676"/>
                  </a:lnTo>
                  <a:lnTo>
                    <a:pt x="2110" y="2643"/>
                  </a:lnTo>
                  <a:lnTo>
                    <a:pt x="2181" y="2605"/>
                  </a:lnTo>
                  <a:lnTo>
                    <a:pt x="2204" y="2594"/>
                  </a:lnTo>
                  <a:lnTo>
                    <a:pt x="2227" y="2587"/>
                  </a:lnTo>
                  <a:lnTo>
                    <a:pt x="2252" y="2586"/>
                  </a:lnTo>
                  <a:lnTo>
                    <a:pt x="2275" y="2589"/>
                  </a:lnTo>
                  <a:lnTo>
                    <a:pt x="2299" y="2597"/>
                  </a:lnTo>
                  <a:lnTo>
                    <a:pt x="2321" y="2609"/>
                  </a:lnTo>
                  <a:lnTo>
                    <a:pt x="2340" y="2625"/>
                  </a:lnTo>
                  <a:lnTo>
                    <a:pt x="2463" y="2749"/>
                  </a:lnTo>
                  <a:lnTo>
                    <a:pt x="2749" y="2464"/>
                  </a:lnTo>
                  <a:lnTo>
                    <a:pt x="2625" y="2339"/>
                  </a:lnTo>
                  <a:lnTo>
                    <a:pt x="2609" y="2320"/>
                  </a:lnTo>
                  <a:lnTo>
                    <a:pt x="2597" y="2299"/>
                  </a:lnTo>
                  <a:lnTo>
                    <a:pt x="2590" y="2276"/>
                  </a:lnTo>
                  <a:lnTo>
                    <a:pt x="2587" y="2252"/>
                  </a:lnTo>
                  <a:lnTo>
                    <a:pt x="2588" y="2228"/>
                  </a:lnTo>
                  <a:lnTo>
                    <a:pt x="2594" y="2204"/>
                  </a:lnTo>
                  <a:lnTo>
                    <a:pt x="2605" y="2182"/>
                  </a:lnTo>
                  <a:lnTo>
                    <a:pt x="2644" y="2110"/>
                  </a:lnTo>
                  <a:lnTo>
                    <a:pt x="2677" y="2037"/>
                  </a:lnTo>
                  <a:lnTo>
                    <a:pt x="2706" y="1961"/>
                  </a:lnTo>
                  <a:lnTo>
                    <a:pt x="2728" y="1883"/>
                  </a:lnTo>
                  <a:lnTo>
                    <a:pt x="2737" y="1860"/>
                  </a:lnTo>
                  <a:lnTo>
                    <a:pt x="2750" y="1839"/>
                  </a:lnTo>
                  <a:lnTo>
                    <a:pt x="2766" y="1821"/>
                  </a:lnTo>
                  <a:lnTo>
                    <a:pt x="2785" y="1806"/>
                  </a:lnTo>
                  <a:lnTo>
                    <a:pt x="2807" y="1795"/>
                  </a:lnTo>
                  <a:lnTo>
                    <a:pt x="2830" y="1788"/>
                  </a:lnTo>
                  <a:lnTo>
                    <a:pt x="2855" y="1786"/>
                  </a:lnTo>
                  <a:lnTo>
                    <a:pt x="3030" y="1786"/>
                  </a:lnTo>
                  <a:lnTo>
                    <a:pt x="3030" y="1382"/>
                  </a:lnTo>
                  <a:lnTo>
                    <a:pt x="2855" y="1382"/>
                  </a:lnTo>
                  <a:lnTo>
                    <a:pt x="2830" y="1380"/>
                  </a:lnTo>
                  <a:lnTo>
                    <a:pt x="2807" y="1373"/>
                  </a:lnTo>
                  <a:lnTo>
                    <a:pt x="2785" y="1362"/>
                  </a:lnTo>
                  <a:lnTo>
                    <a:pt x="2766" y="1348"/>
                  </a:lnTo>
                  <a:lnTo>
                    <a:pt x="2750" y="1329"/>
                  </a:lnTo>
                  <a:lnTo>
                    <a:pt x="2738" y="1308"/>
                  </a:lnTo>
                  <a:lnTo>
                    <a:pt x="2729" y="1284"/>
                  </a:lnTo>
                  <a:lnTo>
                    <a:pt x="2714" y="1234"/>
                  </a:lnTo>
                  <a:lnTo>
                    <a:pt x="2698" y="1184"/>
                  </a:lnTo>
                  <a:lnTo>
                    <a:pt x="2694" y="1166"/>
                  </a:lnTo>
                  <a:lnTo>
                    <a:pt x="2695" y="1149"/>
                  </a:lnTo>
                  <a:lnTo>
                    <a:pt x="2701" y="1132"/>
                  </a:lnTo>
                  <a:lnTo>
                    <a:pt x="2710" y="1117"/>
                  </a:lnTo>
                  <a:lnTo>
                    <a:pt x="2723" y="1105"/>
                  </a:lnTo>
                  <a:lnTo>
                    <a:pt x="2740" y="1096"/>
                  </a:lnTo>
                  <a:lnTo>
                    <a:pt x="2758" y="1092"/>
                  </a:lnTo>
                  <a:lnTo>
                    <a:pt x="2776" y="1093"/>
                  </a:lnTo>
                  <a:lnTo>
                    <a:pt x="2793" y="1099"/>
                  </a:lnTo>
                  <a:lnTo>
                    <a:pt x="2808" y="1108"/>
                  </a:lnTo>
                  <a:lnTo>
                    <a:pt x="2820" y="1121"/>
                  </a:lnTo>
                  <a:lnTo>
                    <a:pt x="2828" y="1138"/>
                  </a:lnTo>
                  <a:lnTo>
                    <a:pt x="2846" y="1191"/>
                  </a:lnTo>
                  <a:lnTo>
                    <a:pt x="2862" y="1244"/>
                  </a:lnTo>
                  <a:lnTo>
                    <a:pt x="3038" y="1244"/>
                  </a:lnTo>
                  <a:lnTo>
                    <a:pt x="3063" y="1247"/>
                  </a:lnTo>
                  <a:lnTo>
                    <a:pt x="3088" y="1254"/>
                  </a:lnTo>
                  <a:lnTo>
                    <a:pt x="3111" y="1266"/>
                  </a:lnTo>
                  <a:lnTo>
                    <a:pt x="3130" y="1282"/>
                  </a:lnTo>
                  <a:lnTo>
                    <a:pt x="3146" y="1301"/>
                  </a:lnTo>
                  <a:lnTo>
                    <a:pt x="3158" y="1324"/>
                  </a:lnTo>
                  <a:lnTo>
                    <a:pt x="3165" y="1349"/>
                  </a:lnTo>
                  <a:lnTo>
                    <a:pt x="3168" y="1374"/>
                  </a:lnTo>
                  <a:lnTo>
                    <a:pt x="3168" y="1793"/>
                  </a:lnTo>
                  <a:lnTo>
                    <a:pt x="3165" y="1820"/>
                  </a:lnTo>
                  <a:lnTo>
                    <a:pt x="3158" y="1845"/>
                  </a:lnTo>
                  <a:lnTo>
                    <a:pt x="3146" y="1866"/>
                  </a:lnTo>
                  <a:lnTo>
                    <a:pt x="3130" y="1885"/>
                  </a:lnTo>
                  <a:lnTo>
                    <a:pt x="3111" y="1901"/>
                  </a:lnTo>
                  <a:lnTo>
                    <a:pt x="3088" y="1913"/>
                  </a:lnTo>
                  <a:lnTo>
                    <a:pt x="3063" y="1922"/>
                  </a:lnTo>
                  <a:lnTo>
                    <a:pt x="3038" y="1924"/>
                  </a:lnTo>
                  <a:lnTo>
                    <a:pt x="2860" y="1924"/>
                  </a:lnTo>
                  <a:lnTo>
                    <a:pt x="2836" y="2008"/>
                  </a:lnTo>
                  <a:lnTo>
                    <a:pt x="2805" y="2089"/>
                  </a:lnTo>
                  <a:lnTo>
                    <a:pt x="2768" y="2169"/>
                  </a:lnTo>
                  <a:lnTo>
                    <a:pt x="2727" y="2246"/>
                  </a:lnTo>
                  <a:lnTo>
                    <a:pt x="2852" y="2372"/>
                  </a:lnTo>
                  <a:lnTo>
                    <a:pt x="2869" y="2392"/>
                  </a:lnTo>
                  <a:lnTo>
                    <a:pt x="2881" y="2415"/>
                  </a:lnTo>
                  <a:lnTo>
                    <a:pt x="2888" y="2438"/>
                  </a:lnTo>
                  <a:lnTo>
                    <a:pt x="2890" y="2464"/>
                  </a:lnTo>
                  <a:lnTo>
                    <a:pt x="2888" y="2489"/>
                  </a:lnTo>
                  <a:lnTo>
                    <a:pt x="2881" y="2513"/>
                  </a:lnTo>
                  <a:lnTo>
                    <a:pt x="2869" y="2536"/>
                  </a:lnTo>
                  <a:lnTo>
                    <a:pt x="2852" y="2556"/>
                  </a:lnTo>
                  <a:lnTo>
                    <a:pt x="2556" y="2852"/>
                  </a:lnTo>
                  <a:lnTo>
                    <a:pt x="2535" y="2869"/>
                  </a:lnTo>
                  <a:lnTo>
                    <a:pt x="2513" y="2880"/>
                  </a:lnTo>
                  <a:lnTo>
                    <a:pt x="2489" y="2888"/>
                  </a:lnTo>
                  <a:lnTo>
                    <a:pt x="2463" y="2890"/>
                  </a:lnTo>
                  <a:lnTo>
                    <a:pt x="2439" y="2888"/>
                  </a:lnTo>
                  <a:lnTo>
                    <a:pt x="2414" y="2880"/>
                  </a:lnTo>
                  <a:lnTo>
                    <a:pt x="2391" y="2869"/>
                  </a:lnTo>
                  <a:lnTo>
                    <a:pt x="2371" y="2852"/>
                  </a:lnTo>
                  <a:lnTo>
                    <a:pt x="2245" y="2727"/>
                  </a:lnTo>
                  <a:lnTo>
                    <a:pt x="2169" y="2768"/>
                  </a:lnTo>
                  <a:lnTo>
                    <a:pt x="2090" y="2804"/>
                  </a:lnTo>
                  <a:lnTo>
                    <a:pt x="2008" y="2834"/>
                  </a:lnTo>
                  <a:lnTo>
                    <a:pt x="1924" y="2860"/>
                  </a:lnTo>
                  <a:lnTo>
                    <a:pt x="1924" y="3037"/>
                  </a:lnTo>
                  <a:lnTo>
                    <a:pt x="1921" y="3064"/>
                  </a:lnTo>
                  <a:lnTo>
                    <a:pt x="1914" y="3089"/>
                  </a:lnTo>
                  <a:lnTo>
                    <a:pt x="1902" y="3110"/>
                  </a:lnTo>
                  <a:lnTo>
                    <a:pt x="1886" y="3129"/>
                  </a:lnTo>
                  <a:lnTo>
                    <a:pt x="1867" y="3145"/>
                  </a:lnTo>
                  <a:lnTo>
                    <a:pt x="1844" y="3157"/>
                  </a:lnTo>
                  <a:lnTo>
                    <a:pt x="1819" y="3166"/>
                  </a:lnTo>
                  <a:lnTo>
                    <a:pt x="1794" y="3168"/>
                  </a:lnTo>
                  <a:lnTo>
                    <a:pt x="1375" y="3168"/>
                  </a:lnTo>
                  <a:lnTo>
                    <a:pt x="1348" y="3166"/>
                  </a:lnTo>
                  <a:lnTo>
                    <a:pt x="1323" y="3157"/>
                  </a:lnTo>
                  <a:lnTo>
                    <a:pt x="1302" y="3145"/>
                  </a:lnTo>
                  <a:lnTo>
                    <a:pt x="1283" y="3129"/>
                  </a:lnTo>
                  <a:lnTo>
                    <a:pt x="1267" y="3110"/>
                  </a:lnTo>
                  <a:lnTo>
                    <a:pt x="1255" y="3089"/>
                  </a:lnTo>
                  <a:lnTo>
                    <a:pt x="1246" y="3064"/>
                  </a:lnTo>
                  <a:lnTo>
                    <a:pt x="1244" y="3037"/>
                  </a:lnTo>
                  <a:lnTo>
                    <a:pt x="1244" y="2859"/>
                  </a:lnTo>
                  <a:lnTo>
                    <a:pt x="1160" y="2834"/>
                  </a:lnTo>
                  <a:lnTo>
                    <a:pt x="1079" y="2803"/>
                  </a:lnTo>
                  <a:lnTo>
                    <a:pt x="999" y="2768"/>
                  </a:lnTo>
                  <a:lnTo>
                    <a:pt x="923" y="2726"/>
                  </a:lnTo>
                  <a:lnTo>
                    <a:pt x="796" y="2852"/>
                  </a:lnTo>
                  <a:lnTo>
                    <a:pt x="776" y="2869"/>
                  </a:lnTo>
                  <a:lnTo>
                    <a:pt x="753" y="2880"/>
                  </a:lnTo>
                  <a:lnTo>
                    <a:pt x="730" y="2888"/>
                  </a:lnTo>
                  <a:lnTo>
                    <a:pt x="704" y="2890"/>
                  </a:lnTo>
                  <a:lnTo>
                    <a:pt x="679" y="2888"/>
                  </a:lnTo>
                  <a:lnTo>
                    <a:pt x="655" y="2880"/>
                  </a:lnTo>
                  <a:lnTo>
                    <a:pt x="632" y="2869"/>
                  </a:lnTo>
                  <a:lnTo>
                    <a:pt x="612" y="2852"/>
                  </a:lnTo>
                  <a:lnTo>
                    <a:pt x="316" y="2556"/>
                  </a:lnTo>
                  <a:lnTo>
                    <a:pt x="299" y="2536"/>
                  </a:lnTo>
                  <a:lnTo>
                    <a:pt x="288" y="2513"/>
                  </a:lnTo>
                  <a:lnTo>
                    <a:pt x="280" y="2489"/>
                  </a:lnTo>
                  <a:lnTo>
                    <a:pt x="278" y="2464"/>
                  </a:lnTo>
                  <a:lnTo>
                    <a:pt x="280" y="2438"/>
                  </a:lnTo>
                  <a:lnTo>
                    <a:pt x="288" y="2415"/>
                  </a:lnTo>
                  <a:lnTo>
                    <a:pt x="299" y="2392"/>
                  </a:lnTo>
                  <a:lnTo>
                    <a:pt x="316" y="2372"/>
                  </a:lnTo>
                  <a:lnTo>
                    <a:pt x="442" y="2245"/>
                  </a:lnTo>
                  <a:lnTo>
                    <a:pt x="400" y="2169"/>
                  </a:lnTo>
                  <a:lnTo>
                    <a:pt x="365" y="2089"/>
                  </a:lnTo>
                  <a:lnTo>
                    <a:pt x="334" y="2008"/>
                  </a:lnTo>
                  <a:lnTo>
                    <a:pt x="309" y="1924"/>
                  </a:lnTo>
                  <a:lnTo>
                    <a:pt x="131" y="1924"/>
                  </a:lnTo>
                  <a:lnTo>
                    <a:pt x="104" y="1922"/>
                  </a:lnTo>
                  <a:lnTo>
                    <a:pt x="79" y="1913"/>
                  </a:lnTo>
                  <a:lnTo>
                    <a:pt x="58" y="1901"/>
                  </a:lnTo>
                  <a:lnTo>
                    <a:pt x="39" y="1885"/>
                  </a:lnTo>
                  <a:lnTo>
                    <a:pt x="23" y="1866"/>
                  </a:lnTo>
                  <a:lnTo>
                    <a:pt x="11" y="1845"/>
                  </a:lnTo>
                  <a:lnTo>
                    <a:pt x="2" y="1820"/>
                  </a:lnTo>
                  <a:lnTo>
                    <a:pt x="0" y="1793"/>
                  </a:lnTo>
                  <a:lnTo>
                    <a:pt x="0" y="1374"/>
                  </a:lnTo>
                  <a:lnTo>
                    <a:pt x="2" y="1349"/>
                  </a:lnTo>
                  <a:lnTo>
                    <a:pt x="11" y="1324"/>
                  </a:lnTo>
                  <a:lnTo>
                    <a:pt x="23" y="1301"/>
                  </a:lnTo>
                  <a:lnTo>
                    <a:pt x="39" y="1282"/>
                  </a:lnTo>
                  <a:lnTo>
                    <a:pt x="58" y="1266"/>
                  </a:lnTo>
                  <a:lnTo>
                    <a:pt x="79" y="1254"/>
                  </a:lnTo>
                  <a:lnTo>
                    <a:pt x="104" y="1247"/>
                  </a:lnTo>
                  <a:lnTo>
                    <a:pt x="131" y="1244"/>
                  </a:lnTo>
                  <a:lnTo>
                    <a:pt x="308" y="1244"/>
                  </a:lnTo>
                  <a:lnTo>
                    <a:pt x="334" y="1160"/>
                  </a:lnTo>
                  <a:lnTo>
                    <a:pt x="364" y="1078"/>
                  </a:lnTo>
                  <a:lnTo>
                    <a:pt x="400" y="999"/>
                  </a:lnTo>
                  <a:lnTo>
                    <a:pt x="441" y="923"/>
                  </a:lnTo>
                  <a:lnTo>
                    <a:pt x="316" y="797"/>
                  </a:lnTo>
                  <a:lnTo>
                    <a:pt x="299" y="777"/>
                  </a:lnTo>
                  <a:lnTo>
                    <a:pt x="288" y="754"/>
                  </a:lnTo>
                  <a:lnTo>
                    <a:pt x="280" y="729"/>
                  </a:lnTo>
                  <a:lnTo>
                    <a:pt x="278" y="705"/>
                  </a:lnTo>
                  <a:lnTo>
                    <a:pt x="280" y="679"/>
                  </a:lnTo>
                  <a:lnTo>
                    <a:pt x="288" y="655"/>
                  </a:lnTo>
                  <a:lnTo>
                    <a:pt x="299" y="633"/>
                  </a:lnTo>
                  <a:lnTo>
                    <a:pt x="316" y="612"/>
                  </a:lnTo>
                  <a:lnTo>
                    <a:pt x="612" y="316"/>
                  </a:lnTo>
                  <a:lnTo>
                    <a:pt x="632" y="299"/>
                  </a:lnTo>
                  <a:lnTo>
                    <a:pt x="655" y="287"/>
                  </a:lnTo>
                  <a:lnTo>
                    <a:pt x="679" y="280"/>
                  </a:lnTo>
                  <a:lnTo>
                    <a:pt x="704" y="278"/>
                  </a:lnTo>
                  <a:lnTo>
                    <a:pt x="730" y="280"/>
                  </a:lnTo>
                  <a:lnTo>
                    <a:pt x="753" y="287"/>
                  </a:lnTo>
                  <a:lnTo>
                    <a:pt x="776" y="299"/>
                  </a:lnTo>
                  <a:lnTo>
                    <a:pt x="796" y="316"/>
                  </a:lnTo>
                  <a:lnTo>
                    <a:pt x="922" y="441"/>
                  </a:lnTo>
                  <a:lnTo>
                    <a:pt x="999" y="400"/>
                  </a:lnTo>
                  <a:lnTo>
                    <a:pt x="1079" y="363"/>
                  </a:lnTo>
                  <a:lnTo>
                    <a:pt x="1160" y="332"/>
                  </a:lnTo>
                  <a:lnTo>
                    <a:pt x="1244" y="308"/>
                  </a:lnTo>
                  <a:lnTo>
                    <a:pt x="1244" y="130"/>
                  </a:lnTo>
                  <a:lnTo>
                    <a:pt x="1246" y="105"/>
                  </a:lnTo>
                  <a:lnTo>
                    <a:pt x="1255" y="80"/>
                  </a:lnTo>
                  <a:lnTo>
                    <a:pt x="1267" y="57"/>
                  </a:lnTo>
                  <a:lnTo>
                    <a:pt x="1283" y="38"/>
                  </a:lnTo>
                  <a:lnTo>
                    <a:pt x="1302" y="22"/>
                  </a:lnTo>
                  <a:lnTo>
                    <a:pt x="1323" y="10"/>
                  </a:lnTo>
                  <a:lnTo>
                    <a:pt x="1348" y="3"/>
                  </a:lnTo>
                  <a:lnTo>
                    <a:pt x="137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4" name="Freeform 71"/>
            <p:cNvSpPr>
              <a:spLocks noEditPoints="1"/>
            </p:cNvSpPr>
            <p:nvPr/>
          </p:nvSpPr>
          <p:spPr bwMode="auto">
            <a:xfrm>
              <a:off x="7454900" y="1817688"/>
              <a:ext cx="441325" cy="441325"/>
            </a:xfrm>
            <a:custGeom>
              <a:avLst/>
              <a:gdLst>
                <a:gd name="T0" fmla="*/ 802 w 3060"/>
                <a:gd name="T1" fmla="*/ 1691 h 3059"/>
                <a:gd name="T2" fmla="*/ 713 w 3060"/>
                <a:gd name="T3" fmla="*/ 2056 h 3059"/>
                <a:gd name="T4" fmla="*/ 957 w 3060"/>
                <a:gd name="T5" fmla="*/ 2331 h 3059"/>
                <a:gd name="T6" fmla="*/ 1331 w 3060"/>
                <a:gd name="T7" fmla="*/ 2286 h 3059"/>
                <a:gd name="T8" fmla="*/ 1504 w 3060"/>
                <a:gd name="T9" fmla="*/ 1957 h 3059"/>
                <a:gd name="T10" fmla="*/ 1277 w 3060"/>
                <a:gd name="T11" fmla="*/ 1868 h 3059"/>
                <a:gd name="T12" fmla="*/ 1192 w 3060"/>
                <a:gd name="T13" fmla="*/ 1783 h 3059"/>
                <a:gd name="T14" fmla="*/ 1102 w 3060"/>
                <a:gd name="T15" fmla="*/ 1555 h 3059"/>
                <a:gd name="T16" fmla="*/ 2922 w 3060"/>
                <a:gd name="T17" fmla="*/ 628 h 3059"/>
                <a:gd name="T18" fmla="*/ 2879 w 3060"/>
                <a:gd name="T19" fmla="*/ 555 h 3059"/>
                <a:gd name="T20" fmla="*/ 1939 w 3060"/>
                <a:gd name="T21" fmla="*/ 602 h 3059"/>
                <a:gd name="T22" fmla="*/ 2498 w 3060"/>
                <a:gd name="T23" fmla="*/ 169 h 3059"/>
                <a:gd name="T24" fmla="*/ 2425 w 3060"/>
                <a:gd name="T25" fmla="*/ 0 h 3059"/>
                <a:gd name="T26" fmla="*/ 2631 w 3060"/>
                <a:gd name="T27" fmla="*/ 122 h 3059"/>
                <a:gd name="T28" fmla="*/ 2938 w 3060"/>
                <a:gd name="T29" fmla="*/ 429 h 3059"/>
                <a:gd name="T30" fmla="*/ 3060 w 3060"/>
                <a:gd name="T31" fmla="*/ 635 h 3059"/>
                <a:gd name="T32" fmla="*/ 2505 w 3060"/>
                <a:gd name="T33" fmla="*/ 1256 h 3059"/>
                <a:gd name="T34" fmla="*/ 1996 w 3060"/>
                <a:gd name="T35" fmla="*/ 1623 h 3059"/>
                <a:gd name="T36" fmla="*/ 2184 w 3060"/>
                <a:gd name="T37" fmla="*/ 1908 h 3059"/>
                <a:gd name="T38" fmla="*/ 2153 w 3060"/>
                <a:gd name="T39" fmla="*/ 2023 h 3059"/>
                <a:gd name="T40" fmla="*/ 1941 w 3060"/>
                <a:gd name="T41" fmla="*/ 2414 h 3059"/>
                <a:gd name="T42" fmla="*/ 1558 w 3060"/>
                <a:gd name="T43" fmla="*/ 2796 h 3059"/>
                <a:gd name="T44" fmla="*/ 1169 w 3060"/>
                <a:gd name="T45" fmla="*/ 3009 h 3059"/>
                <a:gd name="T46" fmla="*/ 1053 w 3060"/>
                <a:gd name="T47" fmla="*/ 3039 h 3059"/>
                <a:gd name="T48" fmla="*/ 768 w 3060"/>
                <a:gd name="T49" fmla="*/ 2852 h 3059"/>
                <a:gd name="T50" fmla="*/ 336 w 3060"/>
                <a:gd name="T51" fmla="*/ 2527 h 3059"/>
                <a:gd name="T52" fmla="*/ 150 w 3060"/>
                <a:gd name="T53" fmla="*/ 2027 h 3059"/>
                <a:gd name="T54" fmla="*/ 2 w 3060"/>
                <a:gd name="T55" fmla="*/ 1939 h 3059"/>
                <a:gd name="T56" fmla="*/ 171 w 3060"/>
                <a:gd name="T57" fmla="*/ 1750 h 3059"/>
                <a:gd name="T58" fmla="*/ 314 w 3060"/>
                <a:gd name="T59" fmla="*/ 1509 h 3059"/>
                <a:gd name="T60" fmla="*/ 341 w 3060"/>
                <a:gd name="T61" fmla="*/ 1662 h 3059"/>
                <a:gd name="T62" fmla="*/ 399 w 3060"/>
                <a:gd name="T63" fmla="*/ 1908 h 3059"/>
                <a:gd name="T64" fmla="*/ 369 w 3060"/>
                <a:gd name="T65" fmla="*/ 2023 h 3059"/>
                <a:gd name="T66" fmla="*/ 406 w 3060"/>
                <a:gd name="T67" fmla="*/ 2382 h 3059"/>
                <a:gd name="T68" fmla="*/ 791 w 3060"/>
                <a:gd name="T69" fmla="*/ 2711 h 3059"/>
                <a:gd name="T70" fmla="*/ 1053 w 3060"/>
                <a:gd name="T71" fmla="*/ 2660 h 3059"/>
                <a:gd name="T72" fmla="*/ 1169 w 3060"/>
                <a:gd name="T73" fmla="*/ 2690 h 3059"/>
                <a:gd name="T74" fmla="*/ 1526 w 3060"/>
                <a:gd name="T75" fmla="*/ 2654 h 3059"/>
                <a:gd name="T76" fmla="*/ 1857 w 3060"/>
                <a:gd name="T77" fmla="*/ 2268 h 3059"/>
                <a:gd name="T78" fmla="*/ 1805 w 3060"/>
                <a:gd name="T79" fmla="*/ 2006 h 3059"/>
                <a:gd name="T80" fmla="*/ 1835 w 3060"/>
                <a:gd name="T81" fmla="*/ 1890 h 3059"/>
                <a:gd name="T82" fmla="*/ 1801 w 3060"/>
                <a:gd name="T83" fmla="*/ 1536 h 3059"/>
                <a:gd name="T84" fmla="*/ 1631 w 3060"/>
                <a:gd name="T85" fmla="*/ 1854 h 3059"/>
                <a:gd name="T86" fmla="*/ 1537 w 3060"/>
                <a:gd name="T87" fmla="*/ 2276 h 3059"/>
                <a:gd name="T88" fmla="*/ 1161 w 3060"/>
                <a:gd name="T89" fmla="*/ 2493 h 3059"/>
                <a:gd name="T90" fmla="*/ 741 w 3060"/>
                <a:gd name="T91" fmla="*/ 2357 h 3059"/>
                <a:gd name="T92" fmla="*/ 562 w 3060"/>
                <a:gd name="T93" fmla="*/ 1957 h 3059"/>
                <a:gd name="T94" fmla="*/ 741 w 3060"/>
                <a:gd name="T95" fmla="*/ 1556 h 3059"/>
                <a:gd name="T96" fmla="*/ 1155 w 3060"/>
                <a:gd name="T97" fmla="*/ 1420 h 3059"/>
                <a:gd name="T98" fmla="*/ 1578 w 3060"/>
                <a:gd name="T99" fmla="*/ 1293 h 3059"/>
                <a:gd name="T100" fmla="*/ 1171 w 3060"/>
                <a:gd name="T101" fmla="*/ 1205 h 3059"/>
                <a:gd name="T102" fmla="*/ 1067 w 3060"/>
                <a:gd name="T103" fmla="*/ 1266 h 3059"/>
                <a:gd name="T104" fmla="*/ 855 w 3060"/>
                <a:gd name="T105" fmla="*/ 1179 h 3059"/>
                <a:gd name="T106" fmla="*/ 648 w 3060"/>
                <a:gd name="T107" fmla="*/ 1194 h 3059"/>
                <a:gd name="T108" fmla="*/ 818 w 3060"/>
                <a:gd name="T109" fmla="*/ 1046 h 3059"/>
                <a:gd name="T110" fmla="*/ 1067 w 3060"/>
                <a:gd name="T111" fmla="*/ 864 h 3059"/>
                <a:gd name="T112" fmla="*/ 1171 w 3060"/>
                <a:gd name="T113" fmla="*/ 924 h 3059"/>
                <a:gd name="T114" fmla="*/ 1616 w 3060"/>
                <a:gd name="T115" fmla="*/ 1153 h 3059"/>
                <a:gd name="T116" fmla="*/ 2284 w 3060"/>
                <a:gd name="T117" fmla="*/ 63 h 3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60" h="3059">
                  <a:moveTo>
                    <a:pt x="1102" y="1555"/>
                  </a:moveTo>
                  <a:lnTo>
                    <a:pt x="1052" y="1559"/>
                  </a:lnTo>
                  <a:lnTo>
                    <a:pt x="1003" y="1568"/>
                  </a:lnTo>
                  <a:lnTo>
                    <a:pt x="957" y="1583"/>
                  </a:lnTo>
                  <a:lnTo>
                    <a:pt x="913" y="1603"/>
                  </a:lnTo>
                  <a:lnTo>
                    <a:pt x="873" y="1627"/>
                  </a:lnTo>
                  <a:lnTo>
                    <a:pt x="836" y="1657"/>
                  </a:lnTo>
                  <a:lnTo>
                    <a:pt x="802" y="1691"/>
                  </a:lnTo>
                  <a:lnTo>
                    <a:pt x="773" y="1728"/>
                  </a:lnTo>
                  <a:lnTo>
                    <a:pt x="748" y="1769"/>
                  </a:lnTo>
                  <a:lnTo>
                    <a:pt x="728" y="1812"/>
                  </a:lnTo>
                  <a:lnTo>
                    <a:pt x="713" y="1858"/>
                  </a:lnTo>
                  <a:lnTo>
                    <a:pt x="704" y="1906"/>
                  </a:lnTo>
                  <a:lnTo>
                    <a:pt x="701" y="1957"/>
                  </a:lnTo>
                  <a:lnTo>
                    <a:pt x="704" y="2007"/>
                  </a:lnTo>
                  <a:lnTo>
                    <a:pt x="713" y="2056"/>
                  </a:lnTo>
                  <a:lnTo>
                    <a:pt x="728" y="2102"/>
                  </a:lnTo>
                  <a:lnTo>
                    <a:pt x="748" y="2146"/>
                  </a:lnTo>
                  <a:lnTo>
                    <a:pt x="773" y="2186"/>
                  </a:lnTo>
                  <a:lnTo>
                    <a:pt x="802" y="2223"/>
                  </a:lnTo>
                  <a:lnTo>
                    <a:pt x="836" y="2257"/>
                  </a:lnTo>
                  <a:lnTo>
                    <a:pt x="873" y="2286"/>
                  </a:lnTo>
                  <a:lnTo>
                    <a:pt x="913" y="2311"/>
                  </a:lnTo>
                  <a:lnTo>
                    <a:pt x="957" y="2331"/>
                  </a:lnTo>
                  <a:lnTo>
                    <a:pt x="1003" y="2346"/>
                  </a:lnTo>
                  <a:lnTo>
                    <a:pt x="1052" y="2355"/>
                  </a:lnTo>
                  <a:lnTo>
                    <a:pt x="1102" y="2358"/>
                  </a:lnTo>
                  <a:lnTo>
                    <a:pt x="1153" y="2355"/>
                  </a:lnTo>
                  <a:lnTo>
                    <a:pt x="1201" y="2346"/>
                  </a:lnTo>
                  <a:lnTo>
                    <a:pt x="1247" y="2331"/>
                  </a:lnTo>
                  <a:lnTo>
                    <a:pt x="1290" y="2311"/>
                  </a:lnTo>
                  <a:lnTo>
                    <a:pt x="1331" y="2286"/>
                  </a:lnTo>
                  <a:lnTo>
                    <a:pt x="1368" y="2257"/>
                  </a:lnTo>
                  <a:lnTo>
                    <a:pt x="1402" y="2223"/>
                  </a:lnTo>
                  <a:lnTo>
                    <a:pt x="1432" y="2186"/>
                  </a:lnTo>
                  <a:lnTo>
                    <a:pt x="1456" y="2146"/>
                  </a:lnTo>
                  <a:lnTo>
                    <a:pt x="1476" y="2102"/>
                  </a:lnTo>
                  <a:lnTo>
                    <a:pt x="1491" y="2056"/>
                  </a:lnTo>
                  <a:lnTo>
                    <a:pt x="1500" y="2007"/>
                  </a:lnTo>
                  <a:lnTo>
                    <a:pt x="1504" y="1957"/>
                  </a:lnTo>
                  <a:lnTo>
                    <a:pt x="1500" y="1906"/>
                  </a:lnTo>
                  <a:lnTo>
                    <a:pt x="1491" y="1858"/>
                  </a:lnTo>
                  <a:lnTo>
                    <a:pt x="1476" y="1812"/>
                  </a:lnTo>
                  <a:lnTo>
                    <a:pt x="1455" y="1768"/>
                  </a:lnTo>
                  <a:lnTo>
                    <a:pt x="1431" y="1727"/>
                  </a:lnTo>
                  <a:lnTo>
                    <a:pt x="1308" y="1849"/>
                  </a:lnTo>
                  <a:lnTo>
                    <a:pt x="1293" y="1860"/>
                  </a:lnTo>
                  <a:lnTo>
                    <a:pt x="1277" y="1868"/>
                  </a:lnTo>
                  <a:lnTo>
                    <a:pt x="1259" y="1870"/>
                  </a:lnTo>
                  <a:lnTo>
                    <a:pt x="1242" y="1868"/>
                  </a:lnTo>
                  <a:lnTo>
                    <a:pt x="1225" y="1860"/>
                  </a:lnTo>
                  <a:lnTo>
                    <a:pt x="1211" y="1849"/>
                  </a:lnTo>
                  <a:lnTo>
                    <a:pt x="1199" y="1834"/>
                  </a:lnTo>
                  <a:lnTo>
                    <a:pt x="1192" y="1818"/>
                  </a:lnTo>
                  <a:lnTo>
                    <a:pt x="1190" y="1800"/>
                  </a:lnTo>
                  <a:lnTo>
                    <a:pt x="1192" y="1783"/>
                  </a:lnTo>
                  <a:lnTo>
                    <a:pt x="1199" y="1767"/>
                  </a:lnTo>
                  <a:lnTo>
                    <a:pt x="1211" y="1752"/>
                  </a:lnTo>
                  <a:lnTo>
                    <a:pt x="1333" y="1629"/>
                  </a:lnTo>
                  <a:lnTo>
                    <a:pt x="1292" y="1604"/>
                  </a:lnTo>
                  <a:lnTo>
                    <a:pt x="1248" y="1583"/>
                  </a:lnTo>
                  <a:lnTo>
                    <a:pt x="1202" y="1568"/>
                  </a:lnTo>
                  <a:lnTo>
                    <a:pt x="1153" y="1559"/>
                  </a:lnTo>
                  <a:lnTo>
                    <a:pt x="1102" y="1555"/>
                  </a:lnTo>
                  <a:close/>
                  <a:moveTo>
                    <a:pt x="2611" y="546"/>
                  </a:moveTo>
                  <a:lnTo>
                    <a:pt x="2232" y="924"/>
                  </a:lnTo>
                  <a:lnTo>
                    <a:pt x="2037" y="1120"/>
                  </a:lnTo>
                  <a:lnTo>
                    <a:pt x="2458" y="1120"/>
                  </a:lnTo>
                  <a:lnTo>
                    <a:pt x="2899" y="678"/>
                  </a:lnTo>
                  <a:lnTo>
                    <a:pt x="2912" y="661"/>
                  </a:lnTo>
                  <a:lnTo>
                    <a:pt x="2919" y="644"/>
                  </a:lnTo>
                  <a:lnTo>
                    <a:pt x="2922" y="628"/>
                  </a:lnTo>
                  <a:lnTo>
                    <a:pt x="2920" y="614"/>
                  </a:lnTo>
                  <a:lnTo>
                    <a:pt x="2918" y="602"/>
                  </a:lnTo>
                  <a:lnTo>
                    <a:pt x="2915" y="595"/>
                  </a:lnTo>
                  <a:lnTo>
                    <a:pt x="2912" y="588"/>
                  </a:lnTo>
                  <a:lnTo>
                    <a:pt x="2908" y="581"/>
                  </a:lnTo>
                  <a:lnTo>
                    <a:pt x="2900" y="571"/>
                  </a:lnTo>
                  <a:lnTo>
                    <a:pt x="2890" y="563"/>
                  </a:lnTo>
                  <a:lnTo>
                    <a:pt x="2879" y="555"/>
                  </a:lnTo>
                  <a:lnTo>
                    <a:pt x="2864" y="550"/>
                  </a:lnTo>
                  <a:lnTo>
                    <a:pt x="2844" y="547"/>
                  </a:lnTo>
                  <a:lnTo>
                    <a:pt x="2611" y="546"/>
                  </a:lnTo>
                  <a:close/>
                  <a:moveTo>
                    <a:pt x="2432" y="139"/>
                  </a:moveTo>
                  <a:lnTo>
                    <a:pt x="2416" y="141"/>
                  </a:lnTo>
                  <a:lnTo>
                    <a:pt x="2399" y="148"/>
                  </a:lnTo>
                  <a:lnTo>
                    <a:pt x="2382" y="161"/>
                  </a:lnTo>
                  <a:lnTo>
                    <a:pt x="1939" y="602"/>
                  </a:lnTo>
                  <a:lnTo>
                    <a:pt x="1939" y="602"/>
                  </a:lnTo>
                  <a:lnTo>
                    <a:pt x="1939" y="1022"/>
                  </a:lnTo>
                  <a:lnTo>
                    <a:pt x="2135" y="827"/>
                  </a:lnTo>
                  <a:lnTo>
                    <a:pt x="2514" y="449"/>
                  </a:lnTo>
                  <a:lnTo>
                    <a:pt x="2513" y="216"/>
                  </a:lnTo>
                  <a:lnTo>
                    <a:pt x="2510" y="196"/>
                  </a:lnTo>
                  <a:lnTo>
                    <a:pt x="2505" y="181"/>
                  </a:lnTo>
                  <a:lnTo>
                    <a:pt x="2498" y="169"/>
                  </a:lnTo>
                  <a:lnTo>
                    <a:pt x="2489" y="159"/>
                  </a:lnTo>
                  <a:lnTo>
                    <a:pt x="2479" y="152"/>
                  </a:lnTo>
                  <a:lnTo>
                    <a:pt x="2471" y="147"/>
                  </a:lnTo>
                  <a:lnTo>
                    <a:pt x="2465" y="144"/>
                  </a:lnTo>
                  <a:lnTo>
                    <a:pt x="2458" y="142"/>
                  </a:lnTo>
                  <a:lnTo>
                    <a:pt x="2446" y="140"/>
                  </a:lnTo>
                  <a:lnTo>
                    <a:pt x="2432" y="139"/>
                  </a:lnTo>
                  <a:close/>
                  <a:moveTo>
                    <a:pt x="2425" y="0"/>
                  </a:moveTo>
                  <a:lnTo>
                    <a:pt x="2456" y="1"/>
                  </a:lnTo>
                  <a:lnTo>
                    <a:pt x="2487" y="7"/>
                  </a:lnTo>
                  <a:lnTo>
                    <a:pt x="2518" y="16"/>
                  </a:lnTo>
                  <a:lnTo>
                    <a:pt x="2547" y="31"/>
                  </a:lnTo>
                  <a:lnTo>
                    <a:pt x="2574" y="49"/>
                  </a:lnTo>
                  <a:lnTo>
                    <a:pt x="2596" y="71"/>
                  </a:lnTo>
                  <a:lnTo>
                    <a:pt x="2615" y="96"/>
                  </a:lnTo>
                  <a:lnTo>
                    <a:pt x="2631" y="122"/>
                  </a:lnTo>
                  <a:lnTo>
                    <a:pt x="2641" y="151"/>
                  </a:lnTo>
                  <a:lnTo>
                    <a:pt x="2649" y="183"/>
                  </a:lnTo>
                  <a:lnTo>
                    <a:pt x="2651" y="215"/>
                  </a:lnTo>
                  <a:lnTo>
                    <a:pt x="2651" y="408"/>
                  </a:lnTo>
                  <a:lnTo>
                    <a:pt x="2844" y="409"/>
                  </a:lnTo>
                  <a:lnTo>
                    <a:pt x="2878" y="411"/>
                  </a:lnTo>
                  <a:lnTo>
                    <a:pt x="2909" y="418"/>
                  </a:lnTo>
                  <a:lnTo>
                    <a:pt x="2938" y="429"/>
                  </a:lnTo>
                  <a:lnTo>
                    <a:pt x="2964" y="444"/>
                  </a:lnTo>
                  <a:lnTo>
                    <a:pt x="2989" y="464"/>
                  </a:lnTo>
                  <a:lnTo>
                    <a:pt x="3011" y="486"/>
                  </a:lnTo>
                  <a:lnTo>
                    <a:pt x="3029" y="512"/>
                  </a:lnTo>
                  <a:lnTo>
                    <a:pt x="3043" y="542"/>
                  </a:lnTo>
                  <a:lnTo>
                    <a:pt x="3054" y="572"/>
                  </a:lnTo>
                  <a:lnTo>
                    <a:pt x="3059" y="604"/>
                  </a:lnTo>
                  <a:lnTo>
                    <a:pt x="3060" y="635"/>
                  </a:lnTo>
                  <a:lnTo>
                    <a:pt x="3056" y="666"/>
                  </a:lnTo>
                  <a:lnTo>
                    <a:pt x="3048" y="696"/>
                  </a:lnTo>
                  <a:lnTo>
                    <a:pt x="3035" y="725"/>
                  </a:lnTo>
                  <a:lnTo>
                    <a:pt x="3018" y="751"/>
                  </a:lnTo>
                  <a:lnTo>
                    <a:pt x="2997" y="776"/>
                  </a:lnTo>
                  <a:lnTo>
                    <a:pt x="2535" y="1238"/>
                  </a:lnTo>
                  <a:lnTo>
                    <a:pt x="2521" y="1249"/>
                  </a:lnTo>
                  <a:lnTo>
                    <a:pt x="2505" y="1256"/>
                  </a:lnTo>
                  <a:lnTo>
                    <a:pt x="2487" y="1258"/>
                  </a:lnTo>
                  <a:lnTo>
                    <a:pt x="1899" y="1258"/>
                  </a:lnTo>
                  <a:lnTo>
                    <a:pt x="1825" y="1333"/>
                  </a:lnTo>
                  <a:lnTo>
                    <a:pt x="1868" y="1387"/>
                  </a:lnTo>
                  <a:lnTo>
                    <a:pt x="1906" y="1443"/>
                  </a:lnTo>
                  <a:lnTo>
                    <a:pt x="1941" y="1501"/>
                  </a:lnTo>
                  <a:lnTo>
                    <a:pt x="1971" y="1561"/>
                  </a:lnTo>
                  <a:lnTo>
                    <a:pt x="1996" y="1623"/>
                  </a:lnTo>
                  <a:lnTo>
                    <a:pt x="2018" y="1687"/>
                  </a:lnTo>
                  <a:lnTo>
                    <a:pt x="2035" y="1753"/>
                  </a:lnTo>
                  <a:lnTo>
                    <a:pt x="2047" y="1819"/>
                  </a:lnTo>
                  <a:lnTo>
                    <a:pt x="2054" y="1888"/>
                  </a:lnTo>
                  <a:lnTo>
                    <a:pt x="2135" y="1888"/>
                  </a:lnTo>
                  <a:lnTo>
                    <a:pt x="2153" y="1890"/>
                  </a:lnTo>
                  <a:lnTo>
                    <a:pt x="2170" y="1898"/>
                  </a:lnTo>
                  <a:lnTo>
                    <a:pt x="2184" y="1908"/>
                  </a:lnTo>
                  <a:lnTo>
                    <a:pt x="2195" y="1922"/>
                  </a:lnTo>
                  <a:lnTo>
                    <a:pt x="2201" y="1939"/>
                  </a:lnTo>
                  <a:lnTo>
                    <a:pt x="2205" y="1957"/>
                  </a:lnTo>
                  <a:lnTo>
                    <a:pt x="2201" y="1975"/>
                  </a:lnTo>
                  <a:lnTo>
                    <a:pt x="2195" y="1992"/>
                  </a:lnTo>
                  <a:lnTo>
                    <a:pt x="2184" y="2006"/>
                  </a:lnTo>
                  <a:lnTo>
                    <a:pt x="2170" y="2017"/>
                  </a:lnTo>
                  <a:lnTo>
                    <a:pt x="2153" y="2023"/>
                  </a:lnTo>
                  <a:lnTo>
                    <a:pt x="2135" y="2027"/>
                  </a:lnTo>
                  <a:lnTo>
                    <a:pt x="2054" y="2027"/>
                  </a:lnTo>
                  <a:lnTo>
                    <a:pt x="2047" y="2094"/>
                  </a:lnTo>
                  <a:lnTo>
                    <a:pt x="2035" y="2162"/>
                  </a:lnTo>
                  <a:lnTo>
                    <a:pt x="2018" y="2227"/>
                  </a:lnTo>
                  <a:lnTo>
                    <a:pt x="1996" y="2291"/>
                  </a:lnTo>
                  <a:lnTo>
                    <a:pt x="1971" y="2354"/>
                  </a:lnTo>
                  <a:lnTo>
                    <a:pt x="1941" y="2414"/>
                  </a:lnTo>
                  <a:lnTo>
                    <a:pt x="1906" y="2472"/>
                  </a:lnTo>
                  <a:lnTo>
                    <a:pt x="1868" y="2528"/>
                  </a:lnTo>
                  <a:lnTo>
                    <a:pt x="1825" y="2581"/>
                  </a:lnTo>
                  <a:lnTo>
                    <a:pt x="1777" y="2632"/>
                  </a:lnTo>
                  <a:lnTo>
                    <a:pt x="1727" y="2679"/>
                  </a:lnTo>
                  <a:lnTo>
                    <a:pt x="1673" y="2722"/>
                  </a:lnTo>
                  <a:lnTo>
                    <a:pt x="1617" y="2761"/>
                  </a:lnTo>
                  <a:lnTo>
                    <a:pt x="1558" y="2796"/>
                  </a:lnTo>
                  <a:lnTo>
                    <a:pt x="1498" y="2826"/>
                  </a:lnTo>
                  <a:lnTo>
                    <a:pt x="1436" y="2852"/>
                  </a:lnTo>
                  <a:lnTo>
                    <a:pt x="1372" y="2873"/>
                  </a:lnTo>
                  <a:lnTo>
                    <a:pt x="1306" y="2889"/>
                  </a:lnTo>
                  <a:lnTo>
                    <a:pt x="1240" y="2901"/>
                  </a:lnTo>
                  <a:lnTo>
                    <a:pt x="1171" y="2909"/>
                  </a:lnTo>
                  <a:lnTo>
                    <a:pt x="1171" y="2990"/>
                  </a:lnTo>
                  <a:lnTo>
                    <a:pt x="1169" y="3009"/>
                  </a:lnTo>
                  <a:lnTo>
                    <a:pt x="1161" y="3025"/>
                  </a:lnTo>
                  <a:lnTo>
                    <a:pt x="1151" y="3039"/>
                  </a:lnTo>
                  <a:lnTo>
                    <a:pt x="1137" y="3049"/>
                  </a:lnTo>
                  <a:lnTo>
                    <a:pt x="1120" y="3057"/>
                  </a:lnTo>
                  <a:lnTo>
                    <a:pt x="1102" y="3059"/>
                  </a:lnTo>
                  <a:lnTo>
                    <a:pt x="1084" y="3057"/>
                  </a:lnTo>
                  <a:lnTo>
                    <a:pt x="1067" y="3049"/>
                  </a:lnTo>
                  <a:lnTo>
                    <a:pt x="1053" y="3039"/>
                  </a:lnTo>
                  <a:lnTo>
                    <a:pt x="1042" y="3025"/>
                  </a:lnTo>
                  <a:lnTo>
                    <a:pt x="1036" y="3009"/>
                  </a:lnTo>
                  <a:lnTo>
                    <a:pt x="1032" y="2990"/>
                  </a:lnTo>
                  <a:lnTo>
                    <a:pt x="1032" y="2909"/>
                  </a:lnTo>
                  <a:lnTo>
                    <a:pt x="965" y="2901"/>
                  </a:lnTo>
                  <a:lnTo>
                    <a:pt x="897" y="2889"/>
                  </a:lnTo>
                  <a:lnTo>
                    <a:pt x="832" y="2873"/>
                  </a:lnTo>
                  <a:lnTo>
                    <a:pt x="768" y="2852"/>
                  </a:lnTo>
                  <a:lnTo>
                    <a:pt x="705" y="2826"/>
                  </a:lnTo>
                  <a:lnTo>
                    <a:pt x="645" y="2796"/>
                  </a:lnTo>
                  <a:lnTo>
                    <a:pt x="587" y="2761"/>
                  </a:lnTo>
                  <a:lnTo>
                    <a:pt x="531" y="2722"/>
                  </a:lnTo>
                  <a:lnTo>
                    <a:pt x="478" y="2679"/>
                  </a:lnTo>
                  <a:lnTo>
                    <a:pt x="427" y="2632"/>
                  </a:lnTo>
                  <a:lnTo>
                    <a:pt x="380" y="2580"/>
                  </a:lnTo>
                  <a:lnTo>
                    <a:pt x="336" y="2527"/>
                  </a:lnTo>
                  <a:lnTo>
                    <a:pt x="297" y="2471"/>
                  </a:lnTo>
                  <a:lnTo>
                    <a:pt x="263" y="2412"/>
                  </a:lnTo>
                  <a:lnTo>
                    <a:pt x="233" y="2351"/>
                  </a:lnTo>
                  <a:lnTo>
                    <a:pt x="207" y="2288"/>
                  </a:lnTo>
                  <a:lnTo>
                    <a:pt x="186" y="2224"/>
                  </a:lnTo>
                  <a:lnTo>
                    <a:pt x="170" y="2160"/>
                  </a:lnTo>
                  <a:lnTo>
                    <a:pt x="158" y="2093"/>
                  </a:lnTo>
                  <a:lnTo>
                    <a:pt x="150" y="2027"/>
                  </a:lnTo>
                  <a:lnTo>
                    <a:pt x="69" y="2027"/>
                  </a:lnTo>
                  <a:lnTo>
                    <a:pt x="50" y="2023"/>
                  </a:lnTo>
                  <a:lnTo>
                    <a:pt x="34" y="2017"/>
                  </a:lnTo>
                  <a:lnTo>
                    <a:pt x="20" y="2006"/>
                  </a:lnTo>
                  <a:lnTo>
                    <a:pt x="10" y="1992"/>
                  </a:lnTo>
                  <a:lnTo>
                    <a:pt x="2" y="1975"/>
                  </a:lnTo>
                  <a:lnTo>
                    <a:pt x="0" y="1957"/>
                  </a:lnTo>
                  <a:lnTo>
                    <a:pt x="2" y="1939"/>
                  </a:lnTo>
                  <a:lnTo>
                    <a:pt x="10" y="1922"/>
                  </a:lnTo>
                  <a:lnTo>
                    <a:pt x="20" y="1908"/>
                  </a:lnTo>
                  <a:lnTo>
                    <a:pt x="34" y="1898"/>
                  </a:lnTo>
                  <a:lnTo>
                    <a:pt x="50" y="1890"/>
                  </a:lnTo>
                  <a:lnTo>
                    <a:pt x="69" y="1888"/>
                  </a:lnTo>
                  <a:lnTo>
                    <a:pt x="150" y="1888"/>
                  </a:lnTo>
                  <a:lnTo>
                    <a:pt x="158" y="1818"/>
                  </a:lnTo>
                  <a:lnTo>
                    <a:pt x="171" y="1750"/>
                  </a:lnTo>
                  <a:lnTo>
                    <a:pt x="188" y="1681"/>
                  </a:lnTo>
                  <a:lnTo>
                    <a:pt x="211" y="1613"/>
                  </a:lnTo>
                  <a:lnTo>
                    <a:pt x="239" y="1548"/>
                  </a:lnTo>
                  <a:lnTo>
                    <a:pt x="250" y="1532"/>
                  </a:lnTo>
                  <a:lnTo>
                    <a:pt x="263" y="1520"/>
                  </a:lnTo>
                  <a:lnTo>
                    <a:pt x="279" y="1512"/>
                  </a:lnTo>
                  <a:lnTo>
                    <a:pt x="296" y="1508"/>
                  </a:lnTo>
                  <a:lnTo>
                    <a:pt x="314" y="1509"/>
                  </a:lnTo>
                  <a:lnTo>
                    <a:pt x="332" y="1515"/>
                  </a:lnTo>
                  <a:lnTo>
                    <a:pt x="348" y="1524"/>
                  </a:lnTo>
                  <a:lnTo>
                    <a:pt x="359" y="1538"/>
                  </a:lnTo>
                  <a:lnTo>
                    <a:pt x="367" y="1554"/>
                  </a:lnTo>
                  <a:lnTo>
                    <a:pt x="371" y="1571"/>
                  </a:lnTo>
                  <a:lnTo>
                    <a:pt x="370" y="1589"/>
                  </a:lnTo>
                  <a:lnTo>
                    <a:pt x="365" y="1607"/>
                  </a:lnTo>
                  <a:lnTo>
                    <a:pt x="341" y="1662"/>
                  </a:lnTo>
                  <a:lnTo>
                    <a:pt x="322" y="1717"/>
                  </a:lnTo>
                  <a:lnTo>
                    <a:pt x="307" y="1773"/>
                  </a:lnTo>
                  <a:lnTo>
                    <a:pt x="296" y="1830"/>
                  </a:lnTo>
                  <a:lnTo>
                    <a:pt x="289" y="1888"/>
                  </a:lnTo>
                  <a:lnTo>
                    <a:pt x="351" y="1888"/>
                  </a:lnTo>
                  <a:lnTo>
                    <a:pt x="369" y="1890"/>
                  </a:lnTo>
                  <a:lnTo>
                    <a:pt x="385" y="1898"/>
                  </a:lnTo>
                  <a:lnTo>
                    <a:pt x="399" y="1908"/>
                  </a:lnTo>
                  <a:lnTo>
                    <a:pt x="410" y="1922"/>
                  </a:lnTo>
                  <a:lnTo>
                    <a:pt x="417" y="1939"/>
                  </a:lnTo>
                  <a:lnTo>
                    <a:pt x="420" y="1957"/>
                  </a:lnTo>
                  <a:lnTo>
                    <a:pt x="417" y="1975"/>
                  </a:lnTo>
                  <a:lnTo>
                    <a:pt x="410" y="1992"/>
                  </a:lnTo>
                  <a:lnTo>
                    <a:pt x="399" y="2006"/>
                  </a:lnTo>
                  <a:lnTo>
                    <a:pt x="385" y="2017"/>
                  </a:lnTo>
                  <a:lnTo>
                    <a:pt x="369" y="2023"/>
                  </a:lnTo>
                  <a:lnTo>
                    <a:pt x="351" y="2027"/>
                  </a:lnTo>
                  <a:lnTo>
                    <a:pt x="289" y="2027"/>
                  </a:lnTo>
                  <a:lnTo>
                    <a:pt x="297" y="2089"/>
                  </a:lnTo>
                  <a:lnTo>
                    <a:pt x="309" y="2150"/>
                  </a:lnTo>
                  <a:lnTo>
                    <a:pt x="326" y="2210"/>
                  </a:lnTo>
                  <a:lnTo>
                    <a:pt x="349" y="2269"/>
                  </a:lnTo>
                  <a:lnTo>
                    <a:pt x="375" y="2327"/>
                  </a:lnTo>
                  <a:lnTo>
                    <a:pt x="406" y="2382"/>
                  </a:lnTo>
                  <a:lnTo>
                    <a:pt x="441" y="2435"/>
                  </a:lnTo>
                  <a:lnTo>
                    <a:pt x="481" y="2486"/>
                  </a:lnTo>
                  <a:lnTo>
                    <a:pt x="525" y="2534"/>
                  </a:lnTo>
                  <a:lnTo>
                    <a:pt x="573" y="2579"/>
                  </a:lnTo>
                  <a:lnTo>
                    <a:pt x="625" y="2619"/>
                  </a:lnTo>
                  <a:lnTo>
                    <a:pt x="678" y="2654"/>
                  </a:lnTo>
                  <a:lnTo>
                    <a:pt x="734" y="2686"/>
                  </a:lnTo>
                  <a:lnTo>
                    <a:pt x="791" y="2711"/>
                  </a:lnTo>
                  <a:lnTo>
                    <a:pt x="850" y="2733"/>
                  </a:lnTo>
                  <a:lnTo>
                    <a:pt x="910" y="2750"/>
                  </a:lnTo>
                  <a:lnTo>
                    <a:pt x="971" y="2763"/>
                  </a:lnTo>
                  <a:lnTo>
                    <a:pt x="1032" y="2770"/>
                  </a:lnTo>
                  <a:lnTo>
                    <a:pt x="1032" y="2709"/>
                  </a:lnTo>
                  <a:lnTo>
                    <a:pt x="1036" y="2690"/>
                  </a:lnTo>
                  <a:lnTo>
                    <a:pt x="1042" y="2674"/>
                  </a:lnTo>
                  <a:lnTo>
                    <a:pt x="1053" y="2660"/>
                  </a:lnTo>
                  <a:lnTo>
                    <a:pt x="1067" y="2649"/>
                  </a:lnTo>
                  <a:lnTo>
                    <a:pt x="1084" y="2642"/>
                  </a:lnTo>
                  <a:lnTo>
                    <a:pt x="1102" y="2639"/>
                  </a:lnTo>
                  <a:lnTo>
                    <a:pt x="1120" y="2642"/>
                  </a:lnTo>
                  <a:lnTo>
                    <a:pt x="1137" y="2649"/>
                  </a:lnTo>
                  <a:lnTo>
                    <a:pt x="1151" y="2660"/>
                  </a:lnTo>
                  <a:lnTo>
                    <a:pt x="1161" y="2674"/>
                  </a:lnTo>
                  <a:lnTo>
                    <a:pt x="1169" y="2690"/>
                  </a:lnTo>
                  <a:lnTo>
                    <a:pt x="1171" y="2709"/>
                  </a:lnTo>
                  <a:lnTo>
                    <a:pt x="1171" y="2770"/>
                  </a:lnTo>
                  <a:lnTo>
                    <a:pt x="1233" y="2763"/>
                  </a:lnTo>
                  <a:lnTo>
                    <a:pt x="1293" y="2750"/>
                  </a:lnTo>
                  <a:lnTo>
                    <a:pt x="1353" y="2733"/>
                  </a:lnTo>
                  <a:lnTo>
                    <a:pt x="1412" y="2711"/>
                  </a:lnTo>
                  <a:lnTo>
                    <a:pt x="1470" y="2686"/>
                  </a:lnTo>
                  <a:lnTo>
                    <a:pt x="1526" y="2654"/>
                  </a:lnTo>
                  <a:lnTo>
                    <a:pt x="1580" y="2619"/>
                  </a:lnTo>
                  <a:lnTo>
                    <a:pt x="1630" y="2579"/>
                  </a:lnTo>
                  <a:lnTo>
                    <a:pt x="1680" y="2534"/>
                  </a:lnTo>
                  <a:lnTo>
                    <a:pt x="1724" y="2486"/>
                  </a:lnTo>
                  <a:lnTo>
                    <a:pt x="1764" y="2434"/>
                  </a:lnTo>
                  <a:lnTo>
                    <a:pt x="1800" y="2381"/>
                  </a:lnTo>
                  <a:lnTo>
                    <a:pt x="1831" y="2325"/>
                  </a:lnTo>
                  <a:lnTo>
                    <a:pt x="1857" y="2268"/>
                  </a:lnTo>
                  <a:lnTo>
                    <a:pt x="1878" y="2209"/>
                  </a:lnTo>
                  <a:lnTo>
                    <a:pt x="1895" y="2149"/>
                  </a:lnTo>
                  <a:lnTo>
                    <a:pt x="1907" y="2088"/>
                  </a:lnTo>
                  <a:lnTo>
                    <a:pt x="1915" y="2027"/>
                  </a:lnTo>
                  <a:lnTo>
                    <a:pt x="1854" y="2027"/>
                  </a:lnTo>
                  <a:lnTo>
                    <a:pt x="1835" y="2023"/>
                  </a:lnTo>
                  <a:lnTo>
                    <a:pt x="1819" y="2017"/>
                  </a:lnTo>
                  <a:lnTo>
                    <a:pt x="1805" y="2006"/>
                  </a:lnTo>
                  <a:lnTo>
                    <a:pt x="1793" y="1992"/>
                  </a:lnTo>
                  <a:lnTo>
                    <a:pt x="1787" y="1975"/>
                  </a:lnTo>
                  <a:lnTo>
                    <a:pt x="1785" y="1957"/>
                  </a:lnTo>
                  <a:lnTo>
                    <a:pt x="1787" y="1939"/>
                  </a:lnTo>
                  <a:lnTo>
                    <a:pt x="1793" y="1922"/>
                  </a:lnTo>
                  <a:lnTo>
                    <a:pt x="1805" y="1908"/>
                  </a:lnTo>
                  <a:lnTo>
                    <a:pt x="1819" y="1898"/>
                  </a:lnTo>
                  <a:lnTo>
                    <a:pt x="1835" y="1890"/>
                  </a:lnTo>
                  <a:lnTo>
                    <a:pt x="1854" y="1888"/>
                  </a:lnTo>
                  <a:lnTo>
                    <a:pt x="1915" y="1888"/>
                  </a:lnTo>
                  <a:lnTo>
                    <a:pt x="1907" y="1827"/>
                  </a:lnTo>
                  <a:lnTo>
                    <a:pt x="1895" y="1766"/>
                  </a:lnTo>
                  <a:lnTo>
                    <a:pt x="1878" y="1707"/>
                  </a:lnTo>
                  <a:lnTo>
                    <a:pt x="1858" y="1648"/>
                  </a:lnTo>
                  <a:lnTo>
                    <a:pt x="1831" y="1591"/>
                  </a:lnTo>
                  <a:lnTo>
                    <a:pt x="1801" y="1536"/>
                  </a:lnTo>
                  <a:lnTo>
                    <a:pt x="1766" y="1482"/>
                  </a:lnTo>
                  <a:lnTo>
                    <a:pt x="1726" y="1431"/>
                  </a:lnTo>
                  <a:lnTo>
                    <a:pt x="1529" y="1628"/>
                  </a:lnTo>
                  <a:lnTo>
                    <a:pt x="1557" y="1668"/>
                  </a:lnTo>
                  <a:lnTo>
                    <a:pt x="1582" y="1712"/>
                  </a:lnTo>
                  <a:lnTo>
                    <a:pt x="1603" y="1757"/>
                  </a:lnTo>
                  <a:lnTo>
                    <a:pt x="1620" y="1804"/>
                  </a:lnTo>
                  <a:lnTo>
                    <a:pt x="1631" y="1854"/>
                  </a:lnTo>
                  <a:lnTo>
                    <a:pt x="1639" y="1904"/>
                  </a:lnTo>
                  <a:lnTo>
                    <a:pt x="1641" y="1957"/>
                  </a:lnTo>
                  <a:lnTo>
                    <a:pt x="1639" y="2016"/>
                  </a:lnTo>
                  <a:lnTo>
                    <a:pt x="1629" y="2073"/>
                  </a:lnTo>
                  <a:lnTo>
                    <a:pt x="1614" y="2127"/>
                  </a:lnTo>
                  <a:lnTo>
                    <a:pt x="1594" y="2180"/>
                  </a:lnTo>
                  <a:lnTo>
                    <a:pt x="1568" y="2229"/>
                  </a:lnTo>
                  <a:lnTo>
                    <a:pt x="1537" y="2276"/>
                  </a:lnTo>
                  <a:lnTo>
                    <a:pt x="1503" y="2318"/>
                  </a:lnTo>
                  <a:lnTo>
                    <a:pt x="1463" y="2357"/>
                  </a:lnTo>
                  <a:lnTo>
                    <a:pt x="1420" y="2393"/>
                  </a:lnTo>
                  <a:lnTo>
                    <a:pt x="1374" y="2423"/>
                  </a:lnTo>
                  <a:lnTo>
                    <a:pt x="1324" y="2448"/>
                  </a:lnTo>
                  <a:lnTo>
                    <a:pt x="1273" y="2469"/>
                  </a:lnTo>
                  <a:lnTo>
                    <a:pt x="1218" y="2484"/>
                  </a:lnTo>
                  <a:lnTo>
                    <a:pt x="1161" y="2493"/>
                  </a:lnTo>
                  <a:lnTo>
                    <a:pt x="1102" y="2497"/>
                  </a:lnTo>
                  <a:lnTo>
                    <a:pt x="1043" y="2493"/>
                  </a:lnTo>
                  <a:lnTo>
                    <a:pt x="986" y="2484"/>
                  </a:lnTo>
                  <a:lnTo>
                    <a:pt x="932" y="2469"/>
                  </a:lnTo>
                  <a:lnTo>
                    <a:pt x="879" y="2448"/>
                  </a:lnTo>
                  <a:lnTo>
                    <a:pt x="830" y="2423"/>
                  </a:lnTo>
                  <a:lnTo>
                    <a:pt x="783" y="2393"/>
                  </a:lnTo>
                  <a:lnTo>
                    <a:pt x="741" y="2357"/>
                  </a:lnTo>
                  <a:lnTo>
                    <a:pt x="702" y="2318"/>
                  </a:lnTo>
                  <a:lnTo>
                    <a:pt x="666" y="2276"/>
                  </a:lnTo>
                  <a:lnTo>
                    <a:pt x="636" y="2229"/>
                  </a:lnTo>
                  <a:lnTo>
                    <a:pt x="611" y="2180"/>
                  </a:lnTo>
                  <a:lnTo>
                    <a:pt x="590" y="2127"/>
                  </a:lnTo>
                  <a:lnTo>
                    <a:pt x="575" y="2073"/>
                  </a:lnTo>
                  <a:lnTo>
                    <a:pt x="566" y="2016"/>
                  </a:lnTo>
                  <a:lnTo>
                    <a:pt x="562" y="1957"/>
                  </a:lnTo>
                  <a:lnTo>
                    <a:pt x="566" y="1899"/>
                  </a:lnTo>
                  <a:lnTo>
                    <a:pt x="575" y="1841"/>
                  </a:lnTo>
                  <a:lnTo>
                    <a:pt x="590" y="1786"/>
                  </a:lnTo>
                  <a:lnTo>
                    <a:pt x="611" y="1735"/>
                  </a:lnTo>
                  <a:lnTo>
                    <a:pt x="636" y="1685"/>
                  </a:lnTo>
                  <a:lnTo>
                    <a:pt x="666" y="1639"/>
                  </a:lnTo>
                  <a:lnTo>
                    <a:pt x="702" y="1596"/>
                  </a:lnTo>
                  <a:lnTo>
                    <a:pt x="741" y="1556"/>
                  </a:lnTo>
                  <a:lnTo>
                    <a:pt x="783" y="1522"/>
                  </a:lnTo>
                  <a:lnTo>
                    <a:pt x="830" y="1491"/>
                  </a:lnTo>
                  <a:lnTo>
                    <a:pt x="879" y="1465"/>
                  </a:lnTo>
                  <a:lnTo>
                    <a:pt x="932" y="1445"/>
                  </a:lnTo>
                  <a:lnTo>
                    <a:pt x="986" y="1430"/>
                  </a:lnTo>
                  <a:lnTo>
                    <a:pt x="1043" y="1420"/>
                  </a:lnTo>
                  <a:lnTo>
                    <a:pt x="1102" y="1418"/>
                  </a:lnTo>
                  <a:lnTo>
                    <a:pt x="1155" y="1420"/>
                  </a:lnTo>
                  <a:lnTo>
                    <a:pt x="1205" y="1428"/>
                  </a:lnTo>
                  <a:lnTo>
                    <a:pt x="1255" y="1439"/>
                  </a:lnTo>
                  <a:lnTo>
                    <a:pt x="1303" y="1457"/>
                  </a:lnTo>
                  <a:lnTo>
                    <a:pt x="1348" y="1477"/>
                  </a:lnTo>
                  <a:lnTo>
                    <a:pt x="1391" y="1502"/>
                  </a:lnTo>
                  <a:lnTo>
                    <a:pt x="1432" y="1531"/>
                  </a:lnTo>
                  <a:lnTo>
                    <a:pt x="1628" y="1333"/>
                  </a:lnTo>
                  <a:lnTo>
                    <a:pt x="1578" y="1293"/>
                  </a:lnTo>
                  <a:lnTo>
                    <a:pt x="1525" y="1259"/>
                  </a:lnTo>
                  <a:lnTo>
                    <a:pt x="1469" y="1228"/>
                  </a:lnTo>
                  <a:lnTo>
                    <a:pt x="1412" y="1202"/>
                  </a:lnTo>
                  <a:lnTo>
                    <a:pt x="1354" y="1181"/>
                  </a:lnTo>
                  <a:lnTo>
                    <a:pt x="1294" y="1164"/>
                  </a:lnTo>
                  <a:lnTo>
                    <a:pt x="1233" y="1151"/>
                  </a:lnTo>
                  <a:lnTo>
                    <a:pt x="1171" y="1143"/>
                  </a:lnTo>
                  <a:lnTo>
                    <a:pt x="1171" y="1205"/>
                  </a:lnTo>
                  <a:lnTo>
                    <a:pt x="1169" y="1224"/>
                  </a:lnTo>
                  <a:lnTo>
                    <a:pt x="1161" y="1240"/>
                  </a:lnTo>
                  <a:lnTo>
                    <a:pt x="1151" y="1254"/>
                  </a:lnTo>
                  <a:lnTo>
                    <a:pt x="1137" y="1266"/>
                  </a:lnTo>
                  <a:lnTo>
                    <a:pt x="1120" y="1272"/>
                  </a:lnTo>
                  <a:lnTo>
                    <a:pt x="1102" y="1274"/>
                  </a:lnTo>
                  <a:lnTo>
                    <a:pt x="1084" y="1272"/>
                  </a:lnTo>
                  <a:lnTo>
                    <a:pt x="1067" y="1266"/>
                  </a:lnTo>
                  <a:lnTo>
                    <a:pt x="1053" y="1254"/>
                  </a:lnTo>
                  <a:lnTo>
                    <a:pt x="1042" y="1240"/>
                  </a:lnTo>
                  <a:lnTo>
                    <a:pt x="1036" y="1224"/>
                  </a:lnTo>
                  <a:lnTo>
                    <a:pt x="1032" y="1205"/>
                  </a:lnTo>
                  <a:lnTo>
                    <a:pt x="1032" y="1143"/>
                  </a:lnTo>
                  <a:lnTo>
                    <a:pt x="973" y="1151"/>
                  </a:lnTo>
                  <a:lnTo>
                    <a:pt x="914" y="1162"/>
                  </a:lnTo>
                  <a:lnTo>
                    <a:pt x="855" y="1179"/>
                  </a:lnTo>
                  <a:lnTo>
                    <a:pt x="797" y="1199"/>
                  </a:lnTo>
                  <a:lnTo>
                    <a:pt x="741" y="1225"/>
                  </a:lnTo>
                  <a:lnTo>
                    <a:pt x="723" y="1230"/>
                  </a:lnTo>
                  <a:lnTo>
                    <a:pt x="705" y="1231"/>
                  </a:lnTo>
                  <a:lnTo>
                    <a:pt x="688" y="1228"/>
                  </a:lnTo>
                  <a:lnTo>
                    <a:pt x="672" y="1220"/>
                  </a:lnTo>
                  <a:lnTo>
                    <a:pt x="659" y="1209"/>
                  </a:lnTo>
                  <a:lnTo>
                    <a:pt x="648" y="1194"/>
                  </a:lnTo>
                  <a:lnTo>
                    <a:pt x="643" y="1175"/>
                  </a:lnTo>
                  <a:lnTo>
                    <a:pt x="642" y="1158"/>
                  </a:lnTo>
                  <a:lnTo>
                    <a:pt x="645" y="1140"/>
                  </a:lnTo>
                  <a:lnTo>
                    <a:pt x="653" y="1125"/>
                  </a:lnTo>
                  <a:lnTo>
                    <a:pt x="664" y="1111"/>
                  </a:lnTo>
                  <a:lnTo>
                    <a:pt x="679" y="1100"/>
                  </a:lnTo>
                  <a:lnTo>
                    <a:pt x="748" y="1070"/>
                  </a:lnTo>
                  <a:lnTo>
                    <a:pt x="818" y="1046"/>
                  </a:lnTo>
                  <a:lnTo>
                    <a:pt x="889" y="1026"/>
                  </a:lnTo>
                  <a:lnTo>
                    <a:pt x="961" y="1012"/>
                  </a:lnTo>
                  <a:lnTo>
                    <a:pt x="1032" y="1005"/>
                  </a:lnTo>
                  <a:lnTo>
                    <a:pt x="1032" y="924"/>
                  </a:lnTo>
                  <a:lnTo>
                    <a:pt x="1036" y="906"/>
                  </a:lnTo>
                  <a:lnTo>
                    <a:pt x="1042" y="889"/>
                  </a:lnTo>
                  <a:lnTo>
                    <a:pt x="1053" y="875"/>
                  </a:lnTo>
                  <a:lnTo>
                    <a:pt x="1067" y="864"/>
                  </a:lnTo>
                  <a:lnTo>
                    <a:pt x="1084" y="858"/>
                  </a:lnTo>
                  <a:lnTo>
                    <a:pt x="1102" y="854"/>
                  </a:lnTo>
                  <a:lnTo>
                    <a:pt x="1120" y="858"/>
                  </a:lnTo>
                  <a:lnTo>
                    <a:pt x="1137" y="864"/>
                  </a:lnTo>
                  <a:lnTo>
                    <a:pt x="1151" y="875"/>
                  </a:lnTo>
                  <a:lnTo>
                    <a:pt x="1161" y="889"/>
                  </a:lnTo>
                  <a:lnTo>
                    <a:pt x="1169" y="906"/>
                  </a:lnTo>
                  <a:lnTo>
                    <a:pt x="1171" y="924"/>
                  </a:lnTo>
                  <a:lnTo>
                    <a:pt x="1171" y="1005"/>
                  </a:lnTo>
                  <a:lnTo>
                    <a:pt x="1239" y="1012"/>
                  </a:lnTo>
                  <a:lnTo>
                    <a:pt x="1304" y="1024"/>
                  </a:lnTo>
                  <a:lnTo>
                    <a:pt x="1370" y="1040"/>
                  </a:lnTo>
                  <a:lnTo>
                    <a:pt x="1434" y="1062"/>
                  </a:lnTo>
                  <a:lnTo>
                    <a:pt x="1496" y="1087"/>
                  </a:lnTo>
                  <a:lnTo>
                    <a:pt x="1557" y="1117"/>
                  </a:lnTo>
                  <a:lnTo>
                    <a:pt x="1616" y="1153"/>
                  </a:lnTo>
                  <a:lnTo>
                    <a:pt x="1672" y="1191"/>
                  </a:lnTo>
                  <a:lnTo>
                    <a:pt x="1727" y="1235"/>
                  </a:lnTo>
                  <a:lnTo>
                    <a:pt x="1801" y="1160"/>
                  </a:lnTo>
                  <a:lnTo>
                    <a:pt x="1801" y="573"/>
                  </a:lnTo>
                  <a:lnTo>
                    <a:pt x="1803" y="555"/>
                  </a:lnTo>
                  <a:lnTo>
                    <a:pt x="1811" y="539"/>
                  </a:lnTo>
                  <a:lnTo>
                    <a:pt x="1821" y="524"/>
                  </a:lnTo>
                  <a:lnTo>
                    <a:pt x="2284" y="63"/>
                  </a:lnTo>
                  <a:lnTo>
                    <a:pt x="2309" y="42"/>
                  </a:lnTo>
                  <a:lnTo>
                    <a:pt x="2336" y="25"/>
                  </a:lnTo>
                  <a:lnTo>
                    <a:pt x="2363" y="12"/>
                  </a:lnTo>
                  <a:lnTo>
                    <a:pt x="2393" y="3"/>
                  </a:lnTo>
                  <a:lnTo>
                    <a:pt x="242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5" name="Freeform 72"/>
            <p:cNvSpPr>
              <a:spLocks/>
            </p:cNvSpPr>
            <p:nvPr/>
          </p:nvSpPr>
          <p:spPr bwMode="auto">
            <a:xfrm>
              <a:off x="7602538" y="2092326"/>
              <a:ext cx="19050" cy="19050"/>
            </a:xfrm>
            <a:custGeom>
              <a:avLst/>
              <a:gdLst>
                <a:gd name="T0" fmla="*/ 70 w 138"/>
                <a:gd name="T1" fmla="*/ 0 h 138"/>
                <a:gd name="T2" fmla="*/ 88 w 138"/>
                <a:gd name="T3" fmla="*/ 3 h 138"/>
                <a:gd name="T4" fmla="*/ 104 w 138"/>
                <a:gd name="T5" fmla="*/ 9 h 138"/>
                <a:gd name="T6" fmla="*/ 118 w 138"/>
                <a:gd name="T7" fmla="*/ 20 h 138"/>
                <a:gd name="T8" fmla="*/ 130 w 138"/>
                <a:gd name="T9" fmla="*/ 35 h 138"/>
                <a:gd name="T10" fmla="*/ 136 w 138"/>
                <a:gd name="T11" fmla="*/ 51 h 138"/>
                <a:gd name="T12" fmla="*/ 138 w 138"/>
                <a:gd name="T13" fmla="*/ 69 h 138"/>
                <a:gd name="T14" fmla="*/ 136 w 138"/>
                <a:gd name="T15" fmla="*/ 87 h 138"/>
                <a:gd name="T16" fmla="*/ 130 w 138"/>
                <a:gd name="T17" fmla="*/ 104 h 138"/>
                <a:gd name="T18" fmla="*/ 118 w 138"/>
                <a:gd name="T19" fmla="*/ 118 h 138"/>
                <a:gd name="T20" fmla="*/ 104 w 138"/>
                <a:gd name="T21" fmla="*/ 130 h 138"/>
                <a:gd name="T22" fmla="*/ 88 w 138"/>
                <a:gd name="T23" fmla="*/ 136 h 138"/>
                <a:gd name="T24" fmla="*/ 70 w 138"/>
                <a:gd name="T25" fmla="*/ 138 h 138"/>
                <a:gd name="T26" fmla="*/ 51 w 138"/>
                <a:gd name="T27" fmla="*/ 136 h 138"/>
                <a:gd name="T28" fmla="*/ 35 w 138"/>
                <a:gd name="T29" fmla="*/ 130 h 138"/>
                <a:gd name="T30" fmla="*/ 20 w 138"/>
                <a:gd name="T31" fmla="*/ 118 h 138"/>
                <a:gd name="T32" fmla="*/ 10 w 138"/>
                <a:gd name="T33" fmla="*/ 104 h 138"/>
                <a:gd name="T34" fmla="*/ 3 w 138"/>
                <a:gd name="T35" fmla="*/ 87 h 138"/>
                <a:gd name="T36" fmla="*/ 0 w 138"/>
                <a:gd name="T37" fmla="*/ 69 h 138"/>
                <a:gd name="T38" fmla="*/ 3 w 138"/>
                <a:gd name="T39" fmla="*/ 51 h 138"/>
                <a:gd name="T40" fmla="*/ 10 w 138"/>
                <a:gd name="T41" fmla="*/ 35 h 138"/>
                <a:gd name="T42" fmla="*/ 20 w 138"/>
                <a:gd name="T43" fmla="*/ 20 h 138"/>
                <a:gd name="T44" fmla="*/ 35 w 138"/>
                <a:gd name="T45" fmla="*/ 9 h 138"/>
                <a:gd name="T46" fmla="*/ 51 w 138"/>
                <a:gd name="T47" fmla="*/ 3 h 138"/>
                <a:gd name="T48" fmla="*/ 70 w 138"/>
                <a:gd name="T4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138">
                  <a:moveTo>
                    <a:pt x="70" y="0"/>
                  </a:moveTo>
                  <a:lnTo>
                    <a:pt x="88" y="3"/>
                  </a:lnTo>
                  <a:lnTo>
                    <a:pt x="104" y="9"/>
                  </a:lnTo>
                  <a:lnTo>
                    <a:pt x="118" y="20"/>
                  </a:lnTo>
                  <a:lnTo>
                    <a:pt x="130" y="35"/>
                  </a:lnTo>
                  <a:lnTo>
                    <a:pt x="136" y="51"/>
                  </a:lnTo>
                  <a:lnTo>
                    <a:pt x="138" y="69"/>
                  </a:lnTo>
                  <a:lnTo>
                    <a:pt x="136" y="87"/>
                  </a:lnTo>
                  <a:lnTo>
                    <a:pt x="130" y="104"/>
                  </a:lnTo>
                  <a:lnTo>
                    <a:pt x="118" y="118"/>
                  </a:lnTo>
                  <a:lnTo>
                    <a:pt x="104" y="130"/>
                  </a:lnTo>
                  <a:lnTo>
                    <a:pt x="88" y="136"/>
                  </a:lnTo>
                  <a:lnTo>
                    <a:pt x="70" y="138"/>
                  </a:lnTo>
                  <a:lnTo>
                    <a:pt x="51" y="136"/>
                  </a:lnTo>
                  <a:lnTo>
                    <a:pt x="35" y="130"/>
                  </a:lnTo>
                  <a:lnTo>
                    <a:pt x="20" y="118"/>
                  </a:lnTo>
                  <a:lnTo>
                    <a:pt x="10" y="104"/>
                  </a:lnTo>
                  <a:lnTo>
                    <a:pt x="3" y="87"/>
                  </a:lnTo>
                  <a:lnTo>
                    <a:pt x="0" y="69"/>
                  </a:lnTo>
                  <a:lnTo>
                    <a:pt x="3" y="51"/>
                  </a:lnTo>
                  <a:lnTo>
                    <a:pt x="10" y="35"/>
                  </a:lnTo>
                  <a:lnTo>
                    <a:pt x="20" y="20"/>
                  </a:lnTo>
                  <a:lnTo>
                    <a:pt x="35" y="9"/>
                  </a:lnTo>
                  <a:lnTo>
                    <a:pt x="51" y="3"/>
                  </a:lnTo>
                  <a:lnTo>
                    <a:pt x="7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33" name="Rectangle 32"/>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4" name="TextBox 33"/>
          <p:cNvSpPr txBox="1"/>
          <p:nvPr/>
        </p:nvSpPr>
        <p:spPr>
          <a:xfrm>
            <a:off x="1898129" y="760998"/>
            <a:ext cx="5730136" cy="314702"/>
          </a:xfrm>
          <a:prstGeom prst="rect">
            <a:avLst/>
          </a:prstGeom>
          <a:noFill/>
        </p:spPr>
        <p:txBody>
          <a:bodyPr wrap="square" lIns="0" tIns="0" rIns="0" bIns="0" rtlCol="0">
            <a:spAutoFit/>
          </a:bodyPr>
          <a:lstStyle/>
          <a:p>
            <a:pPr algn="ctr">
              <a:lnSpc>
                <a:spcPct val="75000"/>
              </a:lnSpc>
            </a:pPr>
            <a:r>
              <a:rPr lang="en-US" sz="2700" b="1" spc="-75" dirty="0" smtClean="0">
                <a:solidFill>
                  <a:schemeClr val="tx1"/>
                </a:solidFill>
                <a:latin typeface="Sora" pitchFamily="2" charset="0"/>
                <a:ea typeface="Montserrat" charset="0"/>
                <a:cs typeface="Sora" pitchFamily="2" charset="0"/>
              </a:rPr>
              <a:t>Project</a:t>
            </a:r>
            <a:r>
              <a:rPr lang="en-US" sz="2700" b="1" spc="-75" dirty="0" smtClean="0">
                <a:solidFill>
                  <a:schemeClr val="accent5">
                    <a:lumMod val="50000"/>
                  </a:schemeClr>
                </a:solidFill>
                <a:latin typeface="Sora" pitchFamily="2" charset="0"/>
                <a:ea typeface="Montserrat" charset="0"/>
                <a:cs typeface="Sora" pitchFamily="2" charset="0"/>
              </a:rPr>
              <a:t> Overview</a:t>
            </a:r>
            <a:endParaRPr lang="en-US" sz="2700" b="1" spc="-75" dirty="0">
              <a:solidFill>
                <a:schemeClr val="accent5">
                  <a:lumMod val="50000"/>
                </a:schemeClr>
              </a:solidFill>
              <a:latin typeface="Sora" pitchFamily="2" charset="0"/>
              <a:ea typeface="Montserrat" charset="0"/>
              <a:cs typeface="Sora" pitchFamily="2" charset="0"/>
            </a:endParaRPr>
          </a:p>
        </p:txBody>
      </p:sp>
      <p:sp>
        <p:nvSpPr>
          <p:cNvPr id="35" name="Rectangle 34"/>
          <p:cNvSpPr/>
          <p:nvPr/>
        </p:nvSpPr>
        <p:spPr>
          <a:xfrm flipH="1">
            <a:off x="4841631" y="1228995"/>
            <a:ext cx="3713971" cy="1698927"/>
          </a:xfrm>
          <a:prstGeom prst="rect">
            <a:avLst/>
          </a:prstGeom>
          <a:ln>
            <a:noFill/>
          </a:ln>
        </p:spPr>
        <p:txBody>
          <a:bodyPr wrap="square" lIns="0" tIns="0" rIns="0" bIns="0" anchor="ctr">
            <a:spAutoFit/>
          </a:bodyPr>
          <a:lstStyle/>
          <a:p>
            <a:pPr>
              <a:lnSpc>
                <a:spcPct val="120000"/>
              </a:lnSpc>
            </a:pPr>
            <a:r>
              <a:rPr lang="en-US" sz="1200" b="1" u="sng"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NACH Automation</a:t>
            </a:r>
            <a:endParaRPr lang="en-US" sz="1200" b="1" u="sng" dirty="0" smtClean="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1000" dirty="0" err="1" smtClean="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Utilising</a:t>
            </a:r>
            <a:r>
              <a:rPr lang="en-US" sz="1000" dirty="0" smtClean="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 Large </a:t>
            </a:r>
            <a:r>
              <a:rPr lang="en-US" sz="10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Language Models (LLMs) and image recognition services is a cutting-edge B2B SaaS platform that revolutionizes the lead-to-issuance workflow. It enables organizations to automate complex processes, such as mandate form processing and verification, thereby significantly boosting operational efficiency. The platform also enhances the customer experience by streamlining interactions, reducing manual intervention, and supporting seamless, secure transactions through automated mandate form handling and validation workflows.</a:t>
            </a:r>
            <a:endParaRPr lang="en-US" sz="1000" dirty="0" smtClean="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p:cNvSpPr/>
          <p:nvPr/>
        </p:nvSpPr>
        <p:spPr>
          <a:xfrm flipH="1">
            <a:off x="441959" y="2926517"/>
            <a:ext cx="3143229" cy="1883593"/>
          </a:xfrm>
          <a:prstGeom prst="rect">
            <a:avLst/>
          </a:prstGeom>
          <a:ln>
            <a:noFill/>
          </a:ln>
        </p:spPr>
        <p:txBody>
          <a:bodyPr wrap="square" lIns="0" tIns="0" rIns="0" bIns="0" anchor="ctr">
            <a:spAutoFit/>
          </a:bodyPr>
          <a:lstStyle/>
          <a:p>
            <a:pPr algn="r">
              <a:lnSpc>
                <a:spcPct val="120000"/>
              </a:lnSpc>
            </a:pPr>
            <a:r>
              <a:rPr lang="en-US" sz="1200" b="1" u="sng" dirty="0" smtClean="0">
                <a:solidFill>
                  <a:schemeClr val="accent2"/>
                </a:solidFill>
                <a:latin typeface="Calibri" panose="020F0502020204030204" pitchFamily="34" charset="0"/>
                <a:ea typeface="Calibri" panose="020F0502020204030204" pitchFamily="34" charset="0"/>
                <a:cs typeface="Calibri" panose="020F0502020204030204" pitchFamily="34" charset="0"/>
              </a:rPr>
              <a:t>Business Context | </a:t>
            </a:r>
            <a:r>
              <a:rPr lang="en-US" sz="1200" b="1" u="sng" dirty="0" smtClean="0">
                <a:solidFill>
                  <a:schemeClr val="accent2"/>
                </a:solidFill>
                <a:latin typeface="Calibri" panose="020F0502020204030204" pitchFamily="34" charset="0"/>
                <a:ea typeface="Calibri" panose="020F0502020204030204" pitchFamily="34" charset="0"/>
                <a:cs typeface="Calibri" panose="020F0502020204030204" pitchFamily="34" charset="0"/>
              </a:rPr>
              <a:t>NACH: </a:t>
            </a:r>
            <a:endParaRPr lang="en-US" sz="1200" b="1" u="sng" dirty="0" smtClean="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1000" dirty="0">
                <a:latin typeface="Calibri" panose="020F0502020204030204" pitchFamily="34" charset="0"/>
                <a:ea typeface="Calibri" panose="020F0502020204030204" pitchFamily="34" charset="0"/>
                <a:cs typeface="Calibri" panose="020F0502020204030204" pitchFamily="34" charset="0"/>
              </a:rPr>
              <a:t>The business context for NACH automation using LLM and image recognition services revolves around the increasing need for organizations, particularly in banking and financial services, to optimize payment and transaction processes. Traditional manual handling of mandate forms, verification, and data entry is often time-consuming, error-prone, and costly. Organizations are seeking intelligent automation solutions to improve operational efficiency, reduce processing times, and enhance customer satisfaction.</a:t>
            </a:r>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p:cNvSpPr/>
          <p:nvPr/>
        </p:nvSpPr>
        <p:spPr>
          <a:xfrm flipH="1">
            <a:off x="6349642" y="3011270"/>
            <a:ext cx="2557245" cy="1883593"/>
          </a:xfrm>
          <a:prstGeom prst="rect">
            <a:avLst/>
          </a:prstGeom>
          <a:ln>
            <a:noFill/>
          </a:ln>
        </p:spPr>
        <p:txBody>
          <a:bodyPr wrap="square" lIns="0" tIns="0" rIns="0" bIns="0" anchor="ctr">
            <a:spAutoFit/>
          </a:bodyPr>
          <a:lstStyle/>
          <a:p>
            <a:pPr>
              <a:lnSpc>
                <a:spcPct val="120000"/>
              </a:lnSpc>
            </a:pPr>
            <a:r>
              <a:rPr lang="en-US" sz="1200" b="1" u="sng" dirty="0" smtClean="0">
                <a:solidFill>
                  <a:schemeClr val="accent6">
                    <a:lumMod val="50000"/>
                  </a:schemeClr>
                </a:solidFill>
                <a:latin typeface="Calibri" panose="020F0502020204030204" pitchFamily="34" charset="0"/>
                <a:ea typeface="Calibri" panose="020F0502020204030204" pitchFamily="34" charset="0"/>
                <a:cs typeface="Calibri" panose="020F0502020204030204" pitchFamily="34" charset="0"/>
              </a:rPr>
              <a:t>The Challenge:</a:t>
            </a:r>
          </a:p>
          <a:p>
            <a:pPr>
              <a:lnSpc>
                <a:spcPct val="120000"/>
              </a:lnSpc>
            </a:pPr>
            <a:r>
              <a:rPr lang="en-US" sz="1000" b="1" dirty="0">
                <a:latin typeface="Calibri" panose="020F0502020204030204" pitchFamily="34" charset="0"/>
                <a:ea typeface="Calibri" panose="020F0502020204030204" pitchFamily="34" charset="0"/>
                <a:cs typeface="Calibri" panose="020F0502020204030204" pitchFamily="34" charset="0"/>
              </a:rPr>
              <a:t>Manual Errors and Delays</a:t>
            </a:r>
            <a:r>
              <a:rPr lang="en-US" sz="1000" dirty="0">
                <a:latin typeface="Calibri" panose="020F0502020204030204" pitchFamily="34" charset="0"/>
                <a:ea typeface="Calibri" panose="020F0502020204030204" pitchFamily="34" charset="0"/>
                <a:cs typeface="Calibri" panose="020F0502020204030204" pitchFamily="34" charset="0"/>
              </a:rPr>
              <a:t>: Traditional NACH </a:t>
            </a:r>
            <a:r>
              <a:rPr lang="en-US" sz="1000" dirty="0" smtClean="0">
                <a:latin typeface="Calibri" panose="020F0502020204030204" pitchFamily="34" charset="0"/>
                <a:ea typeface="Calibri" panose="020F0502020204030204" pitchFamily="34" charset="0"/>
                <a:cs typeface="Calibri" panose="020F0502020204030204" pitchFamily="34" charset="0"/>
              </a:rPr>
              <a:t>involves </a:t>
            </a:r>
            <a:r>
              <a:rPr lang="en-US" sz="1000" dirty="0">
                <a:latin typeface="Calibri" panose="020F0502020204030204" pitchFamily="34" charset="0"/>
                <a:ea typeface="Calibri" panose="020F0502020204030204" pitchFamily="34" charset="0"/>
                <a:cs typeface="Calibri" panose="020F0502020204030204" pitchFamily="34" charset="0"/>
              </a:rPr>
              <a:t>manual handling of mandate forms, data entry, and verification, which can lead to errors, processing </a:t>
            </a:r>
            <a:r>
              <a:rPr lang="en-US" sz="1000" dirty="0" smtClean="0">
                <a:latin typeface="Calibri" panose="020F0502020204030204" pitchFamily="34" charset="0"/>
                <a:ea typeface="Calibri" panose="020F0502020204030204" pitchFamily="34" charset="0"/>
                <a:cs typeface="Calibri" panose="020F0502020204030204" pitchFamily="34" charset="0"/>
              </a:rPr>
              <a:t>delays</a:t>
            </a:r>
            <a:endParaRPr lang="en-US" sz="10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1000" b="1" dirty="0">
                <a:latin typeface="Calibri" panose="020F0502020204030204" pitchFamily="34" charset="0"/>
                <a:ea typeface="Calibri" panose="020F0502020204030204" pitchFamily="34" charset="0"/>
                <a:cs typeface="Calibri" panose="020F0502020204030204" pitchFamily="34" charset="0"/>
              </a:rPr>
              <a:t>Technical Glitches: </a:t>
            </a:r>
            <a:r>
              <a:rPr lang="en-US" sz="1000" dirty="0">
                <a:latin typeface="Calibri" panose="020F0502020204030204" pitchFamily="34" charset="0"/>
                <a:ea typeface="Calibri" panose="020F0502020204030204" pitchFamily="34" charset="0"/>
                <a:cs typeface="Calibri" panose="020F0502020204030204" pitchFamily="34" charset="0"/>
              </a:rPr>
              <a:t>Failures due to technical issues like server downtime, network problems, or authentication </a:t>
            </a:r>
            <a:r>
              <a:rPr lang="en-US" sz="1000" dirty="0" smtClean="0">
                <a:latin typeface="Calibri" panose="020F0502020204030204" pitchFamily="34" charset="0"/>
                <a:ea typeface="Calibri" panose="020F0502020204030204" pitchFamily="34" charset="0"/>
                <a:cs typeface="Calibri" panose="020F0502020204030204" pitchFamily="34" charset="0"/>
              </a:rPr>
              <a:t>failures</a:t>
            </a:r>
            <a:endParaRPr lang="en-US" sz="10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1000" b="1" dirty="0">
                <a:latin typeface="Calibri" panose="020F0502020204030204" pitchFamily="34" charset="0"/>
                <a:ea typeface="Calibri" panose="020F0502020204030204" pitchFamily="34" charset="0"/>
                <a:cs typeface="Calibri" panose="020F0502020204030204" pitchFamily="34" charset="0"/>
              </a:rPr>
              <a:t>Incorrect or Insufficient </a:t>
            </a:r>
            <a:r>
              <a:rPr lang="en-US" sz="1000" b="1" dirty="0" smtClean="0">
                <a:latin typeface="Calibri" panose="020F0502020204030204" pitchFamily="34" charset="0"/>
                <a:ea typeface="Calibri" panose="020F0502020204030204" pitchFamily="34" charset="0"/>
                <a:cs typeface="Calibri" panose="020F0502020204030204" pitchFamily="34" charset="0"/>
              </a:rPr>
              <a:t>Data</a:t>
            </a:r>
            <a:endParaRPr lang="en-US" sz="1000" b="1"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1000" b="1" dirty="0">
                <a:latin typeface="Calibri" panose="020F0502020204030204" pitchFamily="34" charset="0"/>
                <a:ea typeface="Calibri" panose="020F0502020204030204" pitchFamily="34" charset="0"/>
                <a:cs typeface="Calibri" panose="020F0502020204030204" pitchFamily="34" charset="0"/>
              </a:rPr>
              <a:t>Complex Mandate </a:t>
            </a:r>
            <a:r>
              <a:rPr lang="en-US" sz="1000" b="1" dirty="0" smtClean="0">
                <a:latin typeface="Calibri" panose="020F0502020204030204" pitchFamily="34" charset="0"/>
                <a:ea typeface="Calibri" panose="020F0502020204030204" pitchFamily="34" charset="0"/>
                <a:cs typeface="Calibri" panose="020F0502020204030204" pitchFamily="34" charset="0"/>
              </a:rPr>
              <a:t>Management</a:t>
            </a:r>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245891DE-2E78-4BBA-9725-D3355845B2E3}"/>
              </a:ext>
            </a:extLst>
          </p:cNvPr>
          <p:cNvSpPr/>
          <p:nvPr/>
        </p:nvSpPr>
        <p:spPr>
          <a:xfrm>
            <a:off x="2470005" y="1075748"/>
            <a:ext cx="4586384" cy="117276"/>
          </a:xfrm>
          <a:prstGeom prst="rect">
            <a:avLst/>
          </a:prstGeom>
          <a:noFill/>
        </p:spPr>
        <p:txBody>
          <a:bodyPr wrap="square" lIns="0" tIns="0" rIns="0" bIns="0" rtlCol="0">
            <a:spAutoFit/>
          </a:bodyPr>
          <a:lstStyle/>
          <a:p>
            <a:pPr algn="ctr" defTabSz="428647">
              <a:lnSpc>
                <a:spcPct val="120000"/>
              </a:lnSpc>
            </a:pPr>
            <a:r>
              <a:rPr lang="en-US" sz="700" dirty="0" smtClean="0">
                <a:latin typeface="Sora Light" pitchFamily="2" charset="0"/>
                <a:cs typeface="Sora Light" pitchFamily="2" charset="0"/>
              </a:rPr>
              <a:t>Deep Dive into use case and Details</a:t>
            </a:r>
            <a:endParaRPr lang="en-US" sz="700" dirty="0">
              <a:latin typeface="Sora Light" pitchFamily="2" charset="0"/>
              <a:cs typeface="Sora Light" pitchFamily="2" charset="0"/>
            </a:endParaRPr>
          </a:p>
        </p:txBody>
      </p:sp>
      <p:pic>
        <p:nvPicPr>
          <p:cNvPr id="39" name="Picture 38"/>
          <p:cNvPicPr>
            <a:picLocks noChangeAspect="1"/>
          </p:cNvPicPr>
          <p:nvPr/>
        </p:nvPicPr>
        <p:blipFill>
          <a:blip r:embed="rId2"/>
          <a:stretch>
            <a:fillRect/>
          </a:stretch>
        </p:blipFill>
        <p:spPr>
          <a:xfrm>
            <a:off x="8676000" y="6142"/>
            <a:ext cx="468000" cy="468000"/>
          </a:xfrm>
          <a:prstGeom prst="rect">
            <a:avLst/>
          </a:prstGeom>
        </p:spPr>
      </p:pic>
    </p:spTree>
    <p:extLst>
      <p:ext uri="{BB962C8B-B14F-4D97-AF65-F5344CB8AC3E}">
        <p14:creationId xmlns:p14="http://schemas.microsoft.com/office/powerpoint/2010/main" val="2350813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19"/>
          <p:cNvSpPr>
            <a:spLocks noChangeArrowheads="1"/>
          </p:cNvSpPr>
          <p:nvPr/>
        </p:nvSpPr>
        <p:spPr bwMode="auto">
          <a:xfrm>
            <a:off x="3807780" y="3285633"/>
            <a:ext cx="762596" cy="760810"/>
          </a:xfrm>
          <a:prstGeom prst="ellipse">
            <a:avLst/>
          </a:prstGeom>
          <a:solidFill>
            <a:srgbClr val="FFC000"/>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10" name="Oval 21"/>
          <p:cNvSpPr>
            <a:spLocks noChangeArrowheads="1"/>
          </p:cNvSpPr>
          <p:nvPr/>
        </p:nvSpPr>
        <p:spPr bwMode="auto">
          <a:xfrm>
            <a:off x="5401729" y="1863135"/>
            <a:ext cx="762596" cy="761703"/>
          </a:xfrm>
          <a:prstGeom prst="ellipse">
            <a:avLst/>
          </a:prstGeom>
          <a:solidFill>
            <a:schemeClr val="accent4">
              <a:lumMod val="50000"/>
            </a:schemeClr>
          </a:solidFill>
          <a:ln>
            <a:noFill/>
          </a:ln>
        </p:spPr>
        <p:txBody>
          <a:bodyPr vert="horz" wrap="square" lIns="51435" tIns="25718" rIns="51435" bIns="25718" numCol="1" anchor="t" anchorCtr="0" compatLnSpc="1">
            <a:prstTxWarp prst="textNoShape">
              <a:avLst/>
            </a:prstTxWarp>
          </a:bodyPr>
          <a:lstStyle/>
          <a:p>
            <a:endParaRPr lang="en-US" sz="1013"/>
          </a:p>
        </p:txBody>
      </p:sp>
      <p:sp>
        <p:nvSpPr>
          <p:cNvPr id="12" name="Oval 23"/>
          <p:cNvSpPr>
            <a:spLocks noChangeArrowheads="1"/>
          </p:cNvSpPr>
          <p:nvPr/>
        </p:nvSpPr>
        <p:spPr bwMode="auto">
          <a:xfrm>
            <a:off x="3807780" y="1863135"/>
            <a:ext cx="762596" cy="761703"/>
          </a:xfrm>
          <a:prstGeom prst="ellipse">
            <a:avLst/>
          </a:prstGeom>
          <a:solidFill>
            <a:schemeClr val="accent5"/>
          </a:solidFill>
          <a:ln>
            <a:noFill/>
          </a:ln>
        </p:spPr>
        <p:txBody>
          <a:bodyPr vert="horz" wrap="square" lIns="51435" tIns="25718" rIns="51435" bIns="25718" numCol="1" anchor="t" anchorCtr="0" compatLnSpc="1">
            <a:prstTxWarp prst="textNoShape">
              <a:avLst/>
            </a:prstTxWarp>
          </a:bodyPr>
          <a:lstStyle/>
          <a:p>
            <a:endParaRPr lang="en-US" sz="1013"/>
          </a:p>
        </p:txBody>
      </p:sp>
      <p:grpSp>
        <p:nvGrpSpPr>
          <p:cNvPr id="6" name="Group 5"/>
          <p:cNvGrpSpPr/>
          <p:nvPr/>
        </p:nvGrpSpPr>
        <p:grpSpPr>
          <a:xfrm>
            <a:off x="2840375" y="3146331"/>
            <a:ext cx="1869305" cy="1040309"/>
            <a:chOff x="2263164" y="3337856"/>
            <a:chExt cx="2492407" cy="1387079"/>
          </a:xfrm>
        </p:grpSpPr>
        <p:sp>
          <p:nvSpPr>
            <p:cNvPr id="7" name="Freeform 18"/>
            <p:cNvSpPr>
              <a:spLocks/>
            </p:cNvSpPr>
            <p:nvPr/>
          </p:nvSpPr>
          <p:spPr bwMode="auto">
            <a:xfrm flipV="1">
              <a:off x="3367302" y="3337856"/>
              <a:ext cx="1388269" cy="1387079"/>
            </a:xfrm>
            <a:custGeom>
              <a:avLst/>
              <a:gdLst>
                <a:gd name="T0" fmla="*/ 0 w 627"/>
                <a:gd name="T1" fmla="*/ 313 h 626"/>
                <a:gd name="T2" fmla="*/ 314 w 627"/>
                <a:gd name="T3" fmla="*/ 0 h 626"/>
                <a:gd name="T4" fmla="*/ 627 w 627"/>
                <a:gd name="T5" fmla="*/ 313 h 626"/>
                <a:gd name="T6" fmla="*/ 314 w 627"/>
                <a:gd name="T7" fmla="*/ 626 h 626"/>
              </a:gdLst>
              <a:ahLst/>
              <a:cxnLst>
                <a:cxn ang="0">
                  <a:pos x="T0" y="T1"/>
                </a:cxn>
                <a:cxn ang="0">
                  <a:pos x="T2" y="T3"/>
                </a:cxn>
                <a:cxn ang="0">
                  <a:pos x="T4" y="T5"/>
                </a:cxn>
                <a:cxn ang="0">
                  <a:pos x="T6" y="T7"/>
                </a:cxn>
              </a:cxnLst>
              <a:rect l="0" t="0" r="r" b="b"/>
              <a:pathLst>
                <a:path w="627" h="626">
                  <a:moveTo>
                    <a:pt x="0" y="313"/>
                  </a:moveTo>
                  <a:cubicBezTo>
                    <a:pt x="0" y="140"/>
                    <a:pt x="141" y="0"/>
                    <a:pt x="314" y="0"/>
                  </a:cubicBezTo>
                  <a:cubicBezTo>
                    <a:pt x="487" y="0"/>
                    <a:pt x="627" y="140"/>
                    <a:pt x="627" y="313"/>
                  </a:cubicBezTo>
                  <a:cubicBezTo>
                    <a:pt x="627" y="486"/>
                    <a:pt x="487" y="626"/>
                    <a:pt x="314" y="626"/>
                  </a:cubicBezTo>
                </a:path>
              </a:pathLst>
            </a:custGeom>
            <a:noFill/>
            <a:ln w="22225" cap="rnd">
              <a:solidFill>
                <a:schemeClr val="accent5">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1013"/>
            </a:p>
          </p:txBody>
        </p:sp>
        <p:sp>
          <p:nvSpPr>
            <p:cNvPr id="13" name="Line 24"/>
            <p:cNvSpPr>
              <a:spLocks noChangeShapeType="1"/>
            </p:cNvSpPr>
            <p:nvPr/>
          </p:nvSpPr>
          <p:spPr bwMode="auto">
            <a:xfrm flipH="1" flipV="1">
              <a:off x="2263164" y="4030801"/>
              <a:ext cx="1104138" cy="0"/>
            </a:xfrm>
            <a:prstGeom prst="line">
              <a:avLst/>
            </a:prstGeom>
            <a:noFill/>
            <a:ln w="22225" cap="rnd">
              <a:solidFill>
                <a:schemeClr val="accent5">
                  <a:lumMod val="60000"/>
                  <a:lumOff val="40000"/>
                </a:schemeClr>
              </a:solidFill>
              <a:prstDash val="solid"/>
              <a:miter lim="800000"/>
              <a:headEnd/>
              <a:tailEnd type="oval" w="lg" len="lg"/>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p>
          </p:txBody>
        </p:sp>
      </p:grpSp>
      <p:grpSp>
        <p:nvGrpSpPr>
          <p:cNvPr id="5" name="Group 4"/>
          <p:cNvGrpSpPr/>
          <p:nvPr/>
        </p:nvGrpSpPr>
        <p:grpSpPr>
          <a:xfrm>
            <a:off x="3668476" y="1723831"/>
            <a:ext cx="1593950" cy="1422500"/>
            <a:chOff x="3367302" y="1441191"/>
            <a:chExt cx="2125266" cy="1896666"/>
          </a:xfrm>
        </p:grpSpPr>
        <p:sp>
          <p:nvSpPr>
            <p:cNvPr id="11" name="Freeform 22"/>
            <p:cNvSpPr>
              <a:spLocks/>
            </p:cNvSpPr>
            <p:nvPr/>
          </p:nvSpPr>
          <p:spPr bwMode="auto">
            <a:xfrm flipV="1">
              <a:off x="3367302" y="1441191"/>
              <a:ext cx="1388269" cy="1387079"/>
            </a:xfrm>
            <a:custGeom>
              <a:avLst/>
              <a:gdLst>
                <a:gd name="T0" fmla="*/ 627 w 627"/>
                <a:gd name="T1" fmla="*/ 313 h 626"/>
                <a:gd name="T2" fmla="*/ 314 w 627"/>
                <a:gd name="T3" fmla="*/ 626 h 626"/>
                <a:gd name="T4" fmla="*/ 0 w 627"/>
                <a:gd name="T5" fmla="*/ 313 h 626"/>
                <a:gd name="T6" fmla="*/ 314 w 627"/>
                <a:gd name="T7" fmla="*/ 0 h 626"/>
              </a:gdLst>
              <a:ahLst/>
              <a:cxnLst>
                <a:cxn ang="0">
                  <a:pos x="T0" y="T1"/>
                </a:cxn>
                <a:cxn ang="0">
                  <a:pos x="T2" y="T3"/>
                </a:cxn>
                <a:cxn ang="0">
                  <a:pos x="T4" y="T5"/>
                </a:cxn>
                <a:cxn ang="0">
                  <a:pos x="T6" y="T7"/>
                </a:cxn>
              </a:cxnLst>
              <a:rect l="0" t="0" r="r" b="b"/>
              <a:pathLst>
                <a:path w="627" h="626">
                  <a:moveTo>
                    <a:pt x="627" y="313"/>
                  </a:moveTo>
                  <a:cubicBezTo>
                    <a:pt x="627" y="486"/>
                    <a:pt x="487" y="626"/>
                    <a:pt x="314" y="626"/>
                  </a:cubicBezTo>
                  <a:cubicBezTo>
                    <a:pt x="141" y="626"/>
                    <a:pt x="0" y="486"/>
                    <a:pt x="0" y="313"/>
                  </a:cubicBezTo>
                  <a:cubicBezTo>
                    <a:pt x="0" y="140"/>
                    <a:pt x="141" y="0"/>
                    <a:pt x="314" y="0"/>
                  </a:cubicBezTo>
                </a:path>
              </a:pathLst>
            </a:custGeom>
            <a:noFill/>
            <a:ln w="22225" cap="rnd">
              <a:solidFill>
                <a:schemeClr val="accent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1013"/>
            </a:p>
          </p:txBody>
        </p:sp>
        <p:sp>
          <p:nvSpPr>
            <p:cNvPr id="14" name="Line 25"/>
            <p:cNvSpPr>
              <a:spLocks noChangeShapeType="1"/>
            </p:cNvSpPr>
            <p:nvPr/>
          </p:nvSpPr>
          <p:spPr bwMode="auto">
            <a:xfrm flipV="1">
              <a:off x="4062627" y="2828269"/>
              <a:ext cx="0" cy="509588"/>
            </a:xfrm>
            <a:prstGeom prst="line">
              <a:avLst/>
            </a:prstGeom>
            <a:noFill/>
            <a:ln w="22225" cap="rnd">
              <a:solidFill>
                <a:schemeClr val="accent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p>
          </p:txBody>
        </p:sp>
        <p:sp>
          <p:nvSpPr>
            <p:cNvPr id="15" name="Line 26"/>
            <p:cNvSpPr>
              <a:spLocks noChangeShapeType="1"/>
            </p:cNvSpPr>
            <p:nvPr/>
          </p:nvSpPr>
          <p:spPr bwMode="auto">
            <a:xfrm flipV="1">
              <a:off x="4755571" y="2135326"/>
              <a:ext cx="736997" cy="0"/>
            </a:xfrm>
            <a:prstGeom prst="line">
              <a:avLst/>
            </a:prstGeom>
            <a:noFill/>
            <a:ln w="22225" cap="rnd">
              <a:solidFill>
                <a:schemeClr val="accent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p>
          </p:txBody>
        </p:sp>
      </p:grpSp>
      <p:grpSp>
        <p:nvGrpSpPr>
          <p:cNvPr id="4" name="Group 3"/>
          <p:cNvGrpSpPr/>
          <p:nvPr/>
        </p:nvGrpSpPr>
        <p:grpSpPr>
          <a:xfrm>
            <a:off x="5262426" y="10160"/>
            <a:ext cx="1041202" cy="2753980"/>
            <a:chOff x="5492568" y="-843702"/>
            <a:chExt cx="1388269" cy="3671972"/>
          </a:xfrm>
        </p:grpSpPr>
        <p:sp>
          <p:nvSpPr>
            <p:cNvPr id="9" name="Freeform 20"/>
            <p:cNvSpPr>
              <a:spLocks/>
            </p:cNvSpPr>
            <p:nvPr/>
          </p:nvSpPr>
          <p:spPr bwMode="auto">
            <a:xfrm flipV="1">
              <a:off x="5492568" y="1441191"/>
              <a:ext cx="1388269" cy="1387079"/>
            </a:xfrm>
            <a:custGeom>
              <a:avLst/>
              <a:gdLst>
                <a:gd name="T0" fmla="*/ 0 w 627"/>
                <a:gd name="T1" fmla="*/ 313 h 626"/>
                <a:gd name="T2" fmla="*/ 314 w 627"/>
                <a:gd name="T3" fmla="*/ 0 h 626"/>
                <a:gd name="T4" fmla="*/ 627 w 627"/>
                <a:gd name="T5" fmla="*/ 313 h 626"/>
                <a:gd name="T6" fmla="*/ 314 w 627"/>
                <a:gd name="T7" fmla="*/ 626 h 626"/>
              </a:gdLst>
              <a:ahLst/>
              <a:cxnLst>
                <a:cxn ang="0">
                  <a:pos x="T0" y="T1"/>
                </a:cxn>
                <a:cxn ang="0">
                  <a:pos x="T2" y="T3"/>
                </a:cxn>
                <a:cxn ang="0">
                  <a:pos x="T4" y="T5"/>
                </a:cxn>
                <a:cxn ang="0">
                  <a:pos x="T6" y="T7"/>
                </a:cxn>
              </a:cxnLst>
              <a:rect l="0" t="0" r="r" b="b"/>
              <a:pathLst>
                <a:path w="627" h="626">
                  <a:moveTo>
                    <a:pt x="0" y="313"/>
                  </a:moveTo>
                  <a:cubicBezTo>
                    <a:pt x="0" y="140"/>
                    <a:pt x="141" y="0"/>
                    <a:pt x="314" y="0"/>
                  </a:cubicBezTo>
                  <a:cubicBezTo>
                    <a:pt x="487" y="0"/>
                    <a:pt x="627" y="140"/>
                    <a:pt x="627" y="313"/>
                  </a:cubicBezTo>
                  <a:cubicBezTo>
                    <a:pt x="627" y="486"/>
                    <a:pt x="487" y="626"/>
                    <a:pt x="314" y="626"/>
                  </a:cubicBezTo>
                </a:path>
              </a:pathLst>
            </a:custGeom>
            <a:noFill/>
            <a:ln w="25400" cap="rnd">
              <a:solidFill>
                <a:schemeClr val="accent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51435" tIns="25718" rIns="51435" bIns="25718" numCol="1" anchor="t" anchorCtr="0" compatLnSpc="1">
              <a:prstTxWarp prst="textNoShape">
                <a:avLst/>
              </a:prstTxWarp>
            </a:bodyPr>
            <a:lstStyle/>
            <a:p>
              <a:endParaRPr lang="en-US" sz="1013"/>
            </a:p>
          </p:txBody>
        </p:sp>
        <p:sp>
          <p:nvSpPr>
            <p:cNvPr id="16" name="Line 27"/>
            <p:cNvSpPr>
              <a:spLocks noChangeShapeType="1"/>
            </p:cNvSpPr>
            <p:nvPr/>
          </p:nvSpPr>
          <p:spPr bwMode="auto">
            <a:xfrm flipV="1">
              <a:off x="6187893" y="-843702"/>
              <a:ext cx="0" cy="2284894"/>
            </a:xfrm>
            <a:prstGeom prst="line">
              <a:avLst/>
            </a:prstGeom>
            <a:noFill/>
            <a:ln w="25400" cap="rnd">
              <a:solidFill>
                <a:schemeClr val="accent2">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51435" tIns="25718" rIns="51435" bIns="25718" numCol="1" anchor="t" anchorCtr="0" compatLnSpc="1">
              <a:prstTxWarp prst="textNoShape">
                <a:avLst/>
              </a:prstTxWarp>
            </a:bodyPr>
            <a:lstStyle/>
            <a:p>
              <a:endParaRPr lang="en-US" sz="1013"/>
            </a:p>
          </p:txBody>
        </p:sp>
      </p:grpSp>
      <p:grpSp>
        <p:nvGrpSpPr>
          <p:cNvPr id="20" name="Group 19"/>
          <p:cNvGrpSpPr/>
          <p:nvPr/>
        </p:nvGrpSpPr>
        <p:grpSpPr>
          <a:xfrm>
            <a:off x="4065288" y="3521617"/>
            <a:ext cx="247580" cy="288842"/>
            <a:chOff x="10063163" y="1916113"/>
            <a:chExt cx="476250" cy="555625"/>
          </a:xfrm>
          <a:solidFill>
            <a:schemeClr val="bg1"/>
          </a:solidFill>
        </p:grpSpPr>
        <p:sp>
          <p:nvSpPr>
            <p:cNvPr id="21" name="Freeform 14"/>
            <p:cNvSpPr>
              <a:spLocks noEditPoints="1"/>
            </p:cNvSpPr>
            <p:nvPr/>
          </p:nvSpPr>
          <p:spPr bwMode="auto">
            <a:xfrm>
              <a:off x="10063163" y="1916113"/>
              <a:ext cx="476250" cy="555625"/>
            </a:xfrm>
            <a:custGeom>
              <a:avLst/>
              <a:gdLst>
                <a:gd name="T0" fmla="*/ 670 w 2997"/>
                <a:gd name="T1" fmla="*/ 3206 h 3500"/>
                <a:gd name="T2" fmla="*/ 2327 w 2997"/>
                <a:gd name="T3" fmla="*/ 3186 h 3500"/>
                <a:gd name="T4" fmla="*/ 1060 w 2997"/>
                <a:gd name="T5" fmla="*/ 2694 h 3500"/>
                <a:gd name="T6" fmla="*/ 1546 w 2997"/>
                <a:gd name="T7" fmla="*/ 2186 h 3500"/>
                <a:gd name="T8" fmla="*/ 1389 w 2997"/>
                <a:gd name="T9" fmla="*/ 2326 h 3500"/>
                <a:gd name="T10" fmla="*/ 1733 w 2997"/>
                <a:gd name="T11" fmla="*/ 2532 h 3500"/>
                <a:gd name="T12" fmla="*/ 1597 w 2997"/>
                <a:gd name="T13" fmla="*/ 2237 h 3500"/>
                <a:gd name="T14" fmla="*/ 2477 w 2997"/>
                <a:gd name="T15" fmla="*/ 903 h 3500"/>
                <a:gd name="T16" fmla="*/ 2578 w 2997"/>
                <a:gd name="T17" fmla="*/ 1066 h 3500"/>
                <a:gd name="T18" fmla="*/ 2798 w 2997"/>
                <a:gd name="T19" fmla="*/ 665 h 3500"/>
                <a:gd name="T20" fmla="*/ 2813 w 2997"/>
                <a:gd name="T21" fmla="*/ 442 h 3500"/>
                <a:gd name="T22" fmla="*/ 253 w 2997"/>
                <a:gd name="T23" fmla="*/ 410 h 3500"/>
                <a:gd name="T24" fmla="*/ 165 w 2997"/>
                <a:gd name="T25" fmla="*/ 476 h 3500"/>
                <a:gd name="T26" fmla="*/ 254 w 2997"/>
                <a:gd name="T27" fmla="*/ 808 h 3500"/>
                <a:gd name="T28" fmla="*/ 525 w 2997"/>
                <a:gd name="T29" fmla="*/ 1176 h 3500"/>
                <a:gd name="T30" fmla="*/ 500 w 2997"/>
                <a:gd name="T31" fmla="*/ 676 h 3500"/>
                <a:gd name="T32" fmla="*/ 663 w 2997"/>
                <a:gd name="T33" fmla="*/ 164 h 3500"/>
                <a:gd name="T34" fmla="*/ 680 w 2997"/>
                <a:gd name="T35" fmla="*/ 879 h 3500"/>
                <a:gd name="T36" fmla="*/ 835 w 2997"/>
                <a:gd name="T37" fmla="*/ 1451 h 3500"/>
                <a:gd name="T38" fmla="*/ 1108 w 2997"/>
                <a:gd name="T39" fmla="*/ 1855 h 3500"/>
                <a:gd name="T40" fmla="*/ 1440 w 2997"/>
                <a:gd name="T41" fmla="*/ 2023 h 3500"/>
                <a:gd name="T42" fmla="*/ 1784 w 2997"/>
                <a:gd name="T43" fmla="*/ 1938 h 3500"/>
                <a:gd name="T44" fmla="*/ 2079 w 2997"/>
                <a:gd name="T45" fmla="*/ 1612 h 3500"/>
                <a:gd name="T46" fmla="*/ 2282 w 2997"/>
                <a:gd name="T47" fmla="*/ 1082 h 3500"/>
                <a:gd name="T48" fmla="*/ 2337 w 2997"/>
                <a:gd name="T49" fmla="*/ 172 h 3500"/>
                <a:gd name="T50" fmla="*/ 669 w 2997"/>
                <a:gd name="T51" fmla="*/ 0 h 3500"/>
                <a:gd name="T52" fmla="*/ 2459 w 2997"/>
                <a:gd name="T53" fmla="*/ 62 h 3500"/>
                <a:gd name="T54" fmla="*/ 2743 w 2997"/>
                <a:gd name="T55" fmla="*/ 248 h 3500"/>
                <a:gd name="T56" fmla="*/ 2937 w 2997"/>
                <a:gd name="T57" fmla="*/ 337 h 3500"/>
                <a:gd name="T58" fmla="*/ 2994 w 2997"/>
                <a:gd name="T59" fmla="*/ 540 h 3500"/>
                <a:gd name="T60" fmla="*/ 2815 w 2997"/>
                <a:gd name="T61" fmla="*/ 1014 h 3500"/>
                <a:gd name="T62" fmla="*/ 2473 w 2997"/>
                <a:gd name="T63" fmla="*/ 1384 h 3500"/>
                <a:gd name="T64" fmla="*/ 2175 w 2997"/>
                <a:gd name="T65" fmla="*/ 1765 h 3500"/>
                <a:gd name="T66" fmla="*/ 1872 w 2997"/>
                <a:gd name="T67" fmla="*/ 2073 h 3500"/>
                <a:gd name="T68" fmla="*/ 1781 w 2997"/>
                <a:gd name="T69" fmla="*/ 2310 h 3500"/>
                <a:gd name="T70" fmla="*/ 1956 w 2997"/>
                <a:gd name="T71" fmla="*/ 2502 h 3500"/>
                <a:gd name="T72" fmla="*/ 2094 w 2997"/>
                <a:gd name="T73" fmla="*/ 2571 h 3500"/>
                <a:gd name="T74" fmla="*/ 2333 w 2997"/>
                <a:gd name="T75" fmla="*/ 2996 h 3500"/>
                <a:gd name="T76" fmla="*/ 2487 w 2997"/>
                <a:gd name="T77" fmla="*/ 3150 h 3500"/>
                <a:gd name="T78" fmla="*/ 2475 w 2997"/>
                <a:gd name="T79" fmla="*/ 3477 h 3500"/>
                <a:gd name="T80" fmla="*/ 546 w 2997"/>
                <a:gd name="T81" fmla="*/ 3489 h 3500"/>
                <a:gd name="T82" fmla="*/ 509 w 2997"/>
                <a:gd name="T83" fmla="*/ 3188 h 3500"/>
                <a:gd name="T84" fmla="*/ 637 w 2997"/>
                <a:gd name="T85" fmla="*/ 3011 h 3500"/>
                <a:gd name="T86" fmla="*/ 902 w 2997"/>
                <a:gd name="T87" fmla="*/ 2590 h 3500"/>
                <a:gd name="T88" fmla="*/ 1006 w 2997"/>
                <a:gd name="T89" fmla="*/ 2521 h 3500"/>
                <a:gd name="T90" fmla="*/ 1204 w 2997"/>
                <a:gd name="T91" fmla="*/ 2351 h 3500"/>
                <a:gd name="T92" fmla="*/ 1189 w 2997"/>
                <a:gd name="T93" fmla="*/ 2111 h 3500"/>
                <a:gd name="T94" fmla="*/ 870 w 2997"/>
                <a:gd name="T95" fmla="*/ 1831 h 3500"/>
                <a:gd name="T96" fmla="*/ 595 w 2997"/>
                <a:gd name="T97" fmla="*/ 1432 h 3500"/>
                <a:gd name="T98" fmla="*/ 228 w 2997"/>
                <a:gd name="T99" fmla="*/ 1084 h 3500"/>
                <a:gd name="T100" fmla="*/ 20 w 2997"/>
                <a:gd name="T101" fmla="*/ 624 h 3500"/>
                <a:gd name="T102" fmla="*/ 38 w 2997"/>
                <a:gd name="T103" fmla="*/ 367 h 3500"/>
                <a:gd name="T104" fmla="*/ 216 w 2997"/>
                <a:gd name="T105" fmla="*/ 251 h 3500"/>
                <a:gd name="T106" fmla="*/ 522 w 2997"/>
                <a:gd name="T107" fmla="*/ 85 h 3500"/>
                <a:gd name="T108" fmla="*/ 669 w 2997"/>
                <a:gd name="T109" fmla="*/ 0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97" h="3500">
                  <a:moveTo>
                    <a:pt x="749" y="3146"/>
                  </a:moveTo>
                  <a:lnTo>
                    <a:pt x="727" y="3149"/>
                  </a:lnTo>
                  <a:lnTo>
                    <a:pt x="707" y="3157"/>
                  </a:lnTo>
                  <a:lnTo>
                    <a:pt x="691" y="3170"/>
                  </a:lnTo>
                  <a:lnTo>
                    <a:pt x="679" y="3186"/>
                  </a:lnTo>
                  <a:lnTo>
                    <a:pt x="670" y="3206"/>
                  </a:lnTo>
                  <a:lnTo>
                    <a:pt x="668" y="3227"/>
                  </a:lnTo>
                  <a:lnTo>
                    <a:pt x="668" y="3338"/>
                  </a:lnTo>
                  <a:lnTo>
                    <a:pt x="2337" y="3338"/>
                  </a:lnTo>
                  <a:lnTo>
                    <a:pt x="2337" y="3227"/>
                  </a:lnTo>
                  <a:lnTo>
                    <a:pt x="2334" y="3206"/>
                  </a:lnTo>
                  <a:lnTo>
                    <a:pt x="2327" y="3186"/>
                  </a:lnTo>
                  <a:lnTo>
                    <a:pt x="2314" y="3170"/>
                  </a:lnTo>
                  <a:lnTo>
                    <a:pt x="2297" y="3157"/>
                  </a:lnTo>
                  <a:lnTo>
                    <a:pt x="2278" y="3149"/>
                  </a:lnTo>
                  <a:lnTo>
                    <a:pt x="2257" y="3146"/>
                  </a:lnTo>
                  <a:lnTo>
                    <a:pt x="749" y="3146"/>
                  </a:lnTo>
                  <a:close/>
                  <a:moveTo>
                    <a:pt x="1060" y="2694"/>
                  </a:moveTo>
                  <a:lnTo>
                    <a:pt x="1060" y="2985"/>
                  </a:lnTo>
                  <a:lnTo>
                    <a:pt x="1944" y="2985"/>
                  </a:lnTo>
                  <a:lnTo>
                    <a:pt x="1944" y="2694"/>
                  </a:lnTo>
                  <a:lnTo>
                    <a:pt x="1060" y="2694"/>
                  </a:lnTo>
                  <a:close/>
                  <a:moveTo>
                    <a:pt x="1593" y="2181"/>
                  </a:moveTo>
                  <a:lnTo>
                    <a:pt x="1546" y="2186"/>
                  </a:lnTo>
                  <a:lnTo>
                    <a:pt x="1498" y="2188"/>
                  </a:lnTo>
                  <a:lnTo>
                    <a:pt x="1455" y="2187"/>
                  </a:lnTo>
                  <a:lnTo>
                    <a:pt x="1411" y="2182"/>
                  </a:lnTo>
                  <a:lnTo>
                    <a:pt x="1408" y="2230"/>
                  </a:lnTo>
                  <a:lnTo>
                    <a:pt x="1401" y="2279"/>
                  </a:lnTo>
                  <a:lnTo>
                    <a:pt x="1389" y="2326"/>
                  </a:lnTo>
                  <a:lnTo>
                    <a:pt x="1373" y="2373"/>
                  </a:lnTo>
                  <a:lnTo>
                    <a:pt x="1353" y="2417"/>
                  </a:lnTo>
                  <a:lnTo>
                    <a:pt x="1328" y="2460"/>
                  </a:lnTo>
                  <a:lnTo>
                    <a:pt x="1302" y="2497"/>
                  </a:lnTo>
                  <a:lnTo>
                    <a:pt x="1274" y="2532"/>
                  </a:lnTo>
                  <a:lnTo>
                    <a:pt x="1733" y="2532"/>
                  </a:lnTo>
                  <a:lnTo>
                    <a:pt x="1698" y="2489"/>
                  </a:lnTo>
                  <a:lnTo>
                    <a:pt x="1667" y="2444"/>
                  </a:lnTo>
                  <a:lnTo>
                    <a:pt x="1643" y="2395"/>
                  </a:lnTo>
                  <a:lnTo>
                    <a:pt x="1621" y="2344"/>
                  </a:lnTo>
                  <a:lnTo>
                    <a:pt x="1607" y="2291"/>
                  </a:lnTo>
                  <a:lnTo>
                    <a:pt x="1597" y="2237"/>
                  </a:lnTo>
                  <a:lnTo>
                    <a:pt x="1593" y="2181"/>
                  </a:lnTo>
                  <a:close/>
                  <a:moveTo>
                    <a:pt x="2499" y="410"/>
                  </a:moveTo>
                  <a:lnTo>
                    <a:pt x="2499" y="559"/>
                  </a:lnTo>
                  <a:lnTo>
                    <a:pt x="2496" y="676"/>
                  </a:lnTo>
                  <a:lnTo>
                    <a:pt x="2490" y="790"/>
                  </a:lnTo>
                  <a:lnTo>
                    <a:pt x="2477" y="903"/>
                  </a:lnTo>
                  <a:lnTo>
                    <a:pt x="2460" y="1013"/>
                  </a:lnTo>
                  <a:lnTo>
                    <a:pt x="2439" y="1121"/>
                  </a:lnTo>
                  <a:lnTo>
                    <a:pt x="2412" y="1226"/>
                  </a:lnTo>
                  <a:lnTo>
                    <a:pt x="2472" y="1176"/>
                  </a:lnTo>
                  <a:lnTo>
                    <a:pt x="2527" y="1123"/>
                  </a:lnTo>
                  <a:lnTo>
                    <a:pt x="2578" y="1066"/>
                  </a:lnTo>
                  <a:lnTo>
                    <a:pt x="2626" y="1005"/>
                  </a:lnTo>
                  <a:lnTo>
                    <a:pt x="2669" y="943"/>
                  </a:lnTo>
                  <a:lnTo>
                    <a:pt x="2708" y="877"/>
                  </a:lnTo>
                  <a:lnTo>
                    <a:pt x="2743" y="808"/>
                  </a:lnTo>
                  <a:lnTo>
                    <a:pt x="2773" y="737"/>
                  </a:lnTo>
                  <a:lnTo>
                    <a:pt x="2798" y="665"/>
                  </a:lnTo>
                  <a:lnTo>
                    <a:pt x="2819" y="590"/>
                  </a:lnTo>
                  <a:lnTo>
                    <a:pt x="2833" y="514"/>
                  </a:lnTo>
                  <a:lnTo>
                    <a:pt x="2835" y="494"/>
                  </a:lnTo>
                  <a:lnTo>
                    <a:pt x="2831" y="476"/>
                  </a:lnTo>
                  <a:lnTo>
                    <a:pt x="2825" y="458"/>
                  </a:lnTo>
                  <a:lnTo>
                    <a:pt x="2813" y="442"/>
                  </a:lnTo>
                  <a:lnTo>
                    <a:pt x="2800" y="428"/>
                  </a:lnTo>
                  <a:lnTo>
                    <a:pt x="2783" y="419"/>
                  </a:lnTo>
                  <a:lnTo>
                    <a:pt x="2763" y="413"/>
                  </a:lnTo>
                  <a:lnTo>
                    <a:pt x="2743" y="410"/>
                  </a:lnTo>
                  <a:lnTo>
                    <a:pt x="2499" y="410"/>
                  </a:lnTo>
                  <a:close/>
                  <a:moveTo>
                    <a:pt x="253" y="410"/>
                  </a:moveTo>
                  <a:lnTo>
                    <a:pt x="233" y="413"/>
                  </a:lnTo>
                  <a:lnTo>
                    <a:pt x="215" y="419"/>
                  </a:lnTo>
                  <a:lnTo>
                    <a:pt x="198" y="428"/>
                  </a:lnTo>
                  <a:lnTo>
                    <a:pt x="183" y="442"/>
                  </a:lnTo>
                  <a:lnTo>
                    <a:pt x="173" y="458"/>
                  </a:lnTo>
                  <a:lnTo>
                    <a:pt x="165" y="476"/>
                  </a:lnTo>
                  <a:lnTo>
                    <a:pt x="162" y="494"/>
                  </a:lnTo>
                  <a:lnTo>
                    <a:pt x="163" y="514"/>
                  </a:lnTo>
                  <a:lnTo>
                    <a:pt x="178" y="590"/>
                  </a:lnTo>
                  <a:lnTo>
                    <a:pt x="198" y="665"/>
                  </a:lnTo>
                  <a:lnTo>
                    <a:pt x="224" y="737"/>
                  </a:lnTo>
                  <a:lnTo>
                    <a:pt x="254" y="808"/>
                  </a:lnTo>
                  <a:lnTo>
                    <a:pt x="288" y="877"/>
                  </a:lnTo>
                  <a:lnTo>
                    <a:pt x="328" y="943"/>
                  </a:lnTo>
                  <a:lnTo>
                    <a:pt x="371" y="1005"/>
                  </a:lnTo>
                  <a:lnTo>
                    <a:pt x="419" y="1066"/>
                  </a:lnTo>
                  <a:lnTo>
                    <a:pt x="470" y="1123"/>
                  </a:lnTo>
                  <a:lnTo>
                    <a:pt x="525" y="1176"/>
                  </a:lnTo>
                  <a:lnTo>
                    <a:pt x="584" y="1226"/>
                  </a:lnTo>
                  <a:lnTo>
                    <a:pt x="558" y="1121"/>
                  </a:lnTo>
                  <a:lnTo>
                    <a:pt x="537" y="1013"/>
                  </a:lnTo>
                  <a:lnTo>
                    <a:pt x="520" y="903"/>
                  </a:lnTo>
                  <a:lnTo>
                    <a:pt x="508" y="790"/>
                  </a:lnTo>
                  <a:lnTo>
                    <a:pt x="500" y="676"/>
                  </a:lnTo>
                  <a:lnTo>
                    <a:pt x="498" y="559"/>
                  </a:lnTo>
                  <a:lnTo>
                    <a:pt x="498" y="410"/>
                  </a:lnTo>
                  <a:lnTo>
                    <a:pt x="253" y="410"/>
                  </a:lnTo>
                  <a:close/>
                  <a:moveTo>
                    <a:pt x="669" y="162"/>
                  </a:moveTo>
                  <a:lnTo>
                    <a:pt x="666" y="162"/>
                  </a:lnTo>
                  <a:lnTo>
                    <a:pt x="663" y="164"/>
                  </a:lnTo>
                  <a:lnTo>
                    <a:pt x="661" y="168"/>
                  </a:lnTo>
                  <a:lnTo>
                    <a:pt x="660" y="172"/>
                  </a:lnTo>
                  <a:lnTo>
                    <a:pt x="660" y="559"/>
                  </a:lnTo>
                  <a:lnTo>
                    <a:pt x="662" y="667"/>
                  </a:lnTo>
                  <a:lnTo>
                    <a:pt x="669" y="774"/>
                  </a:lnTo>
                  <a:lnTo>
                    <a:pt x="680" y="879"/>
                  </a:lnTo>
                  <a:lnTo>
                    <a:pt x="696" y="981"/>
                  </a:lnTo>
                  <a:lnTo>
                    <a:pt x="715" y="1082"/>
                  </a:lnTo>
                  <a:lnTo>
                    <a:pt x="739" y="1178"/>
                  </a:lnTo>
                  <a:lnTo>
                    <a:pt x="767" y="1273"/>
                  </a:lnTo>
                  <a:lnTo>
                    <a:pt x="798" y="1364"/>
                  </a:lnTo>
                  <a:lnTo>
                    <a:pt x="835" y="1451"/>
                  </a:lnTo>
                  <a:lnTo>
                    <a:pt x="875" y="1534"/>
                  </a:lnTo>
                  <a:lnTo>
                    <a:pt x="918" y="1612"/>
                  </a:lnTo>
                  <a:lnTo>
                    <a:pt x="962" y="1682"/>
                  </a:lnTo>
                  <a:lnTo>
                    <a:pt x="1008" y="1746"/>
                  </a:lnTo>
                  <a:lnTo>
                    <a:pt x="1057" y="1803"/>
                  </a:lnTo>
                  <a:lnTo>
                    <a:pt x="1108" y="1855"/>
                  </a:lnTo>
                  <a:lnTo>
                    <a:pt x="1160" y="1900"/>
                  </a:lnTo>
                  <a:lnTo>
                    <a:pt x="1214" y="1938"/>
                  </a:lnTo>
                  <a:lnTo>
                    <a:pt x="1268" y="1970"/>
                  </a:lnTo>
                  <a:lnTo>
                    <a:pt x="1324" y="1994"/>
                  </a:lnTo>
                  <a:lnTo>
                    <a:pt x="1382" y="2012"/>
                  </a:lnTo>
                  <a:lnTo>
                    <a:pt x="1440" y="2023"/>
                  </a:lnTo>
                  <a:lnTo>
                    <a:pt x="1498" y="2026"/>
                  </a:lnTo>
                  <a:lnTo>
                    <a:pt x="1557" y="2023"/>
                  </a:lnTo>
                  <a:lnTo>
                    <a:pt x="1615" y="2012"/>
                  </a:lnTo>
                  <a:lnTo>
                    <a:pt x="1672" y="1994"/>
                  </a:lnTo>
                  <a:lnTo>
                    <a:pt x="1728" y="1970"/>
                  </a:lnTo>
                  <a:lnTo>
                    <a:pt x="1784" y="1938"/>
                  </a:lnTo>
                  <a:lnTo>
                    <a:pt x="1837" y="1900"/>
                  </a:lnTo>
                  <a:lnTo>
                    <a:pt x="1890" y="1855"/>
                  </a:lnTo>
                  <a:lnTo>
                    <a:pt x="1939" y="1803"/>
                  </a:lnTo>
                  <a:lnTo>
                    <a:pt x="1988" y="1746"/>
                  </a:lnTo>
                  <a:lnTo>
                    <a:pt x="2035" y="1682"/>
                  </a:lnTo>
                  <a:lnTo>
                    <a:pt x="2079" y="1612"/>
                  </a:lnTo>
                  <a:lnTo>
                    <a:pt x="2123" y="1534"/>
                  </a:lnTo>
                  <a:lnTo>
                    <a:pt x="2162" y="1451"/>
                  </a:lnTo>
                  <a:lnTo>
                    <a:pt x="2198" y="1364"/>
                  </a:lnTo>
                  <a:lnTo>
                    <a:pt x="2230" y="1273"/>
                  </a:lnTo>
                  <a:lnTo>
                    <a:pt x="2259" y="1178"/>
                  </a:lnTo>
                  <a:lnTo>
                    <a:pt x="2282" y="1082"/>
                  </a:lnTo>
                  <a:lnTo>
                    <a:pt x="2302" y="981"/>
                  </a:lnTo>
                  <a:lnTo>
                    <a:pt x="2317" y="879"/>
                  </a:lnTo>
                  <a:lnTo>
                    <a:pt x="2329" y="774"/>
                  </a:lnTo>
                  <a:lnTo>
                    <a:pt x="2335" y="667"/>
                  </a:lnTo>
                  <a:lnTo>
                    <a:pt x="2337" y="559"/>
                  </a:lnTo>
                  <a:lnTo>
                    <a:pt x="2337" y="172"/>
                  </a:lnTo>
                  <a:lnTo>
                    <a:pt x="2336" y="168"/>
                  </a:lnTo>
                  <a:lnTo>
                    <a:pt x="2334" y="164"/>
                  </a:lnTo>
                  <a:lnTo>
                    <a:pt x="2331" y="162"/>
                  </a:lnTo>
                  <a:lnTo>
                    <a:pt x="2328" y="162"/>
                  </a:lnTo>
                  <a:lnTo>
                    <a:pt x="669" y="162"/>
                  </a:lnTo>
                  <a:close/>
                  <a:moveTo>
                    <a:pt x="669" y="0"/>
                  </a:moveTo>
                  <a:lnTo>
                    <a:pt x="2328" y="0"/>
                  </a:lnTo>
                  <a:lnTo>
                    <a:pt x="2358" y="3"/>
                  </a:lnTo>
                  <a:lnTo>
                    <a:pt x="2387" y="11"/>
                  </a:lnTo>
                  <a:lnTo>
                    <a:pt x="2415" y="23"/>
                  </a:lnTo>
                  <a:lnTo>
                    <a:pt x="2438" y="40"/>
                  </a:lnTo>
                  <a:lnTo>
                    <a:pt x="2459" y="62"/>
                  </a:lnTo>
                  <a:lnTo>
                    <a:pt x="2476" y="85"/>
                  </a:lnTo>
                  <a:lnTo>
                    <a:pt x="2489" y="111"/>
                  </a:lnTo>
                  <a:lnTo>
                    <a:pt x="2496" y="141"/>
                  </a:lnTo>
                  <a:lnTo>
                    <a:pt x="2499" y="172"/>
                  </a:lnTo>
                  <a:lnTo>
                    <a:pt x="2499" y="248"/>
                  </a:lnTo>
                  <a:lnTo>
                    <a:pt x="2743" y="248"/>
                  </a:lnTo>
                  <a:lnTo>
                    <a:pt x="2780" y="251"/>
                  </a:lnTo>
                  <a:lnTo>
                    <a:pt x="2816" y="259"/>
                  </a:lnTo>
                  <a:lnTo>
                    <a:pt x="2850" y="272"/>
                  </a:lnTo>
                  <a:lnTo>
                    <a:pt x="2882" y="290"/>
                  </a:lnTo>
                  <a:lnTo>
                    <a:pt x="2911" y="311"/>
                  </a:lnTo>
                  <a:lnTo>
                    <a:pt x="2937" y="337"/>
                  </a:lnTo>
                  <a:lnTo>
                    <a:pt x="2959" y="367"/>
                  </a:lnTo>
                  <a:lnTo>
                    <a:pt x="2976" y="399"/>
                  </a:lnTo>
                  <a:lnTo>
                    <a:pt x="2987" y="433"/>
                  </a:lnTo>
                  <a:lnTo>
                    <a:pt x="2995" y="468"/>
                  </a:lnTo>
                  <a:lnTo>
                    <a:pt x="2997" y="504"/>
                  </a:lnTo>
                  <a:lnTo>
                    <a:pt x="2994" y="540"/>
                  </a:lnTo>
                  <a:lnTo>
                    <a:pt x="2977" y="624"/>
                  </a:lnTo>
                  <a:lnTo>
                    <a:pt x="2955" y="706"/>
                  </a:lnTo>
                  <a:lnTo>
                    <a:pt x="2928" y="787"/>
                  </a:lnTo>
                  <a:lnTo>
                    <a:pt x="2895" y="864"/>
                  </a:lnTo>
                  <a:lnTo>
                    <a:pt x="2858" y="941"/>
                  </a:lnTo>
                  <a:lnTo>
                    <a:pt x="2815" y="1014"/>
                  </a:lnTo>
                  <a:lnTo>
                    <a:pt x="2769" y="1084"/>
                  </a:lnTo>
                  <a:lnTo>
                    <a:pt x="2718" y="1152"/>
                  </a:lnTo>
                  <a:lnTo>
                    <a:pt x="2663" y="1215"/>
                  </a:lnTo>
                  <a:lnTo>
                    <a:pt x="2603" y="1276"/>
                  </a:lnTo>
                  <a:lnTo>
                    <a:pt x="2540" y="1332"/>
                  </a:lnTo>
                  <a:lnTo>
                    <a:pt x="2473" y="1384"/>
                  </a:lnTo>
                  <a:lnTo>
                    <a:pt x="2402" y="1432"/>
                  </a:lnTo>
                  <a:lnTo>
                    <a:pt x="2328" y="1475"/>
                  </a:lnTo>
                  <a:lnTo>
                    <a:pt x="2295" y="1552"/>
                  </a:lnTo>
                  <a:lnTo>
                    <a:pt x="2258" y="1625"/>
                  </a:lnTo>
                  <a:lnTo>
                    <a:pt x="2218" y="1695"/>
                  </a:lnTo>
                  <a:lnTo>
                    <a:pt x="2175" y="1765"/>
                  </a:lnTo>
                  <a:lnTo>
                    <a:pt x="2129" y="1828"/>
                  </a:lnTo>
                  <a:lnTo>
                    <a:pt x="2081" y="1888"/>
                  </a:lnTo>
                  <a:lnTo>
                    <a:pt x="2031" y="1942"/>
                  </a:lnTo>
                  <a:lnTo>
                    <a:pt x="1980" y="1992"/>
                  </a:lnTo>
                  <a:lnTo>
                    <a:pt x="1926" y="2035"/>
                  </a:lnTo>
                  <a:lnTo>
                    <a:pt x="1872" y="2073"/>
                  </a:lnTo>
                  <a:lnTo>
                    <a:pt x="1814" y="2106"/>
                  </a:lnTo>
                  <a:lnTo>
                    <a:pt x="1757" y="2134"/>
                  </a:lnTo>
                  <a:lnTo>
                    <a:pt x="1755" y="2180"/>
                  </a:lnTo>
                  <a:lnTo>
                    <a:pt x="1759" y="2225"/>
                  </a:lnTo>
                  <a:lnTo>
                    <a:pt x="1768" y="2269"/>
                  </a:lnTo>
                  <a:lnTo>
                    <a:pt x="1781" y="2310"/>
                  </a:lnTo>
                  <a:lnTo>
                    <a:pt x="1801" y="2350"/>
                  </a:lnTo>
                  <a:lnTo>
                    <a:pt x="1824" y="2387"/>
                  </a:lnTo>
                  <a:lnTo>
                    <a:pt x="1851" y="2421"/>
                  </a:lnTo>
                  <a:lnTo>
                    <a:pt x="1882" y="2452"/>
                  </a:lnTo>
                  <a:lnTo>
                    <a:pt x="1917" y="2480"/>
                  </a:lnTo>
                  <a:lnTo>
                    <a:pt x="1956" y="2502"/>
                  </a:lnTo>
                  <a:lnTo>
                    <a:pt x="1998" y="2520"/>
                  </a:lnTo>
                  <a:lnTo>
                    <a:pt x="2042" y="2534"/>
                  </a:lnTo>
                  <a:lnTo>
                    <a:pt x="2043" y="2534"/>
                  </a:lnTo>
                  <a:lnTo>
                    <a:pt x="2064" y="2541"/>
                  </a:lnTo>
                  <a:lnTo>
                    <a:pt x="2081" y="2554"/>
                  </a:lnTo>
                  <a:lnTo>
                    <a:pt x="2094" y="2571"/>
                  </a:lnTo>
                  <a:lnTo>
                    <a:pt x="2103" y="2590"/>
                  </a:lnTo>
                  <a:lnTo>
                    <a:pt x="2106" y="2612"/>
                  </a:lnTo>
                  <a:lnTo>
                    <a:pt x="2106" y="2985"/>
                  </a:lnTo>
                  <a:lnTo>
                    <a:pt x="2257" y="2985"/>
                  </a:lnTo>
                  <a:lnTo>
                    <a:pt x="2296" y="2988"/>
                  </a:lnTo>
                  <a:lnTo>
                    <a:pt x="2333" y="2996"/>
                  </a:lnTo>
                  <a:lnTo>
                    <a:pt x="2368" y="3011"/>
                  </a:lnTo>
                  <a:lnTo>
                    <a:pt x="2400" y="3031"/>
                  </a:lnTo>
                  <a:lnTo>
                    <a:pt x="2428" y="3056"/>
                  </a:lnTo>
                  <a:lnTo>
                    <a:pt x="2453" y="3084"/>
                  </a:lnTo>
                  <a:lnTo>
                    <a:pt x="2472" y="3116"/>
                  </a:lnTo>
                  <a:lnTo>
                    <a:pt x="2487" y="3150"/>
                  </a:lnTo>
                  <a:lnTo>
                    <a:pt x="2496" y="3188"/>
                  </a:lnTo>
                  <a:lnTo>
                    <a:pt x="2499" y="3227"/>
                  </a:lnTo>
                  <a:lnTo>
                    <a:pt x="2499" y="3419"/>
                  </a:lnTo>
                  <a:lnTo>
                    <a:pt x="2496" y="3441"/>
                  </a:lnTo>
                  <a:lnTo>
                    <a:pt x="2488" y="3460"/>
                  </a:lnTo>
                  <a:lnTo>
                    <a:pt x="2475" y="3477"/>
                  </a:lnTo>
                  <a:lnTo>
                    <a:pt x="2459" y="3489"/>
                  </a:lnTo>
                  <a:lnTo>
                    <a:pt x="2440" y="3497"/>
                  </a:lnTo>
                  <a:lnTo>
                    <a:pt x="2418" y="3500"/>
                  </a:lnTo>
                  <a:lnTo>
                    <a:pt x="586" y="3500"/>
                  </a:lnTo>
                  <a:lnTo>
                    <a:pt x="565" y="3497"/>
                  </a:lnTo>
                  <a:lnTo>
                    <a:pt x="546" y="3489"/>
                  </a:lnTo>
                  <a:lnTo>
                    <a:pt x="529" y="3477"/>
                  </a:lnTo>
                  <a:lnTo>
                    <a:pt x="516" y="3460"/>
                  </a:lnTo>
                  <a:lnTo>
                    <a:pt x="509" y="3441"/>
                  </a:lnTo>
                  <a:lnTo>
                    <a:pt x="506" y="3419"/>
                  </a:lnTo>
                  <a:lnTo>
                    <a:pt x="506" y="3227"/>
                  </a:lnTo>
                  <a:lnTo>
                    <a:pt x="509" y="3188"/>
                  </a:lnTo>
                  <a:lnTo>
                    <a:pt x="518" y="3150"/>
                  </a:lnTo>
                  <a:lnTo>
                    <a:pt x="532" y="3116"/>
                  </a:lnTo>
                  <a:lnTo>
                    <a:pt x="552" y="3084"/>
                  </a:lnTo>
                  <a:lnTo>
                    <a:pt x="577" y="3056"/>
                  </a:lnTo>
                  <a:lnTo>
                    <a:pt x="605" y="3031"/>
                  </a:lnTo>
                  <a:lnTo>
                    <a:pt x="637" y="3011"/>
                  </a:lnTo>
                  <a:lnTo>
                    <a:pt x="672" y="2996"/>
                  </a:lnTo>
                  <a:lnTo>
                    <a:pt x="709" y="2988"/>
                  </a:lnTo>
                  <a:lnTo>
                    <a:pt x="749" y="2985"/>
                  </a:lnTo>
                  <a:lnTo>
                    <a:pt x="899" y="2985"/>
                  </a:lnTo>
                  <a:lnTo>
                    <a:pt x="899" y="2612"/>
                  </a:lnTo>
                  <a:lnTo>
                    <a:pt x="902" y="2590"/>
                  </a:lnTo>
                  <a:lnTo>
                    <a:pt x="911" y="2571"/>
                  </a:lnTo>
                  <a:lnTo>
                    <a:pt x="924" y="2554"/>
                  </a:lnTo>
                  <a:lnTo>
                    <a:pt x="941" y="2541"/>
                  </a:lnTo>
                  <a:lnTo>
                    <a:pt x="961" y="2534"/>
                  </a:lnTo>
                  <a:lnTo>
                    <a:pt x="962" y="2534"/>
                  </a:lnTo>
                  <a:lnTo>
                    <a:pt x="1006" y="2521"/>
                  </a:lnTo>
                  <a:lnTo>
                    <a:pt x="1048" y="2503"/>
                  </a:lnTo>
                  <a:lnTo>
                    <a:pt x="1086" y="2480"/>
                  </a:lnTo>
                  <a:lnTo>
                    <a:pt x="1121" y="2453"/>
                  </a:lnTo>
                  <a:lnTo>
                    <a:pt x="1153" y="2422"/>
                  </a:lnTo>
                  <a:lnTo>
                    <a:pt x="1180" y="2388"/>
                  </a:lnTo>
                  <a:lnTo>
                    <a:pt x="1204" y="2351"/>
                  </a:lnTo>
                  <a:lnTo>
                    <a:pt x="1223" y="2312"/>
                  </a:lnTo>
                  <a:lnTo>
                    <a:pt x="1236" y="2271"/>
                  </a:lnTo>
                  <a:lnTo>
                    <a:pt x="1245" y="2227"/>
                  </a:lnTo>
                  <a:lnTo>
                    <a:pt x="1249" y="2183"/>
                  </a:lnTo>
                  <a:lnTo>
                    <a:pt x="1248" y="2138"/>
                  </a:lnTo>
                  <a:lnTo>
                    <a:pt x="1189" y="2111"/>
                  </a:lnTo>
                  <a:lnTo>
                    <a:pt x="1131" y="2078"/>
                  </a:lnTo>
                  <a:lnTo>
                    <a:pt x="1076" y="2040"/>
                  </a:lnTo>
                  <a:lnTo>
                    <a:pt x="1021" y="1995"/>
                  </a:lnTo>
                  <a:lnTo>
                    <a:pt x="969" y="1945"/>
                  </a:lnTo>
                  <a:lnTo>
                    <a:pt x="918" y="1891"/>
                  </a:lnTo>
                  <a:lnTo>
                    <a:pt x="870" y="1831"/>
                  </a:lnTo>
                  <a:lnTo>
                    <a:pt x="823" y="1766"/>
                  </a:lnTo>
                  <a:lnTo>
                    <a:pt x="778" y="1695"/>
                  </a:lnTo>
                  <a:lnTo>
                    <a:pt x="739" y="1625"/>
                  </a:lnTo>
                  <a:lnTo>
                    <a:pt x="703" y="1552"/>
                  </a:lnTo>
                  <a:lnTo>
                    <a:pt x="669" y="1475"/>
                  </a:lnTo>
                  <a:lnTo>
                    <a:pt x="595" y="1432"/>
                  </a:lnTo>
                  <a:lnTo>
                    <a:pt x="525" y="1384"/>
                  </a:lnTo>
                  <a:lnTo>
                    <a:pt x="457" y="1332"/>
                  </a:lnTo>
                  <a:lnTo>
                    <a:pt x="394" y="1276"/>
                  </a:lnTo>
                  <a:lnTo>
                    <a:pt x="335" y="1215"/>
                  </a:lnTo>
                  <a:lnTo>
                    <a:pt x="279" y="1152"/>
                  </a:lnTo>
                  <a:lnTo>
                    <a:pt x="228" y="1084"/>
                  </a:lnTo>
                  <a:lnTo>
                    <a:pt x="181" y="1014"/>
                  </a:lnTo>
                  <a:lnTo>
                    <a:pt x="139" y="941"/>
                  </a:lnTo>
                  <a:lnTo>
                    <a:pt x="102" y="864"/>
                  </a:lnTo>
                  <a:lnTo>
                    <a:pt x="69" y="787"/>
                  </a:lnTo>
                  <a:lnTo>
                    <a:pt x="42" y="706"/>
                  </a:lnTo>
                  <a:lnTo>
                    <a:pt x="20" y="624"/>
                  </a:lnTo>
                  <a:lnTo>
                    <a:pt x="3" y="540"/>
                  </a:lnTo>
                  <a:lnTo>
                    <a:pt x="0" y="504"/>
                  </a:lnTo>
                  <a:lnTo>
                    <a:pt x="2" y="468"/>
                  </a:lnTo>
                  <a:lnTo>
                    <a:pt x="9" y="433"/>
                  </a:lnTo>
                  <a:lnTo>
                    <a:pt x="21" y="399"/>
                  </a:lnTo>
                  <a:lnTo>
                    <a:pt x="38" y="367"/>
                  </a:lnTo>
                  <a:lnTo>
                    <a:pt x="60" y="337"/>
                  </a:lnTo>
                  <a:lnTo>
                    <a:pt x="86" y="311"/>
                  </a:lnTo>
                  <a:lnTo>
                    <a:pt x="116" y="290"/>
                  </a:lnTo>
                  <a:lnTo>
                    <a:pt x="147" y="272"/>
                  </a:lnTo>
                  <a:lnTo>
                    <a:pt x="181" y="259"/>
                  </a:lnTo>
                  <a:lnTo>
                    <a:pt x="216" y="251"/>
                  </a:lnTo>
                  <a:lnTo>
                    <a:pt x="253" y="248"/>
                  </a:lnTo>
                  <a:lnTo>
                    <a:pt x="498" y="248"/>
                  </a:lnTo>
                  <a:lnTo>
                    <a:pt x="498" y="172"/>
                  </a:lnTo>
                  <a:lnTo>
                    <a:pt x="500" y="141"/>
                  </a:lnTo>
                  <a:lnTo>
                    <a:pt x="509" y="111"/>
                  </a:lnTo>
                  <a:lnTo>
                    <a:pt x="522" y="85"/>
                  </a:lnTo>
                  <a:lnTo>
                    <a:pt x="539" y="62"/>
                  </a:lnTo>
                  <a:lnTo>
                    <a:pt x="559" y="40"/>
                  </a:lnTo>
                  <a:lnTo>
                    <a:pt x="583" y="23"/>
                  </a:lnTo>
                  <a:lnTo>
                    <a:pt x="610" y="11"/>
                  </a:lnTo>
                  <a:lnTo>
                    <a:pt x="638" y="3"/>
                  </a:lnTo>
                  <a:lnTo>
                    <a:pt x="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noEditPoints="1"/>
            </p:cNvSpPr>
            <p:nvPr/>
          </p:nvSpPr>
          <p:spPr bwMode="auto">
            <a:xfrm>
              <a:off x="10221913" y="1990726"/>
              <a:ext cx="157163" cy="152400"/>
            </a:xfrm>
            <a:custGeom>
              <a:avLst/>
              <a:gdLst>
                <a:gd name="T0" fmla="*/ 440 w 991"/>
                <a:gd name="T1" fmla="*/ 377 h 951"/>
                <a:gd name="T2" fmla="*/ 415 w 991"/>
                <a:gd name="T3" fmla="*/ 406 h 951"/>
                <a:gd name="T4" fmla="*/ 379 w 991"/>
                <a:gd name="T5" fmla="*/ 421 h 951"/>
                <a:gd name="T6" fmla="*/ 345 w 991"/>
                <a:gd name="T7" fmla="*/ 527 h 951"/>
                <a:gd name="T8" fmla="*/ 365 w 991"/>
                <a:gd name="T9" fmla="*/ 560 h 951"/>
                <a:gd name="T10" fmla="*/ 368 w 991"/>
                <a:gd name="T11" fmla="*/ 598 h 951"/>
                <a:gd name="T12" fmla="*/ 458 w 991"/>
                <a:gd name="T13" fmla="*/ 664 h 951"/>
                <a:gd name="T14" fmla="*/ 495 w 991"/>
                <a:gd name="T15" fmla="*/ 654 h 951"/>
                <a:gd name="T16" fmla="*/ 534 w 991"/>
                <a:gd name="T17" fmla="*/ 664 h 951"/>
                <a:gd name="T18" fmla="*/ 623 w 991"/>
                <a:gd name="T19" fmla="*/ 598 h 951"/>
                <a:gd name="T20" fmla="*/ 626 w 991"/>
                <a:gd name="T21" fmla="*/ 560 h 951"/>
                <a:gd name="T22" fmla="*/ 646 w 991"/>
                <a:gd name="T23" fmla="*/ 527 h 951"/>
                <a:gd name="T24" fmla="*/ 612 w 991"/>
                <a:gd name="T25" fmla="*/ 421 h 951"/>
                <a:gd name="T26" fmla="*/ 576 w 991"/>
                <a:gd name="T27" fmla="*/ 406 h 951"/>
                <a:gd name="T28" fmla="*/ 552 w 991"/>
                <a:gd name="T29" fmla="*/ 377 h 951"/>
                <a:gd name="T30" fmla="*/ 495 w 991"/>
                <a:gd name="T31" fmla="*/ 0 h 951"/>
                <a:gd name="T32" fmla="*/ 530 w 991"/>
                <a:gd name="T33" fmla="*/ 9 h 951"/>
                <a:gd name="T34" fmla="*/ 558 w 991"/>
                <a:gd name="T35" fmla="*/ 30 h 951"/>
                <a:gd name="T36" fmla="*/ 678 w 991"/>
                <a:gd name="T37" fmla="*/ 267 h 951"/>
                <a:gd name="T38" fmla="*/ 940 w 991"/>
                <a:gd name="T39" fmla="*/ 308 h 951"/>
                <a:gd name="T40" fmla="*/ 969 w 991"/>
                <a:gd name="T41" fmla="*/ 327 h 951"/>
                <a:gd name="T42" fmla="*/ 987 w 991"/>
                <a:gd name="T43" fmla="*/ 358 h 951"/>
                <a:gd name="T44" fmla="*/ 991 w 991"/>
                <a:gd name="T45" fmla="*/ 394 h 951"/>
                <a:gd name="T46" fmla="*/ 978 w 991"/>
                <a:gd name="T47" fmla="*/ 426 h 951"/>
                <a:gd name="T48" fmla="*/ 790 w 991"/>
                <a:gd name="T49" fmla="*/ 613 h 951"/>
                <a:gd name="T50" fmla="*/ 833 w 991"/>
                <a:gd name="T51" fmla="*/ 875 h 951"/>
                <a:gd name="T52" fmla="*/ 823 w 991"/>
                <a:gd name="T53" fmla="*/ 909 h 951"/>
                <a:gd name="T54" fmla="*/ 800 w 991"/>
                <a:gd name="T55" fmla="*/ 936 h 951"/>
                <a:gd name="T56" fmla="*/ 769 w 991"/>
                <a:gd name="T57" fmla="*/ 949 h 951"/>
                <a:gd name="T58" fmla="*/ 733 w 991"/>
                <a:gd name="T59" fmla="*/ 949 h 951"/>
                <a:gd name="T60" fmla="*/ 495 w 991"/>
                <a:gd name="T61" fmla="*/ 827 h 951"/>
                <a:gd name="T62" fmla="*/ 260 w 991"/>
                <a:gd name="T63" fmla="*/ 948 h 951"/>
                <a:gd name="T64" fmla="*/ 225 w 991"/>
                <a:gd name="T65" fmla="*/ 950 h 951"/>
                <a:gd name="T66" fmla="*/ 192 w 991"/>
                <a:gd name="T67" fmla="*/ 936 h 951"/>
                <a:gd name="T68" fmla="*/ 168 w 991"/>
                <a:gd name="T69" fmla="*/ 909 h 951"/>
                <a:gd name="T70" fmla="*/ 158 w 991"/>
                <a:gd name="T71" fmla="*/ 875 h 951"/>
                <a:gd name="T72" fmla="*/ 202 w 991"/>
                <a:gd name="T73" fmla="*/ 613 h 951"/>
                <a:gd name="T74" fmla="*/ 13 w 991"/>
                <a:gd name="T75" fmla="*/ 426 h 951"/>
                <a:gd name="T76" fmla="*/ 0 w 991"/>
                <a:gd name="T77" fmla="*/ 394 h 951"/>
                <a:gd name="T78" fmla="*/ 3 w 991"/>
                <a:gd name="T79" fmla="*/ 358 h 951"/>
                <a:gd name="T80" fmla="*/ 22 w 991"/>
                <a:gd name="T81" fmla="*/ 327 h 951"/>
                <a:gd name="T82" fmla="*/ 52 w 991"/>
                <a:gd name="T83" fmla="*/ 308 h 951"/>
                <a:gd name="T84" fmla="*/ 314 w 991"/>
                <a:gd name="T85" fmla="*/ 267 h 951"/>
                <a:gd name="T86" fmla="*/ 433 w 991"/>
                <a:gd name="T87" fmla="*/ 30 h 951"/>
                <a:gd name="T88" fmla="*/ 460 w 991"/>
                <a:gd name="T89" fmla="*/ 9 h 951"/>
                <a:gd name="T90" fmla="*/ 495 w 991"/>
                <a:gd name="T91"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1" h="951">
                  <a:moveTo>
                    <a:pt x="495" y="264"/>
                  </a:moveTo>
                  <a:lnTo>
                    <a:pt x="440" y="377"/>
                  </a:lnTo>
                  <a:lnTo>
                    <a:pt x="430" y="394"/>
                  </a:lnTo>
                  <a:lnTo>
                    <a:pt x="415" y="406"/>
                  </a:lnTo>
                  <a:lnTo>
                    <a:pt x="398" y="416"/>
                  </a:lnTo>
                  <a:lnTo>
                    <a:pt x="379" y="421"/>
                  </a:lnTo>
                  <a:lnTo>
                    <a:pt x="255" y="439"/>
                  </a:lnTo>
                  <a:lnTo>
                    <a:pt x="345" y="527"/>
                  </a:lnTo>
                  <a:lnTo>
                    <a:pt x="357" y="542"/>
                  </a:lnTo>
                  <a:lnTo>
                    <a:pt x="365" y="560"/>
                  </a:lnTo>
                  <a:lnTo>
                    <a:pt x="369" y="579"/>
                  </a:lnTo>
                  <a:lnTo>
                    <a:pt x="368" y="598"/>
                  </a:lnTo>
                  <a:lnTo>
                    <a:pt x="347" y="722"/>
                  </a:lnTo>
                  <a:lnTo>
                    <a:pt x="458" y="664"/>
                  </a:lnTo>
                  <a:lnTo>
                    <a:pt x="476" y="657"/>
                  </a:lnTo>
                  <a:lnTo>
                    <a:pt x="495" y="654"/>
                  </a:lnTo>
                  <a:lnTo>
                    <a:pt x="514" y="657"/>
                  </a:lnTo>
                  <a:lnTo>
                    <a:pt x="534" y="664"/>
                  </a:lnTo>
                  <a:lnTo>
                    <a:pt x="644" y="722"/>
                  </a:lnTo>
                  <a:lnTo>
                    <a:pt x="623" y="598"/>
                  </a:lnTo>
                  <a:lnTo>
                    <a:pt x="623" y="579"/>
                  </a:lnTo>
                  <a:lnTo>
                    <a:pt x="626" y="560"/>
                  </a:lnTo>
                  <a:lnTo>
                    <a:pt x="634" y="542"/>
                  </a:lnTo>
                  <a:lnTo>
                    <a:pt x="646" y="527"/>
                  </a:lnTo>
                  <a:lnTo>
                    <a:pt x="736" y="439"/>
                  </a:lnTo>
                  <a:lnTo>
                    <a:pt x="612" y="421"/>
                  </a:lnTo>
                  <a:lnTo>
                    <a:pt x="593" y="416"/>
                  </a:lnTo>
                  <a:lnTo>
                    <a:pt x="576" y="406"/>
                  </a:lnTo>
                  <a:lnTo>
                    <a:pt x="562" y="394"/>
                  </a:lnTo>
                  <a:lnTo>
                    <a:pt x="552" y="377"/>
                  </a:lnTo>
                  <a:lnTo>
                    <a:pt x="495" y="264"/>
                  </a:lnTo>
                  <a:close/>
                  <a:moveTo>
                    <a:pt x="495" y="0"/>
                  </a:moveTo>
                  <a:lnTo>
                    <a:pt x="513" y="2"/>
                  </a:lnTo>
                  <a:lnTo>
                    <a:pt x="530" y="9"/>
                  </a:lnTo>
                  <a:lnTo>
                    <a:pt x="545" y="18"/>
                  </a:lnTo>
                  <a:lnTo>
                    <a:pt x="558" y="30"/>
                  </a:lnTo>
                  <a:lnTo>
                    <a:pt x="569" y="46"/>
                  </a:lnTo>
                  <a:lnTo>
                    <a:pt x="678" y="267"/>
                  </a:lnTo>
                  <a:lnTo>
                    <a:pt x="922" y="302"/>
                  </a:lnTo>
                  <a:lnTo>
                    <a:pt x="940" y="308"/>
                  </a:lnTo>
                  <a:lnTo>
                    <a:pt x="956" y="315"/>
                  </a:lnTo>
                  <a:lnTo>
                    <a:pt x="969" y="327"/>
                  </a:lnTo>
                  <a:lnTo>
                    <a:pt x="980" y="342"/>
                  </a:lnTo>
                  <a:lnTo>
                    <a:pt x="987" y="358"/>
                  </a:lnTo>
                  <a:lnTo>
                    <a:pt x="991" y="376"/>
                  </a:lnTo>
                  <a:lnTo>
                    <a:pt x="991" y="394"/>
                  </a:lnTo>
                  <a:lnTo>
                    <a:pt x="986" y="411"/>
                  </a:lnTo>
                  <a:lnTo>
                    <a:pt x="978" y="426"/>
                  </a:lnTo>
                  <a:lnTo>
                    <a:pt x="967" y="440"/>
                  </a:lnTo>
                  <a:lnTo>
                    <a:pt x="790" y="613"/>
                  </a:lnTo>
                  <a:lnTo>
                    <a:pt x="832" y="857"/>
                  </a:lnTo>
                  <a:lnTo>
                    <a:pt x="833" y="875"/>
                  </a:lnTo>
                  <a:lnTo>
                    <a:pt x="829" y="892"/>
                  </a:lnTo>
                  <a:lnTo>
                    <a:pt x="823" y="909"/>
                  </a:lnTo>
                  <a:lnTo>
                    <a:pt x="812" y="924"/>
                  </a:lnTo>
                  <a:lnTo>
                    <a:pt x="800" y="936"/>
                  </a:lnTo>
                  <a:lnTo>
                    <a:pt x="785" y="944"/>
                  </a:lnTo>
                  <a:lnTo>
                    <a:pt x="769" y="949"/>
                  </a:lnTo>
                  <a:lnTo>
                    <a:pt x="752" y="951"/>
                  </a:lnTo>
                  <a:lnTo>
                    <a:pt x="733" y="949"/>
                  </a:lnTo>
                  <a:lnTo>
                    <a:pt x="714" y="942"/>
                  </a:lnTo>
                  <a:lnTo>
                    <a:pt x="495" y="827"/>
                  </a:lnTo>
                  <a:lnTo>
                    <a:pt x="277" y="942"/>
                  </a:lnTo>
                  <a:lnTo>
                    <a:pt x="260" y="948"/>
                  </a:lnTo>
                  <a:lnTo>
                    <a:pt x="242" y="951"/>
                  </a:lnTo>
                  <a:lnTo>
                    <a:pt x="225" y="950"/>
                  </a:lnTo>
                  <a:lnTo>
                    <a:pt x="208" y="945"/>
                  </a:lnTo>
                  <a:lnTo>
                    <a:pt x="192" y="936"/>
                  </a:lnTo>
                  <a:lnTo>
                    <a:pt x="178" y="924"/>
                  </a:lnTo>
                  <a:lnTo>
                    <a:pt x="168" y="909"/>
                  </a:lnTo>
                  <a:lnTo>
                    <a:pt x="161" y="892"/>
                  </a:lnTo>
                  <a:lnTo>
                    <a:pt x="158" y="875"/>
                  </a:lnTo>
                  <a:lnTo>
                    <a:pt x="159" y="857"/>
                  </a:lnTo>
                  <a:lnTo>
                    <a:pt x="202" y="613"/>
                  </a:lnTo>
                  <a:lnTo>
                    <a:pt x="25" y="440"/>
                  </a:lnTo>
                  <a:lnTo>
                    <a:pt x="13" y="426"/>
                  </a:lnTo>
                  <a:lnTo>
                    <a:pt x="4" y="411"/>
                  </a:lnTo>
                  <a:lnTo>
                    <a:pt x="0" y="394"/>
                  </a:lnTo>
                  <a:lnTo>
                    <a:pt x="0" y="376"/>
                  </a:lnTo>
                  <a:lnTo>
                    <a:pt x="3" y="358"/>
                  </a:lnTo>
                  <a:lnTo>
                    <a:pt x="12" y="342"/>
                  </a:lnTo>
                  <a:lnTo>
                    <a:pt x="22" y="327"/>
                  </a:lnTo>
                  <a:lnTo>
                    <a:pt x="36" y="315"/>
                  </a:lnTo>
                  <a:lnTo>
                    <a:pt x="52" y="308"/>
                  </a:lnTo>
                  <a:lnTo>
                    <a:pt x="69" y="302"/>
                  </a:lnTo>
                  <a:lnTo>
                    <a:pt x="314" y="267"/>
                  </a:lnTo>
                  <a:lnTo>
                    <a:pt x="423" y="46"/>
                  </a:lnTo>
                  <a:lnTo>
                    <a:pt x="433" y="30"/>
                  </a:lnTo>
                  <a:lnTo>
                    <a:pt x="446" y="18"/>
                  </a:lnTo>
                  <a:lnTo>
                    <a:pt x="460" y="9"/>
                  </a:lnTo>
                  <a:lnTo>
                    <a:pt x="477" y="2"/>
                  </a:lnTo>
                  <a:lnTo>
                    <a:pt x="4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5638194" y="2099564"/>
            <a:ext cx="289669" cy="288842"/>
            <a:chOff x="1603375" y="1916113"/>
            <a:chExt cx="557213" cy="555625"/>
          </a:xfrm>
          <a:solidFill>
            <a:schemeClr val="bg1"/>
          </a:solidFill>
        </p:grpSpPr>
        <p:sp>
          <p:nvSpPr>
            <p:cNvPr id="24"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76"/>
            <p:cNvSpPr>
              <a:spLocks/>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7" name="Group 26"/>
          <p:cNvGrpSpPr/>
          <p:nvPr/>
        </p:nvGrpSpPr>
        <p:grpSpPr>
          <a:xfrm>
            <a:off x="4049379" y="2085531"/>
            <a:ext cx="279396" cy="316910"/>
            <a:chOff x="3908425" y="1804988"/>
            <a:chExt cx="449263" cy="509588"/>
          </a:xfrm>
          <a:solidFill>
            <a:schemeClr val="bg1"/>
          </a:solidFill>
        </p:grpSpPr>
        <p:sp>
          <p:nvSpPr>
            <p:cNvPr id="28" name="Freeform 46"/>
            <p:cNvSpPr>
              <a:spLocks noEditPoints="1"/>
            </p:cNvSpPr>
            <p:nvPr/>
          </p:nvSpPr>
          <p:spPr bwMode="auto">
            <a:xfrm>
              <a:off x="3908425" y="1824038"/>
              <a:ext cx="427038" cy="490538"/>
            </a:xfrm>
            <a:custGeom>
              <a:avLst/>
              <a:gdLst>
                <a:gd name="T0" fmla="*/ 1595 w 2964"/>
                <a:gd name="T1" fmla="*/ 3191 h 3404"/>
                <a:gd name="T2" fmla="*/ 1702 w 2964"/>
                <a:gd name="T3" fmla="*/ 3167 h 3404"/>
                <a:gd name="T4" fmla="*/ 1727 w 2964"/>
                <a:gd name="T5" fmla="*/ 3059 h 3404"/>
                <a:gd name="T6" fmla="*/ 1453 w 2964"/>
                <a:gd name="T7" fmla="*/ 2250 h 3404"/>
                <a:gd name="T8" fmla="*/ 1336 w 2964"/>
                <a:gd name="T9" fmla="*/ 2361 h 3404"/>
                <a:gd name="T10" fmla="*/ 1585 w 2964"/>
                <a:gd name="T11" fmla="*/ 2373 h 3404"/>
                <a:gd name="T12" fmla="*/ 1487 w 2964"/>
                <a:gd name="T13" fmla="*/ 2219 h 3404"/>
                <a:gd name="T14" fmla="*/ 208 w 2964"/>
                <a:gd name="T15" fmla="*/ 2350 h 3404"/>
                <a:gd name="T16" fmla="*/ 531 w 2964"/>
                <a:gd name="T17" fmla="*/ 2727 h 3404"/>
                <a:gd name="T18" fmla="*/ 637 w 2964"/>
                <a:gd name="T19" fmla="*/ 2752 h 3404"/>
                <a:gd name="T20" fmla="*/ 714 w 2964"/>
                <a:gd name="T21" fmla="*/ 2690 h 3404"/>
                <a:gd name="T22" fmla="*/ 830 w 2964"/>
                <a:gd name="T23" fmla="*/ 2573 h 3404"/>
                <a:gd name="T24" fmla="*/ 979 w 2964"/>
                <a:gd name="T25" fmla="*/ 2425 h 3404"/>
                <a:gd name="T26" fmla="*/ 1113 w 2964"/>
                <a:gd name="T27" fmla="*/ 2291 h 3404"/>
                <a:gd name="T28" fmla="*/ 1189 w 2964"/>
                <a:gd name="T29" fmla="*/ 2215 h 3404"/>
                <a:gd name="T30" fmla="*/ 1292 w 2964"/>
                <a:gd name="T31" fmla="*/ 976 h 3404"/>
                <a:gd name="T32" fmla="*/ 1028 w 2964"/>
                <a:gd name="T33" fmla="*/ 1453 h 3404"/>
                <a:gd name="T34" fmla="*/ 1512 w 2964"/>
                <a:gd name="T35" fmla="*/ 1937 h 3404"/>
                <a:gd name="T36" fmla="*/ 1988 w 2964"/>
                <a:gd name="T37" fmla="*/ 1673 h 3404"/>
                <a:gd name="T38" fmla="*/ 1471 w 2964"/>
                <a:gd name="T39" fmla="*/ 209 h 3404"/>
                <a:gd name="T40" fmla="*/ 1384 w 2964"/>
                <a:gd name="T41" fmla="*/ 277 h 3404"/>
                <a:gd name="T42" fmla="*/ 1409 w 2964"/>
                <a:gd name="T43" fmla="*/ 385 h 3404"/>
                <a:gd name="T44" fmla="*/ 2664 w 2964"/>
                <a:gd name="T45" fmla="*/ 1586 h 3404"/>
                <a:gd name="T46" fmla="*/ 2751 w 2964"/>
                <a:gd name="T47" fmla="*/ 1516 h 3404"/>
                <a:gd name="T48" fmla="*/ 2727 w 2964"/>
                <a:gd name="T49" fmla="*/ 1410 h 3404"/>
                <a:gd name="T50" fmla="*/ 1471 w 2964"/>
                <a:gd name="T51" fmla="*/ 209 h 3404"/>
                <a:gd name="T52" fmla="*/ 1635 w 2964"/>
                <a:gd name="T53" fmla="*/ 41 h 3404"/>
                <a:gd name="T54" fmla="*/ 2923 w 2964"/>
                <a:gd name="T55" fmla="*/ 1329 h 3404"/>
                <a:gd name="T56" fmla="*/ 2962 w 2964"/>
                <a:gd name="T57" fmla="*/ 1522 h 3404"/>
                <a:gd name="T58" fmla="*/ 2873 w 2964"/>
                <a:gd name="T59" fmla="*/ 1703 h 3404"/>
                <a:gd name="T60" fmla="*/ 2738 w 2964"/>
                <a:gd name="T61" fmla="*/ 1781 h 3404"/>
                <a:gd name="T62" fmla="*/ 2550 w 2964"/>
                <a:gd name="T63" fmla="*/ 1776 h 3404"/>
                <a:gd name="T64" fmla="*/ 2252 w 2964"/>
                <a:gd name="T65" fmla="*/ 1797 h 3404"/>
                <a:gd name="T66" fmla="*/ 1745 w 2964"/>
                <a:gd name="T67" fmla="*/ 2030 h 3404"/>
                <a:gd name="T68" fmla="*/ 1771 w 2964"/>
                <a:gd name="T69" fmla="*/ 2245 h 3404"/>
                <a:gd name="T70" fmla="*/ 1782 w 2964"/>
                <a:gd name="T71" fmla="*/ 2440 h 3404"/>
                <a:gd name="T72" fmla="*/ 1629 w 2964"/>
                <a:gd name="T73" fmla="*/ 2654 h 3404"/>
                <a:gd name="T74" fmla="*/ 1929 w 2964"/>
                <a:gd name="T75" fmla="*/ 3014 h 3404"/>
                <a:gd name="T76" fmla="*/ 1916 w 2964"/>
                <a:gd name="T77" fmla="*/ 3210 h 3404"/>
                <a:gd name="T78" fmla="*/ 1782 w 2964"/>
                <a:gd name="T79" fmla="*/ 3363 h 3404"/>
                <a:gd name="T80" fmla="*/ 1629 w 2964"/>
                <a:gd name="T81" fmla="*/ 3404 h 3404"/>
                <a:gd name="T82" fmla="*/ 1441 w 2964"/>
                <a:gd name="T83" fmla="*/ 3341 h 3404"/>
                <a:gd name="T84" fmla="*/ 758 w 2964"/>
                <a:gd name="T85" fmla="*/ 2924 h 3404"/>
                <a:gd name="T86" fmla="*/ 564 w 2964"/>
                <a:gd name="T87" fmla="*/ 2962 h 3404"/>
                <a:gd name="T88" fmla="*/ 384 w 2964"/>
                <a:gd name="T89" fmla="*/ 2874 h 3404"/>
                <a:gd name="T90" fmla="*/ 11 w 2964"/>
                <a:gd name="T91" fmla="*/ 2440 h 3404"/>
                <a:gd name="T92" fmla="*/ 24 w 2964"/>
                <a:gd name="T93" fmla="*/ 2245 h 3404"/>
                <a:gd name="T94" fmla="*/ 703 w 2964"/>
                <a:gd name="T95" fmla="*/ 1527 h 3404"/>
                <a:gd name="T96" fmla="*/ 1009 w 2964"/>
                <a:gd name="T97" fmla="*/ 1093 h 3404"/>
                <a:gd name="T98" fmla="*/ 1200 w 2964"/>
                <a:gd name="T99" fmla="*/ 598 h 3404"/>
                <a:gd name="T100" fmla="*/ 1179 w 2964"/>
                <a:gd name="T101" fmla="*/ 379 h 3404"/>
                <a:gd name="T102" fmla="*/ 1195 w 2964"/>
                <a:gd name="T103" fmla="*/ 192 h 3404"/>
                <a:gd name="T104" fmla="*/ 1328 w 2964"/>
                <a:gd name="T105" fmla="*/ 41 h 3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64" h="3404">
                  <a:moveTo>
                    <a:pt x="1189" y="2508"/>
                  </a:moveTo>
                  <a:lnTo>
                    <a:pt x="1043" y="2654"/>
                  </a:lnTo>
                  <a:lnTo>
                    <a:pt x="1555" y="3167"/>
                  </a:lnTo>
                  <a:lnTo>
                    <a:pt x="1574" y="3182"/>
                  </a:lnTo>
                  <a:lnTo>
                    <a:pt x="1595" y="3191"/>
                  </a:lnTo>
                  <a:lnTo>
                    <a:pt x="1617" y="3196"/>
                  </a:lnTo>
                  <a:lnTo>
                    <a:pt x="1640" y="3196"/>
                  </a:lnTo>
                  <a:lnTo>
                    <a:pt x="1662" y="3191"/>
                  </a:lnTo>
                  <a:lnTo>
                    <a:pt x="1683" y="3182"/>
                  </a:lnTo>
                  <a:lnTo>
                    <a:pt x="1702" y="3167"/>
                  </a:lnTo>
                  <a:lnTo>
                    <a:pt x="1717" y="3147"/>
                  </a:lnTo>
                  <a:lnTo>
                    <a:pt x="1727" y="3127"/>
                  </a:lnTo>
                  <a:lnTo>
                    <a:pt x="1732" y="3105"/>
                  </a:lnTo>
                  <a:lnTo>
                    <a:pt x="1732" y="3082"/>
                  </a:lnTo>
                  <a:lnTo>
                    <a:pt x="1727" y="3059"/>
                  </a:lnTo>
                  <a:lnTo>
                    <a:pt x="1717" y="3039"/>
                  </a:lnTo>
                  <a:lnTo>
                    <a:pt x="1702" y="3020"/>
                  </a:lnTo>
                  <a:lnTo>
                    <a:pt x="1189" y="2508"/>
                  </a:lnTo>
                  <a:close/>
                  <a:moveTo>
                    <a:pt x="1487" y="2219"/>
                  </a:moveTo>
                  <a:lnTo>
                    <a:pt x="1453" y="2250"/>
                  </a:lnTo>
                  <a:lnTo>
                    <a:pt x="1422" y="2277"/>
                  </a:lnTo>
                  <a:lnTo>
                    <a:pt x="1395" y="2303"/>
                  </a:lnTo>
                  <a:lnTo>
                    <a:pt x="1372" y="2324"/>
                  </a:lnTo>
                  <a:lnTo>
                    <a:pt x="1353" y="2345"/>
                  </a:lnTo>
                  <a:lnTo>
                    <a:pt x="1336" y="2361"/>
                  </a:lnTo>
                  <a:lnTo>
                    <a:pt x="1482" y="2508"/>
                  </a:lnTo>
                  <a:lnTo>
                    <a:pt x="1555" y="2435"/>
                  </a:lnTo>
                  <a:lnTo>
                    <a:pt x="1570" y="2415"/>
                  </a:lnTo>
                  <a:lnTo>
                    <a:pt x="1581" y="2395"/>
                  </a:lnTo>
                  <a:lnTo>
                    <a:pt x="1585" y="2373"/>
                  </a:lnTo>
                  <a:lnTo>
                    <a:pt x="1585" y="2350"/>
                  </a:lnTo>
                  <a:lnTo>
                    <a:pt x="1581" y="2327"/>
                  </a:lnTo>
                  <a:lnTo>
                    <a:pt x="1570" y="2307"/>
                  </a:lnTo>
                  <a:lnTo>
                    <a:pt x="1555" y="2288"/>
                  </a:lnTo>
                  <a:lnTo>
                    <a:pt x="1487" y="2219"/>
                  </a:lnTo>
                  <a:close/>
                  <a:moveTo>
                    <a:pt x="750" y="1776"/>
                  </a:moveTo>
                  <a:lnTo>
                    <a:pt x="238" y="2288"/>
                  </a:lnTo>
                  <a:lnTo>
                    <a:pt x="223" y="2307"/>
                  </a:lnTo>
                  <a:lnTo>
                    <a:pt x="213" y="2327"/>
                  </a:lnTo>
                  <a:lnTo>
                    <a:pt x="208" y="2350"/>
                  </a:lnTo>
                  <a:lnTo>
                    <a:pt x="208" y="2373"/>
                  </a:lnTo>
                  <a:lnTo>
                    <a:pt x="213" y="2395"/>
                  </a:lnTo>
                  <a:lnTo>
                    <a:pt x="223" y="2415"/>
                  </a:lnTo>
                  <a:lnTo>
                    <a:pt x="238" y="2435"/>
                  </a:lnTo>
                  <a:lnTo>
                    <a:pt x="531" y="2727"/>
                  </a:lnTo>
                  <a:lnTo>
                    <a:pt x="549" y="2742"/>
                  </a:lnTo>
                  <a:lnTo>
                    <a:pt x="570" y="2752"/>
                  </a:lnTo>
                  <a:lnTo>
                    <a:pt x="592" y="2757"/>
                  </a:lnTo>
                  <a:lnTo>
                    <a:pt x="615" y="2757"/>
                  </a:lnTo>
                  <a:lnTo>
                    <a:pt x="637" y="2752"/>
                  </a:lnTo>
                  <a:lnTo>
                    <a:pt x="658" y="2742"/>
                  </a:lnTo>
                  <a:lnTo>
                    <a:pt x="677" y="2727"/>
                  </a:lnTo>
                  <a:lnTo>
                    <a:pt x="686" y="2718"/>
                  </a:lnTo>
                  <a:lnTo>
                    <a:pt x="699" y="2706"/>
                  </a:lnTo>
                  <a:lnTo>
                    <a:pt x="714" y="2690"/>
                  </a:lnTo>
                  <a:lnTo>
                    <a:pt x="733" y="2672"/>
                  </a:lnTo>
                  <a:lnTo>
                    <a:pt x="754" y="2651"/>
                  </a:lnTo>
                  <a:lnTo>
                    <a:pt x="778" y="2627"/>
                  </a:lnTo>
                  <a:lnTo>
                    <a:pt x="804" y="2601"/>
                  </a:lnTo>
                  <a:lnTo>
                    <a:pt x="830" y="2573"/>
                  </a:lnTo>
                  <a:lnTo>
                    <a:pt x="859" y="2545"/>
                  </a:lnTo>
                  <a:lnTo>
                    <a:pt x="888" y="2515"/>
                  </a:lnTo>
                  <a:lnTo>
                    <a:pt x="918" y="2485"/>
                  </a:lnTo>
                  <a:lnTo>
                    <a:pt x="949" y="2455"/>
                  </a:lnTo>
                  <a:lnTo>
                    <a:pt x="979" y="2425"/>
                  </a:lnTo>
                  <a:lnTo>
                    <a:pt x="1008" y="2396"/>
                  </a:lnTo>
                  <a:lnTo>
                    <a:pt x="1037" y="2368"/>
                  </a:lnTo>
                  <a:lnTo>
                    <a:pt x="1063" y="2340"/>
                  </a:lnTo>
                  <a:lnTo>
                    <a:pt x="1089" y="2315"/>
                  </a:lnTo>
                  <a:lnTo>
                    <a:pt x="1113" y="2291"/>
                  </a:lnTo>
                  <a:lnTo>
                    <a:pt x="1134" y="2269"/>
                  </a:lnTo>
                  <a:lnTo>
                    <a:pt x="1152" y="2251"/>
                  </a:lnTo>
                  <a:lnTo>
                    <a:pt x="1169" y="2235"/>
                  </a:lnTo>
                  <a:lnTo>
                    <a:pt x="1180" y="2223"/>
                  </a:lnTo>
                  <a:lnTo>
                    <a:pt x="1189" y="2215"/>
                  </a:lnTo>
                  <a:lnTo>
                    <a:pt x="750" y="1776"/>
                  </a:lnTo>
                  <a:close/>
                  <a:moveTo>
                    <a:pt x="1396" y="665"/>
                  </a:moveTo>
                  <a:lnTo>
                    <a:pt x="1366" y="770"/>
                  </a:lnTo>
                  <a:lnTo>
                    <a:pt x="1332" y="874"/>
                  </a:lnTo>
                  <a:lnTo>
                    <a:pt x="1292" y="976"/>
                  </a:lnTo>
                  <a:lnTo>
                    <a:pt x="1248" y="1076"/>
                  </a:lnTo>
                  <a:lnTo>
                    <a:pt x="1200" y="1174"/>
                  </a:lnTo>
                  <a:lnTo>
                    <a:pt x="1147" y="1269"/>
                  </a:lnTo>
                  <a:lnTo>
                    <a:pt x="1089" y="1363"/>
                  </a:lnTo>
                  <a:lnTo>
                    <a:pt x="1028" y="1453"/>
                  </a:lnTo>
                  <a:lnTo>
                    <a:pt x="962" y="1540"/>
                  </a:lnTo>
                  <a:lnTo>
                    <a:pt x="892" y="1624"/>
                  </a:lnTo>
                  <a:lnTo>
                    <a:pt x="1340" y="2073"/>
                  </a:lnTo>
                  <a:lnTo>
                    <a:pt x="1425" y="2002"/>
                  </a:lnTo>
                  <a:lnTo>
                    <a:pt x="1512" y="1937"/>
                  </a:lnTo>
                  <a:lnTo>
                    <a:pt x="1602" y="1876"/>
                  </a:lnTo>
                  <a:lnTo>
                    <a:pt x="1695" y="1818"/>
                  </a:lnTo>
                  <a:lnTo>
                    <a:pt x="1791" y="1765"/>
                  </a:lnTo>
                  <a:lnTo>
                    <a:pt x="1889" y="1717"/>
                  </a:lnTo>
                  <a:lnTo>
                    <a:pt x="1988" y="1673"/>
                  </a:lnTo>
                  <a:lnTo>
                    <a:pt x="2090" y="1633"/>
                  </a:lnTo>
                  <a:lnTo>
                    <a:pt x="2194" y="1599"/>
                  </a:lnTo>
                  <a:lnTo>
                    <a:pt x="2300" y="1569"/>
                  </a:lnTo>
                  <a:lnTo>
                    <a:pt x="1396" y="665"/>
                  </a:lnTo>
                  <a:close/>
                  <a:moveTo>
                    <a:pt x="1471" y="209"/>
                  </a:moveTo>
                  <a:lnTo>
                    <a:pt x="1449" y="213"/>
                  </a:lnTo>
                  <a:lnTo>
                    <a:pt x="1427" y="223"/>
                  </a:lnTo>
                  <a:lnTo>
                    <a:pt x="1409" y="238"/>
                  </a:lnTo>
                  <a:lnTo>
                    <a:pt x="1394" y="257"/>
                  </a:lnTo>
                  <a:lnTo>
                    <a:pt x="1384" y="277"/>
                  </a:lnTo>
                  <a:lnTo>
                    <a:pt x="1379" y="300"/>
                  </a:lnTo>
                  <a:lnTo>
                    <a:pt x="1379" y="322"/>
                  </a:lnTo>
                  <a:lnTo>
                    <a:pt x="1384" y="345"/>
                  </a:lnTo>
                  <a:lnTo>
                    <a:pt x="1394" y="365"/>
                  </a:lnTo>
                  <a:lnTo>
                    <a:pt x="1409" y="385"/>
                  </a:lnTo>
                  <a:lnTo>
                    <a:pt x="2580" y="1556"/>
                  </a:lnTo>
                  <a:lnTo>
                    <a:pt x="2599" y="1571"/>
                  </a:lnTo>
                  <a:lnTo>
                    <a:pt x="2619" y="1580"/>
                  </a:lnTo>
                  <a:lnTo>
                    <a:pt x="2642" y="1586"/>
                  </a:lnTo>
                  <a:lnTo>
                    <a:pt x="2664" y="1586"/>
                  </a:lnTo>
                  <a:lnTo>
                    <a:pt x="2687" y="1580"/>
                  </a:lnTo>
                  <a:lnTo>
                    <a:pt x="2707" y="1571"/>
                  </a:lnTo>
                  <a:lnTo>
                    <a:pt x="2727" y="1556"/>
                  </a:lnTo>
                  <a:lnTo>
                    <a:pt x="2742" y="1537"/>
                  </a:lnTo>
                  <a:lnTo>
                    <a:pt x="2751" y="1516"/>
                  </a:lnTo>
                  <a:lnTo>
                    <a:pt x="2756" y="1493"/>
                  </a:lnTo>
                  <a:lnTo>
                    <a:pt x="2756" y="1471"/>
                  </a:lnTo>
                  <a:lnTo>
                    <a:pt x="2751" y="1449"/>
                  </a:lnTo>
                  <a:lnTo>
                    <a:pt x="2742" y="1428"/>
                  </a:lnTo>
                  <a:lnTo>
                    <a:pt x="2727" y="1410"/>
                  </a:lnTo>
                  <a:lnTo>
                    <a:pt x="1555" y="238"/>
                  </a:lnTo>
                  <a:lnTo>
                    <a:pt x="1537" y="223"/>
                  </a:lnTo>
                  <a:lnTo>
                    <a:pt x="1516" y="213"/>
                  </a:lnTo>
                  <a:lnTo>
                    <a:pt x="1494" y="209"/>
                  </a:lnTo>
                  <a:lnTo>
                    <a:pt x="1471" y="209"/>
                  </a:lnTo>
                  <a:close/>
                  <a:moveTo>
                    <a:pt x="1482" y="0"/>
                  </a:moveTo>
                  <a:lnTo>
                    <a:pt x="1522" y="4"/>
                  </a:lnTo>
                  <a:lnTo>
                    <a:pt x="1561" y="11"/>
                  </a:lnTo>
                  <a:lnTo>
                    <a:pt x="1599" y="23"/>
                  </a:lnTo>
                  <a:lnTo>
                    <a:pt x="1635" y="41"/>
                  </a:lnTo>
                  <a:lnTo>
                    <a:pt x="1670" y="64"/>
                  </a:lnTo>
                  <a:lnTo>
                    <a:pt x="1702" y="92"/>
                  </a:lnTo>
                  <a:lnTo>
                    <a:pt x="2873" y="1263"/>
                  </a:lnTo>
                  <a:lnTo>
                    <a:pt x="2900" y="1295"/>
                  </a:lnTo>
                  <a:lnTo>
                    <a:pt x="2923" y="1329"/>
                  </a:lnTo>
                  <a:lnTo>
                    <a:pt x="2941" y="1366"/>
                  </a:lnTo>
                  <a:lnTo>
                    <a:pt x="2953" y="1403"/>
                  </a:lnTo>
                  <a:lnTo>
                    <a:pt x="2962" y="1443"/>
                  </a:lnTo>
                  <a:lnTo>
                    <a:pt x="2964" y="1483"/>
                  </a:lnTo>
                  <a:lnTo>
                    <a:pt x="2962" y="1522"/>
                  </a:lnTo>
                  <a:lnTo>
                    <a:pt x="2953" y="1561"/>
                  </a:lnTo>
                  <a:lnTo>
                    <a:pt x="2941" y="1600"/>
                  </a:lnTo>
                  <a:lnTo>
                    <a:pt x="2923" y="1636"/>
                  </a:lnTo>
                  <a:lnTo>
                    <a:pt x="2900" y="1671"/>
                  </a:lnTo>
                  <a:lnTo>
                    <a:pt x="2873" y="1703"/>
                  </a:lnTo>
                  <a:lnTo>
                    <a:pt x="2873" y="1703"/>
                  </a:lnTo>
                  <a:lnTo>
                    <a:pt x="2843" y="1729"/>
                  </a:lnTo>
                  <a:lnTo>
                    <a:pt x="2809" y="1751"/>
                  </a:lnTo>
                  <a:lnTo>
                    <a:pt x="2775" y="1768"/>
                  </a:lnTo>
                  <a:lnTo>
                    <a:pt x="2738" y="1781"/>
                  </a:lnTo>
                  <a:lnTo>
                    <a:pt x="2701" y="1790"/>
                  </a:lnTo>
                  <a:lnTo>
                    <a:pt x="2662" y="1793"/>
                  </a:lnTo>
                  <a:lnTo>
                    <a:pt x="2625" y="1792"/>
                  </a:lnTo>
                  <a:lnTo>
                    <a:pt x="2586" y="1785"/>
                  </a:lnTo>
                  <a:lnTo>
                    <a:pt x="2550" y="1776"/>
                  </a:lnTo>
                  <a:lnTo>
                    <a:pt x="2514" y="1760"/>
                  </a:lnTo>
                  <a:lnTo>
                    <a:pt x="2480" y="1740"/>
                  </a:lnTo>
                  <a:lnTo>
                    <a:pt x="2471" y="1741"/>
                  </a:lnTo>
                  <a:lnTo>
                    <a:pt x="2361" y="1767"/>
                  </a:lnTo>
                  <a:lnTo>
                    <a:pt x="2252" y="1797"/>
                  </a:lnTo>
                  <a:lnTo>
                    <a:pt x="2146" y="1834"/>
                  </a:lnTo>
                  <a:lnTo>
                    <a:pt x="2042" y="1875"/>
                  </a:lnTo>
                  <a:lnTo>
                    <a:pt x="1940" y="1922"/>
                  </a:lnTo>
                  <a:lnTo>
                    <a:pt x="1841" y="1973"/>
                  </a:lnTo>
                  <a:lnTo>
                    <a:pt x="1745" y="2030"/>
                  </a:lnTo>
                  <a:lnTo>
                    <a:pt x="1652" y="2091"/>
                  </a:lnTo>
                  <a:lnTo>
                    <a:pt x="1702" y="2142"/>
                  </a:lnTo>
                  <a:lnTo>
                    <a:pt x="1730" y="2173"/>
                  </a:lnTo>
                  <a:lnTo>
                    <a:pt x="1752" y="2208"/>
                  </a:lnTo>
                  <a:lnTo>
                    <a:pt x="1771" y="2245"/>
                  </a:lnTo>
                  <a:lnTo>
                    <a:pt x="1782" y="2282"/>
                  </a:lnTo>
                  <a:lnTo>
                    <a:pt x="1790" y="2322"/>
                  </a:lnTo>
                  <a:lnTo>
                    <a:pt x="1793" y="2361"/>
                  </a:lnTo>
                  <a:lnTo>
                    <a:pt x="1790" y="2400"/>
                  </a:lnTo>
                  <a:lnTo>
                    <a:pt x="1782" y="2440"/>
                  </a:lnTo>
                  <a:lnTo>
                    <a:pt x="1771" y="2478"/>
                  </a:lnTo>
                  <a:lnTo>
                    <a:pt x="1752" y="2514"/>
                  </a:lnTo>
                  <a:lnTo>
                    <a:pt x="1730" y="2549"/>
                  </a:lnTo>
                  <a:lnTo>
                    <a:pt x="1702" y="2581"/>
                  </a:lnTo>
                  <a:lnTo>
                    <a:pt x="1629" y="2654"/>
                  </a:lnTo>
                  <a:lnTo>
                    <a:pt x="1848" y="2874"/>
                  </a:lnTo>
                  <a:lnTo>
                    <a:pt x="1876" y="2906"/>
                  </a:lnTo>
                  <a:lnTo>
                    <a:pt x="1898" y="2940"/>
                  </a:lnTo>
                  <a:lnTo>
                    <a:pt x="1916" y="2977"/>
                  </a:lnTo>
                  <a:lnTo>
                    <a:pt x="1929" y="3014"/>
                  </a:lnTo>
                  <a:lnTo>
                    <a:pt x="1937" y="3054"/>
                  </a:lnTo>
                  <a:lnTo>
                    <a:pt x="1939" y="3094"/>
                  </a:lnTo>
                  <a:lnTo>
                    <a:pt x="1937" y="3134"/>
                  </a:lnTo>
                  <a:lnTo>
                    <a:pt x="1929" y="3172"/>
                  </a:lnTo>
                  <a:lnTo>
                    <a:pt x="1916" y="3210"/>
                  </a:lnTo>
                  <a:lnTo>
                    <a:pt x="1898" y="3247"/>
                  </a:lnTo>
                  <a:lnTo>
                    <a:pt x="1876" y="3282"/>
                  </a:lnTo>
                  <a:lnTo>
                    <a:pt x="1848" y="3313"/>
                  </a:lnTo>
                  <a:lnTo>
                    <a:pt x="1817" y="3341"/>
                  </a:lnTo>
                  <a:lnTo>
                    <a:pt x="1782" y="3363"/>
                  </a:lnTo>
                  <a:lnTo>
                    <a:pt x="1746" y="3381"/>
                  </a:lnTo>
                  <a:lnTo>
                    <a:pt x="1707" y="3394"/>
                  </a:lnTo>
                  <a:lnTo>
                    <a:pt x="1669" y="3402"/>
                  </a:lnTo>
                  <a:lnTo>
                    <a:pt x="1629" y="3404"/>
                  </a:lnTo>
                  <a:lnTo>
                    <a:pt x="1629" y="3404"/>
                  </a:lnTo>
                  <a:lnTo>
                    <a:pt x="1589" y="3402"/>
                  </a:lnTo>
                  <a:lnTo>
                    <a:pt x="1549" y="3394"/>
                  </a:lnTo>
                  <a:lnTo>
                    <a:pt x="1512" y="3381"/>
                  </a:lnTo>
                  <a:lnTo>
                    <a:pt x="1475" y="3363"/>
                  </a:lnTo>
                  <a:lnTo>
                    <a:pt x="1441" y="3341"/>
                  </a:lnTo>
                  <a:lnTo>
                    <a:pt x="1409" y="3313"/>
                  </a:lnTo>
                  <a:lnTo>
                    <a:pt x="897" y="2801"/>
                  </a:lnTo>
                  <a:lnTo>
                    <a:pt x="823" y="2874"/>
                  </a:lnTo>
                  <a:lnTo>
                    <a:pt x="792" y="2902"/>
                  </a:lnTo>
                  <a:lnTo>
                    <a:pt x="758" y="2924"/>
                  </a:lnTo>
                  <a:lnTo>
                    <a:pt x="721" y="2942"/>
                  </a:lnTo>
                  <a:lnTo>
                    <a:pt x="682" y="2954"/>
                  </a:lnTo>
                  <a:lnTo>
                    <a:pt x="644" y="2962"/>
                  </a:lnTo>
                  <a:lnTo>
                    <a:pt x="604" y="2965"/>
                  </a:lnTo>
                  <a:lnTo>
                    <a:pt x="564" y="2962"/>
                  </a:lnTo>
                  <a:lnTo>
                    <a:pt x="525" y="2954"/>
                  </a:lnTo>
                  <a:lnTo>
                    <a:pt x="487" y="2942"/>
                  </a:lnTo>
                  <a:lnTo>
                    <a:pt x="451" y="2924"/>
                  </a:lnTo>
                  <a:lnTo>
                    <a:pt x="416" y="2902"/>
                  </a:lnTo>
                  <a:lnTo>
                    <a:pt x="384" y="2874"/>
                  </a:lnTo>
                  <a:lnTo>
                    <a:pt x="91" y="2581"/>
                  </a:lnTo>
                  <a:lnTo>
                    <a:pt x="63" y="2549"/>
                  </a:lnTo>
                  <a:lnTo>
                    <a:pt x="41" y="2514"/>
                  </a:lnTo>
                  <a:lnTo>
                    <a:pt x="24" y="2478"/>
                  </a:lnTo>
                  <a:lnTo>
                    <a:pt x="11" y="2440"/>
                  </a:lnTo>
                  <a:lnTo>
                    <a:pt x="3" y="2400"/>
                  </a:lnTo>
                  <a:lnTo>
                    <a:pt x="0" y="2361"/>
                  </a:lnTo>
                  <a:lnTo>
                    <a:pt x="3" y="2321"/>
                  </a:lnTo>
                  <a:lnTo>
                    <a:pt x="11" y="2282"/>
                  </a:lnTo>
                  <a:lnTo>
                    <a:pt x="24" y="2245"/>
                  </a:lnTo>
                  <a:lnTo>
                    <a:pt x="41" y="2208"/>
                  </a:lnTo>
                  <a:lnTo>
                    <a:pt x="63" y="2173"/>
                  </a:lnTo>
                  <a:lnTo>
                    <a:pt x="91" y="2142"/>
                  </a:lnTo>
                  <a:lnTo>
                    <a:pt x="629" y="1604"/>
                  </a:lnTo>
                  <a:lnTo>
                    <a:pt x="703" y="1527"/>
                  </a:lnTo>
                  <a:lnTo>
                    <a:pt x="773" y="1445"/>
                  </a:lnTo>
                  <a:lnTo>
                    <a:pt x="838" y="1361"/>
                  </a:lnTo>
                  <a:lnTo>
                    <a:pt x="899" y="1275"/>
                  </a:lnTo>
                  <a:lnTo>
                    <a:pt x="956" y="1185"/>
                  </a:lnTo>
                  <a:lnTo>
                    <a:pt x="1009" y="1093"/>
                  </a:lnTo>
                  <a:lnTo>
                    <a:pt x="1056" y="999"/>
                  </a:lnTo>
                  <a:lnTo>
                    <a:pt x="1099" y="901"/>
                  </a:lnTo>
                  <a:lnTo>
                    <a:pt x="1137" y="802"/>
                  </a:lnTo>
                  <a:lnTo>
                    <a:pt x="1171" y="701"/>
                  </a:lnTo>
                  <a:lnTo>
                    <a:pt x="1200" y="598"/>
                  </a:lnTo>
                  <a:lnTo>
                    <a:pt x="1223" y="493"/>
                  </a:lnTo>
                  <a:lnTo>
                    <a:pt x="1224" y="485"/>
                  </a:lnTo>
                  <a:lnTo>
                    <a:pt x="1205" y="451"/>
                  </a:lnTo>
                  <a:lnTo>
                    <a:pt x="1190" y="416"/>
                  </a:lnTo>
                  <a:lnTo>
                    <a:pt x="1179" y="379"/>
                  </a:lnTo>
                  <a:lnTo>
                    <a:pt x="1173" y="342"/>
                  </a:lnTo>
                  <a:lnTo>
                    <a:pt x="1172" y="304"/>
                  </a:lnTo>
                  <a:lnTo>
                    <a:pt x="1175" y="266"/>
                  </a:lnTo>
                  <a:lnTo>
                    <a:pt x="1182" y="228"/>
                  </a:lnTo>
                  <a:lnTo>
                    <a:pt x="1195" y="192"/>
                  </a:lnTo>
                  <a:lnTo>
                    <a:pt x="1213" y="156"/>
                  </a:lnTo>
                  <a:lnTo>
                    <a:pt x="1235" y="123"/>
                  </a:lnTo>
                  <a:lnTo>
                    <a:pt x="1263" y="92"/>
                  </a:lnTo>
                  <a:lnTo>
                    <a:pt x="1294" y="64"/>
                  </a:lnTo>
                  <a:lnTo>
                    <a:pt x="1328" y="41"/>
                  </a:lnTo>
                  <a:lnTo>
                    <a:pt x="1365" y="23"/>
                  </a:lnTo>
                  <a:lnTo>
                    <a:pt x="1404" y="11"/>
                  </a:lnTo>
                  <a:lnTo>
                    <a:pt x="1442" y="4"/>
                  </a:lnTo>
                  <a:lnTo>
                    <a:pt x="1482"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9" name="Freeform 47"/>
            <p:cNvSpPr>
              <a:spLocks/>
            </p:cNvSpPr>
            <p:nvPr/>
          </p:nvSpPr>
          <p:spPr bwMode="auto">
            <a:xfrm>
              <a:off x="3979863" y="2128838"/>
              <a:ext cx="50800" cy="50800"/>
            </a:xfrm>
            <a:custGeom>
              <a:avLst/>
              <a:gdLst>
                <a:gd name="T0" fmla="*/ 238 w 352"/>
                <a:gd name="T1" fmla="*/ 0 h 352"/>
                <a:gd name="T2" fmla="*/ 261 w 352"/>
                <a:gd name="T3" fmla="*/ 0 h 352"/>
                <a:gd name="T4" fmla="*/ 282 w 352"/>
                <a:gd name="T5" fmla="*/ 5 h 352"/>
                <a:gd name="T6" fmla="*/ 304 w 352"/>
                <a:gd name="T7" fmla="*/ 15 h 352"/>
                <a:gd name="T8" fmla="*/ 322 w 352"/>
                <a:gd name="T9" fmla="*/ 30 h 352"/>
                <a:gd name="T10" fmla="*/ 337 w 352"/>
                <a:gd name="T11" fmla="*/ 48 h 352"/>
                <a:gd name="T12" fmla="*/ 347 w 352"/>
                <a:gd name="T13" fmla="*/ 69 h 352"/>
                <a:gd name="T14" fmla="*/ 352 w 352"/>
                <a:gd name="T15" fmla="*/ 91 h 352"/>
                <a:gd name="T16" fmla="*/ 352 w 352"/>
                <a:gd name="T17" fmla="*/ 115 h 352"/>
                <a:gd name="T18" fmla="*/ 347 w 352"/>
                <a:gd name="T19" fmla="*/ 136 h 352"/>
                <a:gd name="T20" fmla="*/ 337 w 352"/>
                <a:gd name="T21" fmla="*/ 157 h 352"/>
                <a:gd name="T22" fmla="*/ 322 w 352"/>
                <a:gd name="T23" fmla="*/ 176 h 352"/>
                <a:gd name="T24" fmla="*/ 176 w 352"/>
                <a:gd name="T25" fmla="*/ 323 h 352"/>
                <a:gd name="T26" fmla="*/ 157 w 352"/>
                <a:gd name="T27" fmla="*/ 337 h 352"/>
                <a:gd name="T28" fmla="*/ 136 w 352"/>
                <a:gd name="T29" fmla="*/ 347 h 352"/>
                <a:gd name="T30" fmla="*/ 114 w 352"/>
                <a:gd name="T31" fmla="*/ 352 h 352"/>
                <a:gd name="T32" fmla="*/ 91 w 352"/>
                <a:gd name="T33" fmla="*/ 352 h 352"/>
                <a:gd name="T34" fmla="*/ 69 w 352"/>
                <a:gd name="T35" fmla="*/ 347 h 352"/>
                <a:gd name="T36" fmla="*/ 48 w 352"/>
                <a:gd name="T37" fmla="*/ 337 h 352"/>
                <a:gd name="T38" fmla="*/ 30 w 352"/>
                <a:gd name="T39" fmla="*/ 323 h 352"/>
                <a:gd name="T40" fmla="*/ 15 w 352"/>
                <a:gd name="T41" fmla="*/ 303 h 352"/>
                <a:gd name="T42" fmla="*/ 4 w 352"/>
                <a:gd name="T43" fmla="*/ 283 h 352"/>
                <a:gd name="T44" fmla="*/ 0 w 352"/>
                <a:gd name="T45" fmla="*/ 261 h 352"/>
                <a:gd name="T46" fmla="*/ 0 w 352"/>
                <a:gd name="T47" fmla="*/ 238 h 352"/>
                <a:gd name="T48" fmla="*/ 4 w 352"/>
                <a:gd name="T49" fmla="*/ 215 h 352"/>
                <a:gd name="T50" fmla="*/ 15 w 352"/>
                <a:gd name="T51" fmla="*/ 195 h 352"/>
                <a:gd name="T52" fmla="*/ 30 w 352"/>
                <a:gd name="T53" fmla="*/ 176 h 352"/>
                <a:gd name="T54" fmla="*/ 176 w 352"/>
                <a:gd name="T55" fmla="*/ 30 h 352"/>
                <a:gd name="T56" fmla="*/ 194 w 352"/>
                <a:gd name="T57" fmla="*/ 15 h 352"/>
                <a:gd name="T58" fmla="*/ 216 w 352"/>
                <a:gd name="T59" fmla="*/ 5 h 352"/>
                <a:gd name="T60" fmla="*/ 238 w 352"/>
                <a:gd name="T61"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2" h="352">
                  <a:moveTo>
                    <a:pt x="238" y="0"/>
                  </a:moveTo>
                  <a:lnTo>
                    <a:pt x="261" y="0"/>
                  </a:lnTo>
                  <a:lnTo>
                    <a:pt x="282" y="5"/>
                  </a:lnTo>
                  <a:lnTo>
                    <a:pt x="304" y="15"/>
                  </a:lnTo>
                  <a:lnTo>
                    <a:pt x="322" y="30"/>
                  </a:lnTo>
                  <a:lnTo>
                    <a:pt x="337" y="48"/>
                  </a:lnTo>
                  <a:lnTo>
                    <a:pt x="347" y="69"/>
                  </a:lnTo>
                  <a:lnTo>
                    <a:pt x="352" y="91"/>
                  </a:lnTo>
                  <a:lnTo>
                    <a:pt x="352" y="115"/>
                  </a:lnTo>
                  <a:lnTo>
                    <a:pt x="347" y="136"/>
                  </a:lnTo>
                  <a:lnTo>
                    <a:pt x="337" y="157"/>
                  </a:lnTo>
                  <a:lnTo>
                    <a:pt x="322" y="176"/>
                  </a:lnTo>
                  <a:lnTo>
                    <a:pt x="176" y="323"/>
                  </a:lnTo>
                  <a:lnTo>
                    <a:pt x="157" y="337"/>
                  </a:lnTo>
                  <a:lnTo>
                    <a:pt x="136" y="347"/>
                  </a:lnTo>
                  <a:lnTo>
                    <a:pt x="114" y="352"/>
                  </a:lnTo>
                  <a:lnTo>
                    <a:pt x="91" y="352"/>
                  </a:lnTo>
                  <a:lnTo>
                    <a:pt x="69" y="347"/>
                  </a:lnTo>
                  <a:lnTo>
                    <a:pt x="48" y="337"/>
                  </a:lnTo>
                  <a:lnTo>
                    <a:pt x="30" y="323"/>
                  </a:lnTo>
                  <a:lnTo>
                    <a:pt x="15" y="303"/>
                  </a:lnTo>
                  <a:lnTo>
                    <a:pt x="4" y="283"/>
                  </a:lnTo>
                  <a:lnTo>
                    <a:pt x="0" y="261"/>
                  </a:lnTo>
                  <a:lnTo>
                    <a:pt x="0" y="238"/>
                  </a:lnTo>
                  <a:lnTo>
                    <a:pt x="4" y="215"/>
                  </a:lnTo>
                  <a:lnTo>
                    <a:pt x="15" y="195"/>
                  </a:lnTo>
                  <a:lnTo>
                    <a:pt x="30" y="176"/>
                  </a:lnTo>
                  <a:lnTo>
                    <a:pt x="176" y="30"/>
                  </a:lnTo>
                  <a:lnTo>
                    <a:pt x="194" y="15"/>
                  </a:lnTo>
                  <a:lnTo>
                    <a:pt x="216" y="5"/>
                  </a:lnTo>
                  <a:lnTo>
                    <a:pt x="238"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0" name="Freeform 48"/>
            <p:cNvSpPr>
              <a:spLocks/>
            </p:cNvSpPr>
            <p:nvPr/>
          </p:nvSpPr>
          <p:spPr bwMode="auto">
            <a:xfrm>
              <a:off x="4206875" y="1804988"/>
              <a:ext cx="30163" cy="58738"/>
            </a:xfrm>
            <a:custGeom>
              <a:avLst/>
              <a:gdLst>
                <a:gd name="T0" fmla="*/ 104 w 207"/>
                <a:gd name="T1" fmla="*/ 0 h 415"/>
                <a:gd name="T2" fmla="*/ 128 w 207"/>
                <a:gd name="T3" fmla="*/ 4 h 415"/>
                <a:gd name="T4" fmla="*/ 149 w 207"/>
                <a:gd name="T5" fmla="*/ 11 h 415"/>
                <a:gd name="T6" fmla="*/ 169 w 207"/>
                <a:gd name="T7" fmla="*/ 24 h 415"/>
                <a:gd name="T8" fmla="*/ 185 w 207"/>
                <a:gd name="T9" fmla="*/ 40 h 415"/>
                <a:gd name="T10" fmla="*/ 198 w 207"/>
                <a:gd name="T11" fmla="*/ 58 h 415"/>
                <a:gd name="T12" fmla="*/ 205 w 207"/>
                <a:gd name="T13" fmla="*/ 81 h 415"/>
                <a:gd name="T14" fmla="*/ 207 w 207"/>
                <a:gd name="T15" fmla="*/ 105 h 415"/>
                <a:gd name="T16" fmla="*/ 207 w 207"/>
                <a:gd name="T17" fmla="*/ 312 h 415"/>
                <a:gd name="T18" fmla="*/ 205 w 207"/>
                <a:gd name="T19" fmla="*/ 335 h 415"/>
                <a:gd name="T20" fmla="*/ 198 w 207"/>
                <a:gd name="T21" fmla="*/ 357 h 415"/>
                <a:gd name="T22" fmla="*/ 185 w 207"/>
                <a:gd name="T23" fmla="*/ 376 h 415"/>
                <a:gd name="T24" fmla="*/ 169 w 207"/>
                <a:gd name="T25" fmla="*/ 392 h 415"/>
                <a:gd name="T26" fmla="*/ 149 w 207"/>
                <a:gd name="T27" fmla="*/ 404 h 415"/>
                <a:gd name="T28" fmla="*/ 128 w 207"/>
                <a:gd name="T29" fmla="*/ 413 h 415"/>
                <a:gd name="T30" fmla="*/ 104 w 207"/>
                <a:gd name="T31" fmla="*/ 415 h 415"/>
                <a:gd name="T32" fmla="*/ 81 w 207"/>
                <a:gd name="T33" fmla="*/ 413 h 415"/>
                <a:gd name="T34" fmla="*/ 59 w 207"/>
                <a:gd name="T35" fmla="*/ 404 h 415"/>
                <a:gd name="T36" fmla="*/ 40 w 207"/>
                <a:gd name="T37" fmla="*/ 392 h 415"/>
                <a:gd name="T38" fmla="*/ 24 w 207"/>
                <a:gd name="T39" fmla="*/ 376 h 415"/>
                <a:gd name="T40" fmla="*/ 11 w 207"/>
                <a:gd name="T41" fmla="*/ 357 h 415"/>
                <a:gd name="T42" fmla="*/ 3 w 207"/>
                <a:gd name="T43" fmla="*/ 335 h 415"/>
                <a:gd name="T44" fmla="*/ 0 w 207"/>
                <a:gd name="T45" fmla="*/ 312 h 415"/>
                <a:gd name="T46" fmla="*/ 0 w 207"/>
                <a:gd name="T47" fmla="*/ 105 h 415"/>
                <a:gd name="T48" fmla="*/ 3 w 207"/>
                <a:gd name="T49" fmla="*/ 81 h 415"/>
                <a:gd name="T50" fmla="*/ 11 w 207"/>
                <a:gd name="T51" fmla="*/ 58 h 415"/>
                <a:gd name="T52" fmla="*/ 24 w 207"/>
                <a:gd name="T53" fmla="*/ 40 h 415"/>
                <a:gd name="T54" fmla="*/ 40 w 207"/>
                <a:gd name="T55" fmla="*/ 24 h 415"/>
                <a:gd name="T56" fmla="*/ 59 w 207"/>
                <a:gd name="T57" fmla="*/ 11 h 415"/>
                <a:gd name="T58" fmla="*/ 81 w 207"/>
                <a:gd name="T59" fmla="*/ 4 h 415"/>
                <a:gd name="T60" fmla="*/ 104 w 207"/>
                <a:gd name="T61"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7" h="415">
                  <a:moveTo>
                    <a:pt x="104" y="0"/>
                  </a:moveTo>
                  <a:lnTo>
                    <a:pt x="128" y="4"/>
                  </a:lnTo>
                  <a:lnTo>
                    <a:pt x="149" y="11"/>
                  </a:lnTo>
                  <a:lnTo>
                    <a:pt x="169" y="24"/>
                  </a:lnTo>
                  <a:lnTo>
                    <a:pt x="185" y="40"/>
                  </a:lnTo>
                  <a:lnTo>
                    <a:pt x="198" y="58"/>
                  </a:lnTo>
                  <a:lnTo>
                    <a:pt x="205" y="81"/>
                  </a:lnTo>
                  <a:lnTo>
                    <a:pt x="207" y="105"/>
                  </a:lnTo>
                  <a:lnTo>
                    <a:pt x="207" y="312"/>
                  </a:lnTo>
                  <a:lnTo>
                    <a:pt x="205" y="335"/>
                  </a:lnTo>
                  <a:lnTo>
                    <a:pt x="198" y="357"/>
                  </a:lnTo>
                  <a:lnTo>
                    <a:pt x="185" y="376"/>
                  </a:lnTo>
                  <a:lnTo>
                    <a:pt x="169" y="392"/>
                  </a:lnTo>
                  <a:lnTo>
                    <a:pt x="149" y="404"/>
                  </a:lnTo>
                  <a:lnTo>
                    <a:pt x="128" y="413"/>
                  </a:lnTo>
                  <a:lnTo>
                    <a:pt x="104" y="415"/>
                  </a:lnTo>
                  <a:lnTo>
                    <a:pt x="81" y="413"/>
                  </a:lnTo>
                  <a:lnTo>
                    <a:pt x="59" y="404"/>
                  </a:lnTo>
                  <a:lnTo>
                    <a:pt x="40" y="392"/>
                  </a:lnTo>
                  <a:lnTo>
                    <a:pt x="24" y="376"/>
                  </a:lnTo>
                  <a:lnTo>
                    <a:pt x="11" y="357"/>
                  </a:lnTo>
                  <a:lnTo>
                    <a:pt x="3" y="335"/>
                  </a:lnTo>
                  <a:lnTo>
                    <a:pt x="0" y="312"/>
                  </a:lnTo>
                  <a:lnTo>
                    <a:pt x="0" y="105"/>
                  </a:lnTo>
                  <a:lnTo>
                    <a:pt x="3" y="81"/>
                  </a:lnTo>
                  <a:lnTo>
                    <a:pt x="11" y="58"/>
                  </a:lnTo>
                  <a:lnTo>
                    <a:pt x="24" y="40"/>
                  </a:lnTo>
                  <a:lnTo>
                    <a:pt x="40" y="24"/>
                  </a:lnTo>
                  <a:lnTo>
                    <a:pt x="59" y="11"/>
                  </a:lnTo>
                  <a:lnTo>
                    <a:pt x="81" y="4"/>
                  </a:lnTo>
                  <a:lnTo>
                    <a:pt x="104"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1" name="Freeform 49"/>
            <p:cNvSpPr>
              <a:spLocks/>
            </p:cNvSpPr>
            <p:nvPr/>
          </p:nvSpPr>
          <p:spPr bwMode="auto">
            <a:xfrm>
              <a:off x="4297363" y="1924050"/>
              <a:ext cx="60325" cy="30163"/>
            </a:xfrm>
            <a:custGeom>
              <a:avLst/>
              <a:gdLst>
                <a:gd name="T0" fmla="*/ 105 w 415"/>
                <a:gd name="T1" fmla="*/ 0 h 207"/>
                <a:gd name="T2" fmla="*/ 312 w 415"/>
                <a:gd name="T3" fmla="*/ 0 h 207"/>
                <a:gd name="T4" fmla="*/ 335 w 415"/>
                <a:gd name="T5" fmla="*/ 3 h 207"/>
                <a:gd name="T6" fmla="*/ 357 w 415"/>
                <a:gd name="T7" fmla="*/ 11 h 207"/>
                <a:gd name="T8" fmla="*/ 376 w 415"/>
                <a:gd name="T9" fmla="*/ 23 h 207"/>
                <a:gd name="T10" fmla="*/ 392 w 415"/>
                <a:gd name="T11" fmla="*/ 39 h 207"/>
                <a:gd name="T12" fmla="*/ 404 w 415"/>
                <a:gd name="T13" fmla="*/ 58 h 207"/>
                <a:gd name="T14" fmla="*/ 412 w 415"/>
                <a:gd name="T15" fmla="*/ 79 h 207"/>
                <a:gd name="T16" fmla="*/ 415 w 415"/>
                <a:gd name="T17" fmla="*/ 104 h 207"/>
                <a:gd name="T18" fmla="*/ 412 w 415"/>
                <a:gd name="T19" fmla="*/ 128 h 207"/>
                <a:gd name="T20" fmla="*/ 404 w 415"/>
                <a:gd name="T21" fmla="*/ 149 h 207"/>
                <a:gd name="T22" fmla="*/ 392 w 415"/>
                <a:gd name="T23" fmla="*/ 169 h 207"/>
                <a:gd name="T24" fmla="*/ 376 w 415"/>
                <a:gd name="T25" fmla="*/ 185 h 207"/>
                <a:gd name="T26" fmla="*/ 357 w 415"/>
                <a:gd name="T27" fmla="*/ 196 h 207"/>
                <a:gd name="T28" fmla="*/ 335 w 415"/>
                <a:gd name="T29" fmla="*/ 205 h 207"/>
                <a:gd name="T30" fmla="*/ 312 w 415"/>
                <a:gd name="T31" fmla="*/ 207 h 207"/>
                <a:gd name="T32" fmla="*/ 105 w 415"/>
                <a:gd name="T33" fmla="*/ 207 h 207"/>
                <a:gd name="T34" fmla="*/ 81 w 415"/>
                <a:gd name="T35" fmla="*/ 205 h 207"/>
                <a:gd name="T36" fmla="*/ 58 w 415"/>
                <a:gd name="T37" fmla="*/ 196 h 207"/>
                <a:gd name="T38" fmla="*/ 39 w 415"/>
                <a:gd name="T39" fmla="*/ 185 h 207"/>
                <a:gd name="T40" fmla="*/ 23 w 415"/>
                <a:gd name="T41" fmla="*/ 169 h 207"/>
                <a:gd name="T42" fmla="*/ 11 w 415"/>
                <a:gd name="T43" fmla="*/ 149 h 207"/>
                <a:gd name="T44" fmla="*/ 4 w 415"/>
                <a:gd name="T45" fmla="*/ 128 h 207"/>
                <a:gd name="T46" fmla="*/ 0 w 415"/>
                <a:gd name="T47" fmla="*/ 104 h 207"/>
                <a:gd name="T48" fmla="*/ 4 w 415"/>
                <a:gd name="T49" fmla="*/ 79 h 207"/>
                <a:gd name="T50" fmla="*/ 11 w 415"/>
                <a:gd name="T51" fmla="*/ 58 h 207"/>
                <a:gd name="T52" fmla="*/ 23 w 415"/>
                <a:gd name="T53" fmla="*/ 39 h 207"/>
                <a:gd name="T54" fmla="*/ 39 w 415"/>
                <a:gd name="T55" fmla="*/ 23 h 207"/>
                <a:gd name="T56" fmla="*/ 58 w 415"/>
                <a:gd name="T57" fmla="*/ 11 h 207"/>
                <a:gd name="T58" fmla="*/ 81 w 415"/>
                <a:gd name="T59" fmla="*/ 3 h 207"/>
                <a:gd name="T60" fmla="*/ 105 w 415"/>
                <a:gd name="T61"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5" h="207">
                  <a:moveTo>
                    <a:pt x="105" y="0"/>
                  </a:moveTo>
                  <a:lnTo>
                    <a:pt x="312" y="0"/>
                  </a:lnTo>
                  <a:lnTo>
                    <a:pt x="335" y="3"/>
                  </a:lnTo>
                  <a:lnTo>
                    <a:pt x="357" y="11"/>
                  </a:lnTo>
                  <a:lnTo>
                    <a:pt x="376" y="23"/>
                  </a:lnTo>
                  <a:lnTo>
                    <a:pt x="392" y="39"/>
                  </a:lnTo>
                  <a:lnTo>
                    <a:pt x="404" y="58"/>
                  </a:lnTo>
                  <a:lnTo>
                    <a:pt x="412" y="79"/>
                  </a:lnTo>
                  <a:lnTo>
                    <a:pt x="415" y="104"/>
                  </a:lnTo>
                  <a:lnTo>
                    <a:pt x="412" y="128"/>
                  </a:lnTo>
                  <a:lnTo>
                    <a:pt x="404" y="149"/>
                  </a:lnTo>
                  <a:lnTo>
                    <a:pt x="392" y="169"/>
                  </a:lnTo>
                  <a:lnTo>
                    <a:pt x="376" y="185"/>
                  </a:lnTo>
                  <a:lnTo>
                    <a:pt x="357" y="196"/>
                  </a:lnTo>
                  <a:lnTo>
                    <a:pt x="335" y="205"/>
                  </a:lnTo>
                  <a:lnTo>
                    <a:pt x="312" y="207"/>
                  </a:lnTo>
                  <a:lnTo>
                    <a:pt x="105" y="207"/>
                  </a:lnTo>
                  <a:lnTo>
                    <a:pt x="81" y="205"/>
                  </a:lnTo>
                  <a:lnTo>
                    <a:pt x="58" y="196"/>
                  </a:lnTo>
                  <a:lnTo>
                    <a:pt x="39" y="185"/>
                  </a:lnTo>
                  <a:lnTo>
                    <a:pt x="23" y="169"/>
                  </a:lnTo>
                  <a:lnTo>
                    <a:pt x="11" y="149"/>
                  </a:lnTo>
                  <a:lnTo>
                    <a:pt x="4" y="128"/>
                  </a:lnTo>
                  <a:lnTo>
                    <a:pt x="0" y="104"/>
                  </a:lnTo>
                  <a:lnTo>
                    <a:pt x="4" y="79"/>
                  </a:lnTo>
                  <a:lnTo>
                    <a:pt x="11" y="58"/>
                  </a:lnTo>
                  <a:lnTo>
                    <a:pt x="23" y="39"/>
                  </a:lnTo>
                  <a:lnTo>
                    <a:pt x="39" y="23"/>
                  </a:lnTo>
                  <a:lnTo>
                    <a:pt x="58" y="11"/>
                  </a:lnTo>
                  <a:lnTo>
                    <a:pt x="81" y="3"/>
                  </a:lnTo>
                  <a:lnTo>
                    <a:pt x="10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32" name="Freeform 50"/>
            <p:cNvSpPr>
              <a:spLocks/>
            </p:cNvSpPr>
            <p:nvPr/>
          </p:nvSpPr>
          <p:spPr bwMode="auto">
            <a:xfrm>
              <a:off x="4267200" y="1835150"/>
              <a:ext cx="60325" cy="58738"/>
            </a:xfrm>
            <a:custGeom>
              <a:avLst/>
              <a:gdLst>
                <a:gd name="T0" fmla="*/ 299 w 414"/>
                <a:gd name="T1" fmla="*/ 0 h 413"/>
                <a:gd name="T2" fmla="*/ 321 w 414"/>
                <a:gd name="T3" fmla="*/ 0 h 413"/>
                <a:gd name="T4" fmla="*/ 344 w 414"/>
                <a:gd name="T5" fmla="*/ 5 h 413"/>
                <a:gd name="T6" fmla="*/ 364 w 414"/>
                <a:gd name="T7" fmla="*/ 15 h 413"/>
                <a:gd name="T8" fmla="*/ 383 w 414"/>
                <a:gd name="T9" fmla="*/ 30 h 413"/>
                <a:gd name="T10" fmla="*/ 399 w 414"/>
                <a:gd name="T11" fmla="*/ 48 h 413"/>
                <a:gd name="T12" fmla="*/ 408 w 414"/>
                <a:gd name="T13" fmla="*/ 69 h 413"/>
                <a:gd name="T14" fmla="*/ 414 w 414"/>
                <a:gd name="T15" fmla="*/ 91 h 413"/>
                <a:gd name="T16" fmla="*/ 414 w 414"/>
                <a:gd name="T17" fmla="*/ 113 h 413"/>
                <a:gd name="T18" fmla="*/ 408 w 414"/>
                <a:gd name="T19" fmla="*/ 136 h 413"/>
                <a:gd name="T20" fmla="*/ 399 w 414"/>
                <a:gd name="T21" fmla="*/ 157 h 413"/>
                <a:gd name="T22" fmla="*/ 383 w 414"/>
                <a:gd name="T23" fmla="*/ 176 h 413"/>
                <a:gd name="T24" fmla="*/ 176 w 414"/>
                <a:gd name="T25" fmla="*/ 383 h 413"/>
                <a:gd name="T26" fmla="*/ 158 w 414"/>
                <a:gd name="T27" fmla="*/ 398 h 413"/>
                <a:gd name="T28" fmla="*/ 137 w 414"/>
                <a:gd name="T29" fmla="*/ 408 h 413"/>
                <a:gd name="T30" fmla="*/ 114 w 414"/>
                <a:gd name="T31" fmla="*/ 413 h 413"/>
                <a:gd name="T32" fmla="*/ 92 w 414"/>
                <a:gd name="T33" fmla="*/ 413 h 413"/>
                <a:gd name="T34" fmla="*/ 70 w 414"/>
                <a:gd name="T35" fmla="*/ 408 h 413"/>
                <a:gd name="T36" fmla="*/ 49 w 414"/>
                <a:gd name="T37" fmla="*/ 398 h 413"/>
                <a:gd name="T38" fmla="*/ 30 w 414"/>
                <a:gd name="T39" fmla="*/ 383 h 413"/>
                <a:gd name="T40" fmla="*/ 15 w 414"/>
                <a:gd name="T41" fmla="*/ 365 h 413"/>
                <a:gd name="T42" fmla="*/ 6 w 414"/>
                <a:gd name="T43" fmla="*/ 343 h 413"/>
                <a:gd name="T44" fmla="*/ 0 w 414"/>
                <a:gd name="T45" fmla="*/ 321 h 413"/>
                <a:gd name="T46" fmla="*/ 0 w 414"/>
                <a:gd name="T47" fmla="*/ 298 h 413"/>
                <a:gd name="T48" fmla="*/ 6 w 414"/>
                <a:gd name="T49" fmla="*/ 276 h 413"/>
                <a:gd name="T50" fmla="*/ 15 w 414"/>
                <a:gd name="T51" fmla="*/ 255 h 413"/>
                <a:gd name="T52" fmla="*/ 30 w 414"/>
                <a:gd name="T53" fmla="*/ 237 h 413"/>
                <a:gd name="T54" fmla="*/ 238 w 414"/>
                <a:gd name="T55" fmla="*/ 30 h 413"/>
                <a:gd name="T56" fmla="*/ 256 w 414"/>
                <a:gd name="T57" fmla="*/ 15 h 413"/>
                <a:gd name="T58" fmla="*/ 276 w 414"/>
                <a:gd name="T59" fmla="*/ 5 h 413"/>
                <a:gd name="T60" fmla="*/ 299 w 414"/>
                <a:gd name="T61"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4" h="413">
                  <a:moveTo>
                    <a:pt x="299" y="0"/>
                  </a:moveTo>
                  <a:lnTo>
                    <a:pt x="321" y="0"/>
                  </a:lnTo>
                  <a:lnTo>
                    <a:pt x="344" y="5"/>
                  </a:lnTo>
                  <a:lnTo>
                    <a:pt x="364" y="15"/>
                  </a:lnTo>
                  <a:lnTo>
                    <a:pt x="383" y="30"/>
                  </a:lnTo>
                  <a:lnTo>
                    <a:pt x="399" y="48"/>
                  </a:lnTo>
                  <a:lnTo>
                    <a:pt x="408" y="69"/>
                  </a:lnTo>
                  <a:lnTo>
                    <a:pt x="414" y="91"/>
                  </a:lnTo>
                  <a:lnTo>
                    <a:pt x="414" y="113"/>
                  </a:lnTo>
                  <a:lnTo>
                    <a:pt x="408" y="136"/>
                  </a:lnTo>
                  <a:lnTo>
                    <a:pt x="399" y="157"/>
                  </a:lnTo>
                  <a:lnTo>
                    <a:pt x="383" y="176"/>
                  </a:lnTo>
                  <a:lnTo>
                    <a:pt x="176" y="383"/>
                  </a:lnTo>
                  <a:lnTo>
                    <a:pt x="158" y="398"/>
                  </a:lnTo>
                  <a:lnTo>
                    <a:pt x="137" y="408"/>
                  </a:lnTo>
                  <a:lnTo>
                    <a:pt x="114" y="413"/>
                  </a:lnTo>
                  <a:lnTo>
                    <a:pt x="92" y="413"/>
                  </a:lnTo>
                  <a:lnTo>
                    <a:pt x="70" y="408"/>
                  </a:lnTo>
                  <a:lnTo>
                    <a:pt x="49" y="398"/>
                  </a:lnTo>
                  <a:lnTo>
                    <a:pt x="30" y="383"/>
                  </a:lnTo>
                  <a:lnTo>
                    <a:pt x="15" y="365"/>
                  </a:lnTo>
                  <a:lnTo>
                    <a:pt x="6" y="343"/>
                  </a:lnTo>
                  <a:lnTo>
                    <a:pt x="0" y="321"/>
                  </a:lnTo>
                  <a:lnTo>
                    <a:pt x="0" y="298"/>
                  </a:lnTo>
                  <a:lnTo>
                    <a:pt x="6" y="276"/>
                  </a:lnTo>
                  <a:lnTo>
                    <a:pt x="15" y="255"/>
                  </a:lnTo>
                  <a:lnTo>
                    <a:pt x="30" y="237"/>
                  </a:lnTo>
                  <a:lnTo>
                    <a:pt x="238" y="30"/>
                  </a:lnTo>
                  <a:lnTo>
                    <a:pt x="256" y="15"/>
                  </a:lnTo>
                  <a:lnTo>
                    <a:pt x="276" y="5"/>
                  </a:lnTo>
                  <a:lnTo>
                    <a:pt x="29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33" name="Rectangle 32"/>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4" name="Rectangle 33"/>
          <p:cNvSpPr/>
          <p:nvPr/>
        </p:nvSpPr>
        <p:spPr>
          <a:xfrm flipH="1">
            <a:off x="6400790" y="1568353"/>
            <a:ext cx="2319810" cy="1144929"/>
          </a:xfrm>
          <a:prstGeom prst="rect">
            <a:avLst/>
          </a:prstGeom>
          <a:ln>
            <a:noFill/>
          </a:ln>
        </p:spPr>
        <p:txBody>
          <a:bodyPr wrap="square" lIns="0" tIns="0" rIns="0" bIns="0" anchor="ctr">
            <a:spAutoFit/>
          </a:bodyPr>
          <a:lstStyle/>
          <a:p>
            <a:pPr>
              <a:lnSpc>
                <a:spcPct val="120000"/>
              </a:lnSpc>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Existing Solution </a:t>
            </a:r>
            <a:r>
              <a:rPr lang="en-US" sz="1200" b="1" dirty="0" smtClean="0">
                <a:solidFill>
                  <a:schemeClr val="tx1"/>
                </a:solidFill>
                <a:latin typeface="Calibri" panose="020F0502020204030204" pitchFamily="34" charset="0"/>
                <a:ea typeface="Calibri" panose="020F0502020204030204" pitchFamily="34" charset="0"/>
                <a:cs typeface="Calibri" panose="020F0502020204030204" pitchFamily="34" charset="0"/>
              </a:rPr>
              <a:t>Landscape</a:t>
            </a:r>
          </a:p>
          <a:p>
            <a:pPr>
              <a:lnSpc>
                <a:spcPct val="120000"/>
              </a:lnSpc>
            </a:pPr>
            <a:r>
              <a:rPr lang="en-US" sz="1000" dirty="0">
                <a:latin typeface="Calibri" panose="020F0502020204030204" pitchFamily="34" charset="0"/>
                <a:ea typeface="Calibri" panose="020F0502020204030204" pitchFamily="34" charset="0"/>
                <a:cs typeface="Calibri" panose="020F0502020204030204" pitchFamily="34" charset="0"/>
              </a:rPr>
              <a:t>Manual effort remains high due to template changes.</a:t>
            </a:r>
          </a:p>
          <a:p>
            <a:pPr>
              <a:lnSpc>
                <a:spcPct val="120000"/>
              </a:lnSpc>
            </a:pPr>
            <a:r>
              <a:rPr lang="en-US" sz="1000" dirty="0" smtClean="0">
                <a:latin typeface="Calibri" panose="020F0502020204030204" pitchFamily="34" charset="0"/>
                <a:ea typeface="Calibri" panose="020F0502020204030204" pitchFamily="34" charset="0"/>
                <a:cs typeface="Calibri" panose="020F0502020204030204" pitchFamily="34" charset="0"/>
              </a:rPr>
              <a:t>Traditional </a:t>
            </a:r>
            <a:r>
              <a:rPr lang="en-US" sz="1000" dirty="0">
                <a:latin typeface="Calibri" panose="020F0502020204030204" pitchFamily="34" charset="0"/>
                <a:ea typeface="Calibri" panose="020F0502020204030204" pitchFamily="34" charset="0"/>
                <a:cs typeface="Calibri" panose="020F0502020204030204" pitchFamily="34" charset="0"/>
              </a:rPr>
              <a:t>regex-based solutions require frequent rewrites, with only 55% template coverage..</a:t>
            </a:r>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p:cNvSpPr/>
          <p:nvPr/>
        </p:nvSpPr>
        <p:spPr>
          <a:xfrm flipH="1">
            <a:off x="1208892" y="1635260"/>
            <a:ext cx="2319810" cy="1366528"/>
          </a:xfrm>
          <a:prstGeom prst="rect">
            <a:avLst/>
          </a:prstGeom>
          <a:ln>
            <a:noFill/>
          </a:ln>
        </p:spPr>
        <p:txBody>
          <a:bodyPr wrap="square" lIns="0" tIns="0" rIns="0" bIns="0" anchor="ctr">
            <a:spAutoFit/>
          </a:bodyPr>
          <a:lstStyle/>
          <a:p>
            <a:pPr>
              <a:lnSpc>
                <a:spcPct val="120000"/>
              </a:lnSpc>
            </a:pPr>
            <a:r>
              <a:rPr lang="en-US" sz="1200" b="1"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NACH-AI-Powered </a:t>
            </a:r>
            <a:r>
              <a:rPr lang="en-US" sz="1200" b="1"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Solution</a:t>
            </a:r>
          </a:p>
          <a:p>
            <a:pPr>
              <a:lnSpc>
                <a:spcPct val="120000"/>
              </a:lnSpc>
            </a:pPr>
            <a:r>
              <a:rPr lang="en-US" sz="1000" dirty="0" smtClean="0">
                <a:latin typeface="Calibri" panose="020F0502020204030204" pitchFamily="34" charset="0"/>
                <a:ea typeface="Calibri" panose="020F0502020204030204" pitchFamily="34" charset="0"/>
                <a:cs typeface="Calibri" panose="020F0502020204030204" pitchFamily="34" charset="0"/>
              </a:rPr>
              <a:t>Intelligent parsing using </a:t>
            </a:r>
            <a:r>
              <a:rPr lang="en-US" sz="1000" b="1" dirty="0" err="1" smtClean="0">
                <a:latin typeface="Calibri" panose="020F0502020204030204" pitchFamily="34" charset="0"/>
                <a:ea typeface="Calibri" panose="020F0502020204030204" pitchFamily="34" charset="0"/>
                <a:cs typeface="Calibri" panose="020F0502020204030204" pitchFamily="34" charset="0"/>
              </a:rPr>
              <a:t>PyMuPDF</a:t>
            </a:r>
            <a:r>
              <a:rPr lang="en-US" sz="1000" dirty="0" smtClean="0">
                <a:latin typeface="Calibri" panose="020F0502020204030204" pitchFamily="34" charset="0"/>
                <a:ea typeface="Calibri" panose="020F0502020204030204" pitchFamily="34" charset="0"/>
                <a:cs typeface="Calibri" panose="020F0502020204030204" pitchFamily="34" charset="0"/>
              </a:rPr>
              <a:t> for PDFs, Nuance/</a:t>
            </a:r>
            <a:r>
              <a:rPr lang="en-US" sz="1000" dirty="0" err="1" smtClean="0">
                <a:latin typeface="Calibri" panose="020F0502020204030204" pitchFamily="34" charset="0"/>
                <a:ea typeface="Calibri" panose="020F0502020204030204" pitchFamily="34" charset="0"/>
                <a:cs typeface="Calibri" panose="020F0502020204030204" pitchFamily="34" charset="0"/>
              </a:rPr>
              <a:t>PaddleOCR</a:t>
            </a:r>
            <a:r>
              <a:rPr lang="en-US" sz="1000" dirty="0" smtClean="0">
                <a:latin typeface="Calibri" panose="020F0502020204030204" pitchFamily="34" charset="0"/>
                <a:ea typeface="Calibri" panose="020F0502020204030204" pitchFamily="34" charset="0"/>
                <a:cs typeface="Calibri" panose="020F0502020204030204" pitchFamily="34" charset="0"/>
              </a:rPr>
              <a:t> for images.</a:t>
            </a:r>
          </a:p>
          <a:p>
            <a:pPr>
              <a:lnSpc>
                <a:spcPct val="120000"/>
              </a:lnSpc>
            </a:pPr>
            <a:r>
              <a:rPr lang="en-US" sz="1000" b="1" dirty="0" smtClean="0">
                <a:latin typeface="Calibri" panose="020F0502020204030204" pitchFamily="34" charset="0"/>
                <a:ea typeface="Calibri" panose="020F0502020204030204" pitchFamily="34" charset="0"/>
                <a:cs typeface="Calibri" panose="020F0502020204030204" pitchFamily="34" charset="0"/>
              </a:rPr>
              <a:t>LLM-based </a:t>
            </a:r>
            <a:r>
              <a:rPr lang="en-US" sz="1000" b="1" dirty="0">
                <a:latin typeface="Calibri" panose="020F0502020204030204" pitchFamily="34" charset="0"/>
                <a:ea typeface="Calibri" panose="020F0502020204030204" pitchFamily="34" charset="0"/>
                <a:cs typeface="Calibri" panose="020F0502020204030204" pitchFamily="34" charset="0"/>
              </a:rPr>
              <a:t>extraction </a:t>
            </a:r>
            <a:r>
              <a:rPr lang="en-US" sz="1000" dirty="0">
                <a:latin typeface="Calibri" panose="020F0502020204030204" pitchFamily="34" charset="0"/>
                <a:ea typeface="Calibri" panose="020F0502020204030204" pitchFamily="34" charset="0"/>
                <a:cs typeface="Calibri" panose="020F0502020204030204" pitchFamily="34" charset="0"/>
              </a:rPr>
              <a:t>converts documents to structured JSON</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dirty="0">
              <a:latin typeface="Calibri" panose="020F0502020204030204" pitchFamily="34" charset="0"/>
              <a:ea typeface="Calibri" panose="020F0502020204030204" pitchFamily="34" charset="0"/>
              <a:cs typeface="Calibri" panose="020F0502020204030204" pitchFamily="34" charset="0"/>
            </a:endParaRPr>
          </a:p>
          <a:p>
            <a:pPr>
              <a:lnSpc>
                <a:spcPct val="120000"/>
              </a:lnSpc>
            </a:pPr>
            <a:r>
              <a:rPr lang="en-US" sz="1000" b="1" dirty="0">
                <a:latin typeface="Calibri" panose="020F0502020204030204" pitchFamily="34" charset="0"/>
                <a:ea typeface="Calibri" panose="020F0502020204030204" pitchFamily="34" charset="0"/>
                <a:cs typeface="Calibri" panose="020F0502020204030204" pitchFamily="34" charset="0"/>
              </a:rPr>
              <a:t>Prompt engineering </a:t>
            </a:r>
            <a:r>
              <a:rPr lang="en-US" sz="1000" dirty="0">
                <a:latin typeface="Calibri" panose="020F0502020204030204" pitchFamily="34" charset="0"/>
                <a:ea typeface="Calibri" panose="020F0502020204030204" pitchFamily="34" charset="0"/>
                <a:cs typeface="Calibri" panose="020F0502020204030204" pitchFamily="34" charset="0"/>
              </a:rPr>
              <a:t>with advanced models (GPT-4V) boosts accuracy </a:t>
            </a:r>
            <a:r>
              <a:rPr lang="en-US" sz="1000" b="1" dirty="0">
                <a:latin typeface="Calibri" panose="020F0502020204030204" pitchFamily="34" charset="0"/>
                <a:ea typeface="Calibri" panose="020F0502020204030204" pitchFamily="34" charset="0"/>
                <a:cs typeface="Calibri" panose="020F0502020204030204" pitchFamily="34" charset="0"/>
              </a:rPr>
              <a:t>up to </a:t>
            </a:r>
            <a:r>
              <a:rPr lang="en-US" sz="1000" b="1" dirty="0" smtClean="0">
                <a:latin typeface="Calibri" panose="020F0502020204030204" pitchFamily="34" charset="0"/>
                <a:ea typeface="Calibri" panose="020F0502020204030204" pitchFamily="34" charset="0"/>
                <a:cs typeface="Calibri" panose="020F0502020204030204" pitchFamily="34" charset="0"/>
              </a:rPr>
              <a:t>98</a:t>
            </a:r>
            <a:r>
              <a:rPr lang="en-US" sz="1000" b="1" dirty="0">
                <a:latin typeface="Calibri" panose="020F0502020204030204" pitchFamily="34" charset="0"/>
                <a:ea typeface="Calibri" panose="020F0502020204030204" pitchFamily="34" charset="0"/>
                <a:cs typeface="Calibri" panose="020F0502020204030204" pitchFamily="34" charset="0"/>
              </a:rPr>
              <a:t>%.</a:t>
            </a:r>
          </a:p>
        </p:txBody>
      </p:sp>
      <p:sp>
        <p:nvSpPr>
          <p:cNvPr id="37" name="Rectangle 36"/>
          <p:cNvSpPr/>
          <p:nvPr/>
        </p:nvSpPr>
        <p:spPr>
          <a:xfrm flipH="1">
            <a:off x="4905859" y="3103724"/>
            <a:ext cx="3841642" cy="1514261"/>
          </a:xfrm>
          <a:prstGeom prst="rect">
            <a:avLst/>
          </a:prstGeom>
          <a:ln>
            <a:noFill/>
          </a:ln>
        </p:spPr>
        <p:txBody>
          <a:bodyPr wrap="square" lIns="0" tIns="0" rIns="0" bIns="0" anchor="ctr">
            <a:spAutoFit/>
          </a:bodyPr>
          <a:lstStyle/>
          <a:p>
            <a:pPr>
              <a:lnSpc>
                <a:spcPct val="120000"/>
              </a:lnSpc>
            </a:pPr>
            <a:r>
              <a:rPr lang="en-US" sz="1200" b="1" dirty="0">
                <a:solidFill>
                  <a:srgbClr val="FFC000"/>
                </a:solidFill>
                <a:latin typeface="Calibri" panose="020F0502020204030204" pitchFamily="34" charset="0"/>
                <a:ea typeface="Calibri" panose="020F0502020204030204" pitchFamily="34" charset="0"/>
                <a:cs typeface="Calibri" panose="020F0502020204030204" pitchFamily="34" charset="0"/>
              </a:rPr>
              <a:t>Impact </a:t>
            </a:r>
            <a:r>
              <a:rPr lang="en-US" sz="1200" b="1" dirty="0" smtClean="0">
                <a:solidFill>
                  <a:srgbClr val="FFC000"/>
                </a:solidFill>
                <a:latin typeface="Calibri" panose="020F0502020204030204" pitchFamily="34" charset="0"/>
                <a:ea typeface="Calibri" panose="020F0502020204030204" pitchFamily="34" charset="0"/>
                <a:cs typeface="Calibri" panose="020F0502020204030204" pitchFamily="34" charset="0"/>
              </a:rPr>
              <a:t>&amp; Results</a:t>
            </a:r>
          </a:p>
          <a:p>
            <a:pPr>
              <a:lnSpc>
                <a:spcPct val="120000"/>
              </a:lnSpc>
            </a:pPr>
            <a:r>
              <a:rPr lang="en-US" sz="1000" dirty="0">
                <a:latin typeface="Calibri" panose="020F0502020204030204" pitchFamily="34" charset="0"/>
                <a:ea typeface="Calibri" panose="020F0502020204030204" pitchFamily="34" charset="0"/>
                <a:cs typeface="Calibri" panose="020F0502020204030204" pitchFamily="34" charset="0"/>
              </a:rPr>
              <a:t>Automation addresses critical challenges by drastically reducing manual errors and delays, leading to faster and more accurate mandate validation. It ensures high compliance with regulatory standards, minimizes transaction failures, and lowers operational costs. Consequently, organizations experience streamlined workflows, improved customer satisfaction through timely payments, and enhanced scalability to handle high volumes of recurring transactions efficiently. </a:t>
            </a:r>
            <a:endParaRPr lang="en-US" sz="1000" b="1" dirty="0">
              <a:latin typeface="Calibri" panose="020F0502020204030204" pitchFamily="34" charset="0"/>
              <a:ea typeface="Calibri" panose="020F0502020204030204" pitchFamily="34" charset="0"/>
              <a:cs typeface="Calibri" panose="020F0502020204030204" pitchFamily="34" charset="0"/>
            </a:endParaRPr>
          </a:p>
        </p:txBody>
      </p:sp>
      <p:pic>
        <p:nvPicPr>
          <p:cNvPr id="38" name="Picture 37"/>
          <p:cNvPicPr>
            <a:picLocks noChangeAspect="1"/>
          </p:cNvPicPr>
          <p:nvPr/>
        </p:nvPicPr>
        <p:blipFill>
          <a:blip r:embed="rId3"/>
          <a:stretch>
            <a:fillRect/>
          </a:stretch>
        </p:blipFill>
        <p:spPr>
          <a:xfrm>
            <a:off x="8676000" y="6142"/>
            <a:ext cx="468000" cy="468000"/>
          </a:xfrm>
          <a:prstGeom prst="rect">
            <a:avLst/>
          </a:prstGeom>
        </p:spPr>
      </p:pic>
    </p:spTree>
    <p:extLst>
      <p:ext uri="{BB962C8B-B14F-4D97-AF65-F5344CB8AC3E}">
        <p14:creationId xmlns:p14="http://schemas.microsoft.com/office/powerpoint/2010/main" val="9757517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p:cNvCxnSpPr/>
          <p:nvPr/>
        </p:nvCxnSpPr>
        <p:spPr>
          <a:xfrm>
            <a:off x="7165228" y="2880949"/>
            <a:ext cx="1980000" cy="0"/>
          </a:xfrm>
          <a:prstGeom prst="straightConnector1">
            <a:avLst/>
          </a:prstGeom>
          <a:ln w="19050" cap="rnd">
            <a:solidFill>
              <a:schemeClr val="accent4">
                <a:lumMod val="1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591213" y="2880949"/>
            <a:ext cx="840545"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86033" y="2880949"/>
            <a:ext cx="841171"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38622" y="2880949"/>
            <a:ext cx="840560"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84F05E5-66E5-451A-922E-237FDE35085A}"/>
              </a:ext>
            </a:extLst>
          </p:cNvPr>
          <p:cNvSpPr txBox="1"/>
          <p:nvPr/>
        </p:nvSpPr>
        <p:spPr>
          <a:xfrm>
            <a:off x="1651892" y="1613032"/>
            <a:ext cx="982468" cy="923330"/>
          </a:xfrm>
          <a:prstGeom prst="rect">
            <a:avLst/>
          </a:prstGeom>
          <a:noFill/>
        </p:spPr>
        <p:txBody>
          <a:bodyPr wrap="square" rtlCol="0">
            <a:spAutoFit/>
          </a:bodyPr>
          <a:lstStyle/>
          <a:p>
            <a:pPr algn="ctr"/>
            <a:r>
              <a:rPr lang="en-US" sz="5400" b="1" dirty="0">
                <a:solidFill>
                  <a:schemeClr val="accent1"/>
                </a:solidFill>
                <a:latin typeface="+mj-lt"/>
              </a:rPr>
              <a:t>01</a:t>
            </a:r>
          </a:p>
        </p:txBody>
      </p:sp>
      <p:grpSp>
        <p:nvGrpSpPr>
          <p:cNvPr id="9" name="Group 8"/>
          <p:cNvGrpSpPr/>
          <p:nvPr/>
        </p:nvGrpSpPr>
        <p:grpSpPr>
          <a:xfrm>
            <a:off x="1778791" y="2516617"/>
            <a:ext cx="728669" cy="728666"/>
            <a:chOff x="571499" y="2514604"/>
            <a:chExt cx="1143000" cy="1142996"/>
          </a:xfrm>
        </p:grpSpPr>
        <p:sp>
          <p:nvSpPr>
            <p:cNvPr id="4" name="Oval 3"/>
            <p:cNvSpPr/>
            <p:nvPr/>
          </p:nvSpPr>
          <p:spPr>
            <a:xfrm>
              <a:off x="723896" y="2667000"/>
              <a:ext cx="838206" cy="8382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8" name="Donut 7"/>
            <p:cNvSpPr/>
            <p:nvPr/>
          </p:nvSpPr>
          <p:spPr>
            <a:xfrm>
              <a:off x="571499" y="2514604"/>
              <a:ext cx="1143000" cy="1142996"/>
            </a:xfrm>
            <a:prstGeom prst="donut">
              <a:avLst>
                <a:gd name="adj" fmla="val 63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13" name="TextBox 12">
            <a:extLst>
              <a:ext uri="{FF2B5EF4-FFF2-40B4-BE49-F238E27FC236}">
                <a16:creationId xmlns:a16="http://schemas.microsoft.com/office/drawing/2014/main" id="{B84F05E5-66E5-451A-922E-237FDE35085A}"/>
              </a:ext>
            </a:extLst>
          </p:cNvPr>
          <p:cNvSpPr txBox="1"/>
          <p:nvPr/>
        </p:nvSpPr>
        <p:spPr>
          <a:xfrm>
            <a:off x="3204482" y="3248620"/>
            <a:ext cx="982468" cy="923330"/>
          </a:xfrm>
          <a:prstGeom prst="rect">
            <a:avLst/>
          </a:prstGeom>
          <a:noFill/>
        </p:spPr>
        <p:txBody>
          <a:bodyPr wrap="square" rtlCol="0">
            <a:spAutoFit/>
          </a:bodyPr>
          <a:lstStyle/>
          <a:p>
            <a:pPr algn="ctr"/>
            <a:r>
              <a:rPr lang="en-US" sz="5400" b="1" dirty="0">
                <a:solidFill>
                  <a:schemeClr val="accent2"/>
                </a:solidFill>
                <a:latin typeface="+mj-lt"/>
              </a:rPr>
              <a:t>02</a:t>
            </a:r>
          </a:p>
        </p:txBody>
      </p:sp>
      <p:grpSp>
        <p:nvGrpSpPr>
          <p:cNvPr id="15" name="Group 14"/>
          <p:cNvGrpSpPr/>
          <p:nvPr/>
        </p:nvGrpSpPr>
        <p:grpSpPr>
          <a:xfrm flipV="1">
            <a:off x="3331381" y="2516617"/>
            <a:ext cx="728669" cy="728666"/>
            <a:chOff x="571499" y="2514604"/>
            <a:chExt cx="1143000" cy="1142996"/>
          </a:xfrm>
          <a:solidFill>
            <a:schemeClr val="accent2"/>
          </a:solidFill>
        </p:grpSpPr>
        <p:sp>
          <p:nvSpPr>
            <p:cNvPr id="16" name="Oval 15"/>
            <p:cNvSpPr/>
            <p:nvPr/>
          </p:nvSpPr>
          <p:spPr>
            <a:xfrm flipV="1">
              <a:off x="723897" y="2666999"/>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17" name="Donut 16"/>
            <p:cNvSpPr/>
            <p:nvPr/>
          </p:nvSpPr>
          <p:spPr>
            <a:xfrm flipV="1">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20" name="TextBox 19">
            <a:extLst>
              <a:ext uri="{FF2B5EF4-FFF2-40B4-BE49-F238E27FC236}">
                <a16:creationId xmlns:a16="http://schemas.microsoft.com/office/drawing/2014/main" id="{B84F05E5-66E5-451A-922E-237FDE35085A}"/>
              </a:ext>
            </a:extLst>
          </p:cNvPr>
          <p:cNvSpPr txBox="1"/>
          <p:nvPr/>
        </p:nvSpPr>
        <p:spPr>
          <a:xfrm>
            <a:off x="4757072" y="1613032"/>
            <a:ext cx="982468" cy="923330"/>
          </a:xfrm>
          <a:prstGeom prst="rect">
            <a:avLst/>
          </a:prstGeom>
          <a:noFill/>
        </p:spPr>
        <p:txBody>
          <a:bodyPr wrap="square" rtlCol="0">
            <a:spAutoFit/>
          </a:bodyPr>
          <a:lstStyle/>
          <a:p>
            <a:pPr algn="ctr"/>
            <a:r>
              <a:rPr lang="en-US" sz="5400" b="1" dirty="0">
                <a:solidFill>
                  <a:schemeClr val="accent3"/>
                </a:solidFill>
                <a:latin typeface="+mj-lt"/>
              </a:rPr>
              <a:t>03</a:t>
            </a:r>
          </a:p>
        </p:txBody>
      </p:sp>
      <p:grpSp>
        <p:nvGrpSpPr>
          <p:cNvPr id="22" name="Group 21"/>
          <p:cNvGrpSpPr/>
          <p:nvPr/>
        </p:nvGrpSpPr>
        <p:grpSpPr>
          <a:xfrm>
            <a:off x="4883971" y="2516617"/>
            <a:ext cx="728669" cy="728666"/>
            <a:chOff x="571499" y="2514604"/>
            <a:chExt cx="1143000" cy="1142996"/>
          </a:xfrm>
          <a:solidFill>
            <a:schemeClr val="accent3"/>
          </a:solidFill>
        </p:grpSpPr>
        <p:sp>
          <p:nvSpPr>
            <p:cNvPr id="23" name="Oval 22"/>
            <p:cNvSpPr/>
            <p:nvPr/>
          </p:nvSpPr>
          <p:spPr>
            <a:xfrm>
              <a:off x="723896" y="2667000"/>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24" name="Donut 23"/>
            <p:cNvSpPr/>
            <p:nvPr/>
          </p:nvSpPr>
          <p:spPr>
            <a:xfrm>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26" name="TextBox 25">
            <a:extLst>
              <a:ext uri="{FF2B5EF4-FFF2-40B4-BE49-F238E27FC236}">
                <a16:creationId xmlns:a16="http://schemas.microsoft.com/office/drawing/2014/main" id="{B84F05E5-66E5-451A-922E-237FDE35085A}"/>
              </a:ext>
            </a:extLst>
          </p:cNvPr>
          <p:cNvSpPr txBox="1"/>
          <p:nvPr/>
        </p:nvSpPr>
        <p:spPr>
          <a:xfrm>
            <a:off x="6309663" y="3248620"/>
            <a:ext cx="982468" cy="923330"/>
          </a:xfrm>
          <a:prstGeom prst="rect">
            <a:avLst/>
          </a:prstGeom>
          <a:noFill/>
        </p:spPr>
        <p:txBody>
          <a:bodyPr wrap="square" rtlCol="0">
            <a:spAutoFit/>
          </a:bodyPr>
          <a:lstStyle/>
          <a:p>
            <a:pPr algn="ctr"/>
            <a:r>
              <a:rPr lang="en-US" sz="5400" b="1" dirty="0">
                <a:solidFill>
                  <a:srgbClr val="00B050"/>
                </a:solidFill>
                <a:latin typeface="+mj-lt"/>
              </a:rPr>
              <a:t>04</a:t>
            </a:r>
          </a:p>
        </p:txBody>
      </p:sp>
      <p:grpSp>
        <p:nvGrpSpPr>
          <p:cNvPr id="28" name="Group 27"/>
          <p:cNvGrpSpPr/>
          <p:nvPr/>
        </p:nvGrpSpPr>
        <p:grpSpPr>
          <a:xfrm flipV="1">
            <a:off x="6436561" y="2516617"/>
            <a:ext cx="728669" cy="728666"/>
            <a:chOff x="571499" y="2514604"/>
            <a:chExt cx="1143000" cy="1142996"/>
          </a:xfrm>
          <a:solidFill>
            <a:srgbClr val="00B050"/>
          </a:solidFill>
        </p:grpSpPr>
        <p:sp>
          <p:nvSpPr>
            <p:cNvPr id="29" name="Oval 28"/>
            <p:cNvSpPr/>
            <p:nvPr/>
          </p:nvSpPr>
          <p:spPr>
            <a:xfrm flipV="1">
              <a:off x="723897" y="2666999"/>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30" name="Donut 29"/>
            <p:cNvSpPr/>
            <p:nvPr/>
          </p:nvSpPr>
          <p:spPr>
            <a:xfrm flipV="1">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67" name="Freeform 6"/>
          <p:cNvSpPr>
            <a:spLocks noEditPoints="1"/>
          </p:cNvSpPr>
          <p:nvPr/>
        </p:nvSpPr>
        <p:spPr bwMode="auto">
          <a:xfrm>
            <a:off x="2036341" y="2775437"/>
            <a:ext cx="213569" cy="211027"/>
          </a:xfrm>
          <a:custGeom>
            <a:avLst/>
            <a:gdLst>
              <a:gd name="T0" fmla="*/ 2418 w 3528"/>
              <a:gd name="T1" fmla="*/ 3259 h 3486"/>
              <a:gd name="T2" fmla="*/ 3074 w 3528"/>
              <a:gd name="T3" fmla="*/ 2749 h 3486"/>
              <a:gd name="T4" fmla="*/ 336 w 3528"/>
              <a:gd name="T5" fmla="*/ 1634 h 3486"/>
              <a:gd name="T6" fmla="*/ 244 w 3528"/>
              <a:gd name="T7" fmla="*/ 1907 h 3486"/>
              <a:gd name="T8" fmla="*/ 635 w 3528"/>
              <a:gd name="T9" fmla="*/ 2227 h 3486"/>
              <a:gd name="T10" fmla="*/ 809 w 3528"/>
              <a:gd name="T11" fmla="*/ 2002 h 3486"/>
              <a:gd name="T12" fmla="*/ 566 w 3528"/>
              <a:gd name="T13" fmla="*/ 1021 h 3486"/>
              <a:gd name="T14" fmla="*/ 422 w 3528"/>
              <a:gd name="T15" fmla="*/ 1255 h 3486"/>
              <a:gd name="T16" fmla="*/ 918 w 3528"/>
              <a:gd name="T17" fmla="*/ 1702 h 3486"/>
              <a:gd name="T18" fmla="*/ 1093 w 3528"/>
              <a:gd name="T19" fmla="*/ 1477 h 3486"/>
              <a:gd name="T20" fmla="*/ 971 w 3528"/>
              <a:gd name="T21" fmla="*/ 618 h 3486"/>
              <a:gd name="T22" fmla="*/ 835 w 3528"/>
              <a:gd name="T23" fmla="*/ 870 h 3486"/>
              <a:gd name="T24" fmla="*/ 1375 w 3528"/>
              <a:gd name="T25" fmla="*/ 1376 h 3486"/>
              <a:gd name="T26" fmla="*/ 1583 w 3528"/>
              <a:gd name="T27" fmla="*/ 1199 h 3486"/>
              <a:gd name="T28" fmla="*/ 1104 w 3528"/>
              <a:gd name="T29" fmla="*/ 650 h 3486"/>
              <a:gd name="T30" fmla="*/ 1914 w 3528"/>
              <a:gd name="T31" fmla="*/ 347 h 3486"/>
              <a:gd name="T32" fmla="*/ 2098 w 3528"/>
              <a:gd name="T33" fmla="*/ 841 h 3486"/>
              <a:gd name="T34" fmla="*/ 1792 w 3528"/>
              <a:gd name="T35" fmla="*/ 1149 h 3486"/>
              <a:gd name="T36" fmla="*/ 1574 w 3528"/>
              <a:gd name="T37" fmla="*/ 1551 h 3486"/>
              <a:gd name="T38" fmla="*/ 1249 w 3528"/>
              <a:gd name="T39" fmla="*/ 1732 h 3486"/>
              <a:gd name="T40" fmla="*/ 1025 w 3528"/>
              <a:gd name="T41" fmla="*/ 2081 h 3486"/>
              <a:gd name="T42" fmla="*/ 723 w 3528"/>
              <a:gd name="T43" fmla="*/ 2429 h 3486"/>
              <a:gd name="T44" fmla="*/ 447 w 3528"/>
              <a:gd name="T45" fmla="*/ 2718 h 3486"/>
              <a:gd name="T46" fmla="*/ 1081 w 3528"/>
              <a:gd name="T47" fmla="*/ 3269 h 3486"/>
              <a:gd name="T48" fmla="*/ 1422 w 3528"/>
              <a:gd name="T49" fmla="*/ 2972 h 3486"/>
              <a:gd name="T50" fmla="*/ 1476 w 3528"/>
              <a:gd name="T51" fmla="*/ 2961 h 3486"/>
              <a:gd name="T52" fmla="*/ 1998 w 3528"/>
              <a:gd name="T53" fmla="*/ 2973 h 3486"/>
              <a:gd name="T54" fmla="*/ 3264 w 3528"/>
              <a:gd name="T55" fmla="*/ 1932 h 3486"/>
              <a:gd name="T56" fmla="*/ 3215 w 3528"/>
              <a:gd name="T57" fmla="*/ 1643 h 3486"/>
              <a:gd name="T58" fmla="*/ 2940 w 3528"/>
              <a:gd name="T59" fmla="*/ 1653 h 3486"/>
              <a:gd name="T60" fmla="*/ 3062 w 3528"/>
              <a:gd name="T61" fmla="*/ 1326 h 3486"/>
              <a:gd name="T62" fmla="*/ 3062 w 3528"/>
              <a:gd name="T63" fmla="*/ 1071 h 3486"/>
              <a:gd name="T64" fmla="*/ 2787 w 3528"/>
              <a:gd name="T65" fmla="*/ 1087 h 3486"/>
              <a:gd name="T66" fmla="*/ 2628 w 3528"/>
              <a:gd name="T67" fmla="*/ 977 h 3486"/>
              <a:gd name="T68" fmla="*/ 2678 w 3528"/>
              <a:gd name="T69" fmla="*/ 692 h 3486"/>
              <a:gd name="T70" fmla="*/ 2383 w 3528"/>
              <a:gd name="T71" fmla="*/ 683 h 3486"/>
              <a:gd name="T72" fmla="*/ 2223 w 3528"/>
              <a:gd name="T73" fmla="*/ 573 h 3486"/>
              <a:gd name="T74" fmla="*/ 2286 w 3528"/>
              <a:gd name="T75" fmla="*/ 309 h 3486"/>
              <a:gd name="T76" fmla="*/ 1298 w 3528"/>
              <a:gd name="T77" fmla="*/ 245 h 3486"/>
              <a:gd name="T78" fmla="*/ 1276 w 3528"/>
              <a:gd name="T79" fmla="*/ 519 h 3486"/>
              <a:gd name="T80" fmla="*/ 1833 w 3528"/>
              <a:gd name="T81" fmla="*/ 860 h 3486"/>
              <a:gd name="T82" fmla="*/ 1531 w 3528"/>
              <a:gd name="T83" fmla="*/ 263 h 3486"/>
              <a:gd name="T84" fmla="*/ 1611 w 3528"/>
              <a:gd name="T85" fmla="*/ 60 h 3486"/>
              <a:gd name="T86" fmla="*/ 2124 w 3528"/>
              <a:gd name="T87" fmla="*/ 0 h 3486"/>
              <a:gd name="T88" fmla="*/ 2494 w 3528"/>
              <a:gd name="T89" fmla="*/ 261 h 3486"/>
              <a:gd name="T90" fmla="*/ 2806 w 3528"/>
              <a:gd name="T91" fmla="*/ 519 h 3486"/>
              <a:gd name="T92" fmla="*/ 3064 w 3528"/>
              <a:gd name="T93" fmla="*/ 830 h 3486"/>
              <a:gd name="T94" fmla="*/ 3326 w 3528"/>
              <a:gd name="T95" fmla="*/ 1199 h 3486"/>
              <a:gd name="T96" fmla="*/ 3414 w 3528"/>
              <a:gd name="T97" fmla="*/ 1528 h 3486"/>
              <a:gd name="T98" fmla="*/ 3507 w 3528"/>
              <a:gd name="T99" fmla="*/ 1932 h 3486"/>
              <a:gd name="T100" fmla="*/ 3279 w 3528"/>
              <a:gd name="T101" fmla="*/ 2549 h 3486"/>
              <a:gd name="T102" fmla="*/ 3176 w 3528"/>
              <a:gd name="T103" fmla="*/ 2964 h 3486"/>
              <a:gd name="T104" fmla="*/ 2366 w 3528"/>
              <a:gd name="T105" fmla="*/ 3465 h 3486"/>
              <a:gd name="T106" fmla="*/ 1501 w 3528"/>
              <a:gd name="T107" fmla="*/ 3183 h 3486"/>
              <a:gd name="T108" fmla="*/ 910 w 3528"/>
              <a:gd name="T109" fmla="*/ 3465 h 3486"/>
              <a:gd name="T110" fmla="*/ 237 w 3528"/>
              <a:gd name="T111" fmla="*/ 2742 h 3486"/>
              <a:gd name="T112" fmla="*/ 357 w 3528"/>
              <a:gd name="T113" fmla="*/ 2324 h 3486"/>
              <a:gd name="T114" fmla="*/ 2 w 3528"/>
              <a:gd name="T115" fmla="*/ 1762 h 3486"/>
              <a:gd name="T116" fmla="*/ 256 w 3528"/>
              <a:gd name="T117" fmla="*/ 1396 h 3486"/>
              <a:gd name="T118" fmla="*/ 288 w 3528"/>
              <a:gd name="T119" fmla="*/ 956 h 3486"/>
              <a:gd name="T120" fmla="*/ 615 w 3528"/>
              <a:gd name="T121" fmla="*/ 719 h 3486"/>
              <a:gd name="T122" fmla="*/ 955 w 3528"/>
              <a:gd name="T123" fmla="*/ 406 h 3486"/>
              <a:gd name="T124" fmla="*/ 1195 w 3528"/>
              <a:gd name="T125" fmla="*/ 60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8" h="3486">
                <a:moveTo>
                  <a:pt x="2978" y="2516"/>
                </a:moveTo>
                <a:lnTo>
                  <a:pt x="2648" y="2846"/>
                </a:lnTo>
                <a:lnTo>
                  <a:pt x="2589" y="2900"/>
                </a:lnTo>
                <a:lnTo>
                  <a:pt x="2528" y="2950"/>
                </a:lnTo>
                <a:lnTo>
                  <a:pt x="2463" y="2997"/>
                </a:lnTo>
                <a:lnTo>
                  <a:pt x="2396" y="3040"/>
                </a:lnTo>
                <a:lnTo>
                  <a:pt x="2326" y="3077"/>
                </a:lnTo>
                <a:lnTo>
                  <a:pt x="2255" y="3110"/>
                </a:lnTo>
                <a:lnTo>
                  <a:pt x="2367" y="3223"/>
                </a:lnTo>
                <a:lnTo>
                  <a:pt x="2392" y="3244"/>
                </a:lnTo>
                <a:lnTo>
                  <a:pt x="2418" y="3259"/>
                </a:lnTo>
                <a:lnTo>
                  <a:pt x="2447" y="3269"/>
                </a:lnTo>
                <a:lnTo>
                  <a:pt x="2477" y="3275"/>
                </a:lnTo>
                <a:lnTo>
                  <a:pt x="2508" y="3275"/>
                </a:lnTo>
                <a:lnTo>
                  <a:pt x="2537" y="3269"/>
                </a:lnTo>
                <a:lnTo>
                  <a:pt x="2566" y="3259"/>
                </a:lnTo>
                <a:lnTo>
                  <a:pt x="2594" y="3244"/>
                </a:lnTo>
                <a:lnTo>
                  <a:pt x="2618" y="3223"/>
                </a:lnTo>
                <a:lnTo>
                  <a:pt x="3027" y="2815"/>
                </a:lnTo>
                <a:lnTo>
                  <a:pt x="3046" y="2794"/>
                </a:lnTo>
                <a:lnTo>
                  <a:pt x="3061" y="2772"/>
                </a:lnTo>
                <a:lnTo>
                  <a:pt x="3074" y="2749"/>
                </a:lnTo>
                <a:lnTo>
                  <a:pt x="3082" y="2725"/>
                </a:lnTo>
                <a:lnTo>
                  <a:pt x="3089" y="2702"/>
                </a:lnTo>
                <a:lnTo>
                  <a:pt x="3091" y="2678"/>
                </a:lnTo>
                <a:lnTo>
                  <a:pt x="3090" y="2657"/>
                </a:lnTo>
                <a:lnTo>
                  <a:pt x="3085" y="2637"/>
                </a:lnTo>
                <a:lnTo>
                  <a:pt x="3077" y="2618"/>
                </a:lnTo>
                <a:lnTo>
                  <a:pt x="3065" y="2602"/>
                </a:lnTo>
                <a:lnTo>
                  <a:pt x="2978" y="2516"/>
                </a:lnTo>
                <a:close/>
                <a:moveTo>
                  <a:pt x="391" y="1625"/>
                </a:moveTo>
                <a:lnTo>
                  <a:pt x="363" y="1627"/>
                </a:lnTo>
                <a:lnTo>
                  <a:pt x="336" y="1634"/>
                </a:lnTo>
                <a:lnTo>
                  <a:pt x="310" y="1644"/>
                </a:lnTo>
                <a:lnTo>
                  <a:pt x="285" y="1659"/>
                </a:lnTo>
                <a:lnTo>
                  <a:pt x="264" y="1677"/>
                </a:lnTo>
                <a:lnTo>
                  <a:pt x="244" y="1703"/>
                </a:lnTo>
                <a:lnTo>
                  <a:pt x="228" y="1730"/>
                </a:lnTo>
                <a:lnTo>
                  <a:pt x="217" y="1759"/>
                </a:lnTo>
                <a:lnTo>
                  <a:pt x="212" y="1789"/>
                </a:lnTo>
                <a:lnTo>
                  <a:pt x="212" y="1820"/>
                </a:lnTo>
                <a:lnTo>
                  <a:pt x="217" y="1850"/>
                </a:lnTo>
                <a:lnTo>
                  <a:pt x="228" y="1880"/>
                </a:lnTo>
                <a:lnTo>
                  <a:pt x="244" y="1907"/>
                </a:lnTo>
                <a:lnTo>
                  <a:pt x="264" y="1932"/>
                </a:lnTo>
                <a:lnTo>
                  <a:pt x="265" y="1933"/>
                </a:lnTo>
                <a:lnTo>
                  <a:pt x="507" y="2175"/>
                </a:lnTo>
                <a:lnTo>
                  <a:pt x="508" y="2176"/>
                </a:lnTo>
                <a:lnTo>
                  <a:pt x="529" y="2194"/>
                </a:lnTo>
                <a:lnTo>
                  <a:pt x="554" y="2208"/>
                </a:lnTo>
                <a:lnTo>
                  <a:pt x="579" y="2218"/>
                </a:lnTo>
                <a:lnTo>
                  <a:pt x="606" y="2225"/>
                </a:lnTo>
                <a:lnTo>
                  <a:pt x="608" y="2226"/>
                </a:lnTo>
                <a:lnTo>
                  <a:pt x="635" y="2227"/>
                </a:lnTo>
                <a:lnTo>
                  <a:pt x="635" y="2227"/>
                </a:lnTo>
                <a:lnTo>
                  <a:pt x="663" y="2225"/>
                </a:lnTo>
                <a:lnTo>
                  <a:pt x="691" y="2218"/>
                </a:lnTo>
                <a:lnTo>
                  <a:pt x="716" y="2208"/>
                </a:lnTo>
                <a:lnTo>
                  <a:pt x="741" y="2193"/>
                </a:lnTo>
                <a:lnTo>
                  <a:pt x="762" y="2175"/>
                </a:lnTo>
                <a:lnTo>
                  <a:pt x="783" y="2150"/>
                </a:lnTo>
                <a:lnTo>
                  <a:pt x="799" y="2122"/>
                </a:lnTo>
                <a:lnTo>
                  <a:pt x="809" y="2093"/>
                </a:lnTo>
                <a:lnTo>
                  <a:pt x="815" y="2063"/>
                </a:lnTo>
                <a:lnTo>
                  <a:pt x="815" y="2032"/>
                </a:lnTo>
                <a:lnTo>
                  <a:pt x="809" y="2002"/>
                </a:lnTo>
                <a:lnTo>
                  <a:pt x="799" y="1972"/>
                </a:lnTo>
                <a:lnTo>
                  <a:pt x="783" y="1945"/>
                </a:lnTo>
                <a:lnTo>
                  <a:pt x="762" y="1920"/>
                </a:lnTo>
                <a:lnTo>
                  <a:pt x="520" y="1677"/>
                </a:lnTo>
                <a:lnTo>
                  <a:pt x="497" y="1659"/>
                </a:lnTo>
                <a:lnTo>
                  <a:pt x="474" y="1644"/>
                </a:lnTo>
                <a:lnTo>
                  <a:pt x="448" y="1634"/>
                </a:lnTo>
                <a:lnTo>
                  <a:pt x="420" y="1627"/>
                </a:lnTo>
                <a:lnTo>
                  <a:pt x="391" y="1625"/>
                </a:lnTo>
                <a:close/>
                <a:moveTo>
                  <a:pt x="594" y="1019"/>
                </a:moveTo>
                <a:lnTo>
                  <a:pt x="566" y="1021"/>
                </a:lnTo>
                <a:lnTo>
                  <a:pt x="538" y="1027"/>
                </a:lnTo>
                <a:lnTo>
                  <a:pt x="512" y="1038"/>
                </a:lnTo>
                <a:lnTo>
                  <a:pt x="489" y="1053"/>
                </a:lnTo>
                <a:lnTo>
                  <a:pt x="466" y="1071"/>
                </a:lnTo>
                <a:lnTo>
                  <a:pt x="448" y="1094"/>
                </a:lnTo>
                <a:lnTo>
                  <a:pt x="433" y="1117"/>
                </a:lnTo>
                <a:lnTo>
                  <a:pt x="422" y="1143"/>
                </a:lnTo>
                <a:lnTo>
                  <a:pt x="416" y="1170"/>
                </a:lnTo>
                <a:lnTo>
                  <a:pt x="414" y="1199"/>
                </a:lnTo>
                <a:lnTo>
                  <a:pt x="416" y="1227"/>
                </a:lnTo>
                <a:lnTo>
                  <a:pt x="422" y="1255"/>
                </a:lnTo>
                <a:lnTo>
                  <a:pt x="433" y="1280"/>
                </a:lnTo>
                <a:lnTo>
                  <a:pt x="448" y="1305"/>
                </a:lnTo>
                <a:lnTo>
                  <a:pt x="466" y="1326"/>
                </a:lnTo>
                <a:lnTo>
                  <a:pt x="467" y="1327"/>
                </a:lnTo>
                <a:lnTo>
                  <a:pt x="789" y="1649"/>
                </a:lnTo>
                <a:lnTo>
                  <a:pt x="790" y="1650"/>
                </a:lnTo>
                <a:lnTo>
                  <a:pt x="813" y="1668"/>
                </a:lnTo>
                <a:lnTo>
                  <a:pt x="836" y="1683"/>
                </a:lnTo>
                <a:lnTo>
                  <a:pt x="862" y="1693"/>
                </a:lnTo>
                <a:lnTo>
                  <a:pt x="889" y="1700"/>
                </a:lnTo>
                <a:lnTo>
                  <a:pt x="918" y="1702"/>
                </a:lnTo>
                <a:lnTo>
                  <a:pt x="946" y="1700"/>
                </a:lnTo>
                <a:lnTo>
                  <a:pt x="974" y="1693"/>
                </a:lnTo>
                <a:lnTo>
                  <a:pt x="1000" y="1683"/>
                </a:lnTo>
                <a:lnTo>
                  <a:pt x="1024" y="1668"/>
                </a:lnTo>
                <a:lnTo>
                  <a:pt x="1046" y="1650"/>
                </a:lnTo>
                <a:lnTo>
                  <a:pt x="1066" y="1625"/>
                </a:lnTo>
                <a:lnTo>
                  <a:pt x="1082" y="1597"/>
                </a:lnTo>
                <a:lnTo>
                  <a:pt x="1093" y="1568"/>
                </a:lnTo>
                <a:lnTo>
                  <a:pt x="1098" y="1538"/>
                </a:lnTo>
                <a:lnTo>
                  <a:pt x="1098" y="1507"/>
                </a:lnTo>
                <a:lnTo>
                  <a:pt x="1093" y="1477"/>
                </a:lnTo>
                <a:lnTo>
                  <a:pt x="1082" y="1448"/>
                </a:lnTo>
                <a:lnTo>
                  <a:pt x="1067" y="1420"/>
                </a:lnTo>
                <a:lnTo>
                  <a:pt x="1046" y="1396"/>
                </a:lnTo>
                <a:lnTo>
                  <a:pt x="722" y="1071"/>
                </a:lnTo>
                <a:lnTo>
                  <a:pt x="700" y="1053"/>
                </a:lnTo>
                <a:lnTo>
                  <a:pt x="676" y="1038"/>
                </a:lnTo>
                <a:lnTo>
                  <a:pt x="650" y="1027"/>
                </a:lnTo>
                <a:lnTo>
                  <a:pt x="622" y="1021"/>
                </a:lnTo>
                <a:lnTo>
                  <a:pt x="594" y="1019"/>
                </a:lnTo>
                <a:close/>
                <a:moveTo>
                  <a:pt x="999" y="616"/>
                </a:moveTo>
                <a:lnTo>
                  <a:pt x="971" y="618"/>
                </a:lnTo>
                <a:lnTo>
                  <a:pt x="943" y="624"/>
                </a:lnTo>
                <a:lnTo>
                  <a:pt x="917" y="635"/>
                </a:lnTo>
                <a:lnTo>
                  <a:pt x="893" y="650"/>
                </a:lnTo>
                <a:lnTo>
                  <a:pt x="871" y="668"/>
                </a:lnTo>
                <a:lnTo>
                  <a:pt x="850" y="692"/>
                </a:lnTo>
                <a:lnTo>
                  <a:pt x="835" y="720"/>
                </a:lnTo>
                <a:lnTo>
                  <a:pt x="824" y="749"/>
                </a:lnTo>
                <a:lnTo>
                  <a:pt x="819" y="780"/>
                </a:lnTo>
                <a:lnTo>
                  <a:pt x="819" y="810"/>
                </a:lnTo>
                <a:lnTo>
                  <a:pt x="824" y="841"/>
                </a:lnTo>
                <a:lnTo>
                  <a:pt x="835" y="870"/>
                </a:lnTo>
                <a:lnTo>
                  <a:pt x="850" y="897"/>
                </a:lnTo>
                <a:lnTo>
                  <a:pt x="870" y="922"/>
                </a:lnTo>
                <a:lnTo>
                  <a:pt x="871" y="923"/>
                </a:lnTo>
                <a:lnTo>
                  <a:pt x="1195" y="1245"/>
                </a:lnTo>
                <a:lnTo>
                  <a:pt x="1195" y="1246"/>
                </a:lnTo>
                <a:lnTo>
                  <a:pt x="1274" y="1325"/>
                </a:lnTo>
                <a:lnTo>
                  <a:pt x="1275" y="1326"/>
                </a:lnTo>
                <a:lnTo>
                  <a:pt x="1298" y="1344"/>
                </a:lnTo>
                <a:lnTo>
                  <a:pt x="1321" y="1359"/>
                </a:lnTo>
                <a:lnTo>
                  <a:pt x="1347" y="1370"/>
                </a:lnTo>
                <a:lnTo>
                  <a:pt x="1375" y="1376"/>
                </a:lnTo>
                <a:lnTo>
                  <a:pt x="1404" y="1380"/>
                </a:lnTo>
                <a:lnTo>
                  <a:pt x="1432" y="1376"/>
                </a:lnTo>
                <a:lnTo>
                  <a:pt x="1459" y="1370"/>
                </a:lnTo>
                <a:lnTo>
                  <a:pt x="1485" y="1359"/>
                </a:lnTo>
                <a:lnTo>
                  <a:pt x="1510" y="1344"/>
                </a:lnTo>
                <a:lnTo>
                  <a:pt x="1531" y="1326"/>
                </a:lnTo>
                <a:lnTo>
                  <a:pt x="1549" y="1305"/>
                </a:lnTo>
                <a:lnTo>
                  <a:pt x="1564" y="1280"/>
                </a:lnTo>
                <a:lnTo>
                  <a:pt x="1575" y="1255"/>
                </a:lnTo>
                <a:lnTo>
                  <a:pt x="1581" y="1227"/>
                </a:lnTo>
                <a:lnTo>
                  <a:pt x="1583" y="1199"/>
                </a:lnTo>
                <a:lnTo>
                  <a:pt x="1581" y="1170"/>
                </a:lnTo>
                <a:lnTo>
                  <a:pt x="1575" y="1143"/>
                </a:lnTo>
                <a:lnTo>
                  <a:pt x="1564" y="1117"/>
                </a:lnTo>
                <a:lnTo>
                  <a:pt x="1549" y="1094"/>
                </a:lnTo>
                <a:lnTo>
                  <a:pt x="1531" y="1071"/>
                </a:lnTo>
                <a:lnTo>
                  <a:pt x="1451" y="991"/>
                </a:lnTo>
                <a:lnTo>
                  <a:pt x="1450" y="991"/>
                </a:lnTo>
                <a:lnTo>
                  <a:pt x="1127" y="668"/>
                </a:lnTo>
                <a:lnTo>
                  <a:pt x="1127" y="668"/>
                </a:lnTo>
                <a:lnTo>
                  <a:pt x="1126" y="668"/>
                </a:lnTo>
                <a:lnTo>
                  <a:pt x="1104" y="650"/>
                </a:lnTo>
                <a:lnTo>
                  <a:pt x="1081" y="635"/>
                </a:lnTo>
                <a:lnTo>
                  <a:pt x="1054" y="624"/>
                </a:lnTo>
                <a:lnTo>
                  <a:pt x="1027" y="618"/>
                </a:lnTo>
                <a:lnTo>
                  <a:pt x="999" y="616"/>
                </a:lnTo>
                <a:close/>
                <a:moveTo>
                  <a:pt x="2140" y="212"/>
                </a:moveTo>
                <a:lnTo>
                  <a:pt x="2109" y="212"/>
                </a:lnTo>
                <a:lnTo>
                  <a:pt x="2078" y="218"/>
                </a:lnTo>
                <a:lnTo>
                  <a:pt x="2049" y="227"/>
                </a:lnTo>
                <a:lnTo>
                  <a:pt x="2022" y="243"/>
                </a:lnTo>
                <a:lnTo>
                  <a:pt x="1997" y="263"/>
                </a:lnTo>
                <a:lnTo>
                  <a:pt x="1914" y="347"/>
                </a:lnTo>
                <a:lnTo>
                  <a:pt x="2005" y="437"/>
                </a:lnTo>
                <a:lnTo>
                  <a:pt x="2034" y="472"/>
                </a:lnTo>
                <a:lnTo>
                  <a:pt x="2060" y="509"/>
                </a:lnTo>
                <a:lnTo>
                  <a:pt x="2082" y="547"/>
                </a:lnTo>
                <a:lnTo>
                  <a:pt x="2098" y="588"/>
                </a:lnTo>
                <a:lnTo>
                  <a:pt x="2109" y="629"/>
                </a:lnTo>
                <a:lnTo>
                  <a:pt x="2117" y="671"/>
                </a:lnTo>
                <a:lnTo>
                  <a:pt x="2119" y="715"/>
                </a:lnTo>
                <a:lnTo>
                  <a:pt x="2117" y="758"/>
                </a:lnTo>
                <a:lnTo>
                  <a:pt x="2109" y="799"/>
                </a:lnTo>
                <a:lnTo>
                  <a:pt x="2098" y="841"/>
                </a:lnTo>
                <a:lnTo>
                  <a:pt x="2082" y="881"/>
                </a:lnTo>
                <a:lnTo>
                  <a:pt x="2060" y="921"/>
                </a:lnTo>
                <a:lnTo>
                  <a:pt x="2034" y="957"/>
                </a:lnTo>
                <a:lnTo>
                  <a:pt x="2005" y="991"/>
                </a:lnTo>
                <a:lnTo>
                  <a:pt x="1972" y="1019"/>
                </a:lnTo>
                <a:lnTo>
                  <a:pt x="1938" y="1043"/>
                </a:lnTo>
                <a:lnTo>
                  <a:pt x="1902" y="1065"/>
                </a:lnTo>
                <a:lnTo>
                  <a:pt x="1864" y="1081"/>
                </a:lnTo>
                <a:lnTo>
                  <a:pt x="1824" y="1094"/>
                </a:lnTo>
                <a:lnTo>
                  <a:pt x="1783" y="1101"/>
                </a:lnTo>
                <a:lnTo>
                  <a:pt x="1792" y="1149"/>
                </a:lnTo>
                <a:lnTo>
                  <a:pt x="1795" y="1199"/>
                </a:lnTo>
                <a:lnTo>
                  <a:pt x="1793" y="1243"/>
                </a:lnTo>
                <a:lnTo>
                  <a:pt x="1785" y="1287"/>
                </a:lnTo>
                <a:lnTo>
                  <a:pt x="1774" y="1328"/>
                </a:lnTo>
                <a:lnTo>
                  <a:pt x="1757" y="1369"/>
                </a:lnTo>
                <a:lnTo>
                  <a:pt x="1736" y="1406"/>
                </a:lnTo>
                <a:lnTo>
                  <a:pt x="1711" y="1443"/>
                </a:lnTo>
                <a:lnTo>
                  <a:pt x="1681" y="1476"/>
                </a:lnTo>
                <a:lnTo>
                  <a:pt x="1647" y="1506"/>
                </a:lnTo>
                <a:lnTo>
                  <a:pt x="1611" y="1531"/>
                </a:lnTo>
                <a:lnTo>
                  <a:pt x="1574" y="1551"/>
                </a:lnTo>
                <a:lnTo>
                  <a:pt x="1533" y="1568"/>
                </a:lnTo>
                <a:lnTo>
                  <a:pt x="1491" y="1580"/>
                </a:lnTo>
                <a:lnTo>
                  <a:pt x="1448" y="1588"/>
                </a:lnTo>
                <a:lnTo>
                  <a:pt x="1404" y="1590"/>
                </a:lnTo>
                <a:lnTo>
                  <a:pt x="1404" y="1590"/>
                </a:lnTo>
                <a:lnTo>
                  <a:pt x="1353" y="1587"/>
                </a:lnTo>
                <a:lnTo>
                  <a:pt x="1305" y="1578"/>
                </a:lnTo>
                <a:lnTo>
                  <a:pt x="1298" y="1618"/>
                </a:lnTo>
                <a:lnTo>
                  <a:pt x="1286" y="1657"/>
                </a:lnTo>
                <a:lnTo>
                  <a:pt x="1269" y="1695"/>
                </a:lnTo>
                <a:lnTo>
                  <a:pt x="1249" y="1732"/>
                </a:lnTo>
                <a:lnTo>
                  <a:pt x="1224" y="1767"/>
                </a:lnTo>
                <a:lnTo>
                  <a:pt x="1195" y="1799"/>
                </a:lnTo>
                <a:lnTo>
                  <a:pt x="1161" y="1829"/>
                </a:lnTo>
                <a:lnTo>
                  <a:pt x="1124" y="1856"/>
                </a:lnTo>
                <a:lnTo>
                  <a:pt x="1084" y="1877"/>
                </a:lnTo>
                <a:lnTo>
                  <a:pt x="1042" y="1893"/>
                </a:lnTo>
                <a:lnTo>
                  <a:pt x="1000" y="1905"/>
                </a:lnTo>
                <a:lnTo>
                  <a:pt x="1013" y="1947"/>
                </a:lnTo>
                <a:lnTo>
                  <a:pt x="1022" y="1991"/>
                </a:lnTo>
                <a:lnTo>
                  <a:pt x="1026" y="2036"/>
                </a:lnTo>
                <a:lnTo>
                  <a:pt x="1025" y="2081"/>
                </a:lnTo>
                <a:lnTo>
                  <a:pt x="1019" y="2124"/>
                </a:lnTo>
                <a:lnTo>
                  <a:pt x="1007" y="2168"/>
                </a:lnTo>
                <a:lnTo>
                  <a:pt x="991" y="2210"/>
                </a:lnTo>
                <a:lnTo>
                  <a:pt x="970" y="2250"/>
                </a:lnTo>
                <a:lnTo>
                  <a:pt x="943" y="2289"/>
                </a:lnTo>
                <a:lnTo>
                  <a:pt x="912" y="2324"/>
                </a:lnTo>
                <a:lnTo>
                  <a:pt x="879" y="2354"/>
                </a:lnTo>
                <a:lnTo>
                  <a:pt x="842" y="2378"/>
                </a:lnTo>
                <a:lnTo>
                  <a:pt x="805" y="2400"/>
                </a:lnTo>
                <a:lnTo>
                  <a:pt x="764" y="2417"/>
                </a:lnTo>
                <a:lnTo>
                  <a:pt x="723" y="2429"/>
                </a:lnTo>
                <a:lnTo>
                  <a:pt x="679" y="2436"/>
                </a:lnTo>
                <a:lnTo>
                  <a:pt x="635" y="2438"/>
                </a:lnTo>
                <a:lnTo>
                  <a:pt x="635" y="2438"/>
                </a:lnTo>
                <a:lnTo>
                  <a:pt x="628" y="2438"/>
                </a:lnTo>
                <a:lnTo>
                  <a:pt x="482" y="2584"/>
                </a:lnTo>
                <a:lnTo>
                  <a:pt x="467" y="2601"/>
                </a:lnTo>
                <a:lnTo>
                  <a:pt x="457" y="2621"/>
                </a:lnTo>
                <a:lnTo>
                  <a:pt x="449" y="2642"/>
                </a:lnTo>
                <a:lnTo>
                  <a:pt x="445" y="2665"/>
                </a:lnTo>
                <a:lnTo>
                  <a:pt x="444" y="2690"/>
                </a:lnTo>
                <a:lnTo>
                  <a:pt x="447" y="2718"/>
                </a:lnTo>
                <a:lnTo>
                  <a:pt x="455" y="2744"/>
                </a:lnTo>
                <a:lnTo>
                  <a:pt x="467" y="2769"/>
                </a:lnTo>
                <a:lnTo>
                  <a:pt x="482" y="2793"/>
                </a:lnTo>
                <a:lnTo>
                  <a:pt x="501" y="2815"/>
                </a:lnTo>
                <a:lnTo>
                  <a:pt x="910" y="3223"/>
                </a:lnTo>
                <a:lnTo>
                  <a:pt x="934" y="3244"/>
                </a:lnTo>
                <a:lnTo>
                  <a:pt x="962" y="3259"/>
                </a:lnTo>
                <a:lnTo>
                  <a:pt x="991" y="3269"/>
                </a:lnTo>
                <a:lnTo>
                  <a:pt x="1021" y="3275"/>
                </a:lnTo>
                <a:lnTo>
                  <a:pt x="1051" y="3275"/>
                </a:lnTo>
                <a:lnTo>
                  <a:pt x="1081" y="3269"/>
                </a:lnTo>
                <a:lnTo>
                  <a:pt x="1110" y="3259"/>
                </a:lnTo>
                <a:lnTo>
                  <a:pt x="1136" y="3244"/>
                </a:lnTo>
                <a:lnTo>
                  <a:pt x="1161" y="3223"/>
                </a:lnTo>
                <a:lnTo>
                  <a:pt x="1393" y="2992"/>
                </a:lnTo>
                <a:lnTo>
                  <a:pt x="1395" y="2990"/>
                </a:lnTo>
                <a:lnTo>
                  <a:pt x="1399" y="2985"/>
                </a:lnTo>
                <a:lnTo>
                  <a:pt x="1404" y="2982"/>
                </a:lnTo>
                <a:lnTo>
                  <a:pt x="1408" y="2979"/>
                </a:lnTo>
                <a:lnTo>
                  <a:pt x="1412" y="2977"/>
                </a:lnTo>
                <a:lnTo>
                  <a:pt x="1417" y="2974"/>
                </a:lnTo>
                <a:lnTo>
                  <a:pt x="1422" y="2972"/>
                </a:lnTo>
                <a:lnTo>
                  <a:pt x="1425" y="2969"/>
                </a:lnTo>
                <a:lnTo>
                  <a:pt x="1430" y="2967"/>
                </a:lnTo>
                <a:lnTo>
                  <a:pt x="1435" y="2966"/>
                </a:lnTo>
                <a:lnTo>
                  <a:pt x="1440" y="2964"/>
                </a:lnTo>
                <a:lnTo>
                  <a:pt x="1445" y="2963"/>
                </a:lnTo>
                <a:lnTo>
                  <a:pt x="1450" y="2962"/>
                </a:lnTo>
                <a:lnTo>
                  <a:pt x="1456" y="2962"/>
                </a:lnTo>
                <a:lnTo>
                  <a:pt x="1460" y="2961"/>
                </a:lnTo>
                <a:lnTo>
                  <a:pt x="1466" y="2961"/>
                </a:lnTo>
                <a:lnTo>
                  <a:pt x="1470" y="2961"/>
                </a:lnTo>
                <a:lnTo>
                  <a:pt x="1476" y="2961"/>
                </a:lnTo>
                <a:lnTo>
                  <a:pt x="1481" y="2962"/>
                </a:lnTo>
                <a:lnTo>
                  <a:pt x="1486" y="2962"/>
                </a:lnTo>
                <a:lnTo>
                  <a:pt x="1492" y="2964"/>
                </a:lnTo>
                <a:lnTo>
                  <a:pt x="1495" y="2964"/>
                </a:lnTo>
                <a:lnTo>
                  <a:pt x="1567" y="2981"/>
                </a:lnTo>
                <a:lnTo>
                  <a:pt x="1639" y="2992"/>
                </a:lnTo>
                <a:lnTo>
                  <a:pt x="1712" y="2998"/>
                </a:lnTo>
                <a:lnTo>
                  <a:pt x="1784" y="2999"/>
                </a:lnTo>
                <a:lnTo>
                  <a:pt x="1856" y="2995"/>
                </a:lnTo>
                <a:lnTo>
                  <a:pt x="1928" y="2987"/>
                </a:lnTo>
                <a:lnTo>
                  <a:pt x="1998" y="2973"/>
                </a:lnTo>
                <a:lnTo>
                  <a:pt x="2068" y="2953"/>
                </a:lnTo>
                <a:lnTo>
                  <a:pt x="2135" y="2931"/>
                </a:lnTo>
                <a:lnTo>
                  <a:pt x="2201" y="2902"/>
                </a:lnTo>
                <a:lnTo>
                  <a:pt x="2266" y="2870"/>
                </a:lnTo>
                <a:lnTo>
                  <a:pt x="2328" y="2833"/>
                </a:lnTo>
                <a:lnTo>
                  <a:pt x="2388" y="2792"/>
                </a:lnTo>
                <a:lnTo>
                  <a:pt x="2445" y="2746"/>
                </a:lnTo>
                <a:lnTo>
                  <a:pt x="2498" y="2696"/>
                </a:lnTo>
                <a:lnTo>
                  <a:pt x="3020" y="2176"/>
                </a:lnTo>
                <a:lnTo>
                  <a:pt x="3021" y="2175"/>
                </a:lnTo>
                <a:lnTo>
                  <a:pt x="3264" y="1932"/>
                </a:lnTo>
                <a:lnTo>
                  <a:pt x="3284" y="1908"/>
                </a:lnTo>
                <a:lnTo>
                  <a:pt x="3300" y="1880"/>
                </a:lnTo>
                <a:lnTo>
                  <a:pt x="3311" y="1850"/>
                </a:lnTo>
                <a:lnTo>
                  <a:pt x="3316" y="1820"/>
                </a:lnTo>
                <a:lnTo>
                  <a:pt x="3316" y="1789"/>
                </a:lnTo>
                <a:lnTo>
                  <a:pt x="3311" y="1759"/>
                </a:lnTo>
                <a:lnTo>
                  <a:pt x="3300" y="1730"/>
                </a:lnTo>
                <a:lnTo>
                  <a:pt x="3284" y="1703"/>
                </a:lnTo>
                <a:lnTo>
                  <a:pt x="3264" y="1677"/>
                </a:lnTo>
                <a:lnTo>
                  <a:pt x="3240" y="1658"/>
                </a:lnTo>
                <a:lnTo>
                  <a:pt x="3215" y="1643"/>
                </a:lnTo>
                <a:lnTo>
                  <a:pt x="3187" y="1632"/>
                </a:lnTo>
                <a:lnTo>
                  <a:pt x="3159" y="1626"/>
                </a:lnTo>
                <a:lnTo>
                  <a:pt x="3129" y="1625"/>
                </a:lnTo>
                <a:lnTo>
                  <a:pt x="3100" y="1628"/>
                </a:lnTo>
                <a:lnTo>
                  <a:pt x="3071" y="1637"/>
                </a:lnTo>
                <a:lnTo>
                  <a:pt x="3044" y="1650"/>
                </a:lnTo>
                <a:lnTo>
                  <a:pt x="3023" y="1659"/>
                </a:lnTo>
                <a:lnTo>
                  <a:pt x="3003" y="1665"/>
                </a:lnTo>
                <a:lnTo>
                  <a:pt x="2981" y="1665"/>
                </a:lnTo>
                <a:lnTo>
                  <a:pt x="2960" y="1660"/>
                </a:lnTo>
                <a:lnTo>
                  <a:pt x="2940" y="1653"/>
                </a:lnTo>
                <a:lnTo>
                  <a:pt x="2922" y="1640"/>
                </a:lnTo>
                <a:lnTo>
                  <a:pt x="2907" y="1624"/>
                </a:lnTo>
                <a:lnTo>
                  <a:pt x="2902" y="1618"/>
                </a:lnTo>
                <a:lnTo>
                  <a:pt x="2890" y="1598"/>
                </a:lnTo>
                <a:lnTo>
                  <a:pt x="2882" y="1578"/>
                </a:lnTo>
                <a:lnTo>
                  <a:pt x="2879" y="1557"/>
                </a:lnTo>
                <a:lnTo>
                  <a:pt x="2880" y="1535"/>
                </a:lnTo>
                <a:lnTo>
                  <a:pt x="2885" y="1515"/>
                </a:lnTo>
                <a:lnTo>
                  <a:pt x="2896" y="1495"/>
                </a:lnTo>
                <a:lnTo>
                  <a:pt x="2910" y="1478"/>
                </a:lnTo>
                <a:lnTo>
                  <a:pt x="3062" y="1326"/>
                </a:lnTo>
                <a:lnTo>
                  <a:pt x="3063" y="1325"/>
                </a:lnTo>
                <a:lnTo>
                  <a:pt x="3081" y="1304"/>
                </a:lnTo>
                <a:lnTo>
                  <a:pt x="3095" y="1279"/>
                </a:lnTo>
                <a:lnTo>
                  <a:pt x="3106" y="1254"/>
                </a:lnTo>
                <a:lnTo>
                  <a:pt x="3112" y="1227"/>
                </a:lnTo>
                <a:lnTo>
                  <a:pt x="3114" y="1199"/>
                </a:lnTo>
                <a:lnTo>
                  <a:pt x="3112" y="1170"/>
                </a:lnTo>
                <a:lnTo>
                  <a:pt x="3106" y="1143"/>
                </a:lnTo>
                <a:lnTo>
                  <a:pt x="3095" y="1117"/>
                </a:lnTo>
                <a:lnTo>
                  <a:pt x="3080" y="1094"/>
                </a:lnTo>
                <a:lnTo>
                  <a:pt x="3062" y="1071"/>
                </a:lnTo>
                <a:lnTo>
                  <a:pt x="3039" y="1053"/>
                </a:lnTo>
                <a:lnTo>
                  <a:pt x="3016" y="1038"/>
                </a:lnTo>
                <a:lnTo>
                  <a:pt x="2990" y="1027"/>
                </a:lnTo>
                <a:lnTo>
                  <a:pt x="2962" y="1021"/>
                </a:lnTo>
                <a:lnTo>
                  <a:pt x="2934" y="1019"/>
                </a:lnTo>
                <a:lnTo>
                  <a:pt x="2906" y="1021"/>
                </a:lnTo>
                <a:lnTo>
                  <a:pt x="2878" y="1027"/>
                </a:lnTo>
                <a:lnTo>
                  <a:pt x="2852" y="1038"/>
                </a:lnTo>
                <a:lnTo>
                  <a:pt x="2828" y="1053"/>
                </a:lnTo>
                <a:lnTo>
                  <a:pt x="2806" y="1071"/>
                </a:lnTo>
                <a:lnTo>
                  <a:pt x="2787" y="1087"/>
                </a:lnTo>
                <a:lnTo>
                  <a:pt x="2766" y="1097"/>
                </a:lnTo>
                <a:lnTo>
                  <a:pt x="2743" y="1102"/>
                </a:lnTo>
                <a:lnTo>
                  <a:pt x="2720" y="1102"/>
                </a:lnTo>
                <a:lnTo>
                  <a:pt x="2697" y="1097"/>
                </a:lnTo>
                <a:lnTo>
                  <a:pt x="2676" y="1087"/>
                </a:lnTo>
                <a:lnTo>
                  <a:pt x="2657" y="1071"/>
                </a:lnTo>
                <a:lnTo>
                  <a:pt x="2643" y="1055"/>
                </a:lnTo>
                <a:lnTo>
                  <a:pt x="2633" y="1037"/>
                </a:lnTo>
                <a:lnTo>
                  <a:pt x="2628" y="1017"/>
                </a:lnTo>
                <a:lnTo>
                  <a:pt x="2626" y="998"/>
                </a:lnTo>
                <a:lnTo>
                  <a:pt x="2628" y="977"/>
                </a:lnTo>
                <a:lnTo>
                  <a:pt x="2633" y="957"/>
                </a:lnTo>
                <a:lnTo>
                  <a:pt x="2643" y="939"/>
                </a:lnTo>
                <a:lnTo>
                  <a:pt x="2657" y="923"/>
                </a:lnTo>
                <a:lnTo>
                  <a:pt x="2678" y="897"/>
                </a:lnTo>
                <a:lnTo>
                  <a:pt x="2693" y="870"/>
                </a:lnTo>
                <a:lnTo>
                  <a:pt x="2704" y="841"/>
                </a:lnTo>
                <a:lnTo>
                  <a:pt x="2709" y="811"/>
                </a:lnTo>
                <a:lnTo>
                  <a:pt x="2709" y="780"/>
                </a:lnTo>
                <a:lnTo>
                  <a:pt x="2704" y="749"/>
                </a:lnTo>
                <a:lnTo>
                  <a:pt x="2693" y="720"/>
                </a:lnTo>
                <a:lnTo>
                  <a:pt x="2678" y="692"/>
                </a:lnTo>
                <a:lnTo>
                  <a:pt x="2657" y="668"/>
                </a:lnTo>
                <a:lnTo>
                  <a:pt x="2632" y="647"/>
                </a:lnTo>
                <a:lnTo>
                  <a:pt x="2604" y="632"/>
                </a:lnTo>
                <a:lnTo>
                  <a:pt x="2575" y="621"/>
                </a:lnTo>
                <a:lnTo>
                  <a:pt x="2544" y="616"/>
                </a:lnTo>
                <a:lnTo>
                  <a:pt x="2513" y="616"/>
                </a:lnTo>
                <a:lnTo>
                  <a:pt x="2483" y="621"/>
                </a:lnTo>
                <a:lnTo>
                  <a:pt x="2455" y="632"/>
                </a:lnTo>
                <a:lnTo>
                  <a:pt x="2427" y="647"/>
                </a:lnTo>
                <a:lnTo>
                  <a:pt x="2401" y="668"/>
                </a:lnTo>
                <a:lnTo>
                  <a:pt x="2383" y="683"/>
                </a:lnTo>
                <a:lnTo>
                  <a:pt x="2362" y="694"/>
                </a:lnTo>
                <a:lnTo>
                  <a:pt x="2338" y="698"/>
                </a:lnTo>
                <a:lnTo>
                  <a:pt x="2316" y="698"/>
                </a:lnTo>
                <a:lnTo>
                  <a:pt x="2292" y="694"/>
                </a:lnTo>
                <a:lnTo>
                  <a:pt x="2271" y="683"/>
                </a:lnTo>
                <a:lnTo>
                  <a:pt x="2253" y="668"/>
                </a:lnTo>
                <a:lnTo>
                  <a:pt x="2239" y="651"/>
                </a:lnTo>
                <a:lnTo>
                  <a:pt x="2229" y="633"/>
                </a:lnTo>
                <a:lnTo>
                  <a:pt x="2223" y="613"/>
                </a:lnTo>
                <a:lnTo>
                  <a:pt x="2222" y="593"/>
                </a:lnTo>
                <a:lnTo>
                  <a:pt x="2223" y="573"/>
                </a:lnTo>
                <a:lnTo>
                  <a:pt x="2229" y="554"/>
                </a:lnTo>
                <a:lnTo>
                  <a:pt x="2239" y="536"/>
                </a:lnTo>
                <a:lnTo>
                  <a:pt x="2253" y="519"/>
                </a:lnTo>
                <a:lnTo>
                  <a:pt x="2271" y="497"/>
                </a:lnTo>
                <a:lnTo>
                  <a:pt x="2286" y="473"/>
                </a:lnTo>
                <a:lnTo>
                  <a:pt x="2296" y="447"/>
                </a:lnTo>
                <a:lnTo>
                  <a:pt x="2303" y="419"/>
                </a:lnTo>
                <a:lnTo>
                  <a:pt x="2305" y="392"/>
                </a:lnTo>
                <a:lnTo>
                  <a:pt x="2303" y="363"/>
                </a:lnTo>
                <a:lnTo>
                  <a:pt x="2296" y="335"/>
                </a:lnTo>
                <a:lnTo>
                  <a:pt x="2286" y="309"/>
                </a:lnTo>
                <a:lnTo>
                  <a:pt x="2271" y="286"/>
                </a:lnTo>
                <a:lnTo>
                  <a:pt x="2253" y="263"/>
                </a:lnTo>
                <a:lnTo>
                  <a:pt x="2227" y="243"/>
                </a:lnTo>
                <a:lnTo>
                  <a:pt x="2200" y="227"/>
                </a:lnTo>
                <a:lnTo>
                  <a:pt x="2170" y="218"/>
                </a:lnTo>
                <a:lnTo>
                  <a:pt x="2140" y="212"/>
                </a:lnTo>
                <a:close/>
                <a:moveTo>
                  <a:pt x="1404" y="211"/>
                </a:moveTo>
                <a:lnTo>
                  <a:pt x="1375" y="213"/>
                </a:lnTo>
                <a:lnTo>
                  <a:pt x="1347" y="220"/>
                </a:lnTo>
                <a:lnTo>
                  <a:pt x="1321" y="230"/>
                </a:lnTo>
                <a:lnTo>
                  <a:pt x="1298" y="245"/>
                </a:lnTo>
                <a:lnTo>
                  <a:pt x="1275" y="263"/>
                </a:lnTo>
                <a:lnTo>
                  <a:pt x="1255" y="289"/>
                </a:lnTo>
                <a:lnTo>
                  <a:pt x="1239" y="316"/>
                </a:lnTo>
                <a:lnTo>
                  <a:pt x="1229" y="346"/>
                </a:lnTo>
                <a:lnTo>
                  <a:pt x="1224" y="376"/>
                </a:lnTo>
                <a:lnTo>
                  <a:pt x="1224" y="406"/>
                </a:lnTo>
                <a:lnTo>
                  <a:pt x="1228" y="436"/>
                </a:lnTo>
                <a:lnTo>
                  <a:pt x="1239" y="465"/>
                </a:lnTo>
                <a:lnTo>
                  <a:pt x="1254" y="493"/>
                </a:lnTo>
                <a:lnTo>
                  <a:pt x="1275" y="517"/>
                </a:lnTo>
                <a:lnTo>
                  <a:pt x="1276" y="519"/>
                </a:lnTo>
                <a:lnTo>
                  <a:pt x="1599" y="842"/>
                </a:lnTo>
                <a:lnTo>
                  <a:pt x="1622" y="860"/>
                </a:lnTo>
                <a:lnTo>
                  <a:pt x="1645" y="875"/>
                </a:lnTo>
                <a:lnTo>
                  <a:pt x="1671" y="886"/>
                </a:lnTo>
                <a:lnTo>
                  <a:pt x="1699" y="892"/>
                </a:lnTo>
                <a:lnTo>
                  <a:pt x="1728" y="894"/>
                </a:lnTo>
                <a:lnTo>
                  <a:pt x="1728" y="894"/>
                </a:lnTo>
                <a:lnTo>
                  <a:pt x="1755" y="892"/>
                </a:lnTo>
                <a:lnTo>
                  <a:pt x="1783" y="886"/>
                </a:lnTo>
                <a:lnTo>
                  <a:pt x="1809" y="875"/>
                </a:lnTo>
                <a:lnTo>
                  <a:pt x="1833" y="860"/>
                </a:lnTo>
                <a:lnTo>
                  <a:pt x="1855" y="842"/>
                </a:lnTo>
                <a:lnTo>
                  <a:pt x="1875" y="817"/>
                </a:lnTo>
                <a:lnTo>
                  <a:pt x="1891" y="790"/>
                </a:lnTo>
                <a:lnTo>
                  <a:pt x="1902" y="760"/>
                </a:lnTo>
                <a:lnTo>
                  <a:pt x="1907" y="730"/>
                </a:lnTo>
                <a:lnTo>
                  <a:pt x="1907" y="699"/>
                </a:lnTo>
                <a:lnTo>
                  <a:pt x="1902" y="669"/>
                </a:lnTo>
                <a:lnTo>
                  <a:pt x="1891" y="639"/>
                </a:lnTo>
                <a:lnTo>
                  <a:pt x="1875" y="612"/>
                </a:lnTo>
                <a:lnTo>
                  <a:pt x="1855" y="587"/>
                </a:lnTo>
                <a:lnTo>
                  <a:pt x="1531" y="263"/>
                </a:lnTo>
                <a:lnTo>
                  <a:pt x="1510" y="245"/>
                </a:lnTo>
                <a:lnTo>
                  <a:pt x="1485" y="230"/>
                </a:lnTo>
                <a:lnTo>
                  <a:pt x="1459" y="220"/>
                </a:lnTo>
                <a:lnTo>
                  <a:pt x="1432" y="213"/>
                </a:lnTo>
                <a:lnTo>
                  <a:pt x="1404" y="211"/>
                </a:lnTo>
                <a:close/>
                <a:moveTo>
                  <a:pt x="1404" y="0"/>
                </a:moveTo>
                <a:lnTo>
                  <a:pt x="1448" y="2"/>
                </a:lnTo>
                <a:lnTo>
                  <a:pt x="1491" y="10"/>
                </a:lnTo>
                <a:lnTo>
                  <a:pt x="1533" y="22"/>
                </a:lnTo>
                <a:lnTo>
                  <a:pt x="1574" y="38"/>
                </a:lnTo>
                <a:lnTo>
                  <a:pt x="1611" y="60"/>
                </a:lnTo>
                <a:lnTo>
                  <a:pt x="1647" y="85"/>
                </a:lnTo>
                <a:lnTo>
                  <a:pt x="1681" y="115"/>
                </a:lnTo>
                <a:lnTo>
                  <a:pt x="1764" y="198"/>
                </a:lnTo>
                <a:lnTo>
                  <a:pt x="1847" y="114"/>
                </a:lnTo>
                <a:lnTo>
                  <a:pt x="1882" y="84"/>
                </a:lnTo>
                <a:lnTo>
                  <a:pt x="1918" y="59"/>
                </a:lnTo>
                <a:lnTo>
                  <a:pt x="1958" y="37"/>
                </a:lnTo>
                <a:lnTo>
                  <a:pt x="1997" y="21"/>
                </a:lnTo>
                <a:lnTo>
                  <a:pt x="2039" y="10"/>
                </a:lnTo>
                <a:lnTo>
                  <a:pt x="2082" y="2"/>
                </a:lnTo>
                <a:lnTo>
                  <a:pt x="2124" y="0"/>
                </a:lnTo>
                <a:lnTo>
                  <a:pt x="2167" y="2"/>
                </a:lnTo>
                <a:lnTo>
                  <a:pt x="2210" y="10"/>
                </a:lnTo>
                <a:lnTo>
                  <a:pt x="2252" y="21"/>
                </a:lnTo>
                <a:lnTo>
                  <a:pt x="2292" y="37"/>
                </a:lnTo>
                <a:lnTo>
                  <a:pt x="2331" y="59"/>
                </a:lnTo>
                <a:lnTo>
                  <a:pt x="2368" y="84"/>
                </a:lnTo>
                <a:lnTo>
                  <a:pt x="2401" y="114"/>
                </a:lnTo>
                <a:lnTo>
                  <a:pt x="2431" y="148"/>
                </a:lnTo>
                <a:lnTo>
                  <a:pt x="2457" y="183"/>
                </a:lnTo>
                <a:lnTo>
                  <a:pt x="2478" y="222"/>
                </a:lnTo>
                <a:lnTo>
                  <a:pt x="2494" y="261"/>
                </a:lnTo>
                <a:lnTo>
                  <a:pt x="2507" y="304"/>
                </a:lnTo>
                <a:lnTo>
                  <a:pt x="2515" y="347"/>
                </a:lnTo>
                <a:lnTo>
                  <a:pt x="2517" y="392"/>
                </a:lnTo>
                <a:lnTo>
                  <a:pt x="2517" y="404"/>
                </a:lnTo>
                <a:lnTo>
                  <a:pt x="2562" y="405"/>
                </a:lnTo>
                <a:lnTo>
                  <a:pt x="2605" y="412"/>
                </a:lnTo>
                <a:lnTo>
                  <a:pt x="2649" y="422"/>
                </a:lnTo>
                <a:lnTo>
                  <a:pt x="2692" y="440"/>
                </a:lnTo>
                <a:lnTo>
                  <a:pt x="2733" y="461"/>
                </a:lnTo>
                <a:lnTo>
                  <a:pt x="2771" y="487"/>
                </a:lnTo>
                <a:lnTo>
                  <a:pt x="2806" y="519"/>
                </a:lnTo>
                <a:lnTo>
                  <a:pt x="2838" y="554"/>
                </a:lnTo>
                <a:lnTo>
                  <a:pt x="2864" y="592"/>
                </a:lnTo>
                <a:lnTo>
                  <a:pt x="2885" y="633"/>
                </a:lnTo>
                <a:lnTo>
                  <a:pt x="2903" y="675"/>
                </a:lnTo>
                <a:lnTo>
                  <a:pt x="2913" y="719"/>
                </a:lnTo>
                <a:lnTo>
                  <a:pt x="2920" y="763"/>
                </a:lnTo>
                <a:lnTo>
                  <a:pt x="2921" y="808"/>
                </a:lnTo>
                <a:lnTo>
                  <a:pt x="2934" y="808"/>
                </a:lnTo>
                <a:lnTo>
                  <a:pt x="2978" y="811"/>
                </a:lnTo>
                <a:lnTo>
                  <a:pt x="3021" y="817"/>
                </a:lnTo>
                <a:lnTo>
                  <a:pt x="3064" y="830"/>
                </a:lnTo>
                <a:lnTo>
                  <a:pt x="3104" y="846"/>
                </a:lnTo>
                <a:lnTo>
                  <a:pt x="3142" y="867"/>
                </a:lnTo>
                <a:lnTo>
                  <a:pt x="3178" y="893"/>
                </a:lnTo>
                <a:lnTo>
                  <a:pt x="3212" y="923"/>
                </a:lnTo>
                <a:lnTo>
                  <a:pt x="3240" y="956"/>
                </a:lnTo>
                <a:lnTo>
                  <a:pt x="3266" y="991"/>
                </a:lnTo>
                <a:lnTo>
                  <a:pt x="3287" y="1030"/>
                </a:lnTo>
                <a:lnTo>
                  <a:pt x="3303" y="1069"/>
                </a:lnTo>
                <a:lnTo>
                  <a:pt x="3316" y="1112"/>
                </a:lnTo>
                <a:lnTo>
                  <a:pt x="3324" y="1154"/>
                </a:lnTo>
                <a:lnTo>
                  <a:pt x="3326" y="1199"/>
                </a:lnTo>
                <a:lnTo>
                  <a:pt x="3324" y="1241"/>
                </a:lnTo>
                <a:lnTo>
                  <a:pt x="3317" y="1281"/>
                </a:lnTo>
                <a:lnTo>
                  <a:pt x="3307" y="1321"/>
                </a:lnTo>
                <a:lnTo>
                  <a:pt x="3292" y="1359"/>
                </a:lnTo>
                <a:lnTo>
                  <a:pt x="3272" y="1396"/>
                </a:lnTo>
                <a:lnTo>
                  <a:pt x="3250" y="1431"/>
                </a:lnTo>
                <a:lnTo>
                  <a:pt x="3285" y="1444"/>
                </a:lnTo>
                <a:lnTo>
                  <a:pt x="3320" y="1460"/>
                </a:lnTo>
                <a:lnTo>
                  <a:pt x="3353" y="1479"/>
                </a:lnTo>
                <a:lnTo>
                  <a:pt x="3384" y="1502"/>
                </a:lnTo>
                <a:lnTo>
                  <a:pt x="3414" y="1528"/>
                </a:lnTo>
                <a:lnTo>
                  <a:pt x="3444" y="1562"/>
                </a:lnTo>
                <a:lnTo>
                  <a:pt x="3469" y="1599"/>
                </a:lnTo>
                <a:lnTo>
                  <a:pt x="3491" y="1638"/>
                </a:lnTo>
                <a:lnTo>
                  <a:pt x="3507" y="1678"/>
                </a:lnTo>
                <a:lnTo>
                  <a:pt x="3518" y="1720"/>
                </a:lnTo>
                <a:lnTo>
                  <a:pt x="3526" y="1762"/>
                </a:lnTo>
                <a:lnTo>
                  <a:pt x="3528" y="1804"/>
                </a:lnTo>
                <a:lnTo>
                  <a:pt x="3528" y="1805"/>
                </a:lnTo>
                <a:lnTo>
                  <a:pt x="3526" y="1848"/>
                </a:lnTo>
                <a:lnTo>
                  <a:pt x="3518" y="1891"/>
                </a:lnTo>
                <a:lnTo>
                  <a:pt x="3507" y="1932"/>
                </a:lnTo>
                <a:lnTo>
                  <a:pt x="3491" y="1972"/>
                </a:lnTo>
                <a:lnTo>
                  <a:pt x="3469" y="2011"/>
                </a:lnTo>
                <a:lnTo>
                  <a:pt x="3444" y="2048"/>
                </a:lnTo>
                <a:lnTo>
                  <a:pt x="3414" y="2082"/>
                </a:lnTo>
                <a:lnTo>
                  <a:pt x="3172" y="2323"/>
                </a:lnTo>
                <a:lnTo>
                  <a:pt x="3171" y="2324"/>
                </a:lnTo>
                <a:lnTo>
                  <a:pt x="3128" y="2367"/>
                </a:lnTo>
                <a:lnTo>
                  <a:pt x="3215" y="2454"/>
                </a:lnTo>
                <a:lnTo>
                  <a:pt x="3240" y="2483"/>
                </a:lnTo>
                <a:lnTo>
                  <a:pt x="3262" y="2515"/>
                </a:lnTo>
                <a:lnTo>
                  <a:pt x="3279" y="2549"/>
                </a:lnTo>
                <a:lnTo>
                  <a:pt x="3291" y="2585"/>
                </a:lnTo>
                <a:lnTo>
                  <a:pt x="3298" y="2623"/>
                </a:lnTo>
                <a:lnTo>
                  <a:pt x="3302" y="2662"/>
                </a:lnTo>
                <a:lnTo>
                  <a:pt x="3301" y="2701"/>
                </a:lnTo>
                <a:lnTo>
                  <a:pt x="3296" y="2741"/>
                </a:lnTo>
                <a:lnTo>
                  <a:pt x="3286" y="2781"/>
                </a:lnTo>
                <a:lnTo>
                  <a:pt x="3274" y="2820"/>
                </a:lnTo>
                <a:lnTo>
                  <a:pt x="3255" y="2859"/>
                </a:lnTo>
                <a:lnTo>
                  <a:pt x="3233" y="2895"/>
                </a:lnTo>
                <a:lnTo>
                  <a:pt x="3207" y="2931"/>
                </a:lnTo>
                <a:lnTo>
                  <a:pt x="3176" y="2964"/>
                </a:lnTo>
                <a:lnTo>
                  <a:pt x="2768" y="3373"/>
                </a:lnTo>
                <a:lnTo>
                  <a:pt x="2734" y="3403"/>
                </a:lnTo>
                <a:lnTo>
                  <a:pt x="2697" y="3428"/>
                </a:lnTo>
                <a:lnTo>
                  <a:pt x="2659" y="3449"/>
                </a:lnTo>
                <a:lnTo>
                  <a:pt x="2618" y="3465"/>
                </a:lnTo>
                <a:lnTo>
                  <a:pt x="2578" y="3476"/>
                </a:lnTo>
                <a:lnTo>
                  <a:pt x="2535" y="3484"/>
                </a:lnTo>
                <a:lnTo>
                  <a:pt x="2492" y="3486"/>
                </a:lnTo>
                <a:lnTo>
                  <a:pt x="2449" y="3484"/>
                </a:lnTo>
                <a:lnTo>
                  <a:pt x="2408" y="3476"/>
                </a:lnTo>
                <a:lnTo>
                  <a:pt x="2366" y="3465"/>
                </a:lnTo>
                <a:lnTo>
                  <a:pt x="2326" y="3449"/>
                </a:lnTo>
                <a:lnTo>
                  <a:pt x="2288" y="3428"/>
                </a:lnTo>
                <a:lnTo>
                  <a:pt x="2252" y="3403"/>
                </a:lnTo>
                <a:lnTo>
                  <a:pt x="2217" y="3373"/>
                </a:lnTo>
                <a:lnTo>
                  <a:pt x="2027" y="3183"/>
                </a:lnTo>
                <a:lnTo>
                  <a:pt x="1940" y="3198"/>
                </a:lnTo>
                <a:lnTo>
                  <a:pt x="1853" y="3207"/>
                </a:lnTo>
                <a:lnTo>
                  <a:pt x="1764" y="3211"/>
                </a:lnTo>
                <a:lnTo>
                  <a:pt x="1675" y="3207"/>
                </a:lnTo>
                <a:lnTo>
                  <a:pt x="1588" y="3198"/>
                </a:lnTo>
                <a:lnTo>
                  <a:pt x="1501" y="3183"/>
                </a:lnTo>
                <a:lnTo>
                  <a:pt x="1311" y="3373"/>
                </a:lnTo>
                <a:lnTo>
                  <a:pt x="1276" y="3403"/>
                </a:lnTo>
                <a:lnTo>
                  <a:pt x="1240" y="3428"/>
                </a:lnTo>
                <a:lnTo>
                  <a:pt x="1202" y="3449"/>
                </a:lnTo>
                <a:lnTo>
                  <a:pt x="1162" y="3465"/>
                </a:lnTo>
                <a:lnTo>
                  <a:pt x="1120" y="3476"/>
                </a:lnTo>
                <a:lnTo>
                  <a:pt x="1079" y="3484"/>
                </a:lnTo>
                <a:lnTo>
                  <a:pt x="1036" y="3486"/>
                </a:lnTo>
                <a:lnTo>
                  <a:pt x="993" y="3484"/>
                </a:lnTo>
                <a:lnTo>
                  <a:pt x="950" y="3476"/>
                </a:lnTo>
                <a:lnTo>
                  <a:pt x="910" y="3465"/>
                </a:lnTo>
                <a:lnTo>
                  <a:pt x="869" y="3449"/>
                </a:lnTo>
                <a:lnTo>
                  <a:pt x="831" y="3428"/>
                </a:lnTo>
                <a:lnTo>
                  <a:pt x="794" y="3403"/>
                </a:lnTo>
                <a:lnTo>
                  <a:pt x="760" y="3373"/>
                </a:lnTo>
                <a:lnTo>
                  <a:pt x="352" y="2964"/>
                </a:lnTo>
                <a:lnTo>
                  <a:pt x="323" y="2932"/>
                </a:lnTo>
                <a:lnTo>
                  <a:pt x="297" y="2898"/>
                </a:lnTo>
                <a:lnTo>
                  <a:pt x="276" y="2862"/>
                </a:lnTo>
                <a:lnTo>
                  <a:pt x="259" y="2823"/>
                </a:lnTo>
                <a:lnTo>
                  <a:pt x="246" y="2784"/>
                </a:lnTo>
                <a:lnTo>
                  <a:pt x="237" y="2742"/>
                </a:lnTo>
                <a:lnTo>
                  <a:pt x="232" y="2701"/>
                </a:lnTo>
                <a:lnTo>
                  <a:pt x="233" y="2658"/>
                </a:lnTo>
                <a:lnTo>
                  <a:pt x="237" y="2615"/>
                </a:lnTo>
                <a:lnTo>
                  <a:pt x="248" y="2575"/>
                </a:lnTo>
                <a:lnTo>
                  <a:pt x="262" y="2536"/>
                </a:lnTo>
                <a:lnTo>
                  <a:pt x="281" y="2500"/>
                </a:lnTo>
                <a:lnTo>
                  <a:pt x="305" y="2466"/>
                </a:lnTo>
                <a:lnTo>
                  <a:pt x="332" y="2435"/>
                </a:lnTo>
                <a:lnTo>
                  <a:pt x="404" y="2363"/>
                </a:lnTo>
                <a:lnTo>
                  <a:pt x="380" y="2344"/>
                </a:lnTo>
                <a:lnTo>
                  <a:pt x="357" y="2324"/>
                </a:lnTo>
                <a:lnTo>
                  <a:pt x="356" y="2323"/>
                </a:lnTo>
                <a:lnTo>
                  <a:pt x="114" y="2082"/>
                </a:lnTo>
                <a:lnTo>
                  <a:pt x="113" y="2081"/>
                </a:lnTo>
                <a:lnTo>
                  <a:pt x="83" y="2047"/>
                </a:lnTo>
                <a:lnTo>
                  <a:pt x="58" y="2010"/>
                </a:lnTo>
                <a:lnTo>
                  <a:pt x="37" y="1971"/>
                </a:lnTo>
                <a:lnTo>
                  <a:pt x="20" y="1931"/>
                </a:lnTo>
                <a:lnTo>
                  <a:pt x="10" y="1890"/>
                </a:lnTo>
                <a:lnTo>
                  <a:pt x="2" y="1847"/>
                </a:lnTo>
                <a:lnTo>
                  <a:pt x="0" y="1804"/>
                </a:lnTo>
                <a:lnTo>
                  <a:pt x="2" y="1762"/>
                </a:lnTo>
                <a:lnTo>
                  <a:pt x="10" y="1719"/>
                </a:lnTo>
                <a:lnTo>
                  <a:pt x="21" y="1677"/>
                </a:lnTo>
                <a:lnTo>
                  <a:pt x="37" y="1638"/>
                </a:lnTo>
                <a:lnTo>
                  <a:pt x="59" y="1598"/>
                </a:lnTo>
                <a:lnTo>
                  <a:pt x="84" y="1562"/>
                </a:lnTo>
                <a:lnTo>
                  <a:pt x="114" y="1528"/>
                </a:lnTo>
                <a:lnTo>
                  <a:pt x="151" y="1496"/>
                </a:lnTo>
                <a:lnTo>
                  <a:pt x="190" y="1469"/>
                </a:lnTo>
                <a:lnTo>
                  <a:pt x="233" y="1447"/>
                </a:lnTo>
                <a:lnTo>
                  <a:pt x="278" y="1431"/>
                </a:lnTo>
                <a:lnTo>
                  <a:pt x="256" y="1396"/>
                </a:lnTo>
                <a:lnTo>
                  <a:pt x="236" y="1359"/>
                </a:lnTo>
                <a:lnTo>
                  <a:pt x="221" y="1321"/>
                </a:lnTo>
                <a:lnTo>
                  <a:pt x="211" y="1281"/>
                </a:lnTo>
                <a:lnTo>
                  <a:pt x="204" y="1241"/>
                </a:lnTo>
                <a:lnTo>
                  <a:pt x="202" y="1199"/>
                </a:lnTo>
                <a:lnTo>
                  <a:pt x="204" y="1154"/>
                </a:lnTo>
                <a:lnTo>
                  <a:pt x="212" y="1112"/>
                </a:lnTo>
                <a:lnTo>
                  <a:pt x="225" y="1069"/>
                </a:lnTo>
                <a:lnTo>
                  <a:pt x="241" y="1030"/>
                </a:lnTo>
                <a:lnTo>
                  <a:pt x="262" y="991"/>
                </a:lnTo>
                <a:lnTo>
                  <a:pt x="288" y="956"/>
                </a:lnTo>
                <a:lnTo>
                  <a:pt x="316" y="923"/>
                </a:lnTo>
                <a:lnTo>
                  <a:pt x="350" y="893"/>
                </a:lnTo>
                <a:lnTo>
                  <a:pt x="386" y="867"/>
                </a:lnTo>
                <a:lnTo>
                  <a:pt x="424" y="846"/>
                </a:lnTo>
                <a:lnTo>
                  <a:pt x="464" y="830"/>
                </a:lnTo>
                <a:lnTo>
                  <a:pt x="507" y="817"/>
                </a:lnTo>
                <a:lnTo>
                  <a:pt x="550" y="811"/>
                </a:lnTo>
                <a:lnTo>
                  <a:pt x="594" y="808"/>
                </a:lnTo>
                <a:lnTo>
                  <a:pt x="607" y="808"/>
                </a:lnTo>
                <a:lnTo>
                  <a:pt x="608" y="764"/>
                </a:lnTo>
                <a:lnTo>
                  <a:pt x="615" y="719"/>
                </a:lnTo>
                <a:lnTo>
                  <a:pt x="625" y="675"/>
                </a:lnTo>
                <a:lnTo>
                  <a:pt x="643" y="633"/>
                </a:lnTo>
                <a:lnTo>
                  <a:pt x="664" y="592"/>
                </a:lnTo>
                <a:lnTo>
                  <a:pt x="690" y="554"/>
                </a:lnTo>
                <a:lnTo>
                  <a:pt x="722" y="519"/>
                </a:lnTo>
                <a:lnTo>
                  <a:pt x="755" y="489"/>
                </a:lnTo>
                <a:lnTo>
                  <a:pt x="791" y="463"/>
                </a:lnTo>
                <a:lnTo>
                  <a:pt x="829" y="443"/>
                </a:lnTo>
                <a:lnTo>
                  <a:pt x="869" y="426"/>
                </a:lnTo>
                <a:lnTo>
                  <a:pt x="911" y="414"/>
                </a:lnTo>
                <a:lnTo>
                  <a:pt x="955" y="406"/>
                </a:lnTo>
                <a:lnTo>
                  <a:pt x="999" y="404"/>
                </a:lnTo>
                <a:lnTo>
                  <a:pt x="1012" y="404"/>
                </a:lnTo>
                <a:lnTo>
                  <a:pt x="1013" y="360"/>
                </a:lnTo>
                <a:lnTo>
                  <a:pt x="1019" y="315"/>
                </a:lnTo>
                <a:lnTo>
                  <a:pt x="1031" y="271"/>
                </a:lnTo>
                <a:lnTo>
                  <a:pt x="1047" y="229"/>
                </a:lnTo>
                <a:lnTo>
                  <a:pt x="1068" y="189"/>
                </a:lnTo>
                <a:lnTo>
                  <a:pt x="1095" y="150"/>
                </a:lnTo>
                <a:lnTo>
                  <a:pt x="1127" y="114"/>
                </a:lnTo>
                <a:lnTo>
                  <a:pt x="1160" y="85"/>
                </a:lnTo>
                <a:lnTo>
                  <a:pt x="1195" y="60"/>
                </a:lnTo>
                <a:lnTo>
                  <a:pt x="1234" y="38"/>
                </a:lnTo>
                <a:lnTo>
                  <a:pt x="1273" y="22"/>
                </a:lnTo>
                <a:lnTo>
                  <a:pt x="1316" y="10"/>
                </a:lnTo>
                <a:lnTo>
                  <a:pt x="1359" y="2"/>
                </a:lnTo>
                <a:lnTo>
                  <a:pt x="1404" y="0"/>
                </a:lnTo>
                <a:lnTo>
                  <a:pt x="1404"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11"/>
          <p:cNvSpPr>
            <a:spLocks noEditPoints="1"/>
          </p:cNvSpPr>
          <p:nvPr/>
        </p:nvSpPr>
        <p:spPr bwMode="auto">
          <a:xfrm>
            <a:off x="5142367" y="2775438"/>
            <a:ext cx="211874" cy="211025"/>
          </a:xfrm>
          <a:custGeom>
            <a:avLst/>
            <a:gdLst>
              <a:gd name="T0" fmla="*/ 291 w 3500"/>
              <a:gd name="T1" fmla="*/ 2962 h 3486"/>
              <a:gd name="T2" fmla="*/ 216 w 3500"/>
              <a:gd name="T3" fmla="*/ 3051 h 3486"/>
              <a:gd name="T4" fmla="*/ 732 w 3500"/>
              <a:gd name="T5" fmla="*/ 3282 h 3486"/>
              <a:gd name="T6" fmla="*/ 708 w 3500"/>
              <a:gd name="T7" fmla="*/ 3024 h 3486"/>
              <a:gd name="T8" fmla="*/ 620 w 3500"/>
              <a:gd name="T9" fmla="*/ 2949 h 3486"/>
              <a:gd name="T10" fmla="*/ 1109 w 3500"/>
              <a:gd name="T11" fmla="*/ 2392 h 3486"/>
              <a:gd name="T12" fmla="*/ 998 w 3500"/>
              <a:gd name="T13" fmla="*/ 2433 h 3486"/>
              <a:gd name="T14" fmla="*/ 940 w 3500"/>
              <a:gd name="T15" fmla="*/ 2533 h 3486"/>
              <a:gd name="T16" fmla="*/ 1465 w 3500"/>
              <a:gd name="T17" fmla="*/ 2564 h 3486"/>
              <a:gd name="T18" fmla="*/ 1424 w 3500"/>
              <a:gd name="T19" fmla="*/ 2453 h 3486"/>
              <a:gd name="T20" fmla="*/ 1324 w 3500"/>
              <a:gd name="T21" fmla="*/ 2395 h 3486"/>
              <a:gd name="T22" fmla="*/ 1810 w 3500"/>
              <a:gd name="T23" fmla="*/ 1848 h 3486"/>
              <a:gd name="T24" fmla="*/ 1710 w 3500"/>
              <a:gd name="T25" fmla="*/ 1906 h 3486"/>
              <a:gd name="T26" fmla="*/ 1669 w 3500"/>
              <a:gd name="T27" fmla="*/ 2017 h 3486"/>
              <a:gd name="T28" fmla="*/ 2193 w 3500"/>
              <a:gd name="T29" fmla="*/ 1986 h 3486"/>
              <a:gd name="T30" fmla="*/ 2135 w 3500"/>
              <a:gd name="T31" fmla="*/ 1886 h 3486"/>
              <a:gd name="T32" fmla="*/ 2025 w 3500"/>
              <a:gd name="T33" fmla="*/ 1845 h 3486"/>
              <a:gd name="T34" fmla="*/ 2299 w 3500"/>
              <a:gd name="T35" fmla="*/ 985 h 3486"/>
              <a:gd name="T36" fmla="*/ 2379 w 3500"/>
              <a:gd name="T37" fmla="*/ 1023 h 3486"/>
              <a:gd name="T38" fmla="*/ 2401 w 3500"/>
              <a:gd name="T39" fmla="*/ 3282 h 3486"/>
              <a:gd name="T40" fmla="*/ 2939 w 3500"/>
              <a:gd name="T41" fmla="*/ 1042 h 3486"/>
              <a:gd name="T42" fmla="*/ 3008 w 3500"/>
              <a:gd name="T43" fmla="*/ 988 h 3486"/>
              <a:gd name="T44" fmla="*/ 2665 w 3500"/>
              <a:gd name="T45" fmla="*/ 0 h 3486"/>
              <a:gd name="T46" fmla="*/ 2748 w 3500"/>
              <a:gd name="T47" fmla="*/ 41 h 3486"/>
              <a:gd name="T48" fmla="*/ 3500 w 3500"/>
              <a:gd name="T49" fmla="*/ 1089 h 3486"/>
              <a:gd name="T50" fmla="*/ 3461 w 3500"/>
              <a:gd name="T51" fmla="*/ 1167 h 3486"/>
              <a:gd name="T52" fmla="*/ 3134 w 3500"/>
              <a:gd name="T53" fmla="*/ 1188 h 3486"/>
              <a:gd name="T54" fmla="*/ 3112 w 3500"/>
              <a:gd name="T55" fmla="*/ 3448 h 3486"/>
              <a:gd name="T56" fmla="*/ 3031 w 3500"/>
              <a:gd name="T57" fmla="*/ 3486 h 3486"/>
              <a:gd name="T58" fmla="*/ 38 w 3500"/>
              <a:gd name="T59" fmla="*/ 3464 h 3486"/>
              <a:gd name="T60" fmla="*/ 0 w 3500"/>
              <a:gd name="T61" fmla="*/ 3384 h 3486"/>
              <a:gd name="T62" fmla="*/ 25 w 3500"/>
              <a:gd name="T63" fmla="*/ 2975 h 3486"/>
              <a:gd name="T64" fmla="*/ 127 w 3500"/>
              <a:gd name="T65" fmla="*/ 2830 h 3486"/>
              <a:gd name="T66" fmla="*/ 284 w 3500"/>
              <a:gd name="T67" fmla="*/ 2747 h 3486"/>
              <a:gd name="T68" fmla="*/ 606 w 3500"/>
              <a:gd name="T69" fmla="*/ 2737 h 3486"/>
              <a:gd name="T70" fmla="*/ 732 w 3500"/>
              <a:gd name="T71" fmla="*/ 2564 h 3486"/>
              <a:gd name="T72" fmla="*/ 776 w 3500"/>
              <a:gd name="T73" fmla="*/ 2387 h 3486"/>
              <a:gd name="T74" fmla="*/ 894 w 3500"/>
              <a:gd name="T75" fmla="*/ 2255 h 3486"/>
              <a:gd name="T76" fmla="*/ 1062 w 3500"/>
              <a:gd name="T77" fmla="*/ 2191 h 3486"/>
              <a:gd name="T78" fmla="*/ 1382 w 3500"/>
              <a:gd name="T79" fmla="*/ 2198 h 3486"/>
              <a:gd name="T80" fmla="*/ 1468 w 3500"/>
              <a:gd name="T81" fmla="*/ 1969 h 3486"/>
              <a:gd name="T82" fmla="*/ 1533 w 3500"/>
              <a:gd name="T83" fmla="*/ 1802 h 3486"/>
              <a:gd name="T84" fmla="*/ 1664 w 3500"/>
              <a:gd name="T85" fmla="*/ 1685 h 3486"/>
              <a:gd name="T86" fmla="*/ 1841 w 3500"/>
              <a:gd name="T87" fmla="*/ 1641 h 3486"/>
              <a:gd name="T88" fmla="*/ 2156 w 3500"/>
              <a:gd name="T89" fmla="*/ 1665 h 3486"/>
              <a:gd name="T90" fmla="*/ 1910 w 3500"/>
              <a:gd name="T91" fmla="*/ 1186 h 3486"/>
              <a:gd name="T92" fmla="*/ 1841 w 3500"/>
              <a:gd name="T93" fmla="*/ 1132 h 3486"/>
              <a:gd name="T94" fmla="*/ 1839 w 3500"/>
              <a:gd name="T95" fmla="*/ 1046 h 3486"/>
              <a:gd name="T96" fmla="*/ 2619 w 3500"/>
              <a:gd name="T97" fmla="*/ 11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00" h="3486">
                <a:moveTo>
                  <a:pt x="378" y="2939"/>
                </a:moveTo>
                <a:lnTo>
                  <a:pt x="346" y="2942"/>
                </a:lnTo>
                <a:lnTo>
                  <a:pt x="317" y="2949"/>
                </a:lnTo>
                <a:lnTo>
                  <a:pt x="291" y="2962"/>
                </a:lnTo>
                <a:lnTo>
                  <a:pt x="266" y="2979"/>
                </a:lnTo>
                <a:lnTo>
                  <a:pt x="246" y="3000"/>
                </a:lnTo>
                <a:lnTo>
                  <a:pt x="229" y="3024"/>
                </a:lnTo>
                <a:lnTo>
                  <a:pt x="216" y="3051"/>
                </a:lnTo>
                <a:lnTo>
                  <a:pt x="208" y="3079"/>
                </a:lnTo>
                <a:lnTo>
                  <a:pt x="205" y="3110"/>
                </a:lnTo>
                <a:lnTo>
                  <a:pt x="205" y="3282"/>
                </a:lnTo>
                <a:lnTo>
                  <a:pt x="732" y="3282"/>
                </a:lnTo>
                <a:lnTo>
                  <a:pt x="732" y="3110"/>
                </a:lnTo>
                <a:lnTo>
                  <a:pt x="730" y="3079"/>
                </a:lnTo>
                <a:lnTo>
                  <a:pt x="721" y="3051"/>
                </a:lnTo>
                <a:lnTo>
                  <a:pt x="708" y="3024"/>
                </a:lnTo>
                <a:lnTo>
                  <a:pt x="692" y="3000"/>
                </a:lnTo>
                <a:lnTo>
                  <a:pt x="671" y="2979"/>
                </a:lnTo>
                <a:lnTo>
                  <a:pt x="647" y="2962"/>
                </a:lnTo>
                <a:lnTo>
                  <a:pt x="620" y="2949"/>
                </a:lnTo>
                <a:lnTo>
                  <a:pt x="591" y="2942"/>
                </a:lnTo>
                <a:lnTo>
                  <a:pt x="560" y="2939"/>
                </a:lnTo>
                <a:lnTo>
                  <a:pt x="378" y="2939"/>
                </a:lnTo>
                <a:close/>
                <a:moveTo>
                  <a:pt x="1109" y="2392"/>
                </a:moveTo>
                <a:lnTo>
                  <a:pt x="1079" y="2395"/>
                </a:lnTo>
                <a:lnTo>
                  <a:pt x="1049" y="2403"/>
                </a:lnTo>
                <a:lnTo>
                  <a:pt x="1022" y="2416"/>
                </a:lnTo>
                <a:lnTo>
                  <a:pt x="998" y="2433"/>
                </a:lnTo>
                <a:lnTo>
                  <a:pt x="978" y="2453"/>
                </a:lnTo>
                <a:lnTo>
                  <a:pt x="961" y="2477"/>
                </a:lnTo>
                <a:lnTo>
                  <a:pt x="948" y="2504"/>
                </a:lnTo>
                <a:lnTo>
                  <a:pt x="940" y="2533"/>
                </a:lnTo>
                <a:lnTo>
                  <a:pt x="938" y="2564"/>
                </a:lnTo>
                <a:lnTo>
                  <a:pt x="938" y="3282"/>
                </a:lnTo>
                <a:lnTo>
                  <a:pt x="1465" y="3282"/>
                </a:lnTo>
                <a:lnTo>
                  <a:pt x="1465" y="2564"/>
                </a:lnTo>
                <a:lnTo>
                  <a:pt x="1462" y="2533"/>
                </a:lnTo>
                <a:lnTo>
                  <a:pt x="1454" y="2504"/>
                </a:lnTo>
                <a:lnTo>
                  <a:pt x="1441" y="2477"/>
                </a:lnTo>
                <a:lnTo>
                  <a:pt x="1424" y="2453"/>
                </a:lnTo>
                <a:lnTo>
                  <a:pt x="1403" y="2433"/>
                </a:lnTo>
                <a:lnTo>
                  <a:pt x="1379" y="2416"/>
                </a:lnTo>
                <a:lnTo>
                  <a:pt x="1352" y="2403"/>
                </a:lnTo>
                <a:lnTo>
                  <a:pt x="1324" y="2395"/>
                </a:lnTo>
                <a:lnTo>
                  <a:pt x="1293" y="2392"/>
                </a:lnTo>
                <a:lnTo>
                  <a:pt x="1109" y="2392"/>
                </a:lnTo>
                <a:close/>
                <a:moveTo>
                  <a:pt x="1841" y="1845"/>
                </a:moveTo>
                <a:lnTo>
                  <a:pt x="1810" y="1848"/>
                </a:lnTo>
                <a:lnTo>
                  <a:pt x="1782" y="1856"/>
                </a:lnTo>
                <a:lnTo>
                  <a:pt x="1754" y="1869"/>
                </a:lnTo>
                <a:lnTo>
                  <a:pt x="1731" y="1886"/>
                </a:lnTo>
                <a:lnTo>
                  <a:pt x="1710" y="1906"/>
                </a:lnTo>
                <a:lnTo>
                  <a:pt x="1693" y="1930"/>
                </a:lnTo>
                <a:lnTo>
                  <a:pt x="1680" y="1956"/>
                </a:lnTo>
                <a:lnTo>
                  <a:pt x="1673" y="1986"/>
                </a:lnTo>
                <a:lnTo>
                  <a:pt x="1669" y="2017"/>
                </a:lnTo>
                <a:lnTo>
                  <a:pt x="1669" y="3282"/>
                </a:lnTo>
                <a:lnTo>
                  <a:pt x="2197" y="3282"/>
                </a:lnTo>
                <a:lnTo>
                  <a:pt x="2197" y="2017"/>
                </a:lnTo>
                <a:lnTo>
                  <a:pt x="2193" y="1986"/>
                </a:lnTo>
                <a:lnTo>
                  <a:pt x="2186" y="1956"/>
                </a:lnTo>
                <a:lnTo>
                  <a:pt x="2173" y="1930"/>
                </a:lnTo>
                <a:lnTo>
                  <a:pt x="2156" y="1906"/>
                </a:lnTo>
                <a:lnTo>
                  <a:pt x="2135" y="1886"/>
                </a:lnTo>
                <a:lnTo>
                  <a:pt x="2112" y="1869"/>
                </a:lnTo>
                <a:lnTo>
                  <a:pt x="2084" y="1856"/>
                </a:lnTo>
                <a:lnTo>
                  <a:pt x="2055" y="1848"/>
                </a:lnTo>
                <a:lnTo>
                  <a:pt x="2025" y="1845"/>
                </a:lnTo>
                <a:lnTo>
                  <a:pt x="1841" y="1845"/>
                </a:lnTo>
                <a:close/>
                <a:moveTo>
                  <a:pt x="2665" y="274"/>
                </a:moveTo>
                <a:lnTo>
                  <a:pt x="2137" y="985"/>
                </a:lnTo>
                <a:lnTo>
                  <a:pt x="2299" y="985"/>
                </a:lnTo>
                <a:lnTo>
                  <a:pt x="2323" y="988"/>
                </a:lnTo>
                <a:lnTo>
                  <a:pt x="2344" y="995"/>
                </a:lnTo>
                <a:lnTo>
                  <a:pt x="2363" y="1007"/>
                </a:lnTo>
                <a:lnTo>
                  <a:pt x="2379" y="1023"/>
                </a:lnTo>
                <a:lnTo>
                  <a:pt x="2392" y="1042"/>
                </a:lnTo>
                <a:lnTo>
                  <a:pt x="2399" y="1064"/>
                </a:lnTo>
                <a:lnTo>
                  <a:pt x="2401" y="1087"/>
                </a:lnTo>
                <a:lnTo>
                  <a:pt x="2401" y="3282"/>
                </a:lnTo>
                <a:lnTo>
                  <a:pt x="2928" y="3282"/>
                </a:lnTo>
                <a:lnTo>
                  <a:pt x="2928" y="1087"/>
                </a:lnTo>
                <a:lnTo>
                  <a:pt x="2932" y="1064"/>
                </a:lnTo>
                <a:lnTo>
                  <a:pt x="2939" y="1042"/>
                </a:lnTo>
                <a:lnTo>
                  <a:pt x="2952" y="1023"/>
                </a:lnTo>
                <a:lnTo>
                  <a:pt x="2968" y="1007"/>
                </a:lnTo>
                <a:lnTo>
                  <a:pt x="2987" y="995"/>
                </a:lnTo>
                <a:lnTo>
                  <a:pt x="3008" y="988"/>
                </a:lnTo>
                <a:lnTo>
                  <a:pt x="3031" y="985"/>
                </a:lnTo>
                <a:lnTo>
                  <a:pt x="3193" y="985"/>
                </a:lnTo>
                <a:lnTo>
                  <a:pt x="2665" y="274"/>
                </a:lnTo>
                <a:close/>
                <a:moveTo>
                  <a:pt x="2665" y="0"/>
                </a:moveTo>
                <a:lnTo>
                  <a:pt x="2689" y="3"/>
                </a:lnTo>
                <a:lnTo>
                  <a:pt x="2711" y="11"/>
                </a:lnTo>
                <a:lnTo>
                  <a:pt x="2731" y="24"/>
                </a:lnTo>
                <a:lnTo>
                  <a:pt x="2748" y="41"/>
                </a:lnTo>
                <a:lnTo>
                  <a:pt x="3480" y="1026"/>
                </a:lnTo>
                <a:lnTo>
                  <a:pt x="3492" y="1046"/>
                </a:lnTo>
                <a:lnTo>
                  <a:pt x="3498" y="1067"/>
                </a:lnTo>
                <a:lnTo>
                  <a:pt x="3500" y="1089"/>
                </a:lnTo>
                <a:lnTo>
                  <a:pt x="3497" y="1111"/>
                </a:lnTo>
                <a:lnTo>
                  <a:pt x="3489" y="1132"/>
                </a:lnTo>
                <a:lnTo>
                  <a:pt x="3477" y="1151"/>
                </a:lnTo>
                <a:lnTo>
                  <a:pt x="3461" y="1167"/>
                </a:lnTo>
                <a:lnTo>
                  <a:pt x="3442" y="1179"/>
                </a:lnTo>
                <a:lnTo>
                  <a:pt x="3420" y="1186"/>
                </a:lnTo>
                <a:lnTo>
                  <a:pt x="3397" y="1188"/>
                </a:lnTo>
                <a:lnTo>
                  <a:pt x="3134" y="1188"/>
                </a:lnTo>
                <a:lnTo>
                  <a:pt x="3134" y="3384"/>
                </a:lnTo>
                <a:lnTo>
                  <a:pt x="3131" y="3407"/>
                </a:lnTo>
                <a:lnTo>
                  <a:pt x="3123" y="3429"/>
                </a:lnTo>
                <a:lnTo>
                  <a:pt x="3112" y="3448"/>
                </a:lnTo>
                <a:lnTo>
                  <a:pt x="3096" y="3464"/>
                </a:lnTo>
                <a:lnTo>
                  <a:pt x="3077" y="3475"/>
                </a:lnTo>
                <a:lnTo>
                  <a:pt x="3055" y="3483"/>
                </a:lnTo>
                <a:lnTo>
                  <a:pt x="3031" y="3486"/>
                </a:lnTo>
                <a:lnTo>
                  <a:pt x="103" y="3486"/>
                </a:lnTo>
                <a:lnTo>
                  <a:pt x="80" y="3483"/>
                </a:lnTo>
                <a:lnTo>
                  <a:pt x="57" y="3475"/>
                </a:lnTo>
                <a:lnTo>
                  <a:pt x="38" y="3464"/>
                </a:lnTo>
                <a:lnTo>
                  <a:pt x="22" y="3448"/>
                </a:lnTo>
                <a:lnTo>
                  <a:pt x="11" y="3429"/>
                </a:lnTo>
                <a:lnTo>
                  <a:pt x="3" y="3407"/>
                </a:lnTo>
                <a:lnTo>
                  <a:pt x="0" y="3384"/>
                </a:lnTo>
                <a:lnTo>
                  <a:pt x="0" y="3110"/>
                </a:lnTo>
                <a:lnTo>
                  <a:pt x="3" y="3063"/>
                </a:lnTo>
                <a:lnTo>
                  <a:pt x="12" y="3018"/>
                </a:lnTo>
                <a:lnTo>
                  <a:pt x="25" y="2975"/>
                </a:lnTo>
                <a:lnTo>
                  <a:pt x="45" y="2934"/>
                </a:lnTo>
                <a:lnTo>
                  <a:pt x="68" y="2895"/>
                </a:lnTo>
                <a:lnTo>
                  <a:pt x="95" y="2861"/>
                </a:lnTo>
                <a:lnTo>
                  <a:pt x="127" y="2830"/>
                </a:lnTo>
                <a:lnTo>
                  <a:pt x="162" y="2803"/>
                </a:lnTo>
                <a:lnTo>
                  <a:pt x="200" y="2779"/>
                </a:lnTo>
                <a:lnTo>
                  <a:pt x="241" y="2760"/>
                </a:lnTo>
                <a:lnTo>
                  <a:pt x="284" y="2747"/>
                </a:lnTo>
                <a:lnTo>
                  <a:pt x="330" y="2738"/>
                </a:lnTo>
                <a:lnTo>
                  <a:pt x="378" y="2735"/>
                </a:lnTo>
                <a:lnTo>
                  <a:pt x="560" y="2735"/>
                </a:lnTo>
                <a:lnTo>
                  <a:pt x="606" y="2737"/>
                </a:lnTo>
                <a:lnTo>
                  <a:pt x="650" y="2745"/>
                </a:lnTo>
                <a:lnTo>
                  <a:pt x="693" y="2758"/>
                </a:lnTo>
                <a:lnTo>
                  <a:pt x="732" y="2776"/>
                </a:lnTo>
                <a:lnTo>
                  <a:pt x="732" y="2564"/>
                </a:lnTo>
                <a:lnTo>
                  <a:pt x="735" y="2516"/>
                </a:lnTo>
                <a:lnTo>
                  <a:pt x="743" y="2471"/>
                </a:lnTo>
                <a:lnTo>
                  <a:pt x="757" y="2428"/>
                </a:lnTo>
                <a:lnTo>
                  <a:pt x="776" y="2387"/>
                </a:lnTo>
                <a:lnTo>
                  <a:pt x="800" y="2349"/>
                </a:lnTo>
                <a:lnTo>
                  <a:pt x="827" y="2314"/>
                </a:lnTo>
                <a:lnTo>
                  <a:pt x="859" y="2283"/>
                </a:lnTo>
                <a:lnTo>
                  <a:pt x="894" y="2255"/>
                </a:lnTo>
                <a:lnTo>
                  <a:pt x="932" y="2232"/>
                </a:lnTo>
                <a:lnTo>
                  <a:pt x="974" y="2213"/>
                </a:lnTo>
                <a:lnTo>
                  <a:pt x="1016" y="2199"/>
                </a:lnTo>
                <a:lnTo>
                  <a:pt x="1062" y="2191"/>
                </a:lnTo>
                <a:lnTo>
                  <a:pt x="1109" y="2188"/>
                </a:lnTo>
                <a:lnTo>
                  <a:pt x="1293" y="2188"/>
                </a:lnTo>
                <a:lnTo>
                  <a:pt x="1338" y="2191"/>
                </a:lnTo>
                <a:lnTo>
                  <a:pt x="1382" y="2198"/>
                </a:lnTo>
                <a:lnTo>
                  <a:pt x="1424" y="2212"/>
                </a:lnTo>
                <a:lnTo>
                  <a:pt x="1465" y="2229"/>
                </a:lnTo>
                <a:lnTo>
                  <a:pt x="1465" y="2017"/>
                </a:lnTo>
                <a:lnTo>
                  <a:pt x="1468" y="1969"/>
                </a:lnTo>
                <a:lnTo>
                  <a:pt x="1476" y="1924"/>
                </a:lnTo>
                <a:lnTo>
                  <a:pt x="1490" y="1880"/>
                </a:lnTo>
                <a:lnTo>
                  <a:pt x="1508" y="1840"/>
                </a:lnTo>
                <a:lnTo>
                  <a:pt x="1533" y="1802"/>
                </a:lnTo>
                <a:lnTo>
                  <a:pt x="1560" y="1767"/>
                </a:lnTo>
                <a:lnTo>
                  <a:pt x="1591" y="1736"/>
                </a:lnTo>
                <a:lnTo>
                  <a:pt x="1626" y="1708"/>
                </a:lnTo>
                <a:lnTo>
                  <a:pt x="1664" y="1685"/>
                </a:lnTo>
                <a:lnTo>
                  <a:pt x="1705" y="1666"/>
                </a:lnTo>
                <a:lnTo>
                  <a:pt x="1749" y="1652"/>
                </a:lnTo>
                <a:lnTo>
                  <a:pt x="1795" y="1644"/>
                </a:lnTo>
                <a:lnTo>
                  <a:pt x="1841" y="1641"/>
                </a:lnTo>
                <a:lnTo>
                  <a:pt x="2025" y="1641"/>
                </a:lnTo>
                <a:lnTo>
                  <a:pt x="2070" y="1644"/>
                </a:lnTo>
                <a:lnTo>
                  <a:pt x="2115" y="1652"/>
                </a:lnTo>
                <a:lnTo>
                  <a:pt x="2156" y="1665"/>
                </a:lnTo>
                <a:lnTo>
                  <a:pt x="2197" y="1683"/>
                </a:lnTo>
                <a:lnTo>
                  <a:pt x="2197" y="1188"/>
                </a:lnTo>
                <a:lnTo>
                  <a:pt x="1933" y="1188"/>
                </a:lnTo>
                <a:lnTo>
                  <a:pt x="1910" y="1186"/>
                </a:lnTo>
                <a:lnTo>
                  <a:pt x="1889" y="1179"/>
                </a:lnTo>
                <a:lnTo>
                  <a:pt x="1870" y="1167"/>
                </a:lnTo>
                <a:lnTo>
                  <a:pt x="1854" y="1151"/>
                </a:lnTo>
                <a:lnTo>
                  <a:pt x="1841" y="1132"/>
                </a:lnTo>
                <a:lnTo>
                  <a:pt x="1834" y="1111"/>
                </a:lnTo>
                <a:lnTo>
                  <a:pt x="1831" y="1089"/>
                </a:lnTo>
                <a:lnTo>
                  <a:pt x="1833" y="1067"/>
                </a:lnTo>
                <a:lnTo>
                  <a:pt x="1839" y="1046"/>
                </a:lnTo>
                <a:lnTo>
                  <a:pt x="1851" y="1026"/>
                </a:lnTo>
                <a:lnTo>
                  <a:pt x="2583" y="41"/>
                </a:lnTo>
                <a:lnTo>
                  <a:pt x="2600" y="24"/>
                </a:lnTo>
                <a:lnTo>
                  <a:pt x="2619" y="11"/>
                </a:lnTo>
                <a:lnTo>
                  <a:pt x="2641" y="3"/>
                </a:lnTo>
                <a:lnTo>
                  <a:pt x="2665"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76" name="Group 75"/>
          <p:cNvGrpSpPr/>
          <p:nvPr/>
        </p:nvGrpSpPr>
        <p:grpSpPr>
          <a:xfrm>
            <a:off x="6695382" y="2775437"/>
            <a:ext cx="211027" cy="211027"/>
            <a:chOff x="3460750" y="1495425"/>
            <a:chExt cx="395288" cy="395288"/>
          </a:xfrm>
          <a:solidFill>
            <a:schemeClr val="bg1"/>
          </a:solidFill>
        </p:grpSpPr>
        <p:sp>
          <p:nvSpPr>
            <p:cNvPr id="77" name="Freeform 33"/>
            <p:cNvSpPr>
              <a:spLocks noEditPoints="1"/>
            </p:cNvSpPr>
            <p:nvPr/>
          </p:nvSpPr>
          <p:spPr bwMode="auto">
            <a:xfrm>
              <a:off x="3684588" y="1574800"/>
              <a:ext cx="171450" cy="315913"/>
            </a:xfrm>
            <a:custGeom>
              <a:avLst/>
              <a:gdLst>
                <a:gd name="T0" fmla="*/ 215 w 1515"/>
                <a:gd name="T1" fmla="*/ 2476 h 2792"/>
                <a:gd name="T2" fmla="*/ 289 w 1515"/>
                <a:gd name="T3" fmla="*/ 2564 h 2792"/>
                <a:gd name="T4" fmla="*/ 743 w 1515"/>
                <a:gd name="T5" fmla="*/ 2588 h 2792"/>
                <a:gd name="T6" fmla="*/ 854 w 1515"/>
                <a:gd name="T7" fmla="*/ 2547 h 2792"/>
                <a:gd name="T8" fmla="*/ 912 w 1515"/>
                <a:gd name="T9" fmla="*/ 2448 h 2792"/>
                <a:gd name="T10" fmla="*/ 1139 w 1515"/>
                <a:gd name="T11" fmla="*/ 204 h 2792"/>
                <a:gd name="T12" fmla="*/ 1029 w 1515"/>
                <a:gd name="T13" fmla="*/ 244 h 2792"/>
                <a:gd name="T14" fmla="*/ 971 w 1515"/>
                <a:gd name="T15" fmla="*/ 344 h 2792"/>
                <a:gd name="T16" fmla="*/ 1035 w 1515"/>
                <a:gd name="T17" fmla="*/ 791 h 2792"/>
                <a:gd name="T18" fmla="*/ 1148 w 1515"/>
                <a:gd name="T19" fmla="*/ 905 h 2792"/>
                <a:gd name="T20" fmla="*/ 1203 w 1515"/>
                <a:gd name="T21" fmla="*/ 1063 h 2792"/>
                <a:gd name="T22" fmla="*/ 1184 w 1515"/>
                <a:gd name="T23" fmla="*/ 1230 h 2792"/>
                <a:gd name="T24" fmla="*/ 1096 w 1515"/>
                <a:gd name="T25" fmla="*/ 1371 h 2792"/>
                <a:gd name="T26" fmla="*/ 764 w 1515"/>
                <a:gd name="T27" fmla="*/ 1671 h 2792"/>
                <a:gd name="T28" fmla="*/ 680 w 1515"/>
                <a:gd name="T29" fmla="*/ 1642 h 2792"/>
                <a:gd name="T30" fmla="*/ 651 w 1515"/>
                <a:gd name="T31" fmla="*/ 1558 h 2792"/>
                <a:gd name="T32" fmla="*/ 951 w 1515"/>
                <a:gd name="T33" fmla="*/ 1226 h 2792"/>
                <a:gd name="T34" fmla="*/ 999 w 1515"/>
                <a:gd name="T35" fmla="*/ 1132 h 2792"/>
                <a:gd name="T36" fmla="*/ 983 w 1515"/>
                <a:gd name="T37" fmla="*/ 1028 h 2792"/>
                <a:gd name="T38" fmla="*/ 908 w 1515"/>
                <a:gd name="T39" fmla="*/ 952 h 2792"/>
                <a:gd name="T40" fmla="*/ 830 w 1515"/>
                <a:gd name="T41" fmla="*/ 934 h 2792"/>
                <a:gd name="T42" fmla="*/ 729 w 1515"/>
                <a:gd name="T43" fmla="*/ 967 h 2792"/>
                <a:gd name="T44" fmla="*/ 805 w 1515"/>
                <a:gd name="T45" fmla="*/ 2041 h 2792"/>
                <a:gd name="T46" fmla="*/ 807 w 1515"/>
                <a:gd name="T47" fmla="*/ 2013 h 2792"/>
                <a:gd name="T48" fmla="*/ 813 w 1515"/>
                <a:gd name="T49" fmla="*/ 1994 h 2792"/>
                <a:gd name="T50" fmla="*/ 822 w 1515"/>
                <a:gd name="T51" fmla="*/ 1976 h 2792"/>
                <a:gd name="T52" fmla="*/ 1260 w 1515"/>
                <a:gd name="T53" fmla="*/ 1536 h 2792"/>
                <a:gd name="T54" fmla="*/ 1309 w 1515"/>
                <a:gd name="T55" fmla="*/ 1442 h 2792"/>
                <a:gd name="T56" fmla="*/ 1303 w 1515"/>
                <a:gd name="T57" fmla="*/ 322 h 2792"/>
                <a:gd name="T58" fmla="*/ 1240 w 1515"/>
                <a:gd name="T59" fmla="*/ 237 h 2792"/>
                <a:gd name="T60" fmla="*/ 1139 w 1515"/>
                <a:gd name="T61" fmla="*/ 204 h 2792"/>
                <a:gd name="T62" fmla="*/ 1264 w 1515"/>
                <a:gd name="T63" fmla="*/ 21 h 2792"/>
                <a:gd name="T64" fmla="*/ 1405 w 1515"/>
                <a:gd name="T65" fmla="*/ 110 h 2792"/>
                <a:gd name="T66" fmla="*/ 1494 w 1515"/>
                <a:gd name="T67" fmla="*/ 251 h 2792"/>
                <a:gd name="T68" fmla="*/ 1515 w 1515"/>
                <a:gd name="T69" fmla="*/ 1415 h 2792"/>
                <a:gd name="T70" fmla="*/ 1478 w 1515"/>
                <a:gd name="T71" fmla="*/ 1577 h 2792"/>
                <a:gd name="T72" fmla="*/ 1042 w 1515"/>
                <a:gd name="T73" fmla="*/ 2044 h 2792"/>
                <a:gd name="T74" fmla="*/ 1108 w 1515"/>
                <a:gd name="T75" fmla="*/ 2098 h 2792"/>
                <a:gd name="T76" fmla="*/ 1116 w 1515"/>
                <a:gd name="T77" fmla="*/ 2463 h 2792"/>
                <a:gd name="T78" fmla="*/ 1051 w 1515"/>
                <a:gd name="T79" fmla="*/ 2630 h 2792"/>
                <a:gd name="T80" fmla="*/ 919 w 1515"/>
                <a:gd name="T81" fmla="*/ 2748 h 2792"/>
                <a:gd name="T82" fmla="*/ 743 w 1515"/>
                <a:gd name="T83" fmla="*/ 2792 h 2792"/>
                <a:gd name="T84" fmla="*/ 240 w 1515"/>
                <a:gd name="T85" fmla="*/ 2767 h 2792"/>
                <a:gd name="T86" fmla="*/ 94 w 1515"/>
                <a:gd name="T87" fmla="*/ 2665 h 2792"/>
                <a:gd name="T88" fmla="*/ 11 w 1515"/>
                <a:gd name="T89" fmla="*/ 2509 h 2792"/>
                <a:gd name="T90" fmla="*/ 2 w 1515"/>
                <a:gd name="T91" fmla="*/ 2119 h 2792"/>
                <a:gd name="T92" fmla="*/ 57 w 1515"/>
                <a:gd name="T93" fmla="*/ 2051 h 2792"/>
                <a:gd name="T94" fmla="*/ 109 w 1515"/>
                <a:gd name="T95" fmla="*/ 1337 h 2792"/>
                <a:gd name="T96" fmla="*/ 139 w 1515"/>
                <a:gd name="T97" fmla="*/ 1266 h 2792"/>
                <a:gd name="T98" fmla="*/ 677 w 1515"/>
                <a:gd name="T99" fmla="*/ 762 h 2792"/>
                <a:gd name="T100" fmla="*/ 767 w 1515"/>
                <a:gd name="T101" fmla="*/ 329 h 2792"/>
                <a:gd name="T102" fmla="*/ 832 w 1515"/>
                <a:gd name="T103" fmla="*/ 161 h 2792"/>
                <a:gd name="T104" fmla="*/ 963 w 1515"/>
                <a:gd name="T105" fmla="*/ 44 h 2792"/>
                <a:gd name="T106" fmla="*/ 1139 w 1515"/>
                <a:gd name="T107" fmla="*/ 0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5" h="2792">
                  <a:moveTo>
                    <a:pt x="204" y="2245"/>
                  </a:moveTo>
                  <a:lnTo>
                    <a:pt x="204" y="2416"/>
                  </a:lnTo>
                  <a:lnTo>
                    <a:pt x="206" y="2448"/>
                  </a:lnTo>
                  <a:lnTo>
                    <a:pt x="215" y="2476"/>
                  </a:lnTo>
                  <a:lnTo>
                    <a:pt x="227" y="2503"/>
                  </a:lnTo>
                  <a:lnTo>
                    <a:pt x="244" y="2527"/>
                  </a:lnTo>
                  <a:lnTo>
                    <a:pt x="265" y="2547"/>
                  </a:lnTo>
                  <a:lnTo>
                    <a:pt x="289" y="2564"/>
                  </a:lnTo>
                  <a:lnTo>
                    <a:pt x="316" y="2577"/>
                  </a:lnTo>
                  <a:lnTo>
                    <a:pt x="345" y="2585"/>
                  </a:lnTo>
                  <a:lnTo>
                    <a:pt x="375" y="2588"/>
                  </a:lnTo>
                  <a:lnTo>
                    <a:pt x="743" y="2588"/>
                  </a:lnTo>
                  <a:lnTo>
                    <a:pt x="774" y="2585"/>
                  </a:lnTo>
                  <a:lnTo>
                    <a:pt x="803" y="2577"/>
                  </a:lnTo>
                  <a:lnTo>
                    <a:pt x="829" y="2564"/>
                  </a:lnTo>
                  <a:lnTo>
                    <a:pt x="854" y="2547"/>
                  </a:lnTo>
                  <a:lnTo>
                    <a:pt x="874" y="2527"/>
                  </a:lnTo>
                  <a:lnTo>
                    <a:pt x="891" y="2503"/>
                  </a:lnTo>
                  <a:lnTo>
                    <a:pt x="903" y="2476"/>
                  </a:lnTo>
                  <a:lnTo>
                    <a:pt x="912" y="2448"/>
                  </a:lnTo>
                  <a:lnTo>
                    <a:pt x="915" y="2416"/>
                  </a:lnTo>
                  <a:lnTo>
                    <a:pt x="915" y="2245"/>
                  </a:lnTo>
                  <a:lnTo>
                    <a:pt x="204" y="2245"/>
                  </a:lnTo>
                  <a:close/>
                  <a:moveTo>
                    <a:pt x="1139" y="204"/>
                  </a:moveTo>
                  <a:lnTo>
                    <a:pt x="1108" y="207"/>
                  </a:lnTo>
                  <a:lnTo>
                    <a:pt x="1080" y="214"/>
                  </a:lnTo>
                  <a:lnTo>
                    <a:pt x="1053" y="227"/>
                  </a:lnTo>
                  <a:lnTo>
                    <a:pt x="1029" y="244"/>
                  </a:lnTo>
                  <a:lnTo>
                    <a:pt x="1008" y="265"/>
                  </a:lnTo>
                  <a:lnTo>
                    <a:pt x="991" y="289"/>
                  </a:lnTo>
                  <a:lnTo>
                    <a:pt x="978" y="316"/>
                  </a:lnTo>
                  <a:lnTo>
                    <a:pt x="971" y="344"/>
                  </a:lnTo>
                  <a:lnTo>
                    <a:pt x="968" y="375"/>
                  </a:lnTo>
                  <a:lnTo>
                    <a:pt x="968" y="755"/>
                  </a:lnTo>
                  <a:lnTo>
                    <a:pt x="1003" y="771"/>
                  </a:lnTo>
                  <a:lnTo>
                    <a:pt x="1035" y="791"/>
                  </a:lnTo>
                  <a:lnTo>
                    <a:pt x="1067" y="813"/>
                  </a:lnTo>
                  <a:lnTo>
                    <a:pt x="1096" y="840"/>
                  </a:lnTo>
                  <a:lnTo>
                    <a:pt x="1124" y="872"/>
                  </a:lnTo>
                  <a:lnTo>
                    <a:pt x="1148" y="905"/>
                  </a:lnTo>
                  <a:lnTo>
                    <a:pt x="1169" y="942"/>
                  </a:lnTo>
                  <a:lnTo>
                    <a:pt x="1184" y="981"/>
                  </a:lnTo>
                  <a:lnTo>
                    <a:pt x="1196" y="1022"/>
                  </a:lnTo>
                  <a:lnTo>
                    <a:pt x="1203" y="1063"/>
                  </a:lnTo>
                  <a:lnTo>
                    <a:pt x="1205" y="1105"/>
                  </a:lnTo>
                  <a:lnTo>
                    <a:pt x="1203" y="1148"/>
                  </a:lnTo>
                  <a:lnTo>
                    <a:pt x="1196" y="1189"/>
                  </a:lnTo>
                  <a:lnTo>
                    <a:pt x="1184" y="1230"/>
                  </a:lnTo>
                  <a:lnTo>
                    <a:pt x="1169" y="1268"/>
                  </a:lnTo>
                  <a:lnTo>
                    <a:pt x="1148" y="1305"/>
                  </a:lnTo>
                  <a:lnTo>
                    <a:pt x="1124" y="1340"/>
                  </a:lnTo>
                  <a:lnTo>
                    <a:pt x="1096" y="1371"/>
                  </a:lnTo>
                  <a:lnTo>
                    <a:pt x="825" y="1642"/>
                  </a:lnTo>
                  <a:lnTo>
                    <a:pt x="806" y="1656"/>
                  </a:lnTo>
                  <a:lnTo>
                    <a:pt x="786" y="1666"/>
                  </a:lnTo>
                  <a:lnTo>
                    <a:pt x="764" y="1671"/>
                  </a:lnTo>
                  <a:lnTo>
                    <a:pt x="742" y="1671"/>
                  </a:lnTo>
                  <a:lnTo>
                    <a:pt x="720" y="1666"/>
                  </a:lnTo>
                  <a:lnTo>
                    <a:pt x="698" y="1656"/>
                  </a:lnTo>
                  <a:lnTo>
                    <a:pt x="680" y="1642"/>
                  </a:lnTo>
                  <a:lnTo>
                    <a:pt x="666" y="1624"/>
                  </a:lnTo>
                  <a:lnTo>
                    <a:pt x="656" y="1603"/>
                  </a:lnTo>
                  <a:lnTo>
                    <a:pt x="651" y="1580"/>
                  </a:lnTo>
                  <a:lnTo>
                    <a:pt x="651" y="1558"/>
                  </a:lnTo>
                  <a:lnTo>
                    <a:pt x="656" y="1536"/>
                  </a:lnTo>
                  <a:lnTo>
                    <a:pt x="666" y="1516"/>
                  </a:lnTo>
                  <a:lnTo>
                    <a:pt x="680" y="1497"/>
                  </a:lnTo>
                  <a:lnTo>
                    <a:pt x="951" y="1226"/>
                  </a:lnTo>
                  <a:lnTo>
                    <a:pt x="969" y="1205"/>
                  </a:lnTo>
                  <a:lnTo>
                    <a:pt x="983" y="1183"/>
                  </a:lnTo>
                  <a:lnTo>
                    <a:pt x="993" y="1159"/>
                  </a:lnTo>
                  <a:lnTo>
                    <a:pt x="999" y="1132"/>
                  </a:lnTo>
                  <a:lnTo>
                    <a:pt x="1002" y="1105"/>
                  </a:lnTo>
                  <a:lnTo>
                    <a:pt x="999" y="1079"/>
                  </a:lnTo>
                  <a:lnTo>
                    <a:pt x="993" y="1052"/>
                  </a:lnTo>
                  <a:lnTo>
                    <a:pt x="983" y="1028"/>
                  </a:lnTo>
                  <a:lnTo>
                    <a:pt x="969" y="1005"/>
                  </a:lnTo>
                  <a:lnTo>
                    <a:pt x="951" y="985"/>
                  </a:lnTo>
                  <a:lnTo>
                    <a:pt x="930" y="967"/>
                  </a:lnTo>
                  <a:lnTo>
                    <a:pt x="908" y="952"/>
                  </a:lnTo>
                  <a:lnTo>
                    <a:pt x="882" y="942"/>
                  </a:lnTo>
                  <a:lnTo>
                    <a:pt x="856" y="936"/>
                  </a:lnTo>
                  <a:lnTo>
                    <a:pt x="855" y="936"/>
                  </a:lnTo>
                  <a:lnTo>
                    <a:pt x="830" y="934"/>
                  </a:lnTo>
                  <a:lnTo>
                    <a:pt x="803" y="936"/>
                  </a:lnTo>
                  <a:lnTo>
                    <a:pt x="777" y="942"/>
                  </a:lnTo>
                  <a:lnTo>
                    <a:pt x="752" y="953"/>
                  </a:lnTo>
                  <a:lnTo>
                    <a:pt x="729" y="967"/>
                  </a:lnTo>
                  <a:lnTo>
                    <a:pt x="709" y="985"/>
                  </a:lnTo>
                  <a:lnTo>
                    <a:pt x="313" y="1380"/>
                  </a:lnTo>
                  <a:lnTo>
                    <a:pt x="313" y="2041"/>
                  </a:lnTo>
                  <a:lnTo>
                    <a:pt x="805" y="2041"/>
                  </a:lnTo>
                  <a:lnTo>
                    <a:pt x="805" y="2034"/>
                  </a:lnTo>
                  <a:lnTo>
                    <a:pt x="806" y="2023"/>
                  </a:lnTo>
                  <a:lnTo>
                    <a:pt x="806" y="2019"/>
                  </a:lnTo>
                  <a:lnTo>
                    <a:pt x="807" y="2013"/>
                  </a:lnTo>
                  <a:lnTo>
                    <a:pt x="808" y="2008"/>
                  </a:lnTo>
                  <a:lnTo>
                    <a:pt x="809" y="2004"/>
                  </a:lnTo>
                  <a:lnTo>
                    <a:pt x="811" y="1999"/>
                  </a:lnTo>
                  <a:lnTo>
                    <a:pt x="813" y="1994"/>
                  </a:lnTo>
                  <a:lnTo>
                    <a:pt x="815" y="1990"/>
                  </a:lnTo>
                  <a:lnTo>
                    <a:pt x="818" y="1985"/>
                  </a:lnTo>
                  <a:lnTo>
                    <a:pt x="820" y="1982"/>
                  </a:lnTo>
                  <a:lnTo>
                    <a:pt x="822" y="1976"/>
                  </a:lnTo>
                  <a:lnTo>
                    <a:pt x="825" y="1972"/>
                  </a:lnTo>
                  <a:lnTo>
                    <a:pt x="828" y="1969"/>
                  </a:lnTo>
                  <a:lnTo>
                    <a:pt x="835" y="1962"/>
                  </a:lnTo>
                  <a:lnTo>
                    <a:pt x="1260" y="1536"/>
                  </a:lnTo>
                  <a:lnTo>
                    <a:pt x="1278" y="1515"/>
                  </a:lnTo>
                  <a:lnTo>
                    <a:pt x="1292" y="1493"/>
                  </a:lnTo>
                  <a:lnTo>
                    <a:pt x="1303" y="1467"/>
                  </a:lnTo>
                  <a:lnTo>
                    <a:pt x="1309" y="1442"/>
                  </a:lnTo>
                  <a:lnTo>
                    <a:pt x="1311" y="1415"/>
                  </a:lnTo>
                  <a:lnTo>
                    <a:pt x="1311" y="375"/>
                  </a:lnTo>
                  <a:lnTo>
                    <a:pt x="1309" y="349"/>
                  </a:lnTo>
                  <a:lnTo>
                    <a:pt x="1303" y="322"/>
                  </a:lnTo>
                  <a:lnTo>
                    <a:pt x="1292" y="298"/>
                  </a:lnTo>
                  <a:lnTo>
                    <a:pt x="1278" y="275"/>
                  </a:lnTo>
                  <a:lnTo>
                    <a:pt x="1260" y="255"/>
                  </a:lnTo>
                  <a:lnTo>
                    <a:pt x="1240" y="237"/>
                  </a:lnTo>
                  <a:lnTo>
                    <a:pt x="1217" y="223"/>
                  </a:lnTo>
                  <a:lnTo>
                    <a:pt x="1193" y="212"/>
                  </a:lnTo>
                  <a:lnTo>
                    <a:pt x="1166" y="206"/>
                  </a:lnTo>
                  <a:lnTo>
                    <a:pt x="1139" y="204"/>
                  </a:lnTo>
                  <a:close/>
                  <a:moveTo>
                    <a:pt x="1139" y="0"/>
                  </a:moveTo>
                  <a:lnTo>
                    <a:pt x="1182" y="2"/>
                  </a:lnTo>
                  <a:lnTo>
                    <a:pt x="1223" y="10"/>
                  </a:lnTo>
                  <a:lnTo>
                    <a:pt x="1264" y="21"/>
                  </a:lnTo>
                  <a:lnTo>
                    <a:pt x="1303" y="37"/>
                  </a:lnTo>
                  <a:lnTo>
                    <a:pt x="1339" y="57"/>
                  </a:lnTo>
                  <a:lnTo>
                    <a:pt x="1373" y="81"/>
                  </a:lnTo>
                  <a:lnTo>
                    <a:pt x="1405" y="110"/>
                  </a:lnTo>
                  <a:lnTo>
                    <a:pt x="1434" y="142"/>
                  </a:lnTo>
                  <a:lnTo>
                    <a:pt x="1458" y="176"/>
                  </a:lnTo>
                  <a:lnTo>
                    <a:pt x="1478" y="212"/>
                  </a:lnTo>
                  <a:lnTo>
                    <a:pt x="1494" y="251"/>
                  </a:lnTo>
                  <a:lnTo>
                    <a:pt x="1505" y="292"/>
                  </a:lnTo>
                  <a:lnTo>
                    <a:pt x="1513" y="333"/>
                  </a:lnTo>
                  <a:lnTo>
                    <a:pt x="1515" y="375"/>
                  </a:lnTo>
                  <a:lnTo>
                    <a:pt x="1515" y="1415"/>
                  </a:lnTo>
                  <a:lnTo>
                    <a:pt x="1513" y="1457"/>
                  </a:lnTo>
                  <a:lnTo>
                    <a:pt x="1505" y="1499"/>
                  </a:lnTo>
                  <a:lnTo>
                    <a:pt x="1494" y="1539"/>
                  </a:lnTo>
                  <a:lnTo>
                    <a:pt x="1478" y="1577"/>
                  </a:lnTo>
                  <a:lnTo>
                    <a:pt x="1458" y="1614"/>
                  </a:lnTo>
                  <a:lnTo>
                    <a:pt x="1434" y="1648"/>
                  </a:lnTo>
                  <a:lnTo>
                    <a:pt x="1405" y="1681"/>
                  </a:lnTo>
                  <a:lnTo>
                    <a:pt x="1042" y="2044"/>
                  </a:lnTo>
                  <a:lnTo>
                    <a:pt x="1063" y="2051"/>
                  </a:lnTo>
                  <a:lnTo>
                    <a:pt x="1081" y="2064"/>
                  </a:lnTo>
                  <a:lnTo>
                    <a:pt x="1097" y="2080"/>
                  </a:lnTo>
                  <a:lnTo>
                    <a:pt x="1108" y="2098"/>
                  </a:lnTo>
                  <a:lnTo>
                    <a:pt x="1117" y="2120"/>
                  </a:lnTo>
                  <a:lnTo>
                    <a:pt x="1119" y="2143"/>
                  </a:lnTo>
                  <a:lnTo>
                    <a:pt x="1119" y="2416"/>
                  </a:lnTo>
                  <a:lnTo>
                    <a:pt x="1116" y="2463"/>
                  </a:lnTo>
                  <a:lnTo>
                    <a:pt x="1107" y="2509"/>
                  </a:lnTo>
                  <a:lnTo>
                    <a:pt x="1094" y="2552"/>
                  </a:lnTo>
                  <a:lnTo>
                    <a:pt x="1074" y="2592"/>
                  </a:lnTo>
                  <a:lnTo>
                    <a:pt x="1051" y="2630"/>
                  </a:lnTo>
                  <a:lnTo>
                    <a:pt x="1024" y="2665"/>
                  </a:lnTo>
                  <a:lnTo>
                    <a:pt x="992" y="2697"/>
                  </a:lnTo>
                  <a:lnTo>
                    <a:pt x="957" y="2724"/>
                  </a:lnTo>
                  <a:lnTo>
                    <a:pt x="919" y="2748"/>
                  </a:lnTo>
                  <a:lnTo>
                    <a:pt x="879" y="2767"/>
                  </a:lnTo>
                  <a:lnTo>
                    <a:pt x="836" y="2780"/>
                  </a:lnTo>
                  <a:lnTo>
                    <a:pt x="790" y="2789"/>
                  </a:lnTo>
                  <a:lnTo>
                    <a:pt x="743" y="2792"/>
                  </a:lnTo>
                  <a:lnTo>
                    <a:pt x="375" y="2792"/>
                  </a:lnTo>
                  <a:lnTo>
                    <a:pt x="329" y="2789"/>
                  </a:lnTo>
                  <a:lnTo>
                    <a:pt x="283" y="2780"/>
                  </a:lnTo>
                  <a:lnTo>
                    <a:pt x="240" y="2767"/>
                  </a:lnTo>
                  <a:lnTo>
                    <a:pt x="199" y="2748"/>
                  </a:lnTo>
                  <a:lnTo>
                    <a:pt x="161" y="2724"/>
                  </a:lnTo>
                  <a:lnTo>
                    <a:pt x="126" y="2697"/>
                  </a:lnTo>
                  <a:lnTo>
                    <a:pt x="94" y="2665"/>
                  </a:lnTo>
                  <a:lnTo>
                    <a:pt x="67" y="2630"/>
                  </a:lnTo>
                  <a:lnTo>
                    <a:pt x="43" y="2592"/>
                  </a:lnTo>
                  <a:lnTo>
                    <a:pt x="24" y="2552"/>
                  </a:lnTo>
                  <a:lnTo>
                    <a:pt x="11" y="2509"/>
                  </a:lnTo>
                  <a:lnTo>
                    <a:pt x="2" y="2463"/>
                  </a:lnTo>
                  <a:lnTo>
                    <a:pt x="0" y="2416"/>
                  </a:lnTo>
                  <a:lnTo>
                    <a:pt x="0" y="2143"/>
                  </a:lnTo>
                  <a:lnTo>
                    <a:pt x="2" y="2119"/>
                  </a:lnTo>
                  <a:lnTo>
                    <a:pt x="10" y="2098"/>
                  </a:lnTo>
                  <a:lnTo>
                    <a:pt x="22" y="2079"/>
                  </a:lnTo>
                  <a:lnTo>
                    <a:pt x="38" y="2063"/>
                  </a:lnTo>
                  <a:lnTo>
                    <a:pt x="57" y="2051"/>
                  </a:lnTo>
                  <a:lnTo>
                    <a:pt x="78" y="2043"/>
                  </a:lnTo>
                  <a:lnTo>
                    <a:pt x="102" y="2041"/>
                  </a:lnTo>
                  <a:lnTo>
                    <a:pt x="109" y="2041"/>
                  </a:lnTo>
                  <a:lnTo>
                    <a:pt x="109" y="1337"/>
                  </a:lnTo>
                  <a:lnTo>
                    <a:pt x="111" y="1317"/>
                  </a:lnTo>
                  <a:lnTo>
                    <a:pt x="116" y="1298"/>
                  </a:lnTo>
                  <a:lnTo>
                    <a:pt x="126" y="1280"/>
                  </a:lnTo>
                  <a:lnTo>
                    <a:pt x="139" y="1266"/>
                  </a:lnTo>
                  <a:lnTo>
                    <a:pt x="564" y="840"/>
                  </a:lnTo>
                  <a:lnTo>
                    <a:pt x="599" y="809"/>
                  </a:lnTo>
                  <a:lnTo>
                    <a:pt x="637" y="783"/>
                  </a:lnTo>
                  <a:lnTo>
                    <a:pt x="677" y="762"/>
                  </a:lnTo>
                  <a:lnTo>
                    <a:pt x="720" y="746"/>
                  </a:lnTo>
                  <a:lnTo>
                    <a:pt x="764" y="735"/>
                  </a:lnTo>
                  <a:lnTo>
                    <a:pt x="764" y="375"/>
                  </a:lnTo>
                  <a:lnTo>
                    <a:pt x="767" y="329"/>
                  </a:lnTo>
                  <a:lnTo>
                    <a:pt x="776" y="283"/>
                  </a:lnTo>
                  <a:lnTo>
                    <a:pt x="789" y="240"/>
                  </a:lnTo>
                  <a:lnTo>
                    <a:pt x="808" y="199"/>
                  </a:lnTo>
                  <a:lnTo>
                    <a:pt x="832" y="161"/>
                  </a:lnTo>
                  <a:lnTo>
                    <a:pt x="859" y="126"/>
                  </a:lnTo>
                  <a:lnTo>
                    <a:pt x="890" y="95"/>
                  </a:lnTo>
                  <a:lnTo>
                    <a:pt x="924" y="68"/>
                  </a:lnTo>
                  <a:lnTo>
                    <a:pt x="963" y="44"/>
                  </a:lnTo>
                  <a:lnTo>
                    <a:pt x="1004" y="25"/>
                  </a:lnTo>
                  <a:lnTo>
                    <a:pt x="1047" y="12"/>
                  </a:lnTo>
                  <a:lnTo>
                    <a:pt x="1092" y="3"/>
                  </a:lnTo>
                  <a:lnTo>
                    <a:pt x="1139"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8" name="Freeform 34"/>
            <p:cNvSpPr>
              <a:spLocks noEditPoints="1"/>
            </p:cNvSpPr>
            <p:nvPr/>
          </p:nvSpPr>
          <p:spPr bwMode="auto">
            <a:xfrm>
              <a:off x="3568700" y="1495425"/>
              <a:ext cx="179388" cy="169863"/>
            </a:xfrm>
            <a:custGeom>
              <a:avLst/>
              <a:gdLst>
                <a:gd name="T0" fmla="*/ 667 w 1572"/>
                <a:gd name="T1" fmla="*/ 576 h 1504"/>
                <a:gd name="T2" fmla="*/ 642 w 1572"/>
                <a:gd name="T3" fmla="*/ 606 h 1504"/>
                <a:gd name="T4" fmla="*/ 609 w 1572"/>
                <a:gd name="T5" fmla="*/ 626 h 1504"/>
                <a:gd name="T6" fmla="*/ 322 w 1572"/>
                <a:gd name="T7" fmla="*/ 670 h 1504"/>
                <a:gd name="T8" fmla="*/ 528 w 1572"/>
                <a:gd name="T9" fmla="*/ 875 h 1504"/>
                <a:gd name="T10" fmla="*/ 544 w 1572"/>
                <a:gd name="T11" fmla="*/ 910 h 1504"/>
                <a:gd name="T12" fmla="*/ 545 w 1572"/>
                <a:gd name="T13" fmla="*/ 950 h 1504"/>
                <a:gd name="T14" fmla="*/ 738 w 1572"/>
                <a:gd name="T15" fmla="*/ 1090 h 1504"/>
                <a:gd name="T16" fmla="*/ 786 w 1572"/>
                <a:gd name="T17" fmla="*/ 1079 h 1504"/>
                <a:gd name="T18" fmla="*/ 834 w 1572"/>
                <a:gd name="T19" fmla="*/ 1090 h 1504"/>
                <a:gd name="T20" fmla="*/ 1027 w 1572"/>
                <a:gd name="T21" fmla="*/ 950 h 1504"/>
                <a:gd name="T22" fmla="*/ 1028 w 1572"/>
                <a:gd name="T23" fmla="*/ 910 h 1504"/>
                <a:gd name="T24" fmla="*/ 1044 w 1572"/>
                <a:gd name="T25" fmla="*/ 875 h 1504"/>
                <a:gd name="T26" fmla="*/ 1250 w 1572"/>
                <a:gd name="T27" fmla="*/ 670 h 1504"/>
                <a:gd name="T28" fmla="*/ 963 w 1572"/>
                <a:gd name="T29" fmla="*/ 626 h 1504"/>
                <a:gd name="T30" fmla="*/ 930 w 1572"/>
                <a:gd name="T31" fmla="*/ 606 h 1504"/>
                <a:gd name="T32" fmla="*/ 905 w 1572"/>
                <a:gd name="T33" fmla="*/ 576 h 1504"/>
                <a:gd name="T34" fmla="*/ 786 w 1572"/>
                <a:gd name="T35" fmla="*/ 0 h 1504"/>
                <a:gd name="T36" fmla="*/ 830 w 1572"/>
                <a:gd name="T37" fmla="*/ 10 h 1504"/>
                <a:gd name="T38" fmla="*/ 865 w 1572"/>
                <a:gd name="T39" fmla="*/ 38 h 1504"/>
                <a:gd name="T40" fmla="*/ 1065 w 1572"/>
                <a:gd name="T41" fmla="*/ 437 h 1504"/>
                <a:gd name="T42" fmla="*/ 1506 w 1572"/>
                <a:gd name="T43" fmla="*/ 504 h 1504"/>
                <a:gd name="T44" fmla="*/ 1543 w 1572"/>
                <a:gd name="T45" fmla="*/ 528 h 1504"/>
                <a:gd name="T46" fmla="*/ 1567 w 1572"/>
                <a:gd name="T47" fmla="*/ 567 h 1504"/>
                <a:gd name="T48" fmla="*/ 1571 w 1572"/>
                <a:gd name="T49" fmla="*/ 613 h 1504"/>
                <a:gd name="T50" fmla="*/ 1555 w 1572"/>
                <a:gd name="T51" fmla="*/ 654 h 1504"/>
                <a:gd name="T52" fmla="*/ 1237 w 1572"/>
                <a:gd name="T53" fmla="*/ 968 h 1504"/>
                <a:gd name="T54" fmla="*/ 1311 w 1572"/>
                <a:gd name="T55" fmla="*/ 1403 h 1504"/>
                <a:gd name="T56" fmla="*/ 1300 w 1572"/>
                <a:gd name="T57" fmla="*/ 1447 h 1504"/>
                <a:gd name="T58" fmla="*/ 1273 w 1572"/>
                <a:gd name="T59" fmla="*/ 1482 h 1504"/>
                <a:gd name="T60" fmla="*/ 1232 w 1572"/>
                <a:gd name="T61" fmla="*/ 1502 h 1504"/>
                <a:gd name="T62" fmla="*/ 1209 w 1572"/>
                <a:gd name="T63" fmla="*/ 1504 h 1504"/>
                <a:gd name="T64" fmla="*/ 1161 w 1572"/>
                <a:gd name="T65" fmla="*/ 1493 h 1504"/>
                <a:gd name="T66" fmla="*/ 411 w 1572"/>
                <a:gd name="T67" fmla="*/ 1493 h 1504"/>
                <a:gd name="T68" fmla="*/ 363 w 1572"/>
                <a:gd name="T69" fmla="*/ 1504 h 1504"/>
                <a:gd name="T70" fmla="*/ 322 w 1572"/>
                <a:gd name="T71" fmla="*/ 1496 h 1504"/>
                <a:gd name="T72" fmla="*/ 286 w 1572"/>
                <a:gd name="T73" fmla="*/ 1469 h 1504"/>
                <a:gd name="T74" fmla="*/ 265 w 1572"/>
                <a:gd name="T75" fmla="*/ 1430 h 1504"/>
                <a:gd name="T76" fmla="*/ 263 w 1572"/>
                <a:gd name="T77" fmla="*/ 1385 h 1504"/>
                <a:gd name="T78" fmla="*/ 31 w 1572"/>
                <a:gd name="T79" fmla="*/ 672 h 1504"/>
                <a:gd name="T80" fmla="*/ 6 w 1572"/>
                <a:gd name="T81" fmla="*/ 634 h 1504"/>
                <a:gd name="T82" fmla="*/ 0 w 1572"/>
                <a:gd name="T83" fmla="*/ 589 h 1504"/>
                <a:gd name="T84" fmla="*/ 15 w 1572"/>
                <a:gd name="T85" fmla="*/ 546 h 1504"/>
                <a:gd name="T86" fmla="*/ 45 w 1572"/>
                <a:gd name="T87" fmla="*/ 514 h 1504"/>
                <a:gd name="T88" fmla="*/ 88 w 1572"/>
                <a:gd name="T89" fmla="*/ 498 h 1504"/>
                <a:gd name="T90" fmla="*/ 694 w 1572"/>
                <a:gd name="T91" fmla="*/ 57 h 1504"/>
                <a:gd name="T92" fmla="*/ 723 w 1572"/>
                <a:gd name="T93" fmla="*/ 22 h 1504"/>
                <a:gd name="T94" fmla="*/ 763 w 1572"/>
                <a:gd name="T95" fmla="*/ 2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72" h="1504">
                  <a:moveTo>
                    <a:pt x="786" y="333"/>
                  </a:moveTo>
                  <a:lnTo>
                    <a:pt x="667" y="576"/>
                  </a:lnTo>
                  <a:lnTo>
                    <a:pt x="656" y="593"/>
                  </a:lnTo>
                  <a:lnTo>
                    <a:pt x="642" y="606"/>
                  </a:lnTo>
                  <a:lnTo>
                    <a:pt x="626" y="618"/>
                  </a:lnTo>
                  <a:lnTo>
                    <a:pt x="609" y="626"/>
                  </a:lnTo>
                  <a:lnTo>
                    <a:pt x="590" y="632"/>
                  </a:lnTo>
                  <a:lnTo>
                    <a:pt x="322" y="670"/>
                  </a:lnTo>
                  <a:lnTo>
                    <a:pt x="516" y="859"/>
                  </a:lnTo>
                  <a:lnTo>
                    <a:pt x="528" y="875"/>
                  </a:lnTo>
                  <a:lnTo>
                    <a:pt x="538" y="892"/>
                  </a:lnTo>
                  <a:lnTo>
                    <a:pt x="544" y="910"/>
                  </a:lnTo>
                  <a:lnTo>
                    <a:pt x="546" y="930"/>
                  </a:lnTo>
                  <a:lnTo>
                    <a:pt x="545" y="950"/>
                  </a:lnTo>
                  <a:lnTo>
                    <a:pt x="499" y="1216"/>
                  </a:lnTo>
                  <a:lnTo>
                    <a:pt x="738" y="1090"/>
                  </a:lnTo>
                  <a:lnTo>
                    <a:pt x="762" y="1082"/>
                  </a:lnTo>
                  <a:lnTo>
                    <a:pt x="786" y="1079"/>
                  </a:lnTo>
                  <a:lnTo>
                    <a:pt x="810" y="1082"/>
                  </a:lnTo>
                  <a:lnTo>
                    <a:pt x="834" y="1090"/>
                  </a:lnTo>
                  <a:lnTo>
                    <a:pt x="1073" y="1216"/>
                  </a:lnTo>
                  <a:lnTo>
                    <a:pt x="1027" y="950"/>
                  </a:lnTo>
                  <a:lnTo>
                    <a:pt x="1026" y="930"/>
                  </a:lnTo>
                  <a:lnTo>
                    <a:pt x="1028" y="910"/>
                  </a:lnTo>
                  <a:lnTo>
                    <a:pt x="1034" y="892"/>
                  </a:lnTo>
                  <a:lnTo>
                    <a:pt x="1044" y="875"/>
                  </a:lnTo>
                  <a:lnTo>
                    <a:pt x="1056" y="859"/>
                  </a:lnTo>
                  <a:lnTo>
                    <a:pt x="1250" y="670"/>
                  </a:lnTo>
                  <a:lnTo>
                    <a:pt x="982" y="632"/>
                  </a:lnTo>
                  <a:lnTo>
                    <a:pt x="963" y="626"/>
                  </a:lnTo>
                  <a:lnTo>
                    <a:pt x="946" y="618"/>
                  </a:lnTo>
                  <a:lnTo>
                    <a:pt x="930" y="606"/>
                  </a:lnTo>
                  <a:lnTo>
                    <a:pt x="916" y="593"/>
                  </a:lnTo>
                  <a:lnTo>
                    <a:pt x="905" y="576"/>
                  </a:lnTo>
                  <a:lnTo>
                    <a:pt x="786" y="333"/>
                  </a:lnTo>
                  <a:close/>
                  <a:moveTo>
                    <a:pt x="786" y="0"/>
                  </a:moveTo>
                  <a:lnTo>
                    <a:pt x="809" y="2"/>
                  </a:lnTo>
                  <a:lnTo>
                    <a:pt x="830" y="10"/>
                  </a:lnTo>
                  <a:lnTo>
                    <a:pt x="849" y="22"/>
                  </a:lnTo>
                  <a:lnTo>
                    <a:pt x="865" y="38"/>
                  </a:lnTo>
                  <a:lnTo>
                    <a:pt x="878" y="57"/>
                  </a:lnTo>
                  <a:lnTo>
                    <a:pt x="1065" y="437"/>
                  </a:lnTo>
                  <a:lnTo>
                    <a:pt x="1484" y="498"/>
                  </a:lnTo>
                  <a:lnTo>
                    <a:pt x="1506" y="504"/>
                  </a:lnTo>
                  <a:lnTo>
                    <a:pt x="1527" y="514"/>
                  </a:lnTo>
                  <a:lnTo>
                    <a:pt x="1543" y="528"/>
                  </a:lnTo>
                  <a:lnTo>
                    <a:pt x="1557" y="546"/>
                  </a:lnTo>
                  <a:lnTo>
                    <a:pt x="1567" y="567"/>
                  </a:lnTo>
                  <a:lnTo>
                    <a:pt x="1572" y="589"/>
                  </a:lnTo>
                  <a:lnTo>
                    <a:pt x="1571" y="613"/>
                  </a:lnTo>
                  <a:lnTo>
                    <a:pt x="1566" y="634"/>
                  </a:lnTo>
                  <a:lnTo>
                    <a:pt x="1555" y="654"/>
                  </a:lnTo>
                  <a:lnTo>
                    <a:pt x="1541" y="672"/>
                  </a:lnTo>
                  <a:lnTo>
                    <a:pt x="1237" y="968"/>
                  </a:lnTo>
                  <a:lnTo>
                    <a:pt x="1308" y="1380"/>
                  </a:lnTo>
                  <a:lnTo>
                    <a:pt x="1311" y="1403"/>
                  </a:lnTo>
                  <a:lnTo>
                    <a:pt x="1308" y="1426"/>
                  </a:lnTo>
                  <a:lnTo>
                    <a:pt x="1300" y="1447"/>
                  </a:lnTo>
                  <a:lnTo>
                    <a:pt x="1289" y="1466"/>
                  </a:lnTo>
                  <a:lnTo>
                    <a:pt x="1273" y="1482"/>
                  </a:lnTo>
                  <a:lnTo>
                    <a:pt x="1254" y="1495"/>
                  </a:lnTo>
                  <a:lnTo>
                    <a:pt x="1232" y="1502"/>
                  </a:lnTo>
                  <a:lnTo>
                    <a:pt x="1209" y="1504"/>
                  </a:lnTo>
                  <a:lnTo>
                    <a:pt x="1209" y="1504"/>
                  </a:lnTo>
                  <a:lnTo>
                    <a:pt x="1184" y="1502"/>
                  </a:lnTo>
                  <a:lnTo>
                    <a:pt x="1161" y="1493"/>
                  </a:lnTo>
                  <a:lnTo>
                    <a:pt x="786" y="1296"/>
                  </a:lnTo>
                  <a:lnTo>
                    <a:pt x="411" y="1493"/>
                  </a:lnTo>
                  <a:lnTo>
                    <a:pt x="388" y="1502"/>
                  </a:lnTo>
                  <a:lnTo>
                    <a:pt x="363" y="1504"/>
                  </a:lnTo>
                  <a:lnTo>
                    <a:pt x="342" y="1502"/>
                  </a:lnTo>
                  <a:lnTo>
                    <a:pt x="322" y="1496"/>
                  </a:lnTo>
                  <a:lnTo>
                    <a:pt x="303" y="1485"/>
                  </a:lnTo>
                  <a:lnTo>
                    <a:pt x="286" y="1469"/>
                  </a:lnTo>
                  <a:lnTo>
                    <a:pt x="274" y="1451"/>
                  </a:lnTo>
                  <a:lnTo>
                    <a:pt x="265" y="1430"/>
                  </a:lnTo>
                  <a:lnTo>
                    <a:pt x="261" y="1408"/>
                  </a:lnTo>
                  <a:lnTo>
                    <a:pt x="263" y="1385"/>
                  </a:lnTo>
                  <a:lnTo>
                    <a:pt x="335" y="968"/>
                  </a:lnTo>
                  <a:lnTo>
                    <a:pt x="31" y="672"/>
                  </a:lnTo>
                  <a:lnTo>
                    <a:pt x="17" y="654"/>
                  </a:lnTo>
                  <a:lnTo>
                    <a:pt x="6" y="634"/>
                  </a:lnTo>
                  <a:lnTo>
                    <a:pt x="1" y="613"/>
                  </a:lnTo>
                  <a:lnTo>
                    <a:pt x="0" y="589"/>
                  </a:lnTo>
                  <a:lnTo>
                    <a:pt x="5" y="567"/>
                  </a:lnTo>
                  <a:lnTo>
                    <a:pt x="15" y="546"/>
                  </a:lnTo>
                  <a:lnTo>
                    <a:pt x="29" y="528"/>
                  </a:lnTo>
                  <a:lnTo>
                    <a:pt x="45" y="514"/>
                  </a:lnTo>
                  <a:lnTo>
                    <a:pt x="66" y="504"/>
                  </a:lnTo>
                  <a:lnTo>
                    <a:pt x="88" y="498"/>
                  </a:lnTo>
                  <a:lnTo>
                    <a:pt x="507" y="437"/>
                  </a:lnTo>
                  <a:lnTo>
                    <a:pt x="694" y="57"/>
                  </a:lnTo>
                  <a:lnTo>
                    <a:pt x="707" y="38"/>
                  </a:lnTo>
                  <a:lnTo>
                    <a:pt x="723" y="22"/>
                  </a:lnTo>
                  <a:lnTo>
                    <a:pt x="742" y="10"/>
                  </a:lnTo>
                  <a:lnTo>
                    <a:pt x="763" y="2"/>
                  </a:lnTo>
                  <a:lnTo>
                    <a:pt x="7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79" name="Freeform 35"/>
            <p:cNvSpPr>
              <a:spLocks noEditPoints="1"/>
            </p:cNvSpPr>
            <p:nvPr/>
          </p:nvSpPr>
          <p:spPr bwMode="auto">
            <a:xfrm>
              <a:off x="3460750" y="1574800"/>
              <a:ext cx="171450" cy="315913"/>
            </a:xfrm>
            <a:custGeom>
              <a:avLst/>
              <a:gdLst>
                <a:gd name="T0" fmla="*/ 612 w 1515"/>
                <a:gd name="T1" fmla="*/ 2476 h 2792"/>
                <a:gd name="T2" fmla="*/ 686 w 1515"/>
                <a:gd name="T3" fmla="*/ 2564 h 2792"/>
                <a:gd name="T4" fmla="*/ 1140 w 1515"/>
                <a:gd name="T5" fmla="*/ 2588 h 2792"/>
                <a:gd name="T6" fmla="*/ 1250 w 1515"/>
                <a:gd name="T7" fmla="*/ 2547 h 2792"/>
                <a:gd name="T8" fmla="*/ 1309 w 1515"/>
                <a:gd name="T9" fmla="*/ 2448 h 2792"/>
                <a:gd name="T10" fmla="*/ 376 w 1515"/>
                <a:gd name="T11" fmla="*/ 204 h 2792"/>
                <a:gd name="T12" fmla="*/ 275 w 1515"/>
                <a:gd name="T13" fmla="*/ 237 h 2792"/>
                <a:gd name="T14" fmla="*/ 212 w 1515"/>
                <a:gd name="T15" fmla="*/ 322 h 2792"/>
                <a:gd name="T16" fmla="*/ 206 w 1515"/>
                <a:gd name="T17" fmla="*/ 1442 h 2792"/>
                <a:gd name="T18" fmla="*/ 255 w 1515"/>
                <a:gd name="T19" fmla="*/ 1536 h 2792"/>
                <a:gd name="T20" fmla="*/ 693 w 1515"/>
                <a:gd name="T21" fmla="*/ 1976 h 2792"/>
                <a:gd name="T22" fmla="*/ 702 w 1515"/>
                <a:gd name="T23" fmla="*/ 1994 h 2792"/>
                <a:gd name="T24" fmla="*/ 708 w 1515"/>
                <a:gd name="T25" fmla="*/ 2013 h 2792"/>
                <a:gd name="T26" fmla="*/ 710 w 1515"/>
                <a:gd name="T27" fmla="*/ 2041 h 2792"/>
                <a:gd name="T28" fmla="*/ 783 w 1515"/>
                <a:gd name="T29" fmla="*/ 964 h 2792"/>
                <a:gd name="T30" fmla="*/ 671 w 1515"/>
                <a:gd name="T31" fmla="*/ 935 h 2792"/>
                <a:gd name="T32" fmla="*/ 564 w 1515"/>
                <a:gd name="T33" fmla="*/ 985 h 2792"/>
                <a:gd name="T34" fmla="*/ 516 w 1515"/>
                <a:gd name="T35" fmla="*/ 1079 h 2792"/>
                <a:gd name="T36" fmla="*/ 532 w 1515"/>
                <a:gd name="T37" fmla="*/ 1183 h 2792"/>
                <a:gd name="T38" fmla="*/ 849 w 1515"/>
                <a:gd name="T39" fmla="*/ 1516 h 2792"/>
                <a:gd name="T40" fmla="*/ 859 w 1515"/>
                <a:gd name="T41" fmla="*/ 1603 h 2792"/>
                <a:gd name="T42" fmla="*/ 795 w 1515"/>
                <a:gd name="T43" fmla="*/ 1666 h 2792"/>
                <a:gd name="T44" fmla="*/ 709 w 1515"/>
                <a:gd name="T45" fmla="*/ 1656 h 2792"/>
                <a:gd name="T46" fmla="*/ 367 w 1515"/>
                <a:gd name="T47" fmla="*/ 1305 h 2792"/>
                <a:gd name="T48" fmla="*/ 312 w 1515"/>
                <a:gd name="T49" fmla="*/ 1148 h 2792"/>
                <a:gd name="T50" fmla="*/ 331 w 1515"/>
                <a:gd name="T51" fmla="*/ 981 h 2792"/>
                <a:gd name="T52" fmla="*/ 419 w 1515"/>
                <a:gd name="T53" fmla="*/ 840 h 2792"/>
                <a:gd name="T54" fmla="*/ 547 w 1515"/>
                <a:gd name="T55" fmla="*/ 756 h 2792"/>
                <a:gd name="T56" fmla="*/ 524 w 1515"/>
                <a:gd name="T57" fmla="*/ 289 h 2792"/>
                <a:gd name="T58" fmla="*/ 435 w 1515"/>
                <a:gd name="T59" fmla="*/ 214 h 2792"/>
                <a:gd name="T60" fmla="*/ 376 w 1515"/>
                <a:gd name="T61" fmla="*/ 0 h 2792"/>
                <a:gd name="T62" fmla="*/ 511 w 1515"/>
                <a:gd name="T63" fmla="*/ 25 h 2792"/>
                <a:gd name="T64" fmla="*/ 656 w 1515"/>
                <a:gd name="T65" fmla="*/ 126 h 2792"/>
                <a:gd name="T66" fmla="*/ 739 w 1515"/>
                <a:gd name="T67" fmla="*/ 283 h 2792"/>
                <a:gd name="T68" fmla="*/ 787 w 1515"/>
                <a:gd name="T69" fmla="*/ 744 h 2792"/>
                <a:gd name="T70" fmla="*/ 921 w 1515"/>
                <a:gd name="T71" fmla="*/ 813 h 2792"/>
                <a:gd name="T72" fmla="*/ 1399 w 1515"/>
                <a:gd name="T73" fmla="*/ 1298 h 2792"/>
                <a:gd name="T74" fmla="*/ 1413 w 1515"/>
                <a:gd name="T75" fmla="*/ 2041 h 2792"/>
                <a:gd name="T76" fmla="*/ 1493 w 1515"/>
                <a:gd name="T77" fmla="*/ 2079 h 2792"/>
                <a:gd name="T78" fmla="*/ 1515 w 1515"/>
                <a:gd name="T79" fmla="*/ 2416 h 2792"/>
                <a:gd name="T80" fmla="*/ 1472 w 1515"/>
                <a:gd name="T81" fmla="*/ 2592 h 2792"/>
                <a:gd name="T82" fmla="*/ 1354 w 1515"/>
                <a:gd name="T83" fmla="*/ 2724 h 2792"/>
                <a:gd name="T84" fmla="*/ 1186 w 1515"/>
                <a:gd name="T85" fmla="*/ 2789 h 2792"/>
                <a:gd name="T86" fmla="*/ 679 w 1515"/>
                <a:gd name="T87" fmla="*/ 2780 h 2792"/>
                <a:gd name="T88" fmla="*/ 523 w 1515"/>
                <a:gd name="T89" fmla="*/ 2697 h 2792"/>
                <a:gd name="T90" fmla="*/ 421 w 1515"/>
                <a:gd name="T91" fmla="*/ 2552 h 2792"/>
                <a:gd name="T92" fmla="*/ 396 w 1515"/>
                <a:gd name="T93" fmla="*/ 2143 h 2792"/>
                <a:gd name="T94" fmla="*/ 434 w 1515"/>
                <a:gd name="T95" fmla="*/ 2064 h 2792"/>
                <a:gd name="T96" fmla="*/ 81 w 1515"/>
                <a:gd name="T97" fmla="*/ 1648 h 2792"/>
                <a:gd name="T98" fmla="*/ 10 w 1515"/>
                <a:gd name="T99" fmla="*/ 1499 h 2792"/>
                <a:gd name="T100" fmla="*/ 2 w 1515"/>
                <a:gd name="T101" fmla="*/ 333 h 2792"/>
                <a:gd name="T102" fmla="*/ 57 w 1515"/>
                <a:gd name="T103" fmla="*/ 176 h 2792"/>
                <a:gd name="T104" fmla="*/ 176 w 1515"/>
                <a:gd name="T105" fmla="*/ 57 h 2792"/>
                <a:gd name="T106" fmla="*/ 333 w 1515"/>
                <a:gd name="T107" fmla="*/ 2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15" h="2792">
                  <a:moveTo>
                    <a:pt x="600" y="2245"/>
                  </a:moveTo>
                  <a:lnTo>
                    <a:pt x="600" y="2416"/>
                  </a:lnTo>
                  <a:lnTo>
                    <a:pt x="603" y="2448"/>
                  </a:lnTo>
                  <a:lnTo>
                    <a:pt x="612" y="2476"/>
                  </a:lnTo>
                  <a:lnTo>
                    <a:pt x="624" y="2503"/>
                  </a:lnTo>
                  <a:lnTo>
                    <a:pt x="641" y="2527"/>
                  </a:lnTo>
                  <a:lnTo>
                    <a:pt x="661" y="2547"/>
                  </a:lnTo>
                  <a:lnTo>
                    <a:pt x="686" y="2564"/>
                  </a:lnTo>
                  <a:lnTo>
                    <a:pt x="712" y="2577"/>
                  </a:lnTo>
                  <a:lnTo>
                    <a:pt x="741" y="2585"/>
                  </a:lnTo>
                  <a:lnTo>
                    <a:pt x="772" y="2588"/>
                  </a:lnTo>
                  <a:lnTo>
                    <a:pt x="1140" y="2588"/>
                  </a:lnTo>
                  <a:lnTo>
                    <a:pt x="1170" y="2585"/>
                  </a:lnTo>
                  <a:lnTo>
                    <a:pt x="1199" y="2577"/>
                  </a:lnTo>
                  <a:lnTo>
                    <a:pt x="1226" y="2564"/>
                  </a:lnTo>
                  <a:lnTo>
                    <a:pt x="1250" y="2547"/>
                  </a:lnTo>
                  <a:lnTo>
                    <a:pt x="1271" y="2527"/>
                  </a:lnTo>
                  <a:lnTo>
                    <a:pt x="1288" y="2503"/>
                  </a:lnTo>
                  <a:lnTo>
                    <a:pt x="1300" y="2476"/>
                  </a:lnTo>
                  <a:lnTo>
                    <a:pt x="1309" y="2448"/>
                  </a:lnTo>
                  <a:lnTo>
                    <a:pt x="1311" y="2416"/>
                  </a:lnTo>
                  <a:lnTo>
                    <a:pt x="1311" y="2245"/>
                  </a:lnTo>
                  <a:lnTo>
                    <a:pt x="600" y="2245"/>
                  </a:lnTo>
                  <a:close/>
                  <a:moveTo>
                    <a:pt x="376" y="204"/>
                  </a:moveTo>
                  <a:lnTo>
                    <a:pt x="349" y="206"/>
                  </a:lnTo>
                  <a:lnTo>
                    <a:pt x="322" y="212"/>
                  </a:lnTo>
                  <a:lnTo>
                    <a:pt x="298" y="223"/>
                  </a:lnTo>
                  <a:lnTo>
                    <a:pt x="275" y="237"/>
                  </a:lnTo>
                  <a:lnTo>
                    <a:pt x="255" y="255"/>
                  </a:lnTo>
                  <a:lnTo>
                    <a:pt x="237" y="275"/>
                  </a:lnTo>
                  <a:lnTo>
                    <a:pt x="223" y="298"/>
                  </a:lnTo>
                  <a:lnTo>
                    <a:pt x="212" y="322"/>
                  </a:lnTo>
                  <a:lnTo>
                    <a:pt x="206" y="349"/>
                  </a:lnTo>
                  <a:lnTo>
                    <a:pt x="204" y="375"/>
                  </a:lnTo>
                  <a:lnTo>
                    <a:pt x="204" y="1415"/>
                  </a:lnTo>
                  <a:lnTo>
                    <a:pt x="206" y="1442"/>
                  </a:lnTo>
                  <a:lnTo>
                    <a:pt x="212" y="1467"/>
                  </a:lnTo>
                  <a:lnTo>
                    <a:pt x="223" y="1493"/>
                  </a:lnTo>
                  <a:lnTo>
                    <a:pt x="237" y="1515"/>
                  </a:lnTo>
                  <a:lnTo>
                    <a:pt x="255" y="1536"/>
                  </a:lnTo>
                  <a:lnTo>
                    <a:pt x="680" y="1962"/>
                  </a:lnTo>
                  <a:lnTo>
                    <a:pt x="687" y="1969"/>
                  </a:lnTo>
                  <a:lnTo>
                    <a:pt x="690" y="1972"/>
                  </a:lnTo>
                  <a:lnTo>
                    <a:pt x="693" y="1976"/>
                  </a:lnTo>
                  <a:lnTo>
                    <a:pt x="695" y="1982"/>
                  </a:lnTo>
                  <a:lnTo>
                    <a:pt x="697" y="1985"/>
                  </a:lnTo>
                  <a:lnTo>
                    <a:pt x="700" y="1990"/>
                  </a:lnTo>
                  <a:lnTo>
                    <a:pt x="702" y="1994"/>
                  </a:lnTo>
                  <a:lnTo>
                    <a:pt x="704" y="1999"/>
                  </a:lnTo>
                  <a:lnTo>
                    <a:pt x="706" y="2004"/>
                  </a:lnTo>
                  <a:lnTo>
                    <a:pt x="707" y="2008"/>
                  </a:lnTo>
                  <a:lnTo>
                    <a:pt x="708" y="2013"/>
                  </a:lnTo>
                  <a:lnTo>
                    <a:pt x="709" y="2019"/>
                  </a:lnTo>
                  <a:lnTo>
                    <a:pt x="709" y="2023"/>
                  </a:lnTo>
                  <a:lnTo>
                    <a:pt x="710" y="2034"/>
                  </a:lnTo>
                  <a:lnTo>
                    <a:pt x="710" y="2041"/>
                  </a:lnTo>
                  <a:lnTo>
                    <a:pt x="1202" y="2041"/>
                  </a:lnTo>
                  <a:lnTo>
                    <a:pt x="1202" y="1380"/>
                  </a:lnTo>
                  <a:lnTo>
                    <a:pt x="806" y="985"/>
                  </a:lnTo>
                  <a:lnTo>
                    <a:pt x="783" y="964"/>
                  </a:lnTo>
                  <a:lnTo>
                    <a:pt x="756" y="950"/>
                  </a:lnTo>
                  <a:lnTo>
                    <a:pt x="729" y="939"/>
                  </a:lnTo>
                  <a:lnTo>
                    <a:pt x="699" y="935"/>
                  </a:lnTo>
                  <a:lnTo>
                    <a:pt x="671" y="935"/>
                  </a:lnTo>
                  <a:lnTo>
                    <a:pt x="641" y="939"/>
                  </a:lnTo>
                  <a:lnTo>
                    <a:pt x="614" y="950"/>
                  </a:lnTo>
                  <a:lnTo>
                    <a:pt x="587" y="964"/>
                  </a:lnTo>
                  <a:lnTo>
                    <a:pt x="564" y="985"/>
                  </a:lnTo>
                  <a:lnTo>
                    <a:pt x="546" y="1005"/>
                  </a:lnTo>
                  <a:lnTo>
                    <a:pt x="532" y="1028"/>
                  </a:lnTo>
                  <a:lnTo>
                    <a:pt x="522" y="1052"/>
                  </a:lnTo>
                  <a:lnTo>
                    <a:pt x="516" y="1079"/>
                  </a:lnTo>
                  <a:lnTo>
                    <a:pt x="513" y="1105"/>
                  </a:lnTo>
                  <a:lnTo>
                    <a:pt x="516" y="1132"/>
                  </a:lnTo>
                  <a:lnTo>
                    <a:pt x="522" y="1159"/>
                  </a:lnTo>
                  <a:lnTo>
                    <a:pt x="532" y="1183"/>
                  </a:lnTo>
                  <a:lnTo>
                    <a:pt x="546" y="1205"/>
                  </a:lnTo>
                  <a:lnTo>
                    <a:pt x="564" y="1226"/>
                  </a:lnTo>
                  <a:lnTo>
                    <a:pt x="835" y="1497"/>
                  </a:lnTo>
                  <a:lnTo>
                    <a:pt x="849" y="1516"/>
                  </a:lnTo>
                  <a:lnTo>
                    <a:pt x="859" y="1536"/>
                  </a:lnTo>
                  <a:lnTo>
                    <a:pt x="864" y="1558"/>
                  </a:lnTo>
                  <a:lnTo>
                    <a:pt x="864" y="1580"/>
                  </a:lnTo>
                  <a:lnTo>
                    <a:pt x="859" y="1603"/>
                  </a:lnTo>
                  <a:lnTo>
                    <a:pt x="849" y="1624"/>
                  </a:lnTo>
                  <a:lnTo>
                    <a:pt x="835" y="1642"/>
                  </a:lnTo>
                  <a:lnTo>
                    <a:pt x="817" y="1656"/>
                  </a:lnTo>
                  <a:lnTo>
                    <a:pt x="795" y="1666"/>
                  </a:lnTo>
                  <a:lnTo>
                    <a:pt x="773" y="1671"/>
                  </a:lnTo>
                  <a:lnTo>
                    <a:pt x="751" y="1671"/>
                  </a:lnTo>
                  <a:lnTo>
                    <a:pt x="729" y="1666"/>
                  </a:lnTo>
                  <a:lnTo>
                    <a:pt x="709" y="1656"/>
                  </a:lnTo>
                  <a:lnTo>
                    <a:pt x="690" y="1642"/>
                  </a:lnTo>
                  <a:lnTo>
                    <a:pt x="419" y="1371"/>
                  </a:lnTo>
                  <a:lnTo>
                    <a:pt x="391" y="1340"/>
                  </a:lnTo>
                  <a:lnTo>
                    <a:pt x="367" y="1305"/>
                  </a:lnTo>
                  <a:lnTo>
                    <a:pt x="346" y="1268"/>
                  </a:lnTo>
                  <a:lnTo>
                    <a:pt x="331" y="1230"/>
                  </a:lnTo>
                  <a:lnTo>
                    <a:pt x="319" y="1189"/>
                  </a:lnTo>
                  <a:lnTo>
                    <a:pt x="312" y="1148"/>
                  </a:lnTo>
                  <a:lnTo>
                    <a:pt x="310" y="1105"/>
                  </a:lnTo>
                  <a:lnTo>
                    <a:pt x="312" y="1063"/>
                  </a:lnTo>
                  <a:lnTo>
                    <a:pt x="319" y="1022"/>
                  </a:lnTo>
                  <a:lnTo>
                    <a:pt x="331" y="981"/>
                  </a:lnTo>
                  <a:lnTo>
                    <a:pt x="346" y="942"/>
                  </a:lnTo>
                  <a:lnTo>
                    <a:pt x="367" y="905"/>
                  </a:lnTo>
                  <a:lnTo>
                    <a:pt x="391" y="872"/>
                  </a:lnTo>
                  <a:lnTo>
                    <a:pt x="419" y="840"/>
                  </a:lnTo>
                  <a:lnTo>
                    <a:pt x="449" y="813"/>
                  </a:lnTo>
                  <a:lnTo>
                    <a:pt x="480" y="790"/>
                  </a:lnTo>
                  <a:lnTo>
                    <a:pt x="512" y="771"/>
                  </a:lnTo>
                  <a:lnTo>
                    <a:pt x="547" y="756"/>
                  </a:lnTo>
                  <a:lnTo>
                    <a:pt x="547" y="375"/>
                  </a:lnTo>
                  <a:lnTo>
                    <a:pt x="544" y="344"/>
                  </a:lnTo>
                  <a:lnTo>
                    <a:pt x="537" y="316"/>
                  </a:lnTo>
                  <a:lnTo>
                    <a:pt x="524" y="289"/>
                  </a:lnTo>
                  <a:lnTo>
                    <a:pt x="507" y="265"/>
                  </a:lnTo>
                  <a:lnTo>
                    <a:pt x="486" y="244"/>
                  </a:lnTo>
                  <a:lnTo>
                    <a:pt x="462" y="227"/>
                  </a:lnTo>
                  <a:lnTo>
                    <a:pt x="435" y="214"/>
                  </a:lnTo>
                  <a:lnTo>
                    <a:pt x="407" y="207"/>
                  </a:lnTo>
                  <a:lnTo>
                    <a:pt x="376" y="204"/>
                  </a:lnTo>
                  <a:lnTo>
                    <a:pt x="376" y="204"/>
                  </a:lnTo>
                  <a:close/>
                  <a:moveTo>
                    <a:pt x="376" y="0"/>
                  </a:moveTo>
                  <a:lnTo>
                    <a:pt x="376" y="0"/>
                  </a:lnTo>
                  <a:lnTo>
                    <a:pt x="423" y="3"/>
                  </a:lnTo>
                  <a:lnTo>
                    <a:pt x="468" y="12"/>
                  </a:lnTo>
                  <a:lnTo>
                    <a:pt x="511" y="25"/>
                  </a:lnTo>
                  <a:lnTo>
                    <a:pt x="552" y="44"/>
                  </a:lnTo>
                  <a:lnTo>
                    <a:pt x="591" y="68"/>
                  </a:lnTo>
                  <a:lnTo>
                    <a:pt x="625" y="95"/>
                  </a:lnTo>
                  <a:lnTo>
                    <a:pt x="656" y="126"/>
                  </a:lnTo>
                  <a:lnTo>
                    <a:pt x="683" y="161"/>
                  </a:lnTo>
                  <a:lnTo>
                    <a:pt x="707" y="199"/>
                  </a:lnTo>
                  <a:lnTo>
                    <a:pt x="726" y="240"/>
                  </a:lnTo>
                  <a:lnTo>
                    <a:pt x="739" y="283"/>
                  </a:lnTo>
                  <a:lnTo>
                    <a:pt x="748" y="329"/>
                  </a:lnTo>
                  <a:lnTo>
                    <a:pt x="751" y="375"/>
                  </a:lnTo>
                  <a:lnTo>
                    <a:pt x="751" y="736"/>
                  </a:lnTo>
                  <a:lnTo>
                    <a:pt x="787" y="744"/>
                  </a:lnTo>
                  <a:lnTo>
                    <a:pt x="823" y="756"/>
                  </a:lnTo>
                  <a:lnTo>
                    <a:pt x="857" y="771"/>
                  </a:lnTo>
                  <a:lnTo>
                    <a:pt x="891" y="790"/>
                  </a:lnTo>
                  <a:lnTo>
                    <a:pt x="921" y="813"/>
                  </a:lnTo>
                  <a:lnTo>
                    <a:pt x="951" y="840"/>
                  </a:lnTo>
                  <a:lnTo>
                    <a:pt x="1376" y="1266"/>
                  </a:lnTo>
                  <a:lnTo>
                    <a:pt x="1389" y="1280"/>
                  </a:lnTo>
                  <a:lnTo>
                    <a:pt x="1399" y="1298"/>
                  </a:lnTo>
                  <a:lnTo>
                    <a:pt x="1404" y="1317"/>
                  </a:lnTo>
                  <a:lnTo>
                    <a:pt x="1406" y="1337"/>
                  </a:lnTo>
                  <a:lnTo>
                    <a:pt x="1406" y="2041"/>
                  </a:lnTo>
                  <a:lnTo>
                    <a:pt x="1413" y="2041"/>
                  </a:lnTo>
                  <a:lnTo>
                    <a:pt x="1437" y="2043"/>
                  </a:lnTo>
                  <a:lnTo>
                    <a:pt x="1458" y="2051"/>
                  </a:lnTo>
                  <a:lnTo>
                    <a:pt x="1477" y="2063"/>
                  </a:lnTo>
                  <a:lnTo>
                    <a:pt x="1493" y="2079"/>
                  </a:lnTo>
                  <a:lnTo>
                    <a:pt x="1505" y="2098"/>
                  </a:lnTo>
                  <a:lnTo>
                    <a:pt x="1513" y="2119"/>
                  </a:lnTo>
                  <a:lnTo>
                    <a:pt x="1515" y="2143"/>
                  </a:lnTo>
                  <a:lnTo>
                    <a:pt x="1515" y="2416"/>
                  </a:lnTo>
                  <a:lnTo>
                    <a:pt x="1513" y="2463"/>
                  </a:lnTo>
                  <a:lnTo>
                    <a:pt x="1504" y="2509"/>
                  </a:lnTo>
                  <a:lnTo>
                    <a:pt x="1491" y="2552"/>
                  </a:lnTo>
                  <a:lnTo>
                    <a:pt x="1472" y="2592"/>
                  </a:lnTo>
                  <a:lnTo>
                    <a:pt x="1448" y="2630"/>
                  </a:lnTo>
                  <a:lnTo>
                    <a:pt x="1421" y="2665"/>
                  </a:lnTo>
                  <a:lnTo>
                    <a:pt x="1389" y="2697"/>
                  </a:lnTo>
                  <a:lnTo>
                    <a:pt x="1354" y="2724"/>
                  </a:lnTo>
                  <a:lnTo>
                    <a:pt x="1316" y="2748"/>
                  </a:lnTo>
                  <a:lnTo>
                    <a:pt x="1275" y="2767"/>
                  </a:lnTo>
                  <a:lnTo>
                    <a:pt x="1232" y="2780"/>
                  </a:lnTo>
                  <a:lnTo>
                    <a:pt x="1186" y="2789"/>
                  </a:lnTo>
                  <a:lnTo>
                    <a:pt x="1140" y="2792"/>
                  </a:lnTo>
                  <a:lnTo>
                    <a:pt x="772" y="2792"/>
                  </a:lnTo>
                  <a:lnTo>
                    <a:pt x="725" y="2789"/>
                  </a:lnTo>
                  <a:lnTo>
                    <a:pt x="679" y="2780"/>
                  </a:lnTo>
                  <a:lnTo>
                    <a:pt x="636" y="2767"/>
                  </a:lnTo>
                  <a:lnTo>
                    <a:pt x="596" y="2748"/>
                  </a:lnTo>
                  <a:lnTo>
                    <a:pt x="558" y="2724"/>
                  </a:lnTo>
                  <a:lnTo>
                    <a:pt x="523" y="2697"/>
                  </a:lnTo>
                  <a:lnTo>
                    <a:pt x="491" y="2665"/>
                  </a:lnTo>
                  <a:lnTo>
                    <a:pt x="464" y="2630"/>
                  </a:lnTo>
                  <a:lnTo>
                    <a:pt x="441" y="2592"/>
                  </a:lnTo>
                  <a:lnTo>
                    <a:pt x="421" y="2552"/>
                  </a:lnTo>
                  <a:lnTo>
                    <a:pt x="408" y="2509"/>
                  </a:lnTo>
                  <a:lnTo>
                    <a:pt x="399" y="2463"/>
                  </a:lnTo>
                  <a:lnTo>
                    <a:pt x="396" y="2416"/>
                  </a:lnTo>
                  <a:lnTo>
                    <a:pt x="396" y="2143"/>
                  </a:lnTo>
                  <a:lnTo>
                    <a:pt x="398" y="2120"/>
                  </a:lnTo>
                  <a:lnTo>
                    <a:pt x="407" y="2098"/>
                  </a:lnTo>
                  <a:lnTo>
                    <a:pt x="418" y="2080"/>
                  </a:lnTo>
                  <a:lnTo>
                    <a:pt x="434" y="2064"/>
                  </a:lnTo>
                  <a:lnTo>
                    <a:pt x="452" y="2051"/>
                  </a:lnTo>
                  <a:lnTo>
                    <a:pt x="473" y="2044"/>
                  </a:lnTo>
                  <a:lnTo>
                    <a:pt x="110" y="1681"/>
                  </a:lnTo>
                  <a:lnTo>
                    <a:pt x="81" y="1648"/>
                  </a:lnTo>
                  <a:lnTo>
                    <a:pt x="57" y="1614"/>
                  </a:lnTo>
                  <a:lnTo>
                    <a:pt x="37" y="1577"/>
                  </a:lnTo>
                  <a:lnTo>
                    <a:pt x="21" y="1539"/>
                  </a:lnTo>
                  <a:lnTo>
                    <a:pt x="10" y="1499"/>
                  </a:lnTo>
                  <a:lnTo>
                    <a:pt x="2" y="1457"/>
                  </a:lnTo>
                  <a:lnTo>
                    <a:pt x="0" y="1415"/>
                  </a:lnTo>
                  <a:lnTo>
                    <a:pt x="0" y="375"/>
                  </a:lnTo>
                  <a:lnTo>
                    <a:pt x="2" y="333"/>
                  </a:lnTo>
                  <a:lnTo>
                    <a:pt x="10" y="292"/>
                  </a:lnTo>
                  <a:lnTo>
                    <a:pt x="21" y="251"/>
                  </a:lnTo>
                  <a:lnTo>
                    <a:pt x="37" y="212"/>
                  </a:lnTo>
                  <a:lnTo>
                    <a:pt x="57" y="176"/>
                  </a:lnTo>
                  <a:lnTo>
                    <a:pt x="81" y="142"/>
                  </a:lnTo>
                  <a:lnTo>
                    <a:pt x="110" y="110"/>
                  </a:lnTo>
                  <a:lnTo>
                    <a:pt x="142" y="81"/>
                  </a:lnTo>
                  <a:lnTo>
                    <a:pt x="176" y="57"/>
                  </a:lnTo>
                  <a:lnTo>
                    <a:pt x="212" y="37"/>
                  </a:lnTo>
                  <a:lnTo>
                    <a:pt x="251" y="21"/>
                  </a:lnTo>
                  <a:lnTo>
                    <a:pt x="292" y="10"/>
                  </a:lnTo>
                  <a:lnTo>
                    <a:pt x="333" y="2"/>
                  </a:lnTo>
                  <a:lnTo>
                    <a:pt x="37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80" name="Group 79"/>
          <p:cNvGrpSpPr/>
          <p:nvPr/>
        </p:nvGrpSpPr>
        <p:grpSpPr>
          <a:xfrm>
            <a:off x="3603760" y="2775438"/>
            <a:ext cx="183908" cy="211025"/>
            <a:chOff x="4106863" y="1495425"/>
            <a:chExt cx="344487" cy="395288"/>
          </a:xfrm>
          <a:solidFill>
            <a:schemeClr val="bg1"/>
          </a:solidFill>
        </p:grpSpPr>
        <p:sp>
          <p:nvSpPr>
            <p:cNvPr id="81" name="Freeform 40"/>
            <p:cNvSpPr>
              <a:spLocks noEditPoints="1"/>
            </p:cNvSpPr>
            <p:nvPr/>
          </p:nvSpPr>
          <p:spPr bwMode="auto">
            <a:xfrm>
              <a:off x="4192588" y="1560513"/>
              <a:ext cx="196850" cy="188913"/>
            </a:xfrm>
            <a:custGeom>
              <a:avLst/>
              <a:gdLst>
                <a:gd name="T0" fmla="*/ 722 w 1733"/>
                <a:gd name="T1" fmla="*/ 626 h 1660"/>
                <a:gd name="T2" fmla="*/ 698 w 1733"/>
                <a:gd name="T3" fmla="*/ 658 h 1660"/>
                <a:gd name="T4" fmla="*/ 665 w 1733"/>
                <a:gd name="T5" fmla="*/ 678 h 1660"/>
                <a:gd name="T6" fmla="*/ 321 w 1733"/>
                <a:gd name="T7" fmla="*/ 730 h 1660"/>
                <a:gd name="T8" fmla="*/ 569 w 1733"/>
                <a:gd name="T9" fmla="*/ 974 h 1660"/>
                <a:gd name="T10" fmla="*/ 584 w 1733"/>
                <a:gd name="T11" fmla="*/ 1010 h 1660"/>
                <a:gd name="T12" fmla="*/ 585 w 1733"/>
                <a:gd name="T13" fmla="*/ 1049 h 1660"/>
                <a:gd name="T14" fmla="*/ 820 w 1733"/>
                <a:gd name="T15" fmla="*/ 1219 h 1660"/>
                <a:gd name="T16" fmla="*/ 866 w 1733"/>
                <a:gd name="T17" fmla="*/ 1207 h 1660"/>
                <a:gd name="T18" fmla="*/ 914 w 1733"/>
                <a:gd name="T19" fmla="*/ 1219 h 1660"/>
                <a:gd name="T20" fmla="*/ 1149 w 1733"/>
                <a:gd name="T21" fmla="*/ 1049 h 1660"/>
                <a:gd name="T22" fmla="*/ 1150 w 1733"/>
                <a:gd name="T23" fmla="*/ 1010 h 1660"/>
                <a:gd name="T24" fmla="*/ 1165 w 1733"/>
                <a:gd name="T25" fmla="*/ 974 h 1660"/>
                <a:gd name="T26" fmla="*/ 1413 w 1733"/>
                <a:gd name="T27" fmla="*/ 730 h 1660"/>
                <a:gd name="T28" fmla="*/ 1069 w 1733"/>
                <a:gd name="T29" fmla="*/ 678 h 1660"/>
                <a:gd name="T30" fmla="*/ 1035 w 1733"/>
                <a:gd name="T31" fmla="*/ 658 h 1660"/>
                <a:gd name="T32" fmla="*/ 1012 w 1733"/>
                <a:gd name="T33" fmla="*/ 626 h 1660"/>
                <a:gd name="T34" fmla="*/ 866 w 1733"/>
                <a:gd name="T35" fmla="*/ 0 h 1660"/>
                <a:gd name="T36" fmla="*/ 911 w 1733"/>
                <a:gd name="T37" fmla="*/ 9 h 1660"/>
                <a:gd name="T38" fmla="*/ 945 w 1733"/>
                <a:gd name="T39" fmla="*/ 37 h 1660"/>
                <a:gd name="T40" fmla="*/ 1171 w 1733"/>
                <a:gd name="T41" fmla="*/ 488 h 1660"/>
                <a:gd name="T42" fmla="*/ 1668 w 1733"/>
                <a:gd name="T43" fmla="*/ 563 h 1660"/>
                <a:gd name="T44" fmla="*/ 1705 w 1733"/>
                <a:gd name="T45" fmla="*/ 587 h 1660"/>
                <a:gd name="T46" fmla="*/ 1728 w 1733"/>
                <a:gd name="T47" fmla="*/ 626 h 1660"/>
                <a:gd name="T48" fmla="*/ 1732 w 1733"/>
                <a:gd name="T49" fmla="*/ 672 h 1660"/>
                <a:gd name="T50" fmla="*/ 1717 w 1733"/>
                <a:gd name="T51" fmla="*/ 714 h 1660"/>
                <a:gd name="T52" fmla="*/ 1359 w 1733"/>
                <a:gd name="T53" fmla="*/ 1067 h 1660"/>
                <a:gd name="T54" fmla="*/ 1441 w 1733"/>
                <a:gd name="T55" fmla="*/ 1558 h 1660"/>
                <a:gd name="T56" fmla="*/ 1431 w 1733"/>
                <a:gd name="T57" fmla="*/ 1603 h 1660"/>
                <a:gd name="T58" fmla="*/ 1403 w 1733"/>
                <a:gd name="T59" fmla="*/ 1638 h 1660"/>
                <a:gd name="T60" fmla="*/ 1363 w 1733"/>
                <a:gd name="T61" fmla="*/ 1657 h 1660"/>
                <a:gd name="T62" fmla="*/ 1339 w 1733"/>
                <a:gd name="T63" fmla="*/ 1660 h 1660"/>
                <a:gd name="T64" fmla="*/ 1291 w 1733"/>
                <a:gd name="T65" fmla="*/ 1649 h 1660"/>
                <a:gd name="T66" fmla="*/ 441 w 1733"/>
                <a:gd name="T67" fmla="*/ 1649 h 1660"/>
                <a:gd name="T68" fmla="*/ 398 w 1733"/>
                <a:gd name="T69" fmla="*/ 1660 h 1660"/>
                <a:gd name="T70" fmla="*/ 355 w 1733"/>
                <a:gd name="T71" fmla="*/ 1652 h 1660"/>
                <a:gd name="T72" fmla="*/ 318 w 1733"/>
                <a:gd name="T73" fmla="*/ 1626 h 1660"/>
                <a:gd name="T74" fmla="*/ 296 w 1733"/>
                <a:gd name="T75" fmla="*/ 1586 h 1660"/>
                <a:gd name="T76" fmla="*/ 293 w 1733"/>
                <a:gd name="T77" fmla="*/ 1541 h 1660"/>
                <a:gd name="T78" fmla="*/ 31 w 1733"/>
                <a:gd name="T79" fmla="*/ 731 h 1660"/>
                <a:gd name="T80" fmla="*/ 7 w 1733"/>
                <a:gd name="T81" fmla="*/ 693 h 1660"/>
                <a:gd name="T82" fmla="*/ 0 w 1733"/>
                <a:gd name="T83" fmla="*/ 649 h 1660"/>
                <a:gd name="T84" fmla="*/ 15 w 1733"/>
                <a:gd name="T85" fmla="*/ 605 h 1660"/>
                <a:gd name="T86" fmla="*/ 46 w 1733"/>
                <a:gd name="T87" fmla="*/ 573 h 1660"/>
                <a:gd name="T88" fmla="*/ 88 w 1733"/>
                <a:gd name="T89" fmla="*/ 557 h 1660"/>
                <a:gd name="T90" fmla="*/ 775 w 1733"/>
                <a:gd name="T91" fmla="*/ 57 h 1660"/>
                <a:gd name="T92" fmla="*/ 804 w 1733"/>
                <a:gd name="T93" fmla="*/ 21 h 1660"/>
                <a:gd name="T94" fmla="*/ 844 w 1733"/>
                <a:gd name="T95" fmla="*/ 2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33" h="1660">
                  <a:moveTo>
                    <a:pt x="866" y="333"/>
                  </a:moveTo>
                  <a:lnTo>
                    <a:pt x="722" y="626"/>
                  </a:lnTo>
                  <a:lnTo>
                    <a:pt x="711" y="643"/>
                  </a:lnTo>
                  <a:lnTo>
                    <a:pt x="698" y="658"/>
                  </a:lnTo>
                  <a:lnTo>
                    <a:pt x="683" y="670"/>
                  </a:lnTo>
                  <a:lnTo>
                    <a:pt x="665" y="678"/>
                  </a:lnTo>
                  <a:lnTo>
                    <a:pt x="645" y="682"/>
                  </a:lnTo>
                  <a:lnTo>
                    <a:pt x="321" y="730"/>
                  </a:lnTo>
                  <a:lnTo>
                    <a:pt x="556" y="958"/>
                  </a:lnTo>
                  <a:lnTo>
                    <a:pt x="569" y="974"/>
                  </a:lnTo>
                  <a:lnTo>
                    <a:pt x="578" y="991"/>
                  </a:lnTo>
                  <a:lnTo>
                    <a:pt x="584" y="1010"/>
                  </a:lnTo>
                  <a:lnTo>
                    <a:pt x="587" y="1029"/>
                  </a:lnTo>
                  <a:lnTo>
                    <a:pt x="585" y="1049"/>
                  </a:lnTo>
                  <a:lnTo>
                    <a:pt x="530" y="1372"/>
                  </a:lnTo>
                  <a:lnTo>
                    <a:pt x="820" y="1219"/>
                  </a:lnTo>
                  <a:lnTo>
                    <a:pt x="842" y="1210"/>
                  </a:lnTo>
                  <a:lnTo>
                    <a:pt x="866" y="1207"/>
                  </a:lnTo>
                  <a:lnTo>
                    <a:pt x="890" y="1210"/>
                  </a:lnTo>
                  <a:lnTo>
                    <a:pt x="914" y="1219"/>
                  </a:lnTo>
                  <a:lnTo>
                    <a:pt x="1204" y="1372"/>
                  </a:lnTo>
                  <a:lnTo>
                    <a:pt x="1149" y="1049"/>
                  </a:lnTo>
                  <a:lnTo>
                    <a:pt x="1147" y="1029"/>
                  </a:lnTo>
                  <a:lnTo>
                    <a:pt x="1150" y="1010"/>
                  </a:lnTo>
                  <a:lnTo>
                    <a:pt x="1155" y="991"/>
                  </a:lnTo>
                  <a:lnTo>
                    <a:pt x="1165" y="974"/>
                  </a:lnTo>
                  <a:lnTo>
                    <a:pt x="1177" y="958"/>
                  </a:lnTo>
                  <a:lnTo>
                    <a:pt x="1413" y="730"/>
                  </a:lnTo>
                  <a:lnTo>
                    <a:pt x="1089" y="682"/>
                  </a:lnTo>
                  <a:lnTo>
                    <a:pt x="1069" y="678"/>
                  </a:lnTo>
                  <a:lnTo>
                    <a:pt x="1051" y="670"/>
                  </a:lnTo>
                  <a:lnTo>
                    <a:pt x="1035" y="658"/>
                  </a:lnTo>
                  <a:lnTo>
                    <a:pt x="1022" y="643"/>
                  </a:lnTo>
                  <a:lnTo>
                    <a:pt x="1012" y="626"/>
                  </a:lnTo>
                  <a:lnTo>
                    <a:pt x="866" y="333"/>
                  </a:lnTo>
                  <a:close/>
                  <a:moveTo>
                    <a:pt x="866" y="0"/>
                  </a:moveTo>
                  <a:lnTo>
                    <a:pt x="889" y="2"/>
                  </a:lnTo>
                  <a:lnTo>
                    <a:pt x="911" y="9"/>
                  </a:lnTo>
                  <a:lnTo>
                    <a:pt x="930" y="21"/>
                  </a:lnTo>
                  <a:lnTo>
                    <a:pt x="945" y="37"/>
                  </a:lnTo>
                  <a:lnTo>
                    <a:pt x="958" y="57"/>
                  </a:lnTo>
                  <a:lnTo>
                    <a:pt x="1171" y="488"/>
                  </a:lnTo>
                  <a:lnTo>
                    <a:pt x="1646" y="557"/>
                  </a:lnTo>
                  <a:lnTo>
                    <a:pt x="1668" y="563"/>
                  </a:lnTo>
                  <a:lnTo>
                    <a:pt x="1688" y="573"/>
                  </a:lnTo>
                  <a:lnTo>
                    <a:pt x="1705" y="587"/>
                  </a:lnTo>
                  <a:lnTo>
                    <a:pt x="1719" y="605"/>
                  </a:lnTo>
                  <a:lnTo>
                    <a:pt x="1728" y="626"/>
                  </a:lnTo>
                  <a:lnTo>
                    <a:pt x="1733" y="649"/>
                  </a:lnTo>
                  <a:lnTo>
                    <a:pt x="1732" y="672"/>
                  </a:lnTo>
                  <a:lnTo>
                    <a:pt x="1727" y="693"/>
                  </a:lnTo>
                  <a:lnTo>
                    <a:pt x="1717" y="714"/>
                  </a:lnTo>
                  <a:lnTo>
                    <a:pt x="1703" y="731"/>
                  </a:lnTo>
                  <a:lnTo>
                    <a:pt x="1359" y="1067"/>
                  </a:lnTo>
                  <a:lnTo>
                    <a:pt x="1439" y="1536"/>
                  </a:lnTo>
                  <a:lnTo>
                    <a:pt x="1441" y="1558"/>
                  </a:lnTo>
                  <a:lnTo>
                    <a:pt x="1439" y="1581"/>
                  </a:lnTo>
                  <a:lnTo>
                    <a:pt x="1431" y="1603"/>
                  </a:lnTo>
                  <a:lnTo>
                    <a:pt x="1419" y="1622"/>
                  </a:lnTo>
                  <a:lnTo>
                    <a:pt x="1403" y="1638"/>
                  </a:lnTo>
                  <a:lnTo>
                    <a:pt x="1384" y="1650"/>
                  </a:lnTo>
                  <a:lnTo>
                    <a:pt x="1363" y="1657"/>
                  </a:lnTo>
                  <a:lnTo>
                    <a:pt x="1340" y="1660"/>
                  </a:lnTo>
                  <a:lnTo>
                    <a:pt x="1339" y="1660"/>
                  </a:lnTo>
                  <a:lnTo>
                    <a:pt x="1316" y="1657"/>
                  </a:lnTo>
                  <a:lnTo>
                    <a:pt x="1291" y="1649"/>
                  </a:lnTo>
                  <a:lnTo>
                    <a:pt x="866" y="1425"/>
                  </a:lnTo>
                  <a:lnTo>
                    <a:pt x="441" y="1649"/>
                  </a:lnTo>
                  <a:lnTo>
                    <a:pt x="420" y="1657"/>
                  </a:lnTo>
                  <a:lnTo>
                    <a:pt x="398" y="1660"/>
                  </a:lnTo>
                  <a:lnTo>
                    <a:pt x="376" y="1658"/>
                  </a:lnTo>
                  <a:lnTo>
                    <a:pt x="355" y="1652"/>
                  </a:lnTo>
                  <a:lnTo>
                    <a:pt x="335" y="1641"/>
                  </a:lnTo>
                  <a:lnTo>
                    <a:pt x="318" y="1626"/>
                  </a:lnTo>
                  <a:lnTo>
                    <a:pt x="304" y="1607"/>
                  </a:lnTo>
                  <a:lnTo>
                    <a:pt x="296" y="1586"/>
                  </a:lnTo>
                  <a:lnTo>
                    <a:pt x="292" y="1564"/>
                  </a:lnTo>
                  <a:lnTo>
                    <a:pt x="293" y="1541"/>
                  </a:lnTo>
                  <a:lnTo>
                    <a:pt x="375" y="1067"/>
                  </a:lnTo>
                  <a:lnTo>
                    <a:pt x="31" y="731"/>
                  </a:lnTo>
                  <a:lnTo>
                    <a:pt x="16" y="714"/>
                  </a:lnTo>
                  <a:lnTo>
                    <a:pt x="7" y="693"/>
                  </a:lnTo>
                  <a:lnTo>
                    <a:pt x="1" y="672"/>
                  </a:lnTo>
                  <a:lnTo>
                    <a:pt x="0" y="649"/>
                  </a:lnTo>
                  <a:lnTo>
                    <a:pt x="5" y="626"/>
                  </a:lnTo>
                  <a:lnTo>
                    <a:pt x="15" y="605"/>
                  </a:lnTo>
                  <a:lnTo>
                    <a:pt x="29" y="587"/>
                  </a:lnTo>
                  <a:lnTo>
                    <a:pt x="46" y="573"/>
                  </a:lnTo>
                  <a:lnTo>
                    <a:pt x="66" y="563"/>
                  </a:lnTo>
                  <a:lnTo>
                    <a:pt x="88" y="557"/>
                  </a:lnTo>
                  <a:lnTo>
                    <a:pt x="562" y="488"/>
                  </a:lnTo>
                  <a:lnTo>
                    <a:pt x="775" y="57"/>
                  </a:lnTo>
                  <a:lnTo>
                    <a:pt x="788" y="37"/>
                  </a:lnTo>
                  <a:lnTo>
                    <a:pt x="804" y="21"/>
                  </a:lnTo>
                  <a:lnTo>
                    <a:pt x="823" y="9"/>
                  </a:lnTo>
                  <a:lnTo>
                    <a:pt x="844" y="2"/>
                  </a:lnTo>
                  <a:lnTo>
                    <a:pt x="86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82" name="Freeform 41"/>
            <p:cNvSpPr>
              <a:spLocks noEditPoints="1"/>
            </p:cNvSpPr>
            <p:nvPr/>
          </p:nvSpPr>
          <p:spPr bwMode="auto">
            <a:xfrm>
              <a:off x="4106863" y="1495425"/>
              <a:ext cx="344487" cy="395288"/>
            </a:xfrm>
            <a:custGeom>
              <a:avLst/>
              <a:gdLst>
                <a:gd name="T0" fmla="*/ 1265 w 3027"/>
                <a:gd name="T1" fmla="*/ 249 h 3480"/>
                <a:gd name="T2" fmla="*/ 886 w 3027"/>
                <a:gd name="T3" fmla="*/ 442 h 3480"/>
                <a:gd name="T4" fmla="*/ 599 w 3027"/>
                <a:gd name="T5" fmla="*/ 749 h 3480"/>
                <a:gd name="T6" fmla="*/ 434 w 3027"/>
                <a:gd name="T7" fmla="*/ 1143 h 3480"/>
                <a:gd name="T8" fmla="*/ 399 w 3027"/>
                <a:gd name="T9" fmla="*/ 1441 h 3480"/>
                <a:gd name="T10" fmla="*/ 205 w 3027"/>
                <a:gd name="T11" fmla="*/ 2043 h 3480"/>
                <a:gd name="T12" fmla="*/ 347 w 3027"/>
                <a:gd name="T13" fmla="*/ 2082 h 3480"/>
                <a:gd name="T14" fmla="*/ 405 w 3027"/>
                <a:gd name="T15" fmla="*/ 2174 h 3480"/>
                <a:gd name="T16" fmla="*/ 445 w 3027"/>
                <a:gd name="T17" fmla="*/ 2557 h 3480"/>
                <a:gd name="T18" fmla="*/ 576 w 3027"/>
                <a:gd name="T19" fmla="*/ 2619 h 3480"/>
                <a:gd name="T20" fmla="*/ 790 w 3027"/>
                <a:gd name="T21" fmla="*/ 2686 h 3480"/>
                <a:gd name="T22" fmla="*/ 925 w 3027"/>
                <a:gd name="T23" fmla="*/ 2859 h 3480"/>
                <a:gd name="T24" fmla="*/ 954 w 3027"/>
                <a:gd name="T25" fmla="*/ 3134 h 3480"/>
                <a:gd name="T26" fmla="*/ 1036 w 3027"/>
                <a:gd name="T27" fmla="*/ 3251 h 3480"/>
                <a:gd name="T28" fmla="*/ 1917 w 3027"/>
                <a:gd name="T29" fmla="*/ 3273 h 3480"/>
                <a:gd name="T30" fmla="*/ 2034 w 3027"/>
                <a:gd name="T31" fmla="*/ 3190 h 3480"/>
                <a:gd name="T32" fmla="*/ 2060 w 3027"/>
                <a:gd name="T33" fmla="*/ 2579 h 3480"/>
                <a:gd name="T34" fmla="*/ 2191 w 3027"/>
                <a:gd name="T35" fmla="*/ 2472 h 3480"/>
                <a:gd name="T36" fmla="*/ 2509 w 3027"/>
                <a:gd name="T37" fmla="*/ 2220 h 3480"/>
                <a:gd name="T38" fmla="*/ 2725 w 3027"/>
                <a:gd name="T39" fmla="*/ 1883 h 3480"/>
                <a:gd name="T40" fmla="*/ 2820 w 3027"/>
                <a:gd name="T41" fmla="*/ 1491 h 3480"/>
                <a:gd name="T42" fmla="*/ 2771 w 3027"/>
                <a:gd name="T43" fmla="*/ 1058 h 3480"/>
                <a:gd name="T44" fmla="*/ 2579 w 3027"/>
                <a:gd name="T45" fmla="*/ 680 h 3480"/>
                <a:gd name="T46" fmla="*/ 2271 w 3027"/>
                <a:gd name="T47" fmla="*/ 393 h 3480"/>
                <a:gd name="T48" fmla="*/ 1878 w 3027"/>
                <a:gd name="T49" fmla="*/ 227 h 3480"/>
                <a:gd name="T50" fmla="*/ 1805 w 3027"/>
                <a:gd name="T51" fmla="*/ 6 h 3480"/>
                <a:gd name="T52" fmla="*/ 2246 w 3027"/>
                <a:gd name="T53" fmla="*/ 143 h 3480"/>
                <a:gd name="T54" fmla="*/ 2612 w 3027"/>
                <a:gd name="T55" fmla="*/ 408 h 3480"/>
                <a:gd name="T56" fmla="*/ 2877 w 3027"/>
                <a:gd name="T57" fmla="*/ 774 h 3480"/>
                <a:gd name="T58" fmla="*/ 3014 w 3027"/>
                <a:gd name="T59" fmla="*/ 1216 h 3480"/>
                <a:gd name="T60" fmla="*/ 3000 w 3027"/>
                <a:gd name="T61" fmla="*/ 1680 h 3480"/>
                <a:gd name="T62" fmla="*/ 2844 w 3027"/>
                <a:gd name="T63" fmla="*/ 2103 h 3480"/>
                <a:gd name="T64" fmla="*/ 2560 w 3027"/>
                <a:gd name="T65" fmla="*/ 2458 h 3480"/>
                <a:gd name="T66" fmla="*/ 2262 w 3027"/>
                <a:gd name="T67" fmla="*/ 3104 h 3480"/>
                <a:gd name="T68" fmla="*/ 2194 w 3027"/>
                <a:gd name="T69" fmla="*/ 3318 h 3480"/>
                <a:gd name="T70" fmla="*/ 2022 w 3027"/>
                <a:gd name="T71" fmla="*/ 3454 h 3480"/>
                <a:gd name="T72" fmla="*/ 1075 w 3027"/>
                <a:gd name="T73" fmla="*/ 3476 h 3480"/>
                <a:gd name="T74" fmla="*/ 873 w 3027"/>
                <a:gd name="T75" fmla="*/ 3385 h 3480"/>
                <a:gd name="T76" fmla="*/ 759 w 3027"/>
                <a:gd name="T77" fmla="*/ 3196 h 3480"/>
                <a:gd name="T78" fmla="*/ 737 w 3027"/>
                <a:gd name="T79" fmla="*/ 2935 h 3480"/>
                <a:gd name="T80" fmla="*/ 635 w 3027"/>
                <a:gd name="T81" fmla="*/ 2833 h 3480"/>
                <a:gd name="T82" fmla="*/ 440 w 3027"/>
                <a:gd name="T83" fmla="*/ 2797 h 3480"/>
                <a:gd name="T84" fmla="*/ 268 w 3027"/>
                <a:gd name="T85" fmla="*/ 2662 h 3480"/>
                <a:gd name="T86" fmla="*/ 201 w 3027"/>
                <a:gd name="T87" fmla="*/ 2448 h 3480"/>
                <a:gd name="T88" fmla="*/ 98 w 3027"/>
                <a:gd name="T89" fmla="*/ 2259 h 3480"/>
                <a:gd name="T90" fmla="*/ 14 w 3027"/>
                <a:gd name="T91" fmla="*/ 2153 h 3480"/>
                <a:gd name="T92" fmla="*/ 10 w 3027"/>
                <a:gd name="T93" fmla="*/ 1969 h 3480"/>
                <a:gd name="T94" fmla="*/ 216 w 3027"/>
                <a:gd name="T95" fmla="*/ 1201 h 3480"/>
                <a:gd name="T96" fmla="*/ 356 w 3027"/>
                <a:gd name="T97" fmla="*/ 765 h 3480"/>
                <a:gd name="T98" fmla="*/ 621 w 3027"/>
                <a:gd name="T99" fmla="*/ 402 h 3480"/>
                <a:gd name="T100" fmla="*/ 986 w 3027"/>
                <a:gd name="T101" fmla="*/ 140 h 3480"/>
                <a:gd name="T102" fmla="*/ 1423 w 3027"/>
                <a:gd name="T103" fmla="*/ 6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27" h="3480">
                  <a:moveTo>
                    <a:pt x="1613" y="198"/>
                  </a:moveTo>
                  <a:lnTo>
                    <a:pt x="1524" y="201"/>
                  </a:lnTo>
                  <a:lnTo>
                    <a:pt x="1435" y="210"/>
                  </a:lnTo>
                  <a:lnTo>
                    <a:pt x="1349" y="227"/>
                  </a:lnTo>
                  <a:lnTo>
                    <a:pt x="1265" y="249"/>
                  </a:lnTo>
                  <a:lnTo>
                    <a:pt x="1184" y="277"/>
                  </a:lnTo>
                  <a:lnTo>
                    <a:pt x="1105" y="311"/>
                  </a:lnTo>
                  <a:lnTo>
                    <a:pt x="1029" y="349"/>
                  </a:lnTo>
                  <a:lnTo>
                    <a:pt x="956" y="393"/>
                  </a:lnTo>
                  <a:lnTo>
                    <a:pt x="886" y="442"/>
                  </a:lnTo>
                  <a:lnTo>
                    <a:pt x="821" y="494"/>
                  </a:lnTo>
                  <a:lnTo>
                    <a:pt x="760" y="552"/>
                  </a:lnTo>
                  <a:lnTo>
                    <a:pt x="702" y="614"/>
                  </a:lnTo>
                  <a:lnTo>
                    <a:pt x="648" y="680"/>
                  </a:lnTo>
                  <a:lnTo>
                    <a:pt x="599" y="749"/>
                  </a:lnTo>
                  <a:lnTo>
                    <a:pt x="556" y="822"/>
                  </a:lnTo>
                  <a:lnTo>
                    <a:pt x="517" y="898"/>
                  </a:lnTo>
                  <a:lnTo>
                    <a:pt x="485" y="977"/>
                  </a:lnTo>
                  <a:lnTo>
                    <a:pt x="456" y="1058"/>
                  </a:lnTo>
                  <a:lnTo>
                    <a:pt x="434" y="1143"/>
                  </a:lnTo>
                  <a:lnTo>
                    <a:pt x="418" y="1230"/>
                  </a:lnTo>
                  <a:lnTo>
                    <a:pt x="409" y="1318"/>
                  </a:lnTo>
                  <a:lnTo>
                    <a:pt x="405" y="1408"/>
                  </a:lnTo>
                  <a:lnTo>
                    <a:pt x="403" y="1425"/>
                  </a:lnTo>
                  <a:lnTo>
                    <a:pt x="399" y="1441"/>
                  </a:lnTo>
                  <a:lnTo>
                    <a:pt x="226" y="1948"/>
                  </a:lnTo>
                  <a:lnTo>
                    <a:pt x="217" y="1976"/>
                  </a:lnTo>
                  <a:lnTo>
                    <a:pt x="211" y="2002"/>
                  </a:lnTo>
                  <a:lnTo>
                    <a:pt x="207" y="2024"/>
                  </a:lnTo>
                  <a:lnTo>
                    <a:pt x="205" y="2043"/>
                  </a:lnTo>
                  <a:lnTo>
                    <a:pt x="204" y="2059"/>
                  </a:lnTo>
                  <a:lnTo>
                    <a:pt x="205" y="2072"/>
                  </a:lnTo>
                  <a:lnTo>
                    <a:pt x="303" y="2072"/>
                  </a:lnTo>
                  <a:lnTo>
                    <a:pt x="326" y="2075"/>
                  </a:lnTo>
                  <a:lnTo>
                    <a:pt x="347" y="2082"/>
                  </a:lnTo>
                  <a:lnTo>
                    <a:pt x="366" y="2094"/>
                  </a:lnTo>
                  <a:lnTo>
                    <a:pt x="382" y="2110"/>
                  </a:lnTo>
                  <a:lnTo>
                    <a:pt x="395" y="2129"/>
                  </a:lnTo>
                  <a:lnTo>
                    <a:pt x="402" y="2151"/>
                  </a:lnTo>
                  <a:lnTo>
                    <a:pt x="405" y="2174"/>
                  </a:lnTo>
                  <a:lnTo>
                    <a:pt x="405" y="2448"/>
                  </a:lnTo>
                  <a:lnTo>
                    <a:pt x="408" y="2478"/>
                  </a:lnTo>
                  <a:lnTo>
                    <a:pt x="416" y="2507"/>
                  </a:lnTo>
                  <a:lnTo>
                    <a:pt x="429" y="2533"/>
                  </a:lnTo>
                  <a:lnTo>
                    <a:pt x="445" y="2557"/>
                  </a:lnTo>
                  <a:lnTo>
                    <a:pt x="466" y="2579"/>
                  </a:lnTo>
                  <a:lnTo>
                    <a:pt x="490" y="2595"/>
                  </a:lnTo>
                  <a:lnTo>
                    <a:pt x="516" y="2608"/>
                  </a:lnTo>
                  <a:lnTo>
                    <a:pt x="546" y="2616"/>
                  </a:lnTo>
                  <a:lnTo>
                    <a:pt x="576" y="2619"/>
                  </a:lnTo>
                  <a:lnTo>
                    <a:pt x="623" y="2622"/>
                  </a:lnTo>
                  <a:lnTo>
                    <a:pt x="668" y="2630"/>
                  </a:lnTo>
                  <a:lnTo>
                    <a:pt x="711" y="2644"/>
                  </a:lnTo>
                  <a:lnTo>
                    <a:pt x="752" y="2663"/>
                  </a:lnTo>
                  <a:lnTo>
                    <a:pt x="790" y="2686"/>
                  </a:lnTo>
                  <a:lnTo>
                    <a:pt x="825" y="2714"/>
                  </a:lnTo>
                  <a:lnTo>
                    <a:pt x="856" y="2744"/>
                  </a:lnTo>
                  <a:lnTo>
                    <a:pt x="884" y="2779"/>
                  </a:lnTo>
                  <a:lnTo>
                    <a:pt x="908" y="2817"/>
                  </a:lnTo>
                  <a:lnTo>
                    <a:pt x="925" y="2859"/>
                  </a:lnTo>
                  <a:lnTo>
                    <a:pt x="939" y="2902"/>
                  </a:lnTo>
                  <a:lnTo>
                    <a:pt x="949" y="2947"/>
                  </a:lnTo>
                  <a:lnTo>
                    <a:pt x="951" y="2994"/>
                  </a:lnTo>
                  <a:lnTo>
                    <a:pt x="951" y="3104"/>
                  </a:lnTo>
                  <a:lnTo>
                    <a:pt x="954" y="3134"/>
                  </a:lnTo>
                  <a:lnTo>
                    <a:pt x="961" y="3164"/>
                  </a:lnTo>
                  <a:lnTo>
                    <a:pt x="974" y="3190"/>
                  </a:lnTo>
                  <a:lnTo>
                    <a:pt x="991" y="3213"/>
                  </a:lnTo>
                  <a:lnTo>
                    <a:pt x="1012" y="3235"/>
                  </a:lnTo>
                  <a:lnTo>
                    <a:pt x="1036" y="3251"/>
                  </a:lnTo>
                  <a:lnTo>
                    <a:pt x="1063" y="3264"/>
                  </a:lnTo>
                  <a:lnTo>
                    <a:pt x="1091" y="3273"/>
                  </a:lnTo>
                  <a:lnTo>
                    <a:pt x="1122" y="3275"/>
                  </a:lnTo>
                  <a:lnTo>
                    <a:pt x="1886" y="3275"/>
                  </a:lnTo>
                  <a:lnTo>
                    <a:pt x="1917" y="3273"/>
                  </a:lnTo>
                  <a:lnTo>
                    <a:pt x="1947" y="3264"/>
                  </a:lnTo>
                  <a:lnTo>
                    <a:pt x="1973" y="3251"/>
                  </a:lnTo>
                  <a:lnTo>
                    <a:pt x="1997" y="3235"/>
                  </a:lnTo>
                  <a:lnTo>
                    <a:pt x="2017" y="3213"/>
                  </a:lnTo>
                  <a:lnTo>
                    <a:pt x="2034" y="3190"/>
                  </a:lnTo>
                  <a:lnTo>
                    <a:pt x="2047" y="3164"/>
                  </a:lnTo>
                  <a:lnTo>
                    <a:pt x="2055" y="3134"/>
                  </a:lnTo>
                  <a:lnTo>
                    <a:pt x="2058" y="3104"/>
                  </a:lnTo>
                  <a:lnTo>
                    <a:pt x="2058" y="2602"/>
                  </a:lnTo>
                  <a:lnTo>
                    <a:pt x="2060" y="2579"/>
                  </a:lnTo>
                  <a:lnTo>
                    <a:pt x="2069" y="2556"/>
                  </a:lnTo>
                  <a:lnTo>
                    <a:pt x="2081" y="2537"/>
                  </a:lnTo>
                  <a:lnTo>
                    <a:pt x="2097" y="2520"/>
                  </a:lnTo>
                  <a:lnTo>
                    <a:pt x="2117" y="2509"/>
                  </a:lnTo>
                  <a:lnTo>
                    <a:pt x="2191" y="2472"/>
                  </a:lnTo>
                  <a:lnTo>
                    <a:pt x="2262" y="2430"/>
                  </a:lnTo>
                  <a:lnTo>
                    <a:pt x="2329" y="2383"/>
                  </a:lnTo>
                  <a:lnTo>
                    <a:pt x="2393" y="2334"/>
                  </a:lnTo>
                  <a:lnTo>
                    <a:pt x="2453" y="2279"/>
                  </a:lnTo>
                  <a:lnTo>
                    <a:pt x="2509" y="2220"/>
                  </a:lnTo>
                  <a:lnTo>
                    <a:pt x="2560" y="2159"/>
                  </a:lnTo>
                  <a:lnTo>
                    <a:pt x="2608" y="2095"/>
                  </a:lnTo>
                  <a:lnTo>
                    <a:pt x="2652" y="2027"/>
                  </a:lnTo>
                  <a:lnTo>
                    <a:pt x="2690" y="1956"/>
                  </a:lnTo>
                  <a:lnTo>
                    <a:pt x="2725" y="1883"/>
                  </a:lnTo>
                  <a:lnTo>
                    <a:pt x="2754" y="1808"/>
                  </a:lnTo>
                  <a:lnTo>
                    <a:pt x="2778" y="1731"/>
                  </a:lnTo>
                  <a:lnTo>
                    <a:pt x="2798" y="1653"/>
                  </a:lnTo>
                  <a:lnTo>
                    <a:pt x="2812" y="1573"/>
                  </a:lnTo>
                  <a:lnTo>
                    <a:pt x="2820" y="1491"/>
                  </a:lnTo>
                  <a:lnTo>
                    <a:pt x="2822" y="1408"/>
                  </a:lnTo>
                  <a:lnTo>
                    <a:pt x="2819" y="1318"/>
                  </a:lnTo>
                  <a:lnTo>
                    <a:pt x="2809" y="1230"/>
                  </a:lnTo>
                  <a:lnTo>
                    <a:pt x="2794" y="1143"/>
                  </a:lnTo>
                  <a:lnTo>
                    <a:pt x="2771" y="1058"/>
                  </a:lnTo>
                  <a:lnTo>
                    <a:pt x="2743" y="977"/>
                  </a:lnTo>
                  <a:lnTo>
                    <a:pt x="2710" y="898"/>
                  </a:lnTo>
                  <a:lnTo>
                    <a:pt x="2671" y="822"/>
                  </a:lnTo>
                  <a:lnTo>
                    <a:pt x="2628" y="749"/>
                  </a:lnTo>
                  <a:lnTo>
                    <a:pt x="2579" y="680"/>
                  </a:lnTo>
                  <a:lnTo>
                    <a:pt x="2526" y="614"/>
                  </a:lnTo>
                  <a:lnTo>
                    <a:pt x="2468" y="552"/>
                  </a:lnTo>
                  <a:lnTo>
                    <a:pt x="2406" y="494"/>
                  </a:lnTo>
                  <a:lnTo>
                    <a:pt x="2341" y="442"/>
                  </a:lnTo>
                  <a:lnTo>
                    <a:pt x="2271" y="393"/>
                  </a:lnTo>
                  <a:lnTo>
                    <a:pt x="2199" y="349"/>
                  </a:lnTo>
                  <a:lnTo>
                    <a:pt x="2123" y="311"/>
                  </a:lnTo>
                  <a:lnTo>
                    <a:pt x="2044" y="277"/>
                  </a:lnTo>
                  <a:lnTo>
                    <a:pt x="1962" y="249"/>
                  </a:lnTo>
                  <a:lnTo>
                    <a:pt x="1878" y="227"/>
                  </a:lnTo>
                  <a:lnTo>
                    <a:pt x="1793" y="210"/>
                  </a:lnTo>
                  <a:lnTo>
                    <a:pt x="1704" y="201"/>
                  </a:lnTo>
                  <a:lnTo>
                    <a:pt x="1613" y="198"/>
                  </a:lnTo>
                  <a:close/>
                  <a:moveTo>
                    <a:pt x="1745" y="0"/>
                  </a:moveTo>
                  <a:lnTo>
                    <a:pt x="1805" y="6"/>
                  </a:lnTo>
                  <a:lnTo>
                    <a:pt x="1898" y="22"/>
                  </a:lnTo>
                  <a:lnTo>
                    <a:pt x="1989" y="43"/>
                  </a:lnTo>
                  <a:lnTo>
                    <a:pt x="2077" y="72"/>
                  </a:lnTo>
                  <a:lnTo>
                    <a:pt x="2163" y="105"/>
                  </a:lnTo>
                  <a:lnTo>
                    <a:pt x="2246" y="143"/>
                  </a:lnTo>
                  <a:lnTo>
                    <a:pt x="2326" y="187"/>
                  </a:lnTo>
                  <a:lnTo>
                    <a:pt x="2403" y="236"/>
                  </a:lnTo>
                  <a:lnTo>
                    <a:pt x="2476" y="288"/>
                  </a:lnTo>
                  <a:lnTo>
                    <a:pt x="2547" y="346"/>
                  </a:lnTo>
                  <a:lnTo>
                    <a:pt x="2612" y="408"/>
                  </a:lnTo>
                  <a:lnTo>
                    <a:pt x="2674" y="474"/>
                  </a:lnTo>
                  <a:lnTo>
                    <a:pt x="2731" y="544"/>
                  </a:lnTo>
                  <a:lnTo>
                    <a:pt x="2785" y="618"/>
                  </a:lnTo>
                  <a:lnTo>
                    <a:pt x="2834" y="694"/>
                  </a:lnTo>
                  <a:lnTo>
                    <a:pt x="2877" y="774"/>
                  </a:lnTo>
                  <a:lnTo>
                    <a:pt x="2915" y="858"/>
                  </a:lnTo>
                  <a:lnTo>
                    <a:pt x="2949" y="943"/>
                  </a:lnTo>
                  <a:lnTo>
                    <a:pt x="2976" y="1032"/>
                  </a:lnTo>
                  <a:lnTo>
                    <a:pt x="2998" y="1123"/>
                  </a:lnTo>
                  <a:lnTo>
                    <a:pt x="3014" y="1216"/>
                  </a:lnTo>
                  <a:lnTo>
                    <a:pt x="3024" y="1311"/>
                  </a:lnTo>
                  <a:lnTo>
                    <a:pt x="3027" y="1408"/>
                  </a:lnTo>
                  <a:lnTo>
                    <a:pt x="3024" y="1500"/>
                  </a:lnTo>
                  <a:lnTo>
                    <a:pt x="3015" y="1591"/>
                  </a:lnTo>
                  <a:lnTo>
                    <a:pt x="3000" y="1680"/>
                  </a:lnTo>
                  <a:lnTo>
                    <a:pt x="2980" y="1768"/>
                  </a:lnTo>
                  <a:lnTo>
                    <a:pt x="2954" y="1855"/>
                  </a:lnTo>
                  <a:lnTo>
                    <a:pt x="2923" y="1941"/>
                  </a:lnTo>
                  <a:lnTo>
                    <a:pt x="2886" y="2023"/>
                  </a:lnTo>
                  <a:lnTo>
                    <a:pt x="2844" y="2103"/>
                  </a:lnTo>
                  <a:lnTo>
                    <a:pt x="2797" y="2181"/>
                  </a:lnTo>
                  <a:lnTo>
                    <a:pt x="2744" y="2256"/>
                  </a:lnTo>
                  <a:lnTo>
                    <a:pt x="2687" y="2328"/>
                  </a:lnTo>
                  <a:lnTo>
                    <a:pt x="2626" y="2395"/>
                  </a:lnTo>
                  <a:lnTo>
                    <a:pt x="2560" y="2458"/>
                  </a:lnTo>
                  <a:lnTo>
                    <a:pt x="2491" y="2517"/>
                  </a:lnTo>
                  <a:lnTo>
                    <a:pt x="2418" y="2571"/>
                  </a:lnTo>
                  <a:lnTo>
                    <a:pt x="2341" y="2621"/>
                  </a:lnTo>
                  <a:lnTo>
                    <a:pt x="2262" y="2665"/>
                  </a:lnTo>
                  <a:lnTo>
                    <a:pt x="2262" y="3104"/>
                  </a:lnTo>
                  <a:lnTo>
                    <a:pt x="2259" y="3151"/>
                  </a:lnTo>
                  <a:lnTo>
                    <a:pt x="2250" y="3196"/>
                  </a:lnTo>
                  <a:lnTo>
                    <a:pt x="2237" y="3239"/>
                  </a:lnTo>
                  <a:lnTo>
                    <a:pt x="2218" y="3280"/>
                  </a:lnTo>
                  <a:lnTo>
                    <a:pt x="2194" y="3318"/>
                  </a:lnTo>
                  <a:lnTo>
                    <a:pt x="2167" y="3353"/>
                  </a:lnTo>
                  <a:lnTo>
                    <a:pt x="2135" y="3385"/>
                  </a:lnTo>
                  <a:lnTo>
                    <a:pt x="2101" y="3412"/>
                  </a:lnTo>
                  <a:lnTo>
                    <a:pt x="2063" y="3435"/>
                  </a:lnTo>
                  <a:lnTo>
                    <a:pt x="2022" y="3454"/>
                  </a:lnTo>
                  <a:lnTo>
                    <a:pt x="1979" y="3468"/>
                  </a:lnTo>
                  <a:lnTo>
                    <a:pt x="1934" y="3476"/>
                  </a:lnTo>
                  <a:lnTo>
                    <a:pt x="1886" y="3480"/>
                  </a:lnTo>
                  <a:lnTo>
                    <a:pt x="1122" y="3480"/>
                  </a:lnTo>
                  <a:lnTo>
                    <a:pt x="1075" y="3476"/>
                  </a:lnTo>
                  <a:lnTo>
                    <a:pt x="1030" y="3468"/>
                  </a:lnTo>
                  <a:lnTo>
                    <a:pt x="987" y="3454"/>
                  </a:lnTo>
                  <a:lnTo>
                    <a:pt x="945" y="3435"/>
                  </a:lnTo>
                  <a:lnTo>
                    <a:pt x="908" y="3412"/>
                  </a:lnTo>
                  <a:lnTo>
                    <a:pt x="873" y="3385"/>
                  </a:lnTo>
                  <a:lnTo>
                    <a:pt x="842" y="3353"/>
                  </a:lnTo>
                  <a:lnTo>
                    <a:pt x="815" y="3318"/>
                  </a:lnTo>
                  <a:lnTo>
                    <a:pt x="791" y="3280"/>
                  </a:lnTo>
                  <a:lnTo>
                    <a:pt x="772" y="3239"/>
                  </a:lnTo>
                  <a:lnTo>
                    <a:pt x="759" y="3196"/>
                  </a:lnTo>
                  <a:lnTo>
                    <a:pt x="750" y="3151"/>
                  </a:lnTo>
                  <a:lnTo>
                    <a:pt x="747" y="3104"/>
                  </a:lnTo>
                  <a:lnTo>
                    <a:pt x="747" y="2994"/>
                  </a:lnTo>
                  <a:lnTo>
                    <a:pt x="744" y="2963"/>
                  </a:lnTo>
                  <a:lnTo>
                    <a:pt x="737" y="2935"/>
                  </a:lnTo>
                  <a:lnTo>
                    <a:pt x="724" y="2908"/>
                  </a:lnTo>
                  <a:lnTo>
                    <a:pt x="707" y="2884"/>
                  </a:lnTo>
                  <a:lnTo>
                    <a:pt x="686" y="2863"/>
                  </a:lnTo>
                  <a:lnTo>
                    <a:pt x="663" y="2846"/>
                  </a:lnTo>
                  <a:lnTo>
                    <a:pt x="635" y="2833"/>
                  </a:lnTo>
                  <a:lnTo>
                    <a:pt x="607" y="2826"/>
                  </a:lnTo>
                  <a:lnTo>
                    <a:pt x="576" y="2823"/>
                  </a:lnTo>
                  <a:lnTo>
                    <a:pt x="529" y="2819"/>
                  </a:lnTo>
                  <a:lnTo>
                    <a:pt x="483" y="2811"/>
                  </a:lnTo>
                  <a:lnTo>
                    <a:pt x="440" y="2797"/>
                  </a:lnTo>
                  <a:lnTo>
                    <a:pt x="400" y="2778"/>
                  </a:lnTo>
                  <a:lnTo>
                    <a:pt x="362" y="2755"/>
                  </a:lnTo>
                  <a:lnTo>
                    <a:pt x="327" y="2728"/>
                  </a:lnTo>
                  <a:lnTo>
                    <a:pt x="296" y="2697"/>
                  </a:lnTo>
                  <a:lnTo>
                    <a:pt x="268" y="2662"/>
                  </a:lnTo>
                  <a:lnTo>
                    <a:pt x="245" y="2624"/>
                  </a:lnTo>
                  <a:lnTo>
                    <a:pt x="226" y="2583"/>
                  </a:lnTo>
                  <a:lnTo>
                    <a:pt x="212" y="2539"/>
                  </a:lnTo>
                  <a:lnTo>
                    <a:pt x="204" y="2494"/>
                  </a:lnTo>
                  <a:lnTo>
                    <a:pt x="201" y="2448"/>
                  </a:lnTo>
                  <a:lnTo>
                    <a:pt x="201" y="2275"/>
                  </a:lnTo>
                  <a:lnTo>
                    <a:pt x="172" y="2275"/>
                  </a:lnTo>
                  <a:lnTo>
                    <a:pt x="146" y="2274"/>
                  </a:lnTo>
                  <a:lnTo>
                    <a:pt x="122" y="2268"/>
                  </a:lnTo>
                  <a:lnTo>
                    <a:pt x="98" y="2259"/>
                  </a:lnTo>
                  <a:lnTo>
                    <a:pt x="77" y="2245"/>
                  </a:lnTo>
                  <a:lnTo>
                    <a:pt x="58" y="2228"/>
                  </a:lnTo>
                  <a:lnTo>
                    <a:pt x="41" y="2208"/>
                  </a:lnTo>
                  <a:lnTo>
                    <a:pt x="26" y="2182"/>
                  </a:lnTo>
                  <a:lnTo>
                    <a:pt x="14" y="2153"/>
                  </a:lnTo>
                  <a:lnTo>
                    <a:pt x="6" y="2121"/>
                  </a:lnTo>
                  <a:lnTo>
                    <a:pt x="1" y="2086"/>
                  </a:lnTo>
                  <a:lnTo>
                    <a:pt x="0" y="2049"/>
                  </a:lnTo>
                  <a:lnTo>
                    <a:pt x="3" y="2010"/>
                  </a:lnTo>
                  <a:lnTo>
                    <a:pt x="10" y="1969"/>
                  </a:lnTo>
                  <a:lnTo>
                    <a:pt x="19" y="1927"/>
                  </a:lnTo>
                  <a:lnTo>
                    <a:pt x="33" y="1882"/>
                  </a:lnTo>
                  <a:lnTo>
                    <a:pt x="201" y="1390"/>
                  </a:lnTo>
                  <a:lnTo>
                    <a:pt x="205" y="1295"/>
                  </a:lnTo>
                  <a:lnTo>
                    <a:pt x="216" y="1201"/>
                  </a:lnTo>
                  <a:lnTo>
                    <a:pt x="232" y="1109"/>
                  </a:lnTo>
                  <a:lnTo>
                    <a:pt x="256" y="1019"/>
                  </a:lnTo>
                  <a:lnTo>
                    <a:pt x="283" y="932"/>
                  </a:lnTo>
                  <a:lnTo>
                    <a:pt x="317" y="846"/>
                  </a:lnTo>
                  <a:lnTo>
                    <a:pt x="356" y="765"/>
                  </a:lnTo>
                  <a:lnTo>
                    <a:pt x="399" y="686"/>
                  </a:lnTo>
                  <a:lnTo>
                    <a:pt x="449" y="610"/>
                  </a:lnTo>
                  <a:lnTo>
                    <a:pt x="501" y="537"/>
                  </a:lnTo>
                  <a:lnTo>
                    <a:pt x="559" y="468"/>
                  </a:lnTo>
                  <a:lnTo>
                    <a:pt x="621" y="402"/>
                  </a:lnTo>
                  <a:lnTo>
                    <a:pt x="687" y="341"/>
                  </a:lnTo>
                  <a:lnTo>
                    <a:pt x="757" y="284"/>
                  </a:lnTo>
                  <a:lnTo>
                    <a:pt x="829" y="231"/>
                  </a:lnTo>
                  <a:lnTo>
                    <a:pt x="905" y="184"/>
                  </a:lnTo>
                  <a:lnTo>
                    <a:pt x="986" y="140"/>
                  </a:lnTo>
                  <a:lnTo>
                    <a:pt x="1068" y="102"/>
                  </a:lnTo>
                  <a:lnTo>
                    <a:pt x="1153" y="71"/>
                  </a:lnTo>
                  <a:lnTo>
                    <a:pt x="1241" y="43"/>
                  </a:lnTo>
                  <a:lnTo>
                    <a:pt x="1332" y="21"/>
                  </a:lnTo>
                  <a:lnTo>
                    <a:pt x="1423" y="6"/>
                  </a:lnTo>
                  <a:lnTo>
                    <a:pt x="1482" y="0"/>
                  </a:lnTo>
                  <a:lnTo>
                    <a:pt x="1745"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39" name="Rectangle 38"/>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0" name="TextBox 39"/>
          <p:cNvSpPr txBox="1"/>
          <p:nvPr/>
        </p:nvSpPr>
        <p:spPr>
          <a:xfrm>
            <a:off x="1898129" y="760998"/>
            <a:ext cx="5730136" cy="314702"/>
          </a:xfrm>
          <a:prstGeom prst="rect">
            <a:avLst/>
          </a:prstGeom>
          <a:noFill/>
        </p:spPr>
        <p:txBody>
          <a:bodyPr wrap="square" lIns="0" tIns="0" rIns="0" bIns="0" rtlCol="0">
            <a:spAutoFit/>
          </a:bodyPr>
          <a:lstStyle/>
          <a:p>
            <a:pPr algn="ctr">
              <a:lnSpc>
                <a:spcPct val="75000"/>
              </a:lnSpc>
            </a:pPr>
            <a:r>
              <a:rPr lang="en-US" sz="2700" b="1" spc="-75" dirty="0" smtClean="0">
                <a:solidFill>
                  <a:schemeClr val="tx1"/>
                </a:solidFill>
                <a:latin typeface="Sora" pitchFamily="2" charset="0"/>
                <a:ea typeface="Montserrat" charset="0"/>
                <a:cs typeface="Sora" pitchFamily="2" charset="0"/>
              </a:rPr>
              <a:t>Solution</a:t>
            </a:r>
            <a:r>
              <a:rPr lang="en-US" sz="2700" b="1" spc="-75" dirty="0" smtClean="0">
                <a:solidFill>
                  <a:schemeClr val="accent5">
                    <a:lumMod val="50000"/>
                  </a:schemeClr>
                </a:solidFill>
                <a:latin typeface="Sora" pitchFamily="2" charset="0"/>
                <a:ea typeface="Montserrat" charset="0"/>
                <a:cs typeface="Sora" pitchFamily="2" charset="0"/>
              </a:rPr>
              <a:t> Overview</a:t>
            </a:r>
            <a:endParaRPr lang="en-US" sz="2700" b="1" spc="-75" dirty="0">
              <a:solidFill>
                <a:schemeClr val="accent5">
                  <a:lumMod val="50000"/>
                </a:schemeClr>
              </a:solidFill>
              <a:latin typeface="Sora" pitchFamily="2" charset="0"/>
              <a:ea typeface="Montserrat" charset="0"/>
              <a:cs typeface="Sora" pitchFamily="2" charset="0"/>
            </a:endParaRPr>
          </a:p>
        </p:txBody>
      </p:sp>
      <p:sp>
        <p:nvSpPr>
          <p:cNvPr id="41" name="Rectangle 40">
            <a:extLst>
              <a:ext uri="{FF2B5EF4-FFF2-40B4-BE49-F238E27FC236}">
                <a16:creationId xmlns:a16="http://schemas.microsoft.com/office/drawing/2014/main" id="{245891DE-2E78-4BBA-9725-D3355845B2E3}"/>
              </a:ext>
            </a:extLst>
          </p:cNvPr>
          <p:cNvSpPr/>
          <p:nvPr/>
        </p:nvSpPr>
        <p:spPr>
          <a:xfrm>
            <a:off x="2470005" y="1075748"/>
            <a:ext cx="4586384" cy="117276"/>
          </a:xfrm>
          <a:prstGeom prst="rect">
            <a:avLst/>
          </a:prstGeom>
          <a:noFill/>
        </p:spPr>
        <p:txBody>
          <a:bodyPr wrap="square" lIns="0" tIns="0" rIns="0" bIns="0" rtlCol="0">
            <a:spAutoFit/>
          </a:bodyPr>
          <a:lstStyle/>
          <a:p>
            <a:pPr algn="ctr" defTabSz="428647">
              <a:lnSpc>
                <a:spcPct val="120000"/>
              </a:lnSpc>
            </a:pPr>
            <a:r>
              <a:rPr lang="en-US" sz="700" dirty="0" smtClean="0">
                <a:latin typeface="Sora Light" pitchFamily="2" charset="0"/>
                <a:cs typeface="Sora Light" pitchFamily="2" charset="0"/>
              </a:rPr>
              <a:t>Deep Dive into use case and Details</a:t>
            </a:r>
            <a:endParaRPr lang="en-US" sz="700" dirty="0">
              <a:latin typeface="Sora Light" pitchFamily="2" charset="0"/>
              <a:cs typeface="Sora Light" pitchFamily="2" charset="0"/>
            </a:endParaRPr>
          </a:p>
        </p:txBody>
      </p:sp>
      <p:sp>
        <p:nvSpPr>
          <p:cNvPr id="42" name="Rectangle 41"/>
          <p:cNvSpPr/>
          <p:nvPr/>
        </p:nvSpPr>
        <p:spPr>
          <a:xfrm>
            <a:off x="2823863" y="1573885"/>
            <a:ext cx="1532675" cy="594522"/>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Document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Capture</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Digitally capture scanned images or PDFs of NACH mandate forms submitted by customers.</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p:cNvSpPr/>
          <p:nvPr/>
        </p:nvSpPr>
        <p:spPr>
          <a:xfrm>
            <a:off x="5994143" y="1573885"/>
            <a:ext cx="1532675" cy="733021"/>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Text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Extraction</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Apply OCR via </a:t>
            </a:r>
            <a:r>
              <a:rPr lang="en-US" sz="750" dirty="0" err="1"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Ollama</a:t>
            </a: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 Vision models to accurately extract textual content from the mandate forms, including customer and bank details.</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Rectangle 43"/>
          <p:cNvSpPr/>
          <p:nvPr/>
        </p:nvSpPr>
        <p:spPr>
          <a:xfrm>
            <a:off x="4481969" y="3253441"/>
            <a:ext cx="1532675" cy="871521"/>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LLM-Based Data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Parsing</a:t>
            </a:r>
          </a:p>
          <a:p>
            <a:pPr algn="ctr">
              <a:lnSpc>
                <a:spcPct val="120000"/>
              </a:lnSpc>
              <a:spcBef>
                <a:spcPts val="113"/>
              </a:spcBef>
            </a:pPr>
            <a:r>
              <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Utilize a Large Language Model to intelligently parse extracted text, identifying and classifying key fields like account numbers, names, and mandate-specific information.</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p:cNvSpPr/>
          <p:nvPr/>
        </p:nvSpPr>
        <p:spPr>
          <a:xfrm>
            <a:off x="1323295" y="3383341"/>
            <a:ext cx="1532675" cy="723788"/>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Image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Preprocessing</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Use </a:t>
            </a:r>
            <a:r>
              <a:rPr lang="en-US" sz="750" dirty="0" err="1"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Ollama</a:t>
            </a: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 Vision to enhance and normalize the mandate form images for optimal readability and data extraction...</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Experimen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895" y="16519"/>
            <a:ext cx="467999"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06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p:nvPr/>
        </p:nvCxnSpPr>
        <p:spPr>
          <a:xfrm>
            <a:off x="5591214" y="2880950"/>
            <a:ext cx="838163"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486033" y="2880950"/>
            <a:ext cx="840575"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38623" y="2880950"/>
            <a:ext cx="841989"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84F05E5-66E5-451A-922E-237FDE35085A}"/>
              </a:ext>
            </a:extLst>
          </p:cNvPr>
          <p:cNvSpPr txBox="1"/>
          <p:nvPr/>
        </p:nvSpPr>
        <p:spPr>
          <a:xfrm>
            <a:off x="1651892" y="1613032"/>
            <a:ext cx="982468" cy="923330"/>
          </a:xfrm>
          <a:prstGeom prst="rect">
            <a:avLst/>
          </a:prstGeom>
          <a:noFill/>
        </p:spPr>
        <p:txBody>
          <a:bodyPr wrap="square" rtlCol="0">
            <a:spAutoFit/>
          </a:bodyPr>
          <a:lstStyle/>
          <a:p>
            <a:pPr algn="ctr"/>
            <a:r>
              <a:rPr lang="en-US" sz="5400" b="1" dirty="0">
                <a:solidFill>
                  <a:schemeClr val="accent5"/>
                </a:solidFill>
                <a:latin typeface="+mj-lt"/>
              </a:rPr>
              <a:t>05</a:t>
            </a:r>
          </a:p>
        </p:txBody>
      </p:sp>
      <p:grpSp>
        <p:nvGrpSpPr>
          <p:cNvPr id="9" name="Group 8"/>
          <p:cNvGrpSpPr/>
          <p:nvPr/>
        </p:nvGrpSpPr>
        <p:grpSpPr>
          <a:xfrm>
            <a:off x="1778791" y="2516617"/>
            <a:ext cx="728669" cy="728666"/>
            <a:chOff x="571499" y="2514604"/>
            <a:chExt cx="1143000" cy="1142996"/>
          </a:xfrm>
          <a:solidFill>
            <a:schemeClr val="accent5"/>
          </a:solidFill>
        </p:grpSpPr>
        <p:sp>
          <p:nvSpPr>
            <p:cNvPr id="4" name="Oval 3"/>
            <p:cNvSpPr/>
            <p:nvPr/>
          </p:nvSpPr>
          <p:spPr>
            <a:xfrm>
              <a:off x="723896" y="2667000"/>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8" name="Donut 7"/>
            <p:cNvSpPr/>
            <p:nvPr/>
          </p:nvSpPr>
          <p:spPr>
            <a:xfrm>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13" name="TextBox 12">
            <a:extLst>
              <a:ext uri="{FF2B5EF4-FFF2-40B4-BE49-F238E27FC236}">
                <a16:creationId xmlns:a16="http://schemas.microsoft.com/office/drawing/2014/main" id="{B84F05E5-66E5-451A-922E-237FDE35085A}"/>
              </a:ext>
            </a:extLst>
          </p:cNvPr>
          <p:cNvSpPr txBox="1"/>
          <p:nvPr/>
        </p:nvSpPr>
        <p:spPr>
          <a:xfrm>
            <a:off x="3204482" y="3248620"/>
            <a:ext cx="982468" cy="923330"/>
          </a:xfrm>
          <a:prstGeom prst="rect">
            <a:avLst/>
          </a:prstGeom>
          <a:noFill/>
        </p:spPr>
        <p:txBody>
          <a:bodyPr wrap="square" rtlCol="0">
            <a:spAutoFit/>
          </a:bodyPr>
          <a:lstStyle/>
          <a:p>
            <a:pPr algn="ctr"/>
            <a:r>
              <a:rPr lang="en-US" sz="5400" b="1" dirty="0">
                <a:solidFill>
                  <a:schemeClr val="accent6"/>
                </a:solidFill>
                <a:latin typeface="+mj-lt"/>
              </a:rPr>
              <a:t>06</a:t>
            </a:r>
          </a:p>
        </p:txBody>
      </p:sp>
      <p:grpSp>
        <p:nvGrpSpPr>
          <p:cNvPr id="15" name="Group 14"/>
          <p:cNvGrpSpPr/>
          <p:nvPr/>
        </p:nvGrpSpPr>
        <p:grpSpPr>
          <a:xfrm flipV="1">
            <a:off x="3331381" y="2516617"/>
            <a:ext cx="728669" cy="728666"/>
            <a:chOff x="571499" y="2514604"/>
            <a:chExt cx="1143000" cy="1142996"/>
          </a:xfrm>
          <a:solidFill>
            <a:schemeClr val="accent6"/>
          </a:solidFill>
        </p:grpSpPr>
        <p:sp>
          <p:nvSpPr>
            <p:cNvPr id="16" name="Oval 15"/>
            <p:cNvSpPr/>
            <p:nvPr/>
          </p:nvSpPr>
          <p:spPr>
            <a:xfrm flipV="1">
              <a:off x="723897" y="2666999"/>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17" name="Donut 16"/>
            <p:cNvSpPr/>
            <p:nvPr/>
          </p:nvSpPr>
          <p:spPr>
            <a:xfrm flipV="1">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20" name="TextBox 19">
            <a:extLst>
              <a:ext uri="{FF2B5EF4-FFF2-40B4-BE49-F238E27FC236}">
                <a16:creationId xmlns:a16="http://schemas.microsoft.com/office/drawing/2014/main" id="{B84F05E5-66E5-451A-922E-237FDE35085A}"/>
              </a:ext>
            </a:extLst>
          </p:cNvPr>
          <p:cNvSpPr txBox="1"/>
          <p:nvPr/>
        </p:nvSpPr>
        <p:spPr>
          <a:xfrm>
            <a:off x="4757072" y="1613032"/>
            <a:ext cx="982468" cy="923330"/>
          </a:xfrm>
          <a:prstGeom prst="rect">
            <a:avLst/>
          </a:prstGeom>
          <a:noFill/>
        </p:spPr>
        <p:txBody>
          <a:bodyPr wrap="square" rtlCol="0">
            <a:spAutoFit/>
          </a:bodyPr>
          <a:lstStyle/>
          <a:p>
            <a:pPr algn="ctr"/>
            <a:r>
              <a:rPr lang="en-US" sz="5400" b="1" dirty="0">
                <a:solidFill>
                  <a:schemeClr val="accent1"/>
                </a:solidFill>
                <a:latin typeface="+mj-lt"/>
              </a:rPr>
              <a:t>07</a:t>
            </a:r>
          </a:p>
        </p:txBody>
      </p:sp>
      <p:grpSp>
        <p:nvGrpSpPr>
          <p:cNvPr id="22" name="Group 21"/>
          <p:cNvGrpSpPr/>
          <p:nvPr/>
        </p:nvGrpSpPr>
        <p:grpSpPr>
          <a:xfrm>
            <a:off x="4883971" y="2516617"/>
            <a:ext cx="728669" cy="728666"/>
            <a:chOff x="571499" y="2514604"/>
            <a:chExt cx="1143000" cy="1142996"/>
          </a:xfrm>
          <a:solidFill>
            <a:schemeClr val="accent1"/>
          </a:solidFill>
        </p:grpSpPr>
        <p:sp>
          <p:nvSpPr>
            <p:cNvPr id="23" name="Oval 22"/>
            <p:cNvSpPr/>
            <p:nvPr/>
          </p:nvSpPr>
          <p:spPr>
            <a:xfrm>
              <a:off x="723896" y="2667000"/>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24" name="Donut 23"/>
            <p:cNvSpPr/>
            <p:nvPr/>
          </p:nvSpPr>
          <p:spPr>
            <a:xfrm>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sp>
        <p:nvSpPr>
          <p:cNvPr id="26" name="TextBox 25">
            <a:extLst>
              <a:ext uri="{FF2B5EF4-FFF2-40B4-BE49-F238E27FC236}">
                <a16:creationId xmlns:a16="http://schemas.microsoft.com/office/drawing/2014/main" id="{B84F05E5-66E5-451A-922E-237FDE35085A}"/>
              </a:ext>
            </a:extLst>
          </p:cNvPr>
          <p:cNvSpPr txBox="1"/>
          <p:nvPr/>
        </p:nvSpPr>
        <p:spPr>
          <a:xfrm>
            <a:off x="6309663" y="3248620"/>
            <a:ext cx="982468" cy="923330"/>
          </a:xfrm>
          <a:prstGeom prst="rect">
            <a:avLst/>
          </a:prstGeom>
          <a:noFill/>
        </p:spPr>
        <p:txBody>
          <a:bodyPr wrap="square" rtlCol="0">
            <a:spAutoFit/>
          </a:bodyPr>
          <a:lstStyle/>
          <a:p>
            <a:pPr algn="ctr"/>
            <a:r>
              <a:rPr lang="en-US" sz="5400" b="1" dirty="0">
                <a:solidFill>
                  <a:schemeClr val="accent2"/>
                </a:solidFill>
                <a:latin typeface="+mj-lt"/>
              </a:rPr>
              <a:t>08</a:t>
            </a:r>
          </a:p>
        </p:txBody>
      </p:sp>
      <p:grpSp>
        <p:nvGrpSpPr>
          <p:cNvPr id="28" name="Group 27"/>
          <p:cNvGrpSpPr/>
          <p:nvPr/>
        </p:nvGrpSpPr>
        <p:grpSpPr>
          <a:xfrm flipV="1">
            <a:off x="6436563" y="2516617"/>
            <a:ext cx="728669" cy="728666"/>
            <a:chOff x="571499" y="2514604"/>
            <a:chExt cx="1143000" cy="1142996"/>
          </a:xfrm>
          <a:solidFill>
            <a:schemeClr val="accent2"/>
          </a:solidFill>
        </p:grpSpPr>
        <p:sp>
          <p:nvSpPr>
            <p:cNvPr id="29" name="Oval 28"/>
            <p:cNvSpPr/>
            <p:nvPr/>
          </p:nvSpPr>
          <p:spPr>
            <a:xfrm flipV="1">
              <a:off x="723897" y="2666999"/>
              <a:ext cx="838206" cy="8382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sp>
          <p:nvSpPr>
            <p:cNvPr id="30" name="Donut 29"/>
            <p:cNvSpPr/>
            <p:nvPr/>
          </p:nvSpPr>
          <p:spPr>
            <a:xfrm flipV="1">
              <a:off x="571499" y="2514604"/>
              <a:ext cx="1143000" cy="1142996"/>
            </a:xfrm>
            <a:prstGeom prst="donut">
              <a:avLst>
                <a:gd name="adj" fmla="val 63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b="1" dirty="0"/>
            </a:p>
          </p:txBody>
        </p:sp>
      </p:grpSp>
      <p:cxnSp>
        <p:nvCxnSpPr>
          <p:cNvPr id="38" name="Straight Arrow Connector 37"/>
          <p:cNvCxnSpPr/>
          <p:nvPr/>
        </p:nvCxnSpPr>
        <p:spPr>
          <a:xfrm>
            <a:off x="45720" y="2880950"/>
            <a:ext cx="1728000" cy="0"/>
          </a:xfrm>
          <a:prstGeom prst="straightConnector1">
            <a:avLst/>
          </a:prstGeom>
          <a:ln w="19050" cap="rnd">
            <a:solidFill>
              <a:schemeClr val="accent4">
                <a:lumMod val="1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616777" y="3350798"/>
            <a:ext cx="1532675" cy="899221"/>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Integration and Workflow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Automation</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Feed the JSON output into backend systems or workflows for mandate approval, status tracking, and automated payment processing.</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57" name="Freeform 16"/>
          <p:cNvSpPr>
            <a:spLocks noEditPoints="1"/>
          </p:cNvSpPr>
          <p:nvPr/>
        </p:nvSpPr>
        <p:spPr bwMode="auto">
          <a:xfrm>
            <a:off x="6694959" y="2775439"/>
            <a:ext cx="211874" cy="211025"/>
          </a:xfrm>
          <a:custGeom>
            <a:avLst/>
            <a:gdLst>
              <a:gd name="T0" fmla="*/ 1069 w 3500"/>
              <a:gd name="T1" fmla="*/ 3000 h 3486"/>
              <a:gd name="T2" fmla="*/ 2471 w 3500"/>
              <a:gd name="T3" fmla="*/ 3282 h 3486"/>
              <a:gd name="T4" fmla="*/ 2410 w 3500"/>
              <a:gd name="T5" fmla="*/ 2979 h 3486"/>
              <a:gd name="T6" fmla="*/ 1578 w 3500"/>
              <a:gd name="T7" fmla="*/ 2369 h 3486"/>
              <a:gd name="T8" fmla="*/ 1750 w 3500"/>
              <a:gd name="T9" fmla="*/ 2392 h 3486"/>
              <a:gd name="T10" fmla="*/ 2909 w 3500"/>
              <a:gd name="T11" fmla="*/ 707 h 3486"/>
              <a:gd name="T12" fmla="*/ 2745 w 3500"/>
              <a:gd name="T13" fmla="*/ 1397 h 3486"/>
              <a:gd name="T14" fmla="*/ 2596 w 3500"/>
              <a:gd name="T15" fmla="*/ 1822 h 3486"/>
              <a:gd name="T16" fmla="*/ 2941 w 3500"/>
              <a:gd name="T17" fmla="*/ 1526 h 3486"/>
              <a:gd name="T18" fmla="*/ 3189 w 3500"/>
              <a:gd name="T19" fmla="*/ 1043 h 3486"/>
              <a:gd name="T20" fmla="*/ 3293 w 3500"/>
              <a:gd name="T21" fmla="*/ 456 h 3486"/>
              <a:gd name="T22" fmla="*/ 260 w 3500"/>
              <a:gd name="T23" fmla="*/ 856 h 3486"/>
              <a:gd name="T24" fmla="*/ 461 w 3500"/>
              <a:gd name="T25" fmla="*/ 1381 h 3486"/>
              <a:gd name="T26" fmla="*/ 782 w 3500"/>
              <a:gd name="T27" fmla="*/ 1748 h 3486"/>
              <a:gd name="T28" fmla="*/ 837 w 3500"/>
              <a:gd name="T29" fmla="*/ 1599 h 3486"/>
              <a:gd name="T30" fmla="*/ 632 w 3500"/>
              <a:gd name="T31" fmla="*/ 948 h 3486"/>
              <a:gd name="T32" fmla="*/ 755 w 3500"/>
              <a:gd name="T33" fmla="*/ 204 h 3486"/>
              <a:gd name="T34" fmla="*/ 844 w 3500"/>
              <a:gd name="T35" fmla="*/ 962 h 3486"/>
              <a:gd name="T36" fmla="*/ 1065 w 3500"/>
              <a:gd name="T37" fmla="*/ 1604 h 3486"/>
              <a:gd name="T38" fmla="*/ 1277 w 3500"/>
              <a:gd name="T39" fmla="*/ 1928 h 3486"/>
              <a:gd name="T40" fmla="*/ 1515 w 3500"/>
              <a:gd name="T41" fmla="*/ 2126 h 3486"/>
              <a:gd name="T42" fmla="*/ 1750 w 3500"/>
              <a:gd name="T43" fmla="*/ 2188 h 3486"/>
              <a:gd name="T44" fmla="*/ 1985 w 3500"/>
              <a:gd name="T45" fmla="*/ 2126 h 3486"/>
              <a:gd name="T46" fmla="*/ 2223 w 3500"/>
              <a:gd name="T47" fmla="*/ 1928 h 3486"/>
              <a:gd name="T48" fmla="*/ 2435 w 3500"/>
              <a:gd name="T49" fmla="*/ 1604 h 3486"/>
              <a:gd name="T50" fmla="*/ 2656 w 3500"/>
              <a:gd name="T51" fmla="*/ 962 h 3486"/>
              <a:gd name="T52" fmla="*/ 2745 w 3500"/>
              <a:gd name="T53" fmla="*/ 204 h 3486"/>
              <a:gd name="T54" fmla="*/ 2912 w 3500"/>
              <a:gd name="T55" fmla="*/ 22 h 3486"/>
              <a:gd name="T56" fmla="*/ 3397 w 3500"/>
              <a:gd name="T57" fmla="*/ 251 h 3486"/>
              <a:gd name="T58" fmla="*/ 3497 w 3500"/>
              <a:gd name="T59" fmla="*/ 331 h 3486"/>
              <a:gd name="T60" fmla="*/ 3448 w 3500"/>
              <a:gd name="T61" fmla="*/ 866 h 3486"/>
              <a:gd name="T62" fmla="*/ 3255 w 3500"/>
              <a:gd name="T63" fmla="*/ 1411 h 3486"/>
              <a:gd name="T64" fmla="*/ 2944 w 3500"/>
              <a:gd name="T65" fmla="*/ 1828 h 3486"/>
              <a:gd name="T66" fmla="*/ 2559 w 3500"/>
              <a:gd name="T67" fmla="*/ 2057 h 3486"/>
              <a:gd name="T68" fmla="*/ 2185 w 3500"/>
              <a:gd name="T69" fmla="*/ 2243 h 3486"/>
              <a:gd name="T70" fmla="*/ 2435 w 3500"/>
              <a:gd name="T71" fmla="*/ 2760 h 3486"/>
              <a:gd name="T72" fmla="*/ 2632 w 3500"/>
              <a:gd name="T73" fmla="*/ 2934 h 3486"/>
              <a:gd name="T74" fmla="*/ 2683 w 3500"/>
              <a:gd name="T75" fmla="*/ 3282 h 3486"/>
              <a:gd name="T76" fmla="*/ 2783 w 3500"/>
              <a:gd name="T77" fmla="*/ 3360 h 3486"/>
              <a:gd name="T78" fmla="*/ 2729 w 3500"/>
              <a:gd name="T79" fmla="*/ 3475 h 3486"/>
              <a:gd name="T80" fmla="*/ 752 w 3500"/>
              <a:gd name="T81" fmla="*/ 3464 h 3486"/>
              <a:gd name="T82" fmla="*/ 724 w 3500"/>
              <a:gd name="T83" fmla="*/ 3339 h 3486"/>
              <a:gd name="T84" fmla="*/ 824 w 3500"/>
              <a:gd name="T85" fmla="*/ 3282 h 3486"/>
              <a:gd name="T86" fmla="*/ 891 w 3500"/>
              <a:gd name="T87" fmla="*/ 2895 h 3486"/>
              <a:gd name="T88" fmla="*/ 1108 w 3500"/>
              <a:gd name="T89" fmla="*/ 2747 h 3486"/>
              <a:gd name="T90" fmla="*/ 1259 w 3500"/>
              <a:gd name="T91" fmla="*/ 2198 h 3486"/>
              <a:gd name="T92" fmla="*/ 873 w 3500"/>
              <a:gd name="T93" fmla="*/ 2032 h 3486"/>
              <a:gd name="T94" fmla="*/ 498 w 3500"/>
              <a:gd name="T95" fmla="*/ 1770 h 3486"/>
              <a:gd name="T96" fmla="*/ 203 w 3500"/>
              <a:gd name="T97" fmla="*/ 1328 h 3486"/>
              <a:gd name="T98" fmla="*/ 34 w 3500"/>
              <a:gd name="T99" fmla="*/ 767 h 3486"/>
              <a:gd name="T100" fmla="*/ 11 w 3500"/>
              <a:gd name="T101" fmla="*/ 308 h 3486"/>
              <a:gd name="T102" fmla="*/ 552 w 3500"/>
              <a:gd name="T103" fmla="*/ 251 h 3486"/>
              <a:gd name="T104" fmla="*/ 607 w 3500"/>
              <a:gd name="T105" fmla="*/ 11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0" h="3486">
                <a:moveTo>
                  <a:pt x="1201" y="2939"/>
                </a:moveTo>
                <a:lnTo>
                  <a:pt x="1170" y="2942"/>
                </a:lnTo>
                <a:lnTo>
                  <a:pt x="1141" y="2949"/>
                </a:lnTo>
                <a:lnTo>
                  <a:pt x="1114" y="2962"/>
                </a:lnTo>
                <a:lnTo>
                  <a:pt x="1090" y="2979"/>
                </a:lnTo>
                <a:lnTo>
                  <a:pt x="1069" y="3000"/>
                </a:lnTo>
                <a:lnTo>
                  <a:pt x="1052" y="3024"/>
                </a:lnTo>
                <a:lnTo>
                  <a:pt x="1039" y="3051"/>
                </a:lnTo>
                <a:lnTo>
                  <a:pt x="1032" y="3079"/>
                </a:lnTo>
                <a:lnTo>
                  <a:pt x="1029" y="3110"/>
                </a:lnTo>
                <a:lnTo>
                  <a:pt x="1029" y="3282"/>
                </a:lnTo>
                <a:lnTo>
                  <a:pt x="2471" y="3282"/>
                </a:lnTo>
                <a:lnTo>
                  <a:pt x="2471" y="3110"/>
                </a:lnTo>
                <a:lnTo>
                  <a:pt x="2468" y="3079"/>
                </a:lnTo>
                <a:lnTo>
                  <a:pt x="2461" y="3051"/>
                </a:lnTo>
                <a:lnTo>
                  <a:pt x="2448" y="3024"/>
                </a:lnTo>
                <a:lnTo>
                  <a:pt x="2431" y="3000"/>
                </a:lnTo>
                <a:lnTo>
                  <a:pt x="2410" y="2979"/>
                </a:lnTo>
                <a:lnTo>
                  <a:pt x="2386" y="2962"/>
                </a:lnTo>
                <a:lnTo>
                  <a:pt x="2359" y="2949"/>
                </a:lnTo>
                <a:lnTo>
                  <a:pt x="2330" y="2942"/>
                </a:lnTo>
                <a:lnTo>
                  <a:pt x="2299" y="2939"/>
                </a:lnTo>
                <a:lnTo>
                  <a:pt x="1201" y="2939"/>
                </a:lnTo>
                <a:close/>
                <a:moveTo>
                  <a:pt x="1578" y="2369"/>
                </a:moveTo>
                <a:lnTo>
                  <a:pt x="1578" y="2735"/>
                </a:lnTo>
                <a:lnTo>
                  <a:pt x="1922" y="2735"/>
                </a:lnTo>
                <a:lnTo>
                  <a:pt x="1922" y="2369"/>
                </a:lnTo>
                <a:lnTo>
                  <a:pt x="1866" y="2382"/>
                </a:lnTo>
                <a:lnTo>
                  <a:pt x="1808" y="2389"/>
                </a:lnTo>
                <a:lnTo>
                  <a:pt x="1750" y="2392"/>
                </a:lnTo>
                <a:lnTo>
                  <a:pt x="1692" y="2389"/>
                </a:lnTo>
                <a:lnTo>
                  <a:pt x="1634" y="2382"/>
                </a:lnTo>
                <a:lnTo>
                  <a:pt x="1578" y="2369"/>
                </a:lnTo>
                <a:close/>
                <a:moveTo>
                  <a:pt x="2937" y="456"/>
                </a:moveTo>
                <a:lnTo>
                  <a:pt x="2925" y="582"/>
                </a:lnTo>
                <a:lnTo>
                  <a:pt x="2909" y="707"/>
                </a:lnTo>
                <a:lnTo>
                  <a:pt x="2890" y="828"/>
                </a:lnTo>
                <a:lnTo>
                  <a:pt x="2868" y="948"/>
                </a:lnTo>
                <a:lnTo>
                  <a:pt x="2842" y="1065"/>
                </a:lnTo>
                <a:lnTo>
                  <a:pt x="2813" y="1179"/>
                </a:lnTo>
                <a:lnTo>
                  <a:pt x="2781" y="1289"/>
                </a:lnTo>
                <a:lnTo>
                  <a:pt x="2745" y="1397"/>
                </a:lnTo>
                <a:lnTo>
                  <a:pt x="2706" y="1500"/>
                </a:lnTo>
                <a:lnTo>
                  <a:pt x="2663" y="1599"/>
                </a:lnTo>
                <a:lnTo>
                  <a:pt x="2619" y="1694"/>
                </a:lnTo>
                <a:lnTo>
                  <a:pt x="2576" y="1775"/>
                </a:lnTo>
                <a:lnTo>
                  <a:pt x="2533" y="1850"/>
                </a:lnTo>
                <a:lnTo>
                  <a:pt x="2596" y="1822"/>
                </a:lnTo>
                <a:lnTo>
                  <a:pt x="2658" y="1788"/>
                </a:lnTo>
                <a:lnTo>
                  <a:pt x="2718" y="1748"/>
                </a:lnTo>
                <a:lnTo>
                  <a:pt x="2777" y="1702"/>
                </a:lnTo>
                <a:lnTo>
                  <a:pt x="2834" y="1649"/>
                </a:lnTo>
                <a:lnTo>
                  <a:pt x="2889" y="1591"/>
                </a:lnTo>
                <a:lnTo>
                  <a:pt x="2941" y="1526"/>
                </a:lnTo>
                <a:lnTo>
                  <a:pt x="2991" y="1457"/>
                </a:lnTo>
                <a:lnTo>
                  <a:pt x="3039" y="1381"/>
                </a:lnTo>
                <a:lnTo>
                  <a:pt x="3082" y="1301"/>
                </a:lnTo>
                <a:lnTo>
                  <a:pt x="3121" y="1219"/>
                </a:lnTo>
                <a:lnTo>
                  <a:pt x="3157" y="1132"/>
                </a:lnTo>
                <a:lnTo>
                  <a:pt x="3189" y="1043"/>
                </a:lnTo>
                <a:lnTo>
                  <a:pt x="3217" y="951"/>
                </a:lnTo>
                <a:lnTo>
                  <a:pt x="3240" y="856"/>
                </a:lnTo>
                <a:lnTo>
                  <a:pt x="3260" y="758"/>
                </a:lnTo>
                <a:lnTo>
                  <a:pt x="3275" y="659"/>
                </a:lnTo>
                <a:lnTo>
                  <a:pt x="3286" y="559"/>
                </a:lnTo>
                <a:lnTo>
                  <a:pt x="3293" y="456"/>
                </a:lnTo>
                <a:lnTo>
                  <a:pt x="2937" y="456"/>
                </a:lnTo>
                <a:close/>
                <a:moveTo>
                  <a:pt x="207" y="456"/>
                </a:moveTo>
                <a:lnTo>
                  <a:pt x="214" y="559"/>
                </a:lnTo>
                <a:lnTo>
                  <a:pt x="225" y="659"/>
                </a:lnTo>
                <a:lnTo>
                  <a:pt x="240" y="758"/>
                </a:lnTo>
                <a:lnTo>
                  <a:pt x="260" y="856"/>
                </a:lnTo>
                <a:lnTo>
                  <a:pt x="283" y="951"/>
                </a:lnTo>
                <a:lnTo>
                  <a:pt x="311" y="1043"/>
                </a:lnTo>
                <a:lnTo>
                  <a:pt x="343" y="1132"/>
                </a:lnTo>
                <a:lnTo>
                  <a:pt x="379" y="1219"/>
                </a:lnTo>
                <a:lnTo>
                  <a:pt x="418" y="1301"/>
                </a:lnTo>
                <a:lnTo>
                  <a:pt x="461" y="1381"/>
                </a:lnTo>
                <a:lnTo>
                  <a:pt x="509" y="1457"/>
                </a:lnTo>
                <a:lnTo>
                  <a:pt x="559" y="1526"/>
                </a:lnTo>
                <a:lnTo>
                  <a:pt x="611" y="1591"/>
                </a:lnTo>
                <a:lnTo>
                  <a:pt x="666" y="1649"/>
                </a:lnTo>
                <a:lnTo>
                  <a:pt x="723" y="1702"/>
                </a:lnTo>
                <a:lnTo>
                  <a:pt x="782" y="1748"/>
                </a:lnTo>
                <a:lnTo>
                  <a:pt x="842" y="1788"/>
                </a:lnTo>
                <a:lnTo>
                  <a:pt x="904" y="1822"/>
                </a:lnTo>
                <a:lnTo>
                  <a:pt x="967" y="1850"/>
                </a:lnTo>
                <a:lnTo>
                  <a:pt x="924" y="1775"/>
                </a:lnTo>
                <a:lnTo>
                  <a:pt x="881" y="1694"/>
                </a:lnTo>
                <a:lnTo>
                  <a:pt x="837" y="1599"/>
                </a:lnTo>
                <a:lnTo>
                  <a:pt x="794" y="1500"/>
                </a:lnTo>
                <a:lnTo>
                  <a:pt x="755" y="1397"/>
                </a:lnTo>
                <a:lnTo>
                  <a:pt x="719" y="1289"/>
                </a:lnTo>
                <a:lnTo>
                  <a:pt x="687" y="1179"/>
                </a:lnTo>
                <a:lnTo>
                  <a:pt x="658" y="1065"/>
                </a:lnTo>
                <a:lnTo>
                  <a:pt x="632" y="948"/>
                </a:lnTo>
                <a:lnTo>
                  <a:pt x="610" y="828"/>
                </a:lnTo>
                <a:lnTo>
                  <a:pt x="591" y="707"/>
                </a:lnTo>
                <a:lnTo>
                  <a:pt x="575" y="582"/>
                </a:lnTo>
                <a:lnTo>
                  <a:pt x="563" y="456"/>
                </a:lnTo>
                <a:lnTo>
                  <a:pt x="207" y="456"/>
                </a:lnTo>
                <a:close/>
                <a:moveTo>
                  <a:pt x="755" y="204"/>
                </a:moveTo>
                <a:lnTo>
                  <a:pt x="760" y="336"/>
                </a:lnTo>
                <a:lnTo>
                  <a:pt x="770" y="466"/>
                </a:lnTo>
                <a:lnTo>
                  <a:pt x="783" y="594"/>
                </a:lnTo>
                <a:lnTo>
                  <a:pt x="800" y="719"/>
                </a:lnTo>
                <a:lnTo>
                  <a:pt x="820" y="842"/>
                </a:lnTo>
                <a:lnTo>
                  <a:pt x="844" y="962"/>
                </a:lnTo>
                <a:lnTo>
                  <a:pt x="872" y="1079"/>
                </a:lnTo>
                <a:lnTo>
                  <a:pt x="904" y="1192"/>
                </a:lnTo>
                <a:lnTo>
                  <a:pt x="939" y="1301"/>
                </a:lnTo>
                <a:lnTo>
                  <a:pt x="978" y="1406"/>
                </a:lnTo>
                <a:lnTo>
                  <a:pt x="1019" y="1507"/>
                </a:lnTo>
                <a:lnTo>
                  <a:pt x="1065" y="1604"/>
                </a:lnTo>
                <a:lnTo>
                  <a:pt x="1103" y="1676"/>
                </a:lnTo>
                <a:lnTo>
                  <a:pt x="1143" y="1744"/>
                </a:lnTo>
                <a:lnTo>
                  <a:pt x="1184" y="1807"/>
                </a:lnTo>
                <a:lnTo>
                  <a:pt x="1226" y="1867"/>
                </a:lnTo>
                <a:lnTo>
                  <a:pt x="1270" y="1922"/>
                </a:lnTo>
                <a:lnTo>
                  <a:pt x="1277" y="1928"/>
                </a:lnTo>
                <a:lnTo>
                  <a:pt x="1282" y="1936"/>
                </a:lnTo>
                <a:lnTo>
                  <a:pt x="1327" y="1984"/>
                </a:lnTo>
                <a:lnTo>
                  <a:pt x="1372" y="2027"/>
                </a:lnTo>
                <a:lnTo>
                  <a:pt x="1419" y="2065"/>
                </a:lnTo>
                <a:lnTo>
                  <a:pt x="1467" y="2099"/>
                </a:lnTo>
                <a:lnTo>
                  <a:pt x="1515" y="2126"/>
                </a:lnTo>
                <a:lnTo>
                  <a:pt x="1521" y="2130"/>
                </a:lnTo>
                <a:lnTo>
                  <a:pt x="1528" y="2134"/>
                </a:lnTo>
                <a:lnTo>
                  <a:pt x="1582" y="2157"/>
                </a:lnTo>
                <a:lnTo>
                  <a:pt x="1638" y="2174"/>
                </a:lnTo>
                <a:lnTo>
                  <a:pt x="1694" y="2185"/>
                </a:lnTo>
                <a:lnTo>
                  <a:pt x="1750" y="2188"/>
                </a:lnTo>
                <a:lnTo>
                  <a:pt x="1806" y="2185"/>
                </a:lnTo>
                <a:lnTo>
                  <a:pt x="1862" y="2174"/>
                </a:lnTo>
                <a:lnTo>
                  <a:pt x="1918" y="2157"/>
                </a:lnTo>
                <a:lnTo>
                  <a:pt x="1973" y="2133"/>
                </a:lnTo>
                <a:lnTo>
                  <a:pt x="1979" y="2130"/>
                </a:lnTo>
                <a:lnTo>
                  <a:pt x="1985" y="2126"/>
                </a:lnTo>
                <a:lnTo>
                  <a:pt x="2033" y="2099"/>
                </a:lnTo>
                <a:lnTo>
                  <a:pt x="2081" y="2065"/>
                </a:lnTo>
                <a:lnTo>
                  <a:pt x="2128" y="2027"/>
                </a:lnTo>
                <a:lnTo>
                  <a:pt x="2173" y="1984"/>
                </a:lnTo>
                <a:lnTo>
                  <a:pt x="2218" y="1936"/>
                </a:lnTo>
                <a:lnTo>
                  <a:pt x="2223" y="1928"/>
                </a:lnTo>
                <a:lnTo>
                  <a:pt x="2230" y="1922"/>
                </a:lnTo>
                <a:lnTo>
                  <a:pt x="2274" y="1867"/>
                </a:lnTo>
                <a:lnTo>
                  <a:pt x="2316" y="1807"/>
                </a:lnTo>
                <a:lnTo>
                  <a:pt x="2357" y="1744"/>
                </a:lnTo>
                <a:lnTo>
                  <a:pt x="2397" y="1676"/>
                </a:lnTo>
                <a:lnTo>
                  <a:pt x="2435" y="1604"/>
                </a:lnTo>
                <a:lnTo>
                  <a:pt x="2481" y="1507"/>
                </a:lnTo>
                <a:lnTo>
                  <a:pt x="2522" y="1406"/>
                </a:lnTo>
                <a:lnTo>
                  <a:pt x="2561" y="1301"/>
                </a:lnTo>
                <a:lnTo>
                  <a:pt x="2596" y="1192"/>
                </a:lnTo>
                <a:lnTo>
                  <a:pt x="2628" y="1079"/>
                </a:lnTo>
                <a:lnTo>
                  <a:pt x="2656" y="962"/>
                </a:lnTo>
                <a:lnTo>
                  <a:pt x="2680" y="842"/>
                </a:lnTo>
                <a:lnTo>
                  <a:pt x="2700" y="719"/>
                </a:lnTo>
                <a:lnTo>
                  <a:pt x="2717" y="594"/>
                </a:lnTo>
                <a:lnTo>
                  <a:pt x="2730" y="466"/>
                </a:lnTo>
                <a:lnTo>
                  <a:pt x="2740" y="336"/>
                </a:lnTo>
                <a:lnTo>
                  <a:pt x="2745" y="204"/>
                </a:lnTo>
                <a:lnTo>
                  <a:pt x="755" y="204"/>
                </a:lnTo>
                <a:close/>
                <a:moveTo>
                  <a:pt x="651" y="0"/>
                </a:moveTo>
                <a:lnTo>
                  <a:pt x="2849" y="0"/>
                </a:lnTo>
                <a:lnTo>
                  <a:pt x="2872" y="3"/>
                </a:lnTo>
                <a:lnTo>
                  <a:pt x="2893" y="11"/>
                </a:lnTo>
                <a:lnTo>
                  <a:pt x="2912" y="22"/>
                </a:lnTo>
                <a:lnTo>
                  <a:pt x="2928" y="38"/>
                </a:lnTo>
                <a:lnTo>
                  <a:pt x="2940" y="57"/>
                </a:lnTo>
                <a:lnTo>
                  <a:pt x="2948" y="79"/>
                </a:lnTo>
                <a:lnTo>
                  <a:pt x="2951" y="102"/>
                </a:lnTo>
                <a:lnTo>
                  <a:pt x="2948" y="251"/>
                </a:lnTo>
                <a:lnTo>
                  <a:pt x="3397" y="251"/>
                </a:lnTo>
                <a:lnTo>
                  <a:pt x="3420" y="255"/>
                </a:lnTo>
                <a:lnTo>
                  <a:pt x="3443" y="262"/>
                </a:lnTo>
                <a:lnTo>
                  <a:pt x="3462" y="274"/>
                </a:lnTo>
                <a:lnTo>
                  <a:pt x="3478" y="289"/>
                </a:lnTo>
                <a:lnTo>
                  <a:pt x="3489" y="308"/>
                </a:lnTo>
                <a:lnTo>
                  <a:pt x="3497" y="331"/>
                </a:lnTo>
                <a:lnTo>
                  <a:pt x="3500" y="354"/>
                </a:lnTo>
                <a:lnTo>
                  <a:pt x="3498" y="458"/>
                </a:lnTo>
                <a:lnTo>
                  <a:pt x="3492" y="563"/>
                </a:lnTo>
                <a:lnTo>
                  <a:pt x="3481" y="666"/>
                </a:lnTo>
                <a:lnTo>
                  <a:pt x="3466" y="767"/>
                </a:lnTo>
                <a:lnTo>
                  <a:pt x="3448" y="866"/>
                </a:lnTo>
                <a:lnTo>
                  <a:pt x="3426" y="963"/>
                </a:lnTo>
                <a:lnTo>
                  <a:pt x="3399" y="1058"/>
                </a:lnTo>
                <a:lnTo>
                  <a:pt x="3368" y="1150"/>
                </a:lnTo>
                <a:lnTo>
                  <a:pt x="3335" y="1240"/>
                </a:lnTo>
                <a:lnTo>
                  <a:pt x="3297" y="1328"/>
                </a:lnTo>
                <a:lnTo>
                  <a:pt x="3255" y="1411"/>
                </a:lnTo>
                <a:lnTo>
                  <a:pt x="3210" y="1493"/>
                </a:lnTo>
                <a:lnTo>
                  <a:pt x="3162" y="1570"/>
                </a:lnTo>
                <a:lnTo>
                  <a:pt x="3111" y="1642"/>
                </a:lnTo>
                <a:lnTo>
                  <a:pt x="3058" y="1708"/>
                </a:lnTo>
                <a:lnTo>
                  <a:pt x="3002" y="1770"/>
                </a:lnTo>
                <a:lnTo>
                  <a:pt x="2944" y="1828"/>
                </a:lnTo>
                <a:lnTo>
                  <a:pt x="2884" y="1879"/>
                </a:lnTo>
                <a:lnTo>
                  <a:pt x="2822" y="1926"/>
                </a:lnTo>
                <a:lnTo>
                  <a:pt x="2759" y="1966"/>
                </a:lnTo>
                <a:lnTo>
                  <a:pt x="2694" y="2002"/>
                </a:lnTo>
                <a:lnTo>
                  <a:pt x="2627" y="2032"/>
                </a:lnTo>
                <a:lnTo>
                  <a:pt x="2559" y="2057"/>
                </a:lnTo>
                <a:lnTo>
                  <a:pt x="2490" y="2075"/>
                </a:lnTo>
                <a:lnTo>
                  <a:pt x="2420" y="2088"/>
                </a:lnTo>
                <a:lnTo>
                  <a:pt x="2349" y="2095"/>
                </a:lnTo>
                <a:lnTo>
                  <a:pt x="2296" y="2150"/>
                </a:lnTo>
                <a:lnTo>
                  <a:pt x="2241" y="2198"/>
                </a:lnTo>
                <a:lnTo>
                  <a:pt x="2185" y="2243"/>
                </a:lnTo>
                <a:lnTo>
                  <a:pt x="2128" y="2281"/>
                </a:lnTo>
                <a:lnTo>
                  <a:pt x="2128" y="2735"/>
                </a:lnTo>
                <a:lnTo>
                  <a:pt x="2299" y="2735"/>
                </a:lnTo>
                <a:lnTo>
                  <a:pt x="2346" y="2738"/>
                </a:lnTo>
                <a:lnTo>
                  <a:pt x="2392" y="2747"/>
                </a:lnTo>
                <a:lnTo>
                  <a:pt x="2435" y="2760"/>
                </a:lnTo>
                <a:lnTo>
                  <a:pt x="2477" y="2779"/>
                </a:lnTo>
                <a:lnTo>
                  <a:pt x="2515" y="2803"/>
                </a:lnTo>
                <a:lnTo>
                  <a:pt x="2550" y="2830"/>
                </a:lnTo>
                <a:lnTo>
                  <a:pt x="2580" y="2861"/>
                </a:lnTo>
                <a:lnTo>
                  <a:pt x="2609" y="2895"/>
                </a:lnTo>
                <a:lnTo>
                  <a:pt x="2632" y="2934"/>
                </a:lnTo>
                <a:lnTo>
                  <a:pt x="2650" y="2975"/>
                </a:lnTo>
                <a:lnTo>
                  <a:pt x="2664" y="3018"/>
                </a:lnTo>
                <a:lnTo>
                  <a:pt x="2674" y="3063"/>
                </a:lnTo>
                <a:lnTo>
                  <a:pt x="2676" y="3110"/>
                </a:lnTo>
                <a:lnTo>
                  <a:pt x="2676" y="3282"/>
                </a:lnTo>
                <a:lnTo>
                  <a:pt x="2683" y="3282"/>
                </a:lnTo>
                <a:lnTo>
                  <a:pt x="2707" y="3284"/>
                </a:lnTo>
                <a:lnTo>
                  <a:pt x="2729" y="3292"/>
                </a:lnTo>
                <a:lnTo>
                  <a:pt x="2748" y="3304"/>
                </a:lnTo>
                <a:lnTo>
                  <a:pt x="2764" y="3320"/>
                </a:lnTo>
                <a:lnTo>
                  <a:pt x="2776" y="3339"/>
                </a:lnTo>
                <a:lnTo>
                  <a:pt x="2783" y="3360"/>
                </a:lnTo>
                <a:lnTo>
                  <a:pt x="2786" y="3384"/>
                </a:lnTo>
                <a:lnTo>
                  <a:pt x="2783" y="3407"/>
                </a:lnTo>
                <a:lnTo>
                  <a:pt x="2776" y="3429"/>
                </a:lnTo>
                <a:lnTo>
                  <a:pt x="2764" y="3448"/>
                </a:lnTo>
                <a:lnTo>
                  <a:pt x="2748" y="3464"/>
                </a:lnTo>
                <a:lnTo>
                  <a:pt x="2729" y="3475"/>
                </a:lnTo>
                <a:lnTo>
                  <a:pt x="2707" y="3483"/>
                </a:lnTo>
                <a:lnTo>
                  <a:pt x="2683" y="3486"/>
                </a:lnTo>
                <a:lnTo>
                  <a:pt x="817" y="3486"/>
                </a:lnTo>
                <a:lnTo>
                  <a:pt x="793" y="3483"/>
                </a:lnTo>
                <a:lnTo>
                  <a:pt x="771" y="3475"/>
                </a:lnTo>
                <a:lnTo>
                  <a:pt x="752" y="3464"/>
                </a:lnTo>
                <a:lnTo>
                  <a:pt x="736" y="3448"/>
                </a:lnTo>
                <a:lnTo>
                  <a:pt x="724" y="3429"/>
                </a:lnTo>
                <a:lnTo>
                  <a:pt x="717" y="3407"/>
                </a:lnTo>
                <a:lnTo>
                  <a:pt x="714" y="3384"/>
                </a:lnTo>
                <a:lnTo>
                  <a:pt x="717" y="3360"/>
                </a:lnTo>
                <a:lnTo>
                  <a:pt x="724" y="3339"/>
                </a:lnTo>
                <a:lnTo>
                  <a:pt x="736" y="3320"/>
                </a:lnTo>
                <a:lnTo>
                  <a:pt x="752" y="3304"/>
                </a:lnTo>
                <a:lnTo>
                  <a:pt x="771" y="3292"/>
                </a:lnTo>
                <a:lnTo>
                  <a:pt x="793" y="3284"/>
                </a:lnTo>
                <a:lnTo>
                  <a:pt x="817" y="3282"/>
                </a:lnTo>
                <a:lnTo>
                  <a:pt x="824" y="3282"/>
                </a:lnTo>
                <a:lnTo>
                  <a:pt x="824" y="3110"/>
                </a:lnTo>
                <a:lnTo>
                  <a:pt x="826" y="3063"/>
                </a:lnTo>
                <a:lnTo>
                  <a:pt x="836" y="3018"/>
                </a:lnTo>
                <a:lnTo>
                  <a:pt x="850" y="2975"/>
                </a:lnTo>
                <a:lnTo>
                  <a:pt x="868" y="2934"/>
                </a:lnTo>
                <a:lnTo>
                  <a:pt x="891" y="2895"/>
                </a:lnTo>
                <a:lnTo>
                  <a:pt x="920" y="2861"/>
                </a:lnTo>
                <a:lnTo>
                  <a:pt x="950" y="2830"/>
                </a:lnTo>
                <a:lnTo>
                  <a:pt x="985" y="2803"/>
                </a:lnTo>
                <a:lnTo>
                  <a:pt x="1023" y="2779"/>
                </a:lnTo>
                <a:lnTo>
                  <a:pt x="1065" y="2760"/>
                </a:lnTo>
                <a:lnTo>
                  <a:pt x="1108" y="2747"/>
                </a:lnTo>
                <a:lnTo>
                  <a:pt x="1154" y="2738"/>
                </a:lnTo>
                <a:lnTo>
                  <a:pt x="1201" y="2735"/>
                </a:lnTo>
                <a:lnTo>
                  <a:pt x="1372" y="2735"/>
                </a:lnTo>
                <a:lnTo>
                  <a:pt x="1372" y="2281"/>
                </a:lnTo>
                <a:lnTo>
                  <a:pt x="1315" y="2243"/>
                </a:lnTo>
                <a:lnTo>
                  <a:pt x="1259" y="2198"/>
                </a:lnTo>
                <a:lnTo>
                  <a:pt x="1204" y="2150"/>
                </a:lnTo>
                <a:lnTo>
                  <a:pt x="1151" y="2095"/>
                </a:lnTo>
                <a:lnTo>
                  <a:pt x="1080" y="2088"/>
                </a:lnTo>
                <a:lnTo>
                  <a:pt x="1010" y="2075"/>
                </a:lnTo>
                <a:lnTo>
                  <a:pt x="941" y="2057"/>
                </a:lnTo>
                <a:lnTo>
                  <a:pt x="873" y="2032"/>
                </a:lnTo>
                <a:lnTo>
                  <a:pt x="806" y="2002"/>
                </a:lnTo>
                <a:lnTo>
                  <a:pt x="741" y="1966"/>
                </a:lnTo>
                <a:lnTo>
                  <a:pt x="678" y="1926"/>
                </a:lnTo>
                <a:lnTo>
                  <a:pt x="616" y="1879"/>
                </a:lnTo>
                <a:lnTo>
                  <a:pt x="556" y="1828"/>
                </a:lnTo>
                <a:lnTo>
                  <a:pt x="498" y="1770"/>
                </a:lnTo>
                <a:lnTo>
                  <a:pt x="442" y="1708"/>
                </a:lnTo>
                <a:lnTo>
                  <a:pt x="389" y="1642"/>
                </a:lnTo>
                <a:lnTo>
                  <a:pt x="338" y="1570"/>
                </a:lnTo>
                <a:lnTo>
                  <a:pt x="290" y="1493"/>
                </a:lnTo>
                <a:lnTo>
                  <a:pt x="245" y="1411"/>
                </a:lnTo>
                <a:lnTo>
                  <a:pt x="203" y="1328"/>
                </a:lnTo>
                <a:lnTo>
                  <a:pt x="165" y="1240"/>
                </a:lnTo>
                <a:lnTo>
                  <a:pt x="132" y="1150"/>
                </a:lnTo>
                <a:lnTo>
                  <a:pt x="101" y="1058"/>
                </a:lnTo>
                <a:lnTo>
                  <a:pt x="74" y="963"/>
                </a:lnTo>
                <a:lnTo>
                  <a:pt x="52" y="866"/>
                </a:lnTo>
                <a:lnTo>
                  <a:pt x="34" y="767"/>
                </a:lnTo>
                <a:lnTo>
                  <a:pt x="19" y="666"/>
                </a:lnTo>
                <a:lnTo>
                  <a:pt x="8" y="563"/>
                </a:lnTo>
                <a:lnTo>
                  <a:pt x="2" y="458"/>
                </a:lnTo>
                <a:lnTo>
                  <a:pt x="0" y="354"/>
                </a:lnTo>
                <a:lnTo>
                  <a:pt x="3" y="331"/>
                </a:lnTo>
                <a:lnTo>
                  <a:pt x="11" y="308"/>
                </a:lnTo>
                <a:lnTo>
                  <a:pt x="22" y="289"/>
                </a:lnTo>
                <a:lnTo>
                  <a:pt x="38" y="274"/>
                </a:lnTo>
                <a:lnTo>
                  <a:pt x="57" y="262"/>
                </a:lnTo>
                <a:lnTo>
                  <a:pt x="80" y="255"/>
                </a:lnTo>
                <a:lnTo>
                  <a:pt x="103" y="251"/>
                </a:lnTo>
                <a:lnTo>
                  <a:pt x="552" y="251"/>
                </a:lnTo>
                <a:lnTo>
                  <a:pt x="549" y="102"/>
                </a:lnTo>
                <a:lnTo>
                  <a:pt x="552" y="79"/>
                </a:lnTo>
                <a:lnTo>
                  <a:pt x="560" y="57"/>
                </a:lnTo>
                <a:lnTo>
                  <a:pt x="572" y="38"/>
                </a:lnTo>
                <a:lnTo>
                  <a:pt x="588" y="22"/>
                </a:lnTo>
                <a:lnTo>
                  <a:pt x="607" y="11"/>
                </a:lnTo>
                <a:lnTo>
                  <a:pt x="628" y="3"/>
                </a:lnTo>
                <a:lnTo>
                  <a:pt x="651"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nvGrpSpPr>
          <p:cNvPr id="58" name="Group 57"/>
          <p:cNvGrpSpPr/>
          <p:nvPr/>
        </p:nvGrpSpPr>
        <p:grpSpPr>
          <a:xfrm>
            <a:off x="5142792" y="2775438"/>
            <a:ext cx="211027" cy="211027"/>
            <a:chOff x="2266950" y="1495425"/>
            <a:chExt cx="395288" cy="395288"/>
          </a:xfrm>
          <a:solidFill>
            <a:schemeClr val="bg1"/>
          </a:solidFill>
        </p:grpSpPr>
        <p:sp>
          <p:nvSpPr>
            <p:cNvPr id="59" name="Freeform 21"/>
            <p:cNvSpPr>
              <a:spLocks noEditPoints="1"/>
            </p:cNvSpPr>
            <p:nvPr/>
          </p:nvSpPr>
          <p:spPr bwMode="auto">
            <a:xfrm>
              <a:off x="2266950" y="1495425"/>
              <a:ext cx="395288" cy="395288"/>
            </a:xfrm>
            <a:custGeom>
              <a:avLst/>
              <a:gdLst>
                <a:gd name="T0" fmla="*/ 1582 w 3486"/>
                <a:gd name="T1" fmla="*/ 1683 h 3486"/>
                <a:gd name="T2" fmla="*/ 1656 w 3486"/>
                <a:gd name="T3" fmla="*/ 1891 h 3486"/>
                <a:gd name="T4" fmla="*/ 1875 w 3486"/>
                <a:gd name="T5" fmla="*/ 1892 h 3486"/>
                <a:gd name="T6" fmla="*/ 2281 w 3486"/>
                <a:gd name="T7" fmla="*/ 1792 h 3486"/>
                <a:gd name="T8" fmla="*/ 2166 w 3486"/>
                <a:gd name="T9" fmla="*/ 1664 h 3486"/>
                <a:gd name="T10" fmla="*/ 1807 w 3486"/>
                <a:gd name="T11" fmla="*/ 1580 h 3486"/>
                <a:gd name="T12" fmla="*/ 1462 w 3486"/>
                <a:gd name="T13" fmla="*/ 791 h 3486"/>
                <a:gd name="T14" fmla="*/ 993 w 3486"/>
                <a:gd name="T15" fmla="*/ 1094 h 3486"/>
                <a:gd name="T16" fmla="*/ 762 w 3486"/>
                <a:gd name="T17" fmla="*/ 1600 h 3486"/>
                <a:gd name="T18" fmla="*/ 840 w 3486"/>
                <a:gd name="T19" fmla="*/ 2155 h 3486"/>
                <a:gd name="T20" fmla="*/ 1071 w 3486"/>
                <a:gd name="T21" fmla="*/ 2506 h 3486"/>
                <a:gd name="T22" fmla="*/ 949 w 3486"/>
                <a:gd name="T23" fmla="*/ 3060 h 3486"/>
                <a:gd name="T24" fmla="*/ 1647 w 3486"/>
                <a:gd name="T25" fmla="*/ 3279 h 3486"/>
                <a:gd name="T26" fmla="*/ 2378 w 3486"/>
                <a:gd name="T27" fmla="*/ 3145 h 3486"/>
                <a:gd name="T28" fmla="*/ 2420 w 3486"/>
                <a:gd name="T29" fmla="*/ 2550 h 3486"/>
                <a:gd name="T30" fmla="*/ 2580 w 3486"/>
                <a:gd name="T31" fmla="*/ 2276 h 3486"/>
                <a:gd name="T32" fmla="*/ 2637 w 3486"/>
                <a:gd name="T33" fmla="*/ 1907 h 3486"/>
                <a:gd name="T34" fmla="*/ 2203 w 3486"/>
                <a:gd name="T35" fmla="*/ 2023 h 3486"/>
                <a:gd name="T36" fmla="*/ 1823 w 3486"/>
                <a:gd name="T37" fmla="*/ 2110 h 3486"/>
                <a:gd name="T38" fmla="*/ 1529 w 3486"/>
                <a:gd name="T39" fmla="*/ 2051 h 3486"/>
                <a:gd name="T40" fmla="*/ 1367 w 3486"/>
                <a:gd name="T41" fmla="*/ 1743 h 3486"/>
                <a:gd name="T42" fmla="*/ 1529 w 3486"/>
                <a:gd name="T43" fmla="*/ 1435 h 3486"/>
                <a:gd name="T44" fmla="*/ 1823 w 3486"/>
                <a:gd name="T45" fmla="*/ 1376 h 3486"/>
                <a:gd name="T46" fmla="*/ 2203 w 3486"/>
                <a:gd name="T47" fmla="*/ 1463 h 3486"/>
                <a:gd name="T48" fmla="*/ 2637 w 3486"/>
                <a:gd name="T49" fmla="*/ 1579 h 3486"/>
                <a:gd name="T50" fmla="*/ 2580 w 3486"/>
                <a:gd name="T51" fmla="*/ 1210 h 3486"/>
                <a:gd name="T52" fmla="*/ 2217 w 3486"/>
                <a:gd name="T53" fmla="*/ 872 h 3486"/>
                <a:gd name="T54" fmla="*/ 2901 w 3486"/>
                <a:gd name="T55" fmla="*/ 730 h 3486"/>
                <a:gd name="T56" fmla="*/ 2912 w 3486"/>
                <a:gd name="T57" fmla="*/ 1492 h 3486"/>
                <a:gd name="T58" fmla="*/ 2867 w 3486"/>
                <a:gd name="T59" fmla="*/ 2154 h 3486"/>
                <a:gd name="T60" fmla="*/ 3011 w 3486"/>
                <a:gd name="T61" fmla="*/ 2613 h 3486"/>
                <a:gd name="T62" fmla="*/ 3269 w 3486"/>
                <a:gd name="T63" fmla="*/ 1934 h 3486"/>
                <a:gd name="T64" fmla="*/ 3180 w 3486"/>
                <a:gd name="T65" fmla="*/ 1193 h 3486"/>
                <a:gd name="T66" fmla="*/ 528 w 3486"/>
                <a:gd name="T67" fmla="*/ 800 h 3486"/>
                <a:gd name="T68" fmla="*/ 230 w 3486"/>
                <a:gd name="T69" fmla="*/ 1459 h 3486"/>
                <a:gd name="T70" fmla="*/ 276 w 3486"/>
                <a:gd name="T71" fmla="*/ 2207 h 3486"/>
                <a:gd name="T72" fmla="*/ 828 w 3486"/>
                <a:gd name="T73" fmla="*/ 2513 h 3486"/>
                <a:gd name="T74" fmla="*/ 559 w 3486"/>
                <a:gd name="T75" fmla="*/ 1912 h 3486"/>
                <a:gd name="T76" fmla="*/ 651 w 3486"/>
                <a:gd name="T77" fmla="*/ 1255 h 3486"/>
                <a:gd name="T78" fmla="*/ 1552 w 3486"/>
                <a:gd name="T79" fmla="*/ 217 h 3486"/>
                <a:gd name="T80" fmla="*/ 873 w 3486"/>
                <a:gd name="T81" fmla="*/ 475 h 3486"/>
                <a:gd name="T82" fmla="*/ 1332 w 3486"/>
                <a:gd name="T83" fmla="*/ 619 h 3486"/>
                <a:gd name="T84" fmla="*/ 1994 w 3486"/>
                <a:gd name="T85" fmla="*/ 574 h 3486"/>
                <a:gd name="T86" fmla="*/ 2756 w 3486"/>
                <a:gd name="T87" fmla="*/ 585 h 3486"/>
                <a:gd name="T88" fmla="*/ 2118 w 3486"/>
                <a:gd name="T89" fmla="*/ 250 h 3486"/>
                <a:gd name="T90" fmla="*/ 2038 w 3486"/>
                <a:gd name="T91" fmla="*/ 24 h 3486"/>
                <a:gd name="T92" fmla="*/ 2750 w 3486"/>
                <a:gd name="T93" fmla="*/ 319 h 3486"/>
                <a:gd name="T94" fmla="*/ 3167 w 3486"/>
                <a:gd name="T95" fmla="*/ 736 h 3486"/>
                <a:gd name="T96" fmla="*/ 3462 w 3486"/>
                <a:gd name="T97" fmla="*/ 1448 h 3486"/>
                <a:gd name="T98" fmla="*/ 3418 w 3486"/>
                <a:gd name="T99" fmla="*/ 2228 h 3486"/>
                <a:gd name="T100" fmla="*/ 3043 w 3486"/>
                <a:gd name="T101" fmla="*/ 2903 h 3486"/>
                <a:gd name="T102" fmla="*/ 2585 w 3486"/>
                <a:gd name="T103" fmla="*/ 3271 h 3486"/>
                <a:gd name="T104" fmla="*/ 1842 w 3486"/>
                <a:gd name="T105" fmla="*/ 3483 h 3486"/>
                <a:gd name="T106" fmla="*/ 1075 w 3486"/>
                <a:gd name="T107" fmla="*/ 3354 h 3486"/>
                <a:gd name="T108" fmla="*/ 510 w 3486"/>
                <a:gd name="T109" fmla="*/ 2976 h 3486"/>
                <a:gd name="T110" fmla="*/ 132 w 3486"/>
                <a:gd name="T111" fmla="*/ 2411 h 3486"/>
                <a:gd name="T112" fmla="*/ 3 w 3486"/>
                <a:gd name="T113" fmla="*/ 1644 h 3486"/>
                <a:gd name="T114" fmla="*/ 215 w 3486"/>
                <a:gd name="T115" fmla="*/ 901 h 3486"/>
                <a:gd name="T116" fmla="*/ 736 w 3486"/>
                <a:gd name="T117" fmla="*/ 320 h 3486"/>
                <a:gd name="T118" fmla="*/ 1448 w 3486"/>
                <a:gd name="T119" fmla="*/ 24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86" h="3486">
                  <a:moveTo>
                    <a:pt x="1743" y="1572"/>
                  </a:moveTo>
                  <a:lnTo>
                    <a:pt x="1712" y="1574"/>
                  </a:lnTo>
                  <a:lnTo>
                    <a:pt x="1683" y="1582"/>
                  </a:lnTo>
                  <a:lnTo>
                    <a:pt x="1656" y="1595"/>
                  </a:lnTo>
                  <a:lnTo>
                    <a:pt x="1633" y="1612"/>
                  </a:lnTo>
                  <a:lnTo>
                    <a:pt x="1612" y="1633"/>
                  </a:lnTo>
                  <a:lnTo>
                    <a:pt x="1595" y="1656"/>
                  </a:lnTo>
                  <a:lnTo>
                    <a:pt x="1582" y="1683"/>
                  </a:lnTo>
                  <a:lnTo>
                    <a:pt x="1574" y="1712"/>
                  </a:lnTo>
                  <a:lnTo>
                    <a:pt x="1572" y="1743"/>
                  </a:lnTo>
                  <a:lnTo>
                    <a:pt x="1574" y="1774"/>
                  </a:lnTo>
                  <a:lnTo>
                    <a:pt x="1582" y="1803"/>
                  </a:lnTo>
                  <a:lnTo>
                    <a:pt x="1595" y="1830"/>
                  </a:lnTo>
                  <a:lnTo>
                    <a:pt x="1612" y="1853"/>
                  </a:lnTo>
                  <a:lnTo>
                    <a:pt x="1633" y="1874"/>
                  </a:lnTo>
                  <a:lnTo>
                    <a:pt x="1656" y="1891"/>
                  </a:lnTo>
                  <a:lnTo>
                    <a:pt x="1683" y="1904"/>
                  </a:lnTo>
                  <a:lnTo>
                    <a:pt x="1712" y="1912"/>
                  </a:lnTo>
                  <a:lnTo>
                    <a:pt x="1743" y="1914"/>
                  </a:lnTo>
                  <a:lnTo>
                    <a:pt x="1759" y="1913"/>
                  </a:lnTo>
                  <a:lnTo>
                    <a:pt x="1780" y="1911"/>
                  </a:lnTo>
                  <a:lnTo>
                    <a:pt x="1807" y="1906"/>
                  </a:lnTo>
                  <a:lnTo>
                    <a:pt x="1839" y="1900"/>
                  </a:lnTo>
                  <a:lnTo>
                    <a:pt x="1875" y="1892"/>
                  </a:lnTo>
                  <a:lnTo>
                    <a:pt x="1915" y="1883"/>
                  </a:lnTo>
                  <a:lnTo>
                    <a:pt x="1960" y="1873"/>
                  </a:lnTo>
                  <a:lnTo>
                    <a:pt x="2007" y="1861"/>
                  </a:lnTo>
                  <a:lnTo>
                    <a:pt x="2057" y="1850"/>
                  </a:lnTo>
                  <a:lnTo>
                    <a:pt x="2111" y="1836"/>
                  </a:lnTo>
                  <a:lnTo>
                    <a:pt x="2166" y="1822"/>
                  </a:lnTo>
                  <a:lnTo>
                    <a:pt x="2223" y="1807"/>
                  </a:lnTo>
                  <a:lnTo>
                    <a:pt x="2281" y="1792"/>
                  </a:lnTo>
                  <a:lnTo>
                    <a:pt x="2340" y="1776"/>
                  </a:lnTo>
                  <a:lnTo>
                    <a:pt x="2400" y="1760"/>
                  </a:lnTo>
                  <a:lnTo>
                    <a:pt x="2460" y="1743"/>
                  </a:lnTo>
                  <a:lnTo>
                    <a:pt x="2400" y="1726"/>
                  </a:lnTo>
                  <a:lnTo>
                    <a:pt x="2340" y="1710"/>
                  </a:lnTo>
                  <a:lnTo>
                    <a:pt x="2281" y="1694"/>
                  </a:lnTo>
                  <a:lnTo>
                    <a:pt x="2223" y="1679"/>
                  </a:lnTo>
                  <a:lnTo>
                    <a:pt x="2166" y="1664"/>
                  </a:lnTo>
                  <a:lnTo>
                    <a:pt x="2111" y="1650"/>
                  </a:lnTo>
                  <a:lnTo>
                    <a:pt x="2057" y="1636"/>
                  </a:lnTo>
                  <a:lnTo>
                    <a:pt x="2007" y="1625"/>
                  </a:lnTo>
                  <a:lnTo>
                    <a:pt x="1960" y="1613"/>
                  </a:lnTo>
                  <a:lnTo>
                    <a:pt x="1915" y="1603"/>
                  </a:lnTo>
                  <a:lnTo>
                    <a:pt x="1875" y="1594"/>
                  </a:lnTo>
                  <a:lnTo>
                    <a:pt x="1839" y="1586"/>
                  </a:lnTo>
                  <a:lnTo>
                    <a:pt x="1807" y="1580"/>
                  </a:lnTo>
                  <a:lnTo>
                    <a:pt x="1780" y="1575"/>
                  </a:lnTo>
                  <a:lnTo>
                    <a:pt x="1759" y="1573"/>
                  </a:lnTo>
                  <a:lnTo>
                    <a:pt x="1743" y="1572"/>
                  </a:lnTo>
                  <a:close/>
                  <a:moveTo>
                    <a:pt x="1743" y="751"/>
                  </a:moveTo>
                  <a:lnTo>
                    <a:pt x="1671" y="754"/>
                  </a:lnTo>
                  <a:lnTo>
                    <a:pt x="1600" y="762"/>
                  </a:lnTo>
                  <a:lnTo>
                    <a:pt x="1531" y="774"/>
                  </a:lnTo>
                  <a:lnTo>
                    <a:pt x="1462" y="791"/>
                  </a:lnTo>
                  <a:lnTo>
                    <a:pt x="1395" y="813"/>
                  </a:lnTo>
                  <a:lnTo>
                    <a:pt x="1331" y="840"/>
                  </a:lnTo>
                  <a:lnTo>
                    <a:pt x="1269" y="872"/>
                  </a:lnTo>
                  <a:lnTo>
                    <a:pt x="1207" y="907"/>
                  </a:lnTo>
                  <a:lnTo>
                    <a:pt x="1149" y="948"/>
                  </a:lnTo>
                  <a:lnTo>
                    <a:pt x="1094" y="993"/>
                  </a:lnTo>
                  <a:lnTo>
                    <a:pt x="1042" y="1042"/>
                  </a:lnTo>
                  <a:lnTo>
                    <a:pt x="993" y="1094"/>
                  </a:lnTo>
                  <a:lnTo>
                    <a:pt x="948" y="1149"/>
                  </a:lnTo>
                  <a:lnTo>
                    <a:pt x="907" y="1207"/>
                  </a:lnTo>
                  <a:lnTo>
                    <a:pt x="872" y="1269"/>
                  </a:lnTo>
                  <a:lnTo>
                    <a:pt x="840" y="1331"/>
                  </a:lnTo>
                  <a:lnTo>
                    <a:pt x="813" y="1395"/>
                  </a:lnTo>
                  <a:lnTo>
                    <a:pt x="791" y="1462"/>
                  </a:lnTo>
                  <a:lnTo>
                    <a:pt x="774" y="1531"/>
                  </a:lnTo>
                  <a:lnTo>
                    <a:pt x="762" y="1600"/>
                  </a:lnTo>
                  <a:lnTo>
                    <a:pt x="754" y="1671"/>
                  </a:lnTo>
                  <a:lnTo>
                    <a:pt x="751" y="1743"/>
                  </a:lnTo>
                  <a:lnTo>
                    <a:pt x="754" y="1815"/>
                  </a:lnTo>
                  <a:lnTo>
                    <a:pt x="762" y="1886"/>
                  </a:lnTo>
                  <a:lnTo>
                    <a:pt x="774" y="1955"/>
                  </a:lnTo>
                  <a:lnTo>
                    <a:pt x="791" y="2024"/>
                  </a:lnTo>
                  <a:lnTo>
                    <a:pt x="813" y="2091"/>
                  </a:lnTo>
                  <a:lnTo>
                    <a:pt x="840" y="2155"/>
                  </a:lnTo>
                  <a:lnTo>
                    <a:pt x="872" y="2217"/>
                  </a:lnTo>
                  <a:lnTo>
                    <a:pt x="907" y="2279"/>
                  </a:lnTo>
                  <a:lnTo>
                    <a:pt x="948" y="2337"/>
                  </a:lnTo>
                  <a:lnTo>
                    <a:pt x="993" y="2392"/>
                  </a:lnTo>
                  <a:lnTo>
                    <a:pt x="1042" y="2444"/>
                  </a:lnTo>
                  <a:lnTo>
                    <a:pt x="1056" y="2462"/>
                  </a:lnTo>
                  <a:lnTo>
                    <a:pt x="1066" y="2484"/>
                  </a:lnTo>
                  <a:lnTo>
                    <a:pt x="1071" y="2506"/>
                  </a:lnTo>
                  <a:lnTo>
                    <a:pt x="1071" y="2528"/>
                  </a:lnTo>
                  <a:lnTo>
                    <a:pt x="1066" y="2550"/>
                  </a:lnTo>
                  <a:lnTo>
                    <a:pt x="1056" y="2570"/>
                  </a:lnTo>
                  <a:lnTo>
                    <a:pt x="1042" y="2589"/>
                  </a:lnTo>
                  <a:lnTo>
                    <a:pt x="730" y="2901"/>
                  </a:lnTo>
                  <a:lnTo>
                    <a:pt x="800" y="2958"/>
                  </a:lnTo>
                  <a:lnTo>
                    <a:pt x="873" y="3011"/>
                  </a:lnTo>
                  <a:lnTo>
                    <a:pt x="949" y="3060"/>
                  </a:lnTo>
                  <a:lnTo>
                    <a:pt x="1027" y="3105"/>
                  </a:lnTo>
                  <a:lnTo>
                    <a:pt x="1108" y="3145"/>
                  </a:lnTo>
                  <a:lnTo>
                    <a:pt x="1193" y="3180"/>
                  </a:lnTo>
                  <a:lnTo>
                    <a:pt x="1279" y="3210"/>
                  </a:lnTo>
                  <a:lnTo>
                    <a:pt x="1368" y="3236"/>
                  </a:lnTo>
                  <a:lnTo>
                    <a:pt x="1459" y="3256"/>
                  </a:lnTo>
                  <a:lnTo>
                    <a:pt x="1552" y="3269"/>
                  </a:lnTo>
                  <a:lnTo>
                    <a:pt x="1647" y="3279"/>
                  </a:lnTo>
                  <a:lnTo>
                    <a:pt x="1743" y="3282"/>
                  </a:lnTo>
                  <a:lnTo>
                    <a:pt x="1839" y="3279"/>
                  </a:lnTo>
                  <a:lnTo>
                    <a:pt x="1934" y="3269"/>
                  </a:lnTo>
                  <a:lnTo>
                    <a:pt x="2027" y="3256"/>
                  </a:lnTo>
                  <a:lnTo>
                    <a:pt x="2118" y="3236"/>
                  </a:lnTo>
                  <a:lnTo>
                    <a:pt x="2207" y="3210"/>
                  </a:lnTo>
                  <a:lnTo>
                    <a:pt x="2293" y="3180"/>
                  </a:lnTo>
                  <a:lnTo>
                    <a:pt x="2378" y="3145"/>
                  </a:lnTo>
                  <a:lnTo>
                    <a:pt x="2459" y="3105"/>
                  </a:lnTo>
                  <a:lnTo>
                    <a:pt x="2537" y="3060"/>
                  </a:lnTo>
                  <a:lnTo>
                    <a:pt x="2613" y="3011"/>
                  </a:lnTo>
                  <a:lnTo>
                    <a:pt x="2686" y="2958"/>
                  </a:lnTo>
                  <a:lnTo>
                    <a:pt x="2756" y="2901"/>
                  </a:lnTo>
                  <a:lnTo>
                    <a:pt x="2444" y="2589"/>
                  </a:lnTo>
                  <a:lnTo>
                    <a:pt x="2430" y="2570"/>
                  </a:lnTo>
                  <a:lnTo>
                    <a:pt x="2420" y="2550"/>
                  </a:lnTo>
                  <a:lnTo>
                    <a:pt x="2415" y="2528"/>
                  </a:lnTo>
                  <a:lnTo>
                    <a:pt x="2415" y="2506"/>
                  </a:lnTo>
                  <a:lnTo>
                    <a:pt x="2420" y="2484"/>
                  </a:lnTo>
                  <a:lnTo>
                    <a:pt x="2430" y="2462"/>
                  </a:lnTo>
                  <a:lnTo>
                    <a:pt x="2444" y="2444"/>
                  </a:lnTo>
                  <a:lnTo>
                    <a:pt x="2494" y="2392"/>
                  </a:lnTo>
                  <a:lnTo>
                    <a:pt x="2538" y="2336"/>
                  </a:lnTo>
                  <a:lnTo>
                    <a:pt x="2580" y="2276"/>
                  </a:lnTo>
                  <a:lnTo>
                    <a:pt x="2616" y="2216"/>
                  </a:lnTo>
                  <a:lnTo>
                    <a:pt x="2647" y="2153"/>
                  </a:lnTo>
                  <a:lnTo>
                    <a:pt x="2674" y="2087"/>
                  </a:lnTo>
                  <a:lnTo>
                    <a:pt x="2696" y="2020"/>
                  </a:lnTo>
                  <a:lnTo>
                    <a:pt x="2713" y="1951"/>
                  </a:lnTo>
                  <a:lnTo>
                    <a:pt x="2725" y="1881"/>
                  </a:lnTo>
                  <a:lnTo>
                    <a:pt x="2682" y="1893"/>
                  </a:lnTo>
                  <a:lnTo>
                    <a:pt x="2637" y="1907"/>
                  </a:lnTo>
                  <a:lnTo>
                    <a:pt x="2587" y="1920"/>
                  </a:lnTo>
                  <a:lnTo>
                    <a:pt x="2536" y="1934"/>
                  </a:lnTo>
                  <a:lnTo>
                    <a:pt x="2482" y="1949"/>
                  </a:lnTo>
                  <a:lnTo>
                    <a:pt x="2428" y="1964"/>
                  </a:lnTo>
                  <a:lnTo>
                    <a:pt x="2372" y="1979"/>
                  </a:lnTo>
                  <a:lnTo>
                    <a:pt x="2316" y="1994"/>
                  </a:lnTo>
                  <a:lnTo>
                    <a:pt x="2259" y="2009"/>
                  </a:lnTo>
                  <a:lnTo>
                    <a:pt x="2203" y="2023"/>
                  </a:lnTo>
                  <a:lnTo>
                    <a:pt x="2148" y="2038"/>
                  </a:lnTo>
                  <a:lnTo>
                    <a:pt x="2094" y="2050"/>
                  </a:lnTo>
                  <a:lnTo>
                    <a:pt x="2042" y="2063"/>
                  </a:lnTo>
                  <a:lnTo>
                    <a:pt x="1991" y="2075"/>
                  </a:lnTo>
                  <a:lnTo>
                    <a:pt x="1944" y="2086"/>
                  </a:lnTo>
                  <a:lnTo>
                    <a:pt x="1900" y="2095"/>
                  </a:lnTo>
                  <a:lnTo>
                    <a:pt x="1859" y="2103"/>
                  </a:lnTo>
                  <a:lnTo>
                    <a:pt x="1823" y="2110"/>
                  </a:lnTo>
                  <a:lnTo>
                    <a:pt x="1792" y="2115"/>
                  </a:lnTo>
                  <a:lnTo>
                    <a:pt x="1764" y="2118"/>
                  </a:lnTo>
                  <a:lnTo>
                    <a:pt x="1743" y="2119"/>
                  </a:lnTo>
                  <a:lnTo>
                    <a:pt x="1695" y="2116"/>
                  </a:lnTo>
                  <a:lnTo>
                    <a:pt x="1651" y="2107"/>
                  </a:lnTo>
                  <a:lnTo>
                    <a:pt x="1608" y="2094"/>
                  </a:lnTo>
                  <a:lnTo>
                    <a:pt x="1567" y="2075"/>
                  </a:lnTo>
                  <a:lnTo>
                    <a:pt x="1529" y="2051"/>
                  </a:lnTo>
                  <a:lnTo>
                    <a:pt x="1494" y="2024"/>
                  </a:lnTo>
                  <a:lnTo>
                    <a:pt x="1462" y="1992"/>
                  </a:lnTo>
                  <a:lnTo>
                    <a:pt x="1435" y="1957"/>
                  </a:lnTo>
                  <a:lnTo>
                    <a:pt x="1411" y="1919"/>
                  </a:lnTo>
                  <a:lnTo>
                    <a:pt x="1392" y="1878"/>
                  </a:lnTo>
                  <a:lnTo>
                    <a:pt x="1379" y="1835"/>
                  </a:lnTo>
                  <a:lnTo>
                    <a:pt x="1370" y="1791"/>
                  </a:lnTo>
                  <a:lnTo>
                    <a:pt x="1367" y="1743"/>
                  </a:lnTo>
                  <a:lnTo>
                    <a:pt x="1370" y="1695"/>
                  </a:lnTo>
                  <a:lnTo>
                    <a:pt x="1379" y="1651"/>
                  </a:lnTo>
                  <a:lnTo>
                    <a:pt x="1392" y="1608"/>
                  </a:lnTo>
                  <a:lnTo>
                    <a:pt x="1411" y="1567"/>
                  </a:lnTo>
                  <a:lnTo>
                    <a:pt x="1435" y="1529"/>
                  </a:lnTo>
                  <a:lnTo>
                    <a:pt x="1462" y="1494"/>
                  </a:lnTo>
                  <a:lnTo>
                    <a:pt x="1494" y="1462"/>
                  </a:lnTo>
                  <a:lnTo>
                    <a:pt x="1529" y="1435"/>
                  </a:lnTo>
                  <a:lnTo>
                    <a:pt x="1567" y="1411"/>
                  </a:lnTo>
                  <a:lnTo>
                    <a:pt x="1608" y="1392"/>
                  </a:lnTo>
                  <a:lnTo>
                    <a:pt x="1651" y="1379"/>
                  </a:lnTo>
                  <a:lnTo>
                    <a:pt x="1695" y="1370"/>
                  </a:lnTo>
                  <a:lnTo>
                    <a:pt x="1743" y="1367"/>
                  </a:lnTo>
                  <a:lnTo>
                    <a:pt x="1764" y="1368"/>
                  </a:lnTo>
                  <a:lnTo>
                    <a:pt x="1792" y="1371"/>
                  </a:lnTo>
                  <a:lnTo>
                    <a:pt x="1823" y="1376"/>
                  </a:lnTo>
                  <a:lnTo>
                    <a:pt x="1859" y="1383"/>
                  </a:lnTo>
                  <a:lnTo>
                    <a:pt x="1900" y="1391"/>
                  </a:lnTo>
                  <a:lnTo>
                    <a:pt x="1944" y="1400"/>
                  </a:lnTo>
                  <a:lnTo>
                    <a:pt x="1991" y="1411"/>
                  </a:lnTo>
                  <a:lnTo>
                    <a:pt x="2042" y="1423"/>
                  </a:lnTo>
                  <a:lnTo>
                    <a:pt x="2094" y="1436"/>
                  </a:lnTo>
                  <a:lnTo>
                    <a:pt x="2148" y="1448"/>
                  </a:lnTo>
                  <a:lnTo>
                    <a:pt x="2203" y="1463"/>
                  </a:lnTo>
                  <a:lnTo>
                    <a:pt x="2259" y="1477"/>
                  </a:lnTo>
                  <a:lnTo>
                    <a:pt x="2316" y="1492"/>
                  </a:lnTo>
                  <a:lnTo>
                    <a:pt x="2372" y="1507"/>
                  </a:lnTo>
                  <a:lnTo>
                    <a:pt x="2428" y="1522"/>
                  </a:lnTo>
                  <a:lnTo>
                    <a:pt x="2482" y="1537"/>
                  </a:lnTo>
                  <a:lnTo>
                    <a:pt x="2536" y="1552"/>
                  </a:lnTo>
                  <a:lnTo>
                    <a:pt x="2587" y="1566"/>
                  </a:lnTo>
                  <a:lnTo>
                    <a:pt x="2637" y="1579"/>
                  </a:lnTo>
                  <a:lnTo>
                    <a:pt x="2682" y="1593"/>
                  </a:lnTo>
                  <a:lnTo>
                    <a:pt x="2725" y="1605"/>
                  </a:lnTo>
                  <a:lnTo>
                    <a:pt x="2713" y="1535"/>
                  </a:lnTo>
                  <a:lnTo>
                    <a:pt x="2696" y="1466"/>
                  </a:lnTo>
                  <a:lnTo>
                    <a:pt x="2674" y="1399"/>
                  </a:lnTo>
                  <a:lnTo>
                    <a:pt x="2647" y="1333"/>
                  </a:lnTo>
                  <a:lnTo>
                    <a:pt x="2616" y="1270"/>
                  </a:lnTo>
                  <a:lnTo>
                    <a:pt x="2580" y="1210"/>
                  </a:lnTo>
                  <a:lnTo>
                    <a:pt x="2538" y="1150"/>
                  </a:lnTo>
                  <a:lnTo>
                    <a:pt x="2494" y="1094"/>
                  </a:lnTo>
                  <a:lnTo>
                    <a:pt x="2444" y="1042"/>
                  </a:lnTo>
                  <a:lnTo>
                    <a:pt x="2444" y="1042"/>
                  </a:lnTo>
                  <a:lnTo>
                    <a:pt x="2392" y="993"/>
                  </a:lnTo>
                  <a:lnTo>
                    <a:pt x="2337" y="948"/>
                  </a:lnTo>
                  <a:lnTo>
                    <a:pt x="2279" y="907"/>
                  </a:lnTo>
                  <a:lnTo>
                    <a:pt x="2217" y="872"/>
                  </a:lnTo>
                  <a:lnTo>
                    <a:pt x="2155" y="840"/>
                  </a:lnTo>
                  <a:lnTo>
                    <a:pt x="2091" y="813"/>
                  </a:lnTo>
                  <a:lnTo>
                    <a:pt x="2024" y="791"/>
                  </a:lnTo>
                  <a:lnTo>
                    <a:pt x="1955" y="774"/>
                  </a:lnTo>
                  <a:lnTo>
                    <a:pt x="1886" y="762"/>
                  </a:lnTo>
                  <a:lnTo>
                    <a:pt x="1815" y="754"/>
                  </a:lnTo>
                  <a:lnTo>
                    <a:pt x="1743" y="751"/>
                  </a:lnTo>
                  <a:close/>
                  <a:moveTo>
                    <a:pt x="2901" y="730"/>
                  </a:moveTo>
                  <a:lnTo>
                    <a:pt x="2658" y="973"/>
                  </a:lnTo>
                  <a:lnTo>
                    <a:pt x="2710" y="1038"/>
                  </a:lnTo>
                  <a:lnTo>
                    <a:pt x="2757" y="1108"/>
                  </a:lnTo>
                  <a:lnTo>
                    <a:pt x="2799" y="1180"/>
                  </a:lnTo>
                  <a:lnTo>
                    <a:pt x="2835" y="1255"/>
                  </a:lnTo>
                  <a:lnTo>
                    <a:pt x="2867" y="1332"/>
                  </a:lnTo>
                  <a:lnTo>
                    <a:pt x="2892" y="1410"/>
                  </a:lnTo>
                  <a:lnTo>
                    <a:pt x="2912" y="1492"/>
                  </a:lnTo>
                  <a:lnTo>
                    <a:pt x="2927" y="1574"/>
                  </a:lnTo>
                  <a:lnTo>
                    <a:pt x="2936" y="1657"/>
                  </a:lnTo>
                  <a:lnTo>
                    <a:pt x="2939" y="1743"/>
                  </a:lnTo>
                  <a:lnTo>
                    <a:pt x="2936" y="1829"/>
                  </a:lnTo>
                  <a:lnTo>
                    <a:pt x="2927" y="1912"/>
                  </a:lnTo>
                  <a:lnTo>
                    <a:pt x="2912" y="1994"/>
                  </a:lnTo>
                  <a:lnTo>
                    <a:pt x="2892" y="2076"/>
                  </a:lnTo>
                  <a:lnTo>
                    <a:pt x="2867" y="2154"/>
                  </a:lnTo>
                  <a:lnTo>
                    <a:pt x="2835" y="2231"/>
                  </a:lnTo>
                  <a:lnTo>
                    <a:pt x="2799" y="2306"/>
                  </a:lnTo>
                  <a:lnTo>
                    <a:pt x="2757" y="2378"/>
                  </a:lnTo>
                  <a:lnTo>
                    <a:pt x="2710" y="2448"/>
                  </a:lnTo>
                  <a:lnTo>
                    <a:pt x="2658" y="2513"/>
                  </a:lnTo>
                  <a:lnTo>
                    <a:pt x="2901" y="2756"/>
                  </a:lnTo>
                  <a:lnTo>
                    <a:pt x="2958" y="2686"/>
                  </a:lnTo>
                  <a:lnTo>
                    <a:pt x="3011" y="2613"/>
                  </a:lnTo>
                  <a:lnTo>
                    <a:pt x="3060" y="2537"/>
                  </a:lnTo>
                  <a:lnTo>
                    <a:pt x="3105" y="2459"/>
                  </a:lnTo>
                  <a:lnTo>
                    <a:pt x="3145" y="2378"/>
                  </a:lnTo>
                  <a:lnTo>
                    <a:pt x="3180" y="2293"/>
                  </a:lnTo>
                  <a:lnTo>
                    <a:pt x="3210" y="2207"/>
                  </a:lnTo>
                  <a:lnTo>
                    <a:pt x="3236" y="2118"/>
                  </a:lnTo>
                  <a:lnTo>
                    <a:pt x="3256" y="2027"/>
                  </a:lnTo>
                  <a:lnTo>
                    <a:pt x="3269" y="1934"/>
                  </a:lnTo>
                  <a:lnTo>
                    <a:pt x="3279" y="1839"/>
                  </a:lnTo>
                  <a:lnTo>
                    <a:pt x="3282" y="1743"/>
                  </a:lnTo>
                  <a:lnTo>
                    <a:pt x="3279" y="1647"/>
                  </a:lnTo>
                  <a:lnTo>
                    <a:pt x="3269" y="1552"/>
                  </a:lnTo>
                  <a:lnTo>
                    <a:pt x="3256" y="1459"/>
                  </a:lnTo>
                  <a:lnTo>
                    <a:pt x="3236" y="1368"/>
                  </a:lnTo>
                  <a:lnTo>
                    <a:pt x="3210" y="1279"/>
                  </a:lnTo>
                  <a:lnTo>
                    <a:pt x="3180" y="1193"/>
                  </a:lnTo>
                  <a:lnTo>
                    <a:pt x="3145" y="1108"/>
                  </a:lnTo>
                  <a:lnTo>
                    <a:pt x="3105" y="1027"/>
                  </a:lnTo>
                  <a:lnTo>
                    <a:pt x="3060" y="949"/>
                  </a:lnTo>
                  <a:lnTo>
                    <a:pt x="3011" y="873"/>
                  </a:lnTo>
                  <a:lnTo>
                    <a:pt x="2958" y="800"/>
                  </a:lnTo>
                  <a:lnTo>
                    <a:pt x="2901" y="730"/>
                  </a:lnTo>
                  <a:close/>
                  <a:moveTo>
                    <a:pt x="585" y="730"/>
                  </a:moveTo>
                  <a:lnTo>
                    <a:pt x="528" y="800"/>
                  </a:lnTo>
                  <a:lnTo>
                    <a:pt x="475" y="873"/>
                  </a:lnTo>
                  <a:lnTo>
                    <a:pt x="426" y="949"/>
                  </a:lnTo>
                  <a:lnTo>
                    <a:pt x="381" y="1027"/>
                  </a:lnTo>
                  <a:lnTo>
                    <a:pt x="341" y="1108"/>
                  </a:lnTo>
                  <a:lnTo>
                    <a:pt x="306" y="1193"/>
                  </a:lnTo>
                  <a:lnTo>
                    <a:pt x="276" y="1279"/>
                  </a:lnTo>
                  <a:lnTo>
                    <a:pt x="250" y="1368"/>
                  </a:lnTo>
                  <a:lnTo>
                    <a:pt x="230" y="1459"/>
                  </a:lnTo>
                  <a:lnTo>
                    <a:pt x="217" y="1552"/>
                  </a:lnTo>
                  <a:lnTo>
                    <a:pt x="207" y="1647"/>
                  </a:lnTo>
                  <a:lnTo>
                    <a:pt x="204" y="1743"/>
                  </a:lnTo>
                  <a:lnTo>
                    <a:pt x="207" y="1839"/>
                  </a:lnTo>
                  <a:lnTo>
                    <a:pt x="217" y="1934"/>
                  </a:lnTo>
                  <a:lnTo>
                    <a:pt x="230" y="2027"/>
                  </a:lnTo>
                  <a:lnTo>
                    <a:pt x="250" y="2118"/>
                  </a:lnTo>
                  <a:lnTo>
                    <a:pt x="276" y="2207"/>
                  </a:lnTo>
                  <a:lnTo>
                    <a:pt x="306" y="2293"/>
                  </a:lnTo>
                  <a:lnTo>
                    <a:pt x="341" y="2378"/>
                  </a:lnTo>
                  <a:lnTo>
                    <a:pt x="381" y="2459"/>
                  </a:lnTo>
                  <a:lnTo>
                    <a:pt x="426" y="2537"/>
                  </a:lnTo>
                  <a:lnTo>
                    <a:pt x="475" y="2613"/>
                  </a:lnTo>
                  <a:lnTo>
                    <a:pt x="528" y="2686"/>
                  </a:lnTo>
                  <a:lnTo>
                    <a:pt x="585" y="2756"/>
                  </a:lnTo>
                  <a:lnTo>
                    <a:pt x="828" y="2513"/>
                  </a:lnTo>
                  <a:lnTo>
                    <a:pt x="776" y="2448"/>
                  </a:lnTo>
                  <a:lnTo>
                    <a:pt x="729" y="2378"/>
                  </a:lnTo>
                  <a:lnTo>
                    <a:pt x="687" y="2306"/>
                  </a:lnTo>
                  <a:lnTo>
                    <a:pt x="651" y="2231"/>
                  </a:lnTo>
                  <a:lnTo>
                    <a:pt x="619" y="2154"/>
                  </a:lnTo>
                  <a:lnTo>
                    <a:pt x="594" y="2076"/>
                  </a:lnTo>
                  <a:lnTo>
                    <a:pt x="574" y="1994"/>
                  </a:lnTo>
                  <a:lnTo>
                    <a:pt x="559" y="1912"/>
                  </a:lnTo>
                  <a:lnTo>
                    <a:pt x="550" y="1829"/>
                  </a:lnTo>
                  <a:lnTo>
                    <a:pt x="547" y="1743"/>
                  </a:lnTo>
                  <a:lnTo>
                    <a:pt x="550" y="1657"/>
                  </a:lnTo>
                  <a:lnTo>
                    <a:pt x="559" y="1574"/>
                  </a:lnTo>
                  <a:lnTo>
                    <a:pt x="574" y="1492"/>
                  </a:lnTo>
                  <a:lnTo>
                    <a:pt x="594" y="1410"/>
                  </a:lnTo>
                  <a:lnTo>
                    <a:pt x="619" y="1332"/>
                  </a:lnTo>
                  <a:lnTo>
                    <a:pt x="651" y="1255"/>
                  </a:lnTo>
                  <a:lnTo>
                    <a:pt x="687" y="1180"/>
                  </a:lnTo>
                  <a:lnTo>
                    <a:pt x="729" y="1108"/>
                  </a:lnTo>
                  <a:lnTo>
                    <a:pt x="776" y="1038"/>
                  </a:lnTo>
                  <a:lnTo>
                    <a:pt x="828" y="973"/>
                  </a:lnTo>
                  <a:lnTo>
                    <a:pt x="585" y="730"/>
                  </a:lnTo>
                  <a:close/>
                  <a:moveTo>
                    <a:pt x="1743" y="204"/>
                  </a:moveTo>
                  <a:lnTo>
                    <a:pt x="1647" y="207"/>
                  </a:lnTo>
                  <a:lnTo>
                    <a:pt x="1552" y="217"/>
                  </a:lnTo>
                  <a:lnTo>
                    <a:pt x="1459" y="230"/>
                  </a:lnTo>
                  <a:lnTo>
                    <a:pt x="1368" y="250"/>
                  </a:lnTo>
                  <a:lnTo>
                    <a:pt x="1279" y="276"/>
                  </a:lnTo>
                  <a:lnTo>
                    <a:pt x="1193" y="306"/>
                  </a:lnTo>
                  <a:lnTo>
                    <a:pt x="1108" y="341"/>
                  </a:lnTo>
                  <a:lnTo>
                    <a:pt x="1027" y="381"/>
                  </a:lnTo>
                  <a:lnTo>
                    <a:pt x="949" y="426"/>
                  </a:lnTo>
                  <a:lnTo>
                    <a:pt x="873" y="475"/>
                  </a:lnTo>
                  <a:lnTo>
                    <a:pt x="800" y="528"/>
                  </a:lnTo>
                  <a:lnTo>
                    <a:pt x="730" y="585"/>
                  </a:lnTo>
                  <a:lnTo>
                    <a:pt x="973" y="828"/>
                  </a:lnTo>
                  <a:lnTo>
                    <a:pt x="1038" y="776"/>
                  </a:lnTo>
                  <a:lnTo>
                    <a:pt x="1108" y="729"/>
                  </a:lnTo>
                  <a:lnTo>
                    <a:pt x="1180" y="687"/>
                  </a:lnTo>
                  <a:lnTo>
                    <a:pt x="1255" y="651"/>
                  </a:lnTo>
                  <a:lnTo>
                    <a:pt x="1332" y="619"/>
                  </a:lnTo>
                  <a:lnTo>
                    <a:pt x="1410" y="594"/>
                  </a:lnTo>
                  <a:lnTo>
                    <a:pt x="1492" y="574"/>
                  </a:lnTo>
                  <a:lnTo>
                    <a:pt x="1574" y="559"/>
                  </a:lnTo>
                  <a:lnTo>
                    <a:pt x="1657" y="550"/>
                  </a:lnTo>
                  <a:lnTo>
                    <a:pt x="1743" y="547"/>
                  </a:lnTo>
                  <a:lnTo>
                    <a:pt x="1829" y="550"/>
                  </a:lnTo>
                  <a:lnTo>
                    <a:pt x="1912" y="559"/>
                  </a:lnTo>
                  <a:lnTo>
                    <a:pt x="1994" y="574"/>
                  </a:lnTo>
                  <a:lnTo>
                    <a:pt x="2076" y="594"/>
                  </a:lnTo>
                  <a:lnTo>
                    <a:pt x="2154" y="619"/>
                  </a:lnTo>
                  <a:lnTo>
                    <a:pt x="2231" y="651"/>
                  </a:lnTo>
                  <a:lnTo>
                    <a:pt x="2306" y="687"/>
                  </a:lnTo>
                  <a:lnTo>
                    <a:pt x="2378" y="729"/>
                  </a:lnTo>
                  <a:lnTo>
                    <a:pt x="2448" y="776"/>
                  </a:lnTo>
                  <a:lnTo>
                    <a:pt x="2513" y="828"/>
                  </a:lnTo>
                  <a:lnTo>
                    <a:pt x="2756" y="585"/>
                  </a:lnTo>
                  <a:lnTo>
                    <a:pt x="2686" y="528"/>
                  </a:lnTo>
                  <a:lnTo>
                    <a:pt x="2613" y="475"/>
                  </a:lnTo>
                  <a:lnTo>
                    <a:pt x="2537" y="426"/>
                  </a:lnTo>
                  <a:lnTo>
                    <a:pt x="2459" y="381"/>
                  </a:lnTo>
                  <a:lnTo>
                    <a:pt x="2378" y="341"/>
                  </a:lnTo>
                  <a:lnTo>
                    <a:pt x="2293" y="306"/>
                  </a:lnTo>
                  <a:lnTo>
                    <a:pt x="2207" y="276"/>
                  </a:lnTo>
                  <a:lnTo>
                    <a:pt x="2118" y="250"/>
                  </a:lnTo>
                  <a:lnTo>
                    <a:pt x="2027" y="230"/>
                  </a:lnTo>
                  <a:lnTo>
                    <a:pt x="1934" y="217"/>
                  </a:lnTo>
                  <a:lnTo>
                    <a:pt x="1839" y="207"/>
                  </a:lnTo>
                  <a:lnTo>
                    <a:pt x="1743" y="204"/>
                  </a:lnTo>
                  <a:close/>
                  <a:moveTo>
                    <a:pt x="1743" y="0"/>
                  </a:moveTo>
                  <a:lnTo>
                    <a:pt x="1842" y="3"/>
                  </a:lnTo>
                  <a:lnTo>
                    <a:pt x="1941" y="11"/>
                  </a:lnTo>
                  <a:lnTo>
                    <a:pt x="2038" y="24"/>
                  </a:lnTo>
                  <a:lnTo>
                    <a:pt x="2134" y="43"/>
                  </a:lnTo>
                  <a:lnTo>
                    <a:pt x="2228" y="68"/>
                  </a:lnTo>
                  <a:lnTo>
                    <a:pt x="2320" y="97"/>
                  </a:lnTo>
                  <a:lnTo>
                    <a:pt x="2411" y="132"/>
                  </a:lnTo>
                  <a:lnTo>
                    <a:pt x="2498" y="171"/>
                  </a:lnTo>
                  <a:lnTo>
                    <a:pt x="2585" y="215"/>
                  </a:lnTo>
                  <a:lnTo>
                    <a:pt x="2668" y="265"/>
                  </a:lnTo>
                  <a:lnTo>
                    <a:pt x="2750" y="319"/>
                  </a:lnTo>
                  <a:lnTo>
                    <a:pt x="2828" y="378"/>
                  </a:lnTo>
                  <a:lnTo>
                    <a:pt x="2903" y="443"/>
                  </a:lnTo>
                  <a:lnTo>
                    <a:pt x="2976" y="510"/>
                  </a:lnTo>
                  <a:lnTo>
                    <a:pt x="2976" y="510"/>
                  </a:lnTo>
                  <a:lnTo>
                    <a:pt x="2976" y="510"/>
                  </a:lnTo>
                  <a:lnTo>
                    <a:pt x="3043" y="583"/>
                  </a:lnTo>
                  <a:lnTo>
                    <a:pt x="3108" y="658"/>
                  </a:lnTo>
                  <a:lnTo>
                    <a:pt x="3167" y="736"/>
                  </a:lnTo>
                  <a:lnTo>
                    <a:pt x="3221" y="818"/>
                  </a:lnTo>
                  <a:lnTo>
                    <a:pt x="3271" y="901"/>
                  </a:lnTo>
                  <a:lnTo>
                    <a:pt x="3315" y="988"/>
                  </a:lnTo>
                  <a:lnTo>
                    <a:pt x="3354" y="1075"/>
                  </a:lnTo>
                  <a:lnTo>
                    <a:pt x="3389" y="1166"/>
                  </a:lnTo>
                  <a:lnTo>
                    <a:pt x="3418" y="1258"/>
                  </a:lnTo>
                  <a:lnTo>
                    <a:pt x="3443" y="1353"/>
                  </a:lnTo>
                  <a:lnTo>
                    <a:pt x="3462" y="1448"/>
                  </a:lnTo>
                  <a:lnTo>
                    <a:pt x="3475" y="1545"/>
                  </a:lnTo>
                  <a:lnTo>
                    <a:pt x="3483" y="1644"/>
                  </a:lnTo>
                  <a:lnTo>
                    <a:pt x="3486" y="1743"/>
                  </a:lnTo>
                  <a:lnTo>
                    <a:pt x="3483" y="1842"/>
                  </a:lnTo>
                  <a:lnTo>
                    <a:pt x="3475" y="1941"/>
                  </a:lnTo>
                  <a:lnTo>
                    <a:pt x="3462" y="2038"/>
                  </a:lnTo>
                  <a:lnTo>
                    <a:pt x="3443" y="2133"/>
                  </a:lnTo>
                  <a:lnTo>
                    <a:pt x="3418" y="2228"/>
                  </a:lnTo>
                  <a:lnTo>
                    <a:pt x="3389" y="2320"/>
                  </a:lnTo>
                  <a:lnTo>
                    <a:pt x="3354" y="2411"/>
                  </a:lnTo>
                  <a:lnTo>
                    <a:pt x="3315" y="2498"/>
                  </a:lnTo>
                  <a:lnTo>
                    <a:pt x="3271" y="2585"/>
                  </a:lnTo>
                  <a:lnTo>
                    <a:pt x="3221" y="2668"/>
                  </a:lnTo>
                  <a:lnTo>
                    <a:pt x="3167" y="2750"/>
                  </a:lnTo>
                  <a:lnTo>
                    <a:pt x="3108" y="2828"/>
                  </a:lnTo>
                  <a:lnTo>
                    <a:pt x="3043" y="2903"/>
                  </a:lnTo>
                  <a:lnTo>
                    <a:pt x="2976" y="2976"/>
                  </a:lnTo>
                  <a:lnTo>
                    <a:pt x="2976" y="2976"/>
                  </a:lnTo>
                  <a:lnTo>
                    <a:pt x="2976" y="2976"/>
                  </a:lnTo>
                  <a:lnTo>
                    <a:pt x="2903" y="3043"/>
                  </a:lnTo>
                  <a:lnTo>
                    <a:pt x="2828" y="3108"/>
                  </a:lnTo>
                  <a:lnTo>
                    <a:pt x="2750" y="3167"/>
                  </a:lnTo>
                  <a:lnTo>
                    <a:pt x="2668" y="3221"/>
                  </a:lnTo>
                  <a:lnTo>
                    <a:pt x="2585" y="3271"/>
                  </a:lnTo>
                  <a:lnTo>
                    <a:pt x="2498" y="3315"/>
                  </a:lnTo>
                  <a:lnTo>
                    <a:pt x="2411" y="3354"/>
                  </a:lnTo>
                  <a:lnTo>
                    <a:pt x="2320" y="3389"/>
                  </a:lnTo>
                  <a:lnTo>
                    <a:pt x="2228" y="3418"/>
                  </a:lnTo>
                  <a:lnTo>
                    <a:pt x="2134" y="3443"/>
                  </a:lnTo>
                  <a:lnTo>
                    <a:pt x="2038" y="3462"/>
                  </a:lnTo>
                  <a:lnTo>
                    <a:pt x="1941" y="3475"/>
                  </a:lnTo>
                  <a:lnTo>
                    <a:pt x="1842" y="3483"/>
                  </a:lnTo>
                  <a:lnTo>
                    <a:pt x="1743" y="3486"/>
                  </a:lnTo>
                  <a:lnTo>
                    <a:pt x="1644" y="3483"/>
                  </a:lnTo>
                  <a:lnTo>
                    <a:pt x="1545" y="3475"/>
                  </a:lnTo>
                  <a:lnTo>
                    <a:pt x="1448" y="3462"/>
                  </a:lnTo>
                  <a:lnTo>
                    <a:pt x="1353" y="3443"/>
                  </a:lnTo>
                  <a:lnTo>
                    <a:pt x="1258" y="3418"/>
                  </a:lnTo>
                  <a:lnTo>
                    <a:pt x="1166" y="3389"/>
                  </a:lnTo>
                  <a:lnTo>
                    <a:pt x="1075" y="3354"/>
                  </a:lnTo>
                  <a:lnTo>
                    <a:pt x="988" y="3315"/>
                  </a:lnTo>
                  <a:lnTo>
                    <a:pt x="901" y="3271"/>
                  </a:lnTo>
                  <a:lnTo>
                    <a:pt x="818" y="3221"/>
                  </a:lnTo>
                  <a:lnTo>
                    <a:pt x="736" y="3167"/>
                  </a:lnTo>
                  <a:lnTo>
                    <a:pt x="658" y="3108"/>
                  </a:lnTo>
                  <a:lnTo>
                    <a:pt x="583" y="3043"/>
                  </a:lnTo>
                  <a:lnTo>
                    <a:pt x="510" y="2976"/>
                  </a:lnTo>
                  <a:lnTo>
                    <a:pt x="510" y="2976"/>
                  </a:lnTo>
                  <a:lnTo>
                    <a:pt x="510" y="2976"/>
                  </a:lnTo>
                  <a:lnTo>
                    <a:pt x="443" y="2903"/>
                  </a:lnTo>
                  <a:lnTo>
                    <a:pt x="378" y="2828"/>
                  </a:lnTo>
                  <a:lnTo>
                    <a:pt x="319" y="2750"/>
                  </a:lnTo>
                  <a:lnTo>
                    <a:pt x="265" y="2668"/>
                  </a:lnTo>
                  <a:lnTo>
                    <a:pt x="215" y="2585"/>
                  </a:lnTo>
                  <a:lnTo>
                    <a:pt x="171" y="2498"/>
                  </a:lnTo>
                  <a:lnTo>
                    <a:pt x="132" y="2411"/>
                  </a:lnTo>
                  <a:lnTo>
                    <a:pt x="97" y="2320"/>
                  </a:lnTo>
                  <a:lnTo>
                    <a:pt x="68" y="2228"/>
                  </a:lnTo>
                  <a:lnTo>
                    <a:pt x="43" y="2133"/>
                  </a:lnTo>
                  <a:lnTo>
                    <a:pt x="24" y="2038"/>
                  </a:lnTo>
                  <a:lnTo>
                    <a:pt x="11" y="1941"/>
                  </a:lnTo>
                  <a:lnTo>
                    <a:pt x="3" y="1842"/>
                  </a:lnTo>
                  <a:lnTo>
                    <a:pt x="0" y="1743"/>
                  </a:lnTo>
                  <a:lnTo>
                    <a:pt x="3" y="1644"/>
                  </a:lnTo>
                  <a:lnTo>
                    <a:pt x="11" y="1545"/>
                  </a:lnTo>
                  <a:lnTo>
                    <a:pt x="24" y="1448"/>
                  </a:lnTo>
                  <a:lnTo>
                    <a:pt x="43" y="1352"/>
                  </a:lnTo>
                  <a:lnTo>
                    <a:pt x="68" y="1258"/>
                  </a:lnTo>
                  <a:lnTo>
                    <a:pt x="97" y="1166"/>
                  </a:lnTo>
                  <a:lnTo>
                    <a:pt x="132" y="1075"/>
                  </a:lnTo>
                  <a:lnTo>
                    <a:pt x="171" y="988"/>
                  </a:lnTo>
                  <a:lnTo>
                    <a:pt x="215" y="901"/>
                  </a:lnTo>
                  <a:lnTo>
                    <a:pt x="265" y="818"/>
                  </a:lnTo>
                  <a:lnTo>
                    <a:pt x="320" y="736"/>
                  </a:lnTo>
                  <a:lnTo>
                    <a:pt x="378" y="658"/>
                  </a:lnTo>
                  <a:lnTo>
                    <a:pt x="443" y="583"/>
                  </a:lnTo>
                  <a:lnTo>
                    <a:pt x="510" y="510"/>
                  </a:lnTo>
                  <a:lnTo>
                    <a:pt x="583" y="443"/>
                  </a:lnTo>
                  <a:lnTo>
                    <a:pt x="658" y="378"/>
                  </a:lnTo>
                  <a:lnTo>
                    <a:pt x="736" y="320"/>
                  </a:lnTo>
                  <a:lnTo>
                    <a:pt x="818" y="265"/>
                  </a:lnTo>
                  <a:lnTo>
                    <a:pt x="901" y="215"/>
                  </a:lnTo>
                  <a:lnTo>
                    <a:pt x="988" y="171"/>
                  </a:lnTo>
                  <a:lnTo>
                    <a:pt x="1075" y="132"/>
                  </a:lnTo>
                  <a:lnTo>
                    <a:pt x="1166" y="97"/>
                  </a:lnTo>
                  <a:lnTo>
                    <a:pt x="1258" y="68"/>
                  </a:lnTo>
                  <a:lnTo>
                    <a:pt x="1352" y="43"/>
                  </a:lnTo>
                  <a:lnTo>
                    <a:pt x="1448" y="24"/>
                  </a:lnTo>
                  <a:lnTo>
                    <a:pt x="1545" y="11"/>
                  </a:lnTo>
                  <a:lnTo>
                    <a:pt x="1644" y="3"/>
                  </a:lnTo>
                  <a:lnTo>
                    <a:pt x="174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0" name="Freeform 22"/>
            <p:cNvSpPr>
              <a:spLocks/>
            </p:cNvSpPr>
            <p:nvPr/>
          </p:nvSpPr>
          <p:spPr bwMode="auto">
            <a:xfrm>
              <a:off x="2427288" y="1768475"/>
              <a:ext cx="74613" cy="23813"/>
            </a:xfrm>
            <a:custGeom>
              <a:avLst/>
              <a:gdLst>
                <a:gd name="T0" fmla="*/ 103 w 658"/>
                <a:gd name="T1" fmla="*/ 0 h 204"/>
                <a:gd name="T2" fmla="*/ 555 w 658"/>
                <a:gd name="T3" fmla="*/ 0 h 204"/>
                <a:gd name="T4" fmla="*/ 579 w 658"/>
                <a:gd name="T5" fmla="*/ 2 h 204"/>
                <a:gd name="T6" fmla="*/ 600 w 658"/>
                <a:gd name="T7" fmla="*/ 9 h 204"/>
                <a:gd name="T8" fmla="*/ 620 w 658"/>
                <a:gd name="T9" fmla="*/ 22 h 204"/>
                <a:gd name="T10" fmla="*/ 635 w 658"/>
                <a:gd name="T11" fmla="*/ 38 h 204"/>
                <a:gd name="T12" fmla="*/ 647 w 658"/>
                <a:gd name="T13" fmla="*/ 57 h 204"/>
                <a:gd name="T14" fmla="*/ 655 w 658"/>
                <a:gd name="T15" fmla="*/ 78 h 204"/>
                <a:gd name="T16" fmla="*/ 658 w 658"/>
                <a:gd name="T17" fmla="*/ 101 h 204"/>
                <a:gd name="T18" fmla="*/ 655 w 658"/>
                <a:gd name="T19" fmla="*/ 124 h 204"/>
                <a:gd name="T20" fmla="*/ 647 w 658"/>
                <a:gd name="T21" fmla="*/ 147 h 204"/>
                <a:gd name="T22" fmla="*/ 635 w 658"/>
                <a:gd name="T23" fmla="*/ 166 h 204"/>
                <a:gd name="T24" fmla="*/ 620 w 658"/>
                <a:gd name="T25" fmla="*/ 182 h 204"/>
                <a:gd name="T26" fmla="*/ 600 w 658"/>
                <a:gd name="T27" fmla="*/ 193 h 204"/>
                <a:gd name="T28" fmla="*/ 579 w 658"/>
                <a:gd name="T29" fmla="*/ 201 h 204"/>
                <a:gd name="T30" fmla="*/ 555 w 658"/>
                <a:gd name="T31" fmla="*/ 204 h 204"/>
                <a:gd name="T32" fmla="*/ 103 w 658"/>
                <a:gd name="T33" fmla="*/ 204 h 204"/>
                <a:gd name="T34" fmla="*/ 79 w 658"/>
                <a:gd name="T35" fmla="*/ 201 h 204"/>
                <a:gd name="T36" fmla="*/ 58 w 658"/>
                <a:gd name="T37" fmla="*/ 193 h 204"/>
                <a:gd name="T38" fmla="*/ 39 w 658"/>
                <a:gd name="T39" fmla="*/ 182 h 204"/>
                <a:gd name="T40" fmla="*/ 23 w 658"/>
                <a:gd name="T41" fmla="*/ 166 h 204"/>
                <a:gd name="T42" fmla="*/ 11 w 658"/>
                <a:gd name="T43" fmla="*/ 147 h 204"/>
                <a:gd name="T44" fmla="*/ 3 w 658"/>
                <a:gd name="T45" fmla="*/ 124 h 204"/>
                <a:gd name="T46" fmla="*/ 0 w 658"/>
                <a:gd name="T47" fmla="*/ 101 h 204"/>
                <a:gd name="T48" fmla="*/ 3 w 658"/>
                <a:gd name="T49" fmla="*/ 78 h 204"/>
                <a:gd name="T50" fmla="*/ 11 w 658"/>
                <a:gd name="T51" fmla="*/ 57 h 204"/>
                <a:gd name="T52" fmla="*/ 23 w 658"/>
                <a:gd name="T53" fmla="*/ 38 h 204"/>
                <a:gd name="T54" fmla="*/ 39 w 658"/>
                <a:gd name="T55" fmla="*/ 22 h 204"/>
                <a:gd name="T56" fmla="*/ 58 w 658"/>
                <a:gd name="T57" fmla="*/ 9 h 204"/>
                <a:gd name="T58" fmla="*/ 79 w 658"/>
                <a:gd name="T59" fmla="*/ 2 h 204"/>
                <a:gd name="T60" fmla="*/ 103 w 658"/>
                <a:gd name="T61"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58" h="204">
                  <a:moveTo>
                    <a:pt x="103" y="0"/>
                  </a:moveTo>
                  <a:lnTo>
                    <a:pt x="555" y="0"/>
                  </a:lnTo>
                  <a:lnTo>
                    <a:pt x="579" y="2"/>
                  </a:lnTo>
                  <a:lnTo>
                    <a:pt x="600" y="9"/>
                  </a:lnTo>
                  <a:lnTo>
                    <a:pt x="620" y="22"/>
                  </a:lnTo>
                  <a:lnTo>
                    <a:pt x="635" y="38"/>
                  </a:lnTo>
                  <a:lnTo>
                    <a:pt x="647" y="57"/>
                  </a:lnTo>
                  <a:lnTo>
                    <a:pt x="655" y="78"/>
                  </a:lnTo>
                  <a:lnTo>
                    <a:pt x="658" y="101"/>
                  </a:lnTo>
                  <a:lnTo>
                    <a:pt x="655" y="124"/>
                  </a:lnTo>
                  <a:lnTo>
                    <a:pt x="647" y="147"/>
                  </a:lnTo>
                  <a:lnTo>
                    <a:pt x="635" y="166"/>
                  </a:lnTo>
                  <a:lnTo>
                    <a:pt x="620" y="182"/>
                  </a:lnTo>
                  <a:lnTo>
                    <a:pt x="600" y="193"/>
                  </a:lnTo>
                  <a:lnTo>
                    <a:pt x="579" y="201"/>
                  </a:lnTo>
                  <a:lnTo>
                    <a:pt x="555" y="204"/>
                  </a:lnTo>
                  <a:lnTo>
                    <a:pt x="103" y="204"/>
                  </a:lnTo>
                  <a:lnTo>
                    <a:pt x="79" y="201"/>
                  </a:lnTo>
                  <a:lnTo>
                    <a:pt x="58" y="193"/>
                  </a:lnTo>
                  <a:lnTo>
                    <a:pt x="39" y="182"/>
                  </a:lnTo>
                  <a:lnTo>
                    <a:pt x="23" y="166"/>
                  </a:lnTo>
                  <a:lnTo>
                    <a:pt x="11" y="147"/>
                  </a:lnTo>
                  <a:lnTo>
                    <a:pt x="3" y="124"/>
                  </a:lnTo>
                  <a:lnTo>
                    <a:pt x="0" y="101"/>
                  </a:lnTo>
                  <a:lnTo>
                    <a:pt x="3" y="78"/>
                  </a:lnTo>
                  <a:lnTo>
                    <a:pt x="11" y="57"/>
                  </a:lnTo>
                  <a:lnTo>
                    <a:pt x="23" y="38"/>
                  </a:lnTo>
                  <a:lnTo>
                    <a:pt x="39" y="22"/>
                  </a:lnTo>
                  <a:lnTo>
                    <a:pt x="58" y="9"/>
                  </a:lnTo>
                  <a:lnTo>
                    <a:pt x="79" y="2"/>
                  </a:lnTo>
                  <a:lnTo>
                    <a:pt x="10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61" name="Group 60"/>
          <p:cNvGrpSpPr/>
          <p:nvPr/>
        </p:nvGrpSpPr>
        <p:grpSpPr>
          <a:xfrm>
            <a:off x="2047537" y="2753670"/>
            <a:ext cx="191177" cy="254563"/>
            <a:chOff x="2913063" y="1495425"/>
            <a:chExt cx="296862" cy="395288"/>
          </a:xfrm>
          <a:solidFill>
            <a:schemeClr val="bg1"/>
          </a:solidFill>
        </p:grpSpPr>
        <p:sp>
          <p:nvSpPr>
            <p:cNvPr id="62" name="Freeform 27"/>
            <p:cNvSpPr>
              <a:spLocks noEditPoints="1"/>
            </p:cNvSpPr>
            <p:nvPr/>
          </p:nvSpPr>
          <p:spPr bwMode="auto">
            <a:xfrm>
              <a:off x="2913063" y="1679575"/>
              <a:ext cx="296862" cy="211138"/>
            </a:xfrm>
            <a:custGeom>
              <a:avLst/>
              <a:gdLst>
                <a:gd name="T0" fmla="*/ 256 w 2613"/>
                <a:gd name="T1" fmla="*/ 421 h 1861"/>
                <a:gd name="T2" fmla="*/ 206 w 2613"/>
                <a:gd name="T3" fmla="*/ 495 h 1861"/>
                <a:gd name="T4" fmla="*/ 223 w 2613"/>
                <a:gd name="T5" fmla="*/ 582 h 1861"/>
                <a:gd name="T6" fmla="*/ 963 w 2613"/>
                <a:gd name="T7" fmla="*/ 1335 h 1861"/>
                <a:gd name="T8" fmla="*/ 1643 w 2613"/>
                <a:gd name="T9" fmla="*/ 1657 h 1861"/>
                <a:gd name="T10" fmla="*/ 1660 w 2613"/>
                <a:gd name="T11" fmla="*/ 1318 h 1861"/>
                <a:gd name="T12" fmla="*/ 2400 w 2613"/>
                <a:gd name="T13" fmla="*/ 562 h 1861"/>
                <a:gd name="T14" fmla="*/ 2400 w 2613"/>
                <a:gd name="T15" fmla="*/ 474 h 1861"/>
                <a:gd name="T16" fmla="*/ 2337 w 2613"/>
                <a:gd name="T17" fmla="*/ 410 h 1861"/>
                <a:gd name="T18" fmla="*/ 2248 w 2613"/>
                <a:gd name="T19" fmla="*/ 410 h 1861"/>
                <a:gd name="T20" fmla="*/ 1608 w 2613"/>
                <a:gd name="T21" fmla="*/ 1034 h 1861"/>
                <a:gd name="T22" fmla="*/ 1062 w 2613"/>
                <a:gd name="T23" fmla="*/ 1052 h 1861"/>
                <a:gd name="T24" fmla="*/ 990 w 2613"/>
                <a:gd name="T25" fmla="*/ 1021 h 1861"/>
                <a:gd name="T26" fmla="*/ 344 w 2613"/>
                <a:gd name="T27" fmla="*/ 403 h 1861"/>
                <a:gd name="T28" fmla="*/ 1221 w 2613"/>
                <a:gd name="T29" fmla="*/ 216 h 1861"/>
                <a:gd name="T30" fmla="*/ 1079 w 2613"/>
                <a:gd name="T31" fmla="*/ 299 h 1861"/>
                <a:gd name="T32" fmla="*/ 996 w 2613"/>
                <a:gd name="T33" fmla="*/ 440 h 1861"/>
                <a:gd name="T34" fmla="*/ 996 w 2613"/>
                <a:gd name="T35" fmla="*/ 611 h 1861"/>
                <a:gd name="T36" fmla="*/ 1079 w 2613"/>
                <a:gd name="T37" fmla="*/ 753 h 1861"/>
                <a:gd name="T38" fmla="*/ 1221 w 2613"/>
                <a:gd name="T39" fmla="*/ 835 h 1861"/>
                <a:gd name="T40" fmla="*/ 1392 w 2613"/>
                <a:gd name="T41" fmla="*/ 835 h 1861"/>
                <a:gd name="T42" fmla="*/ 1534 w 2613"/>
                <a:gd name="T43" fmla="*/ 753 h 1861"/>
                <a:gd name="T44" fmla="*/ 1616 w 2613"/>
                <a:gd name="T45" fmla="*/ 611 h 1861"/>
                <a:gd name="T46" fmla="*/ 1616 w 2613"/>
                <a:gd name="T47" fmla="*/ 440 h 1861"/>
                <a:gd name="T48" fmla="*/ 1534 w 2613"/>
                <a:gd name="T49" fmla="*/ 299 h 1861"/>
                <a:gd name="T50" fmla="*/ 1392 w 2613"/>
                <a:gd name="T51" fmla="*/ 216 h 1861"/>
                <a:gd name="T52" fmla="*/ 1363 w 2613"/>
                <a:gd name="T53" fmla="*/ 3 h 1861"/>
                <a:gd name="T54" fmla="*/ 1571 w 2613"/>
                <a:gd name="T55" fmla="*/ 72 h 1861"/>
                <a:gd name="T56" fmla="*/ 1731 w 2613"/>
                <a:gd name="T57" fmla="*/ 214 h 1861"/>
                <a:gd name="T58" fmla="*/ 1820 w 2613"/>
                <a:gd name="T59" fmla="*/ 411 h 1861"/>
                <a:gd name="T60" fmla="*/ 2098 w 2613"/>
                <a:gd name="T61" fmla="*/ 263 h 1861"/>
                <a:gd name="T62" fmla="*/ 2250 w 2613"/>
                <a:gd name="T63" fmla="*/ 199 h 1861"/>
                <a:gd name="T64" fmla="*/ 2415 w 2613"/>
                <a:gd name="T65" fmla="*/ 222 h 1861"/>
                <a:gd name="T66" fmla="*/ 2546 w 2613"/>
                <a:gd name="T67" fmla="*/ 321 h 1861"/>
                <a:gd name="T68" fmla="*/ 2608 w 2613"/>
                <a:gd name="T69" fmla="*/ 461 h 1861"/>
                <a:gd name="T70" fmla="*/ 2600 w 2613"/>
                <a:gd name="T71" fmla="*/ 611 h 1861"/>
                <a:gd name="T72" fmla="*/ 2520 w 2613"/>
                <a:gd name="T73" fmla="*/ 744 h 1861"/>
                <a:gd name="T74" fmla="*/ 1836 w 2613"/>
                <a:gd name="T75" fmla="*/ 1804 h 1861"/>
                <a:gd name="T76" fmla="*/ 1769 w 2613"/>
                <a:gd name="T77" fmla="*/ 1858 h 1861"/>
                <a:gd name="T78" fmla="*/ 823 w 2613"/>
                <a:gd name="T79" fmla="*/ 1850 h 1861"/>
                <a:gd name="T80" fmla="*/ 769 w 2613"/>
                <a:gd name="T81" fmla="*/ 1782 h 1861"/>
                <a:gd name="T82" fmla="*/ 67 w 2613"/>
                <a:gd name="T83" fmla="*/ 715 h 1861"/>
                <a:gd name="T84" fmla="*/ 4 w 2613"/>
                <a:gd name="T85" fmla="*/ 574 h 1861"/>
                <a:gd name="T86" fmla="*/ 14 w 2613"/>
                <a:gd name="T87" fmla="*/ 424 h 1861"/>
                <a:gd name="T88" fmla="*/ 93 w 2613"/>
                <a:gd name="T89" fmla="*/ 291 h 1861"/>
                <a:gd name="T90" fmla="*/ 237 w 2613"/>
                <a:gd name="T91" fmla="*/ 208 h 1861"/>
                <a:gd name="T92" fmla="*/ 404 w 2613"/>
                <a:gd name="T93" fmla="*/ 208 h 1861"/>
                <a:gd name="T94" fmla="*/ 548 w 2613"/>
                <a:gd name="T95" fmla="*/ 291 h 1861"/>
                <a:gd name="T96" fmla="*/ 808 w 2613"/>
                <a:gd name="T97" fmla="*/ 358 h 1861"/>
                <a:gd name="T98" fmla="*/ 917 w 2613"/>
                <a:gd name="T99" fmla="*/ 173 h 1861"/>
                <a:gd name="T100" fmla="*/ 1090 w 2613"/>
                <a:gd name="T101" fmla="*/ 46 h 1861"/>
                <a:gd name="T102" fmla="*/ 1306 w 2613"/>
                <a:gd name="T103"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13" h="1861">
                  <a:moveTo>
                    <a:pt x="321" y="401"/>
                  </a:moveTo>
                  <a:lnTo>
                    <a:pt x="297" y="403"/>
                  </a:lnTo>
                  <a:lnTo>
                    <a:pt x="276" y="410"/>
                  </a:lnTo>
                  <a:lnTo>
                    <a:pt x="256" y="421"/>
                  </a:lnTo>
                  <a:lnTo>
                    <a:pt x="238" y="435"/>
                  </a:lnTo>
                  <a:lnTo>
                    <a:pt x="223" y="454"/>
                  </a:lnTo>
                  <a:lnTo>
                    <a:pt x="213" y="474"/>
                  </a:lnTo>
                  <a:lnTo>
                    <a:pt x="206" y="495"/>
                  </a:lnTo>
                  <a:lnTo>
                    <a:pt x="204" y="517"/>
                  </a:lnTo>
                  <a:lnTo>
                    <a:pt x="206" y="541"/>
                  </a:lnTo>
                  <a:lnTo>
                    <a:pt x="213" y="562"/>
                  </a:lnTo>
                  <a:lnTo>
                    <a:pt x="223" y="582"/>
                  </a:lnTo>
                  <a:lnTo>
                    <a:pt x="238" y="601"/>
                  </a:lnTo>
                  <a:lnTo>
                    <a:pt x="940" y="1302"/>
                  </a:lnTo>
                  <a:lnTo>
                    <a:pt x="953" y="1318"/>
                  </a:lnTo>
                  <a:lnTo>
                    <a:pt x="963" y="1335"/>
                  </a:lnTo>
                  <a:lnTo>
                    <a:pt x="969" y="1354"/>
                  </a:lnTo>
                  <a:lnTo>
                    <a:pt x="971" y="1374"/>
                  </a:lnTo>
                  <a:lnTo>
                    <a:pt x="971" y="1657"/>
                  </a:lnTo>
                  <a:lnTo>
                    <a:pt x="1643" y="1657"/>
                  </a:lnTo>
                  <a:lnTo>
                    <a:pt x="1643" y="1374"/>
                  </a:lnTo>
                  <a:lnTo>
                    <a:pt x="1645" y="1354"/>
                  </a:lnTo>
                  <a:lnTo>
                    <a:pt x="1650" y="1335"/>
                  </a:lnTo>
                  <a:lnTo>
                    <a:pt x="1660" y="1318"/>
                  </a:lnTo>
                  <a:lnTo>
                    <a:pt x="1672" y="1302"/>
                  </a:lnTo>
                  <a:lnTo>
                    <a:pt x="2375" y="601"/>
                  </a:lnTo>
                  <a:lnTo>
                    <a:pt x="2390" y="582"/>
                  </a:lnTo>
                  <a:lnTo>
                    <a:pt x="2400" y="562"/>
                  </a:lnTo>
                  <a:lnTo>
                    <a:pt x="2406" y="541"/>
                  </a:lnTo>
                  <a:lnTo>
                    <a:pt x="2410" y="517"/>
                  </a:lnTo>
                  <a:lnTo>
                    <a:pt x="2406" y="495"/>
                  </a:lnTo>
                  <a:lnTo>
                    <a:pt x="2400" y="474"/>
                  </a:lnTo>
                  <a:lnTo>
                    <a:pt x="2390" y="454"/>
                  </a:lnTo>
                  <a:lnTo>
                    <a:pt x="2375" y="435"/>
                  </a:lnTo>
                  <a:lnTo>
                    <a:pt x="2357" y="421"/>
                  </a:lnTo>
                  <a:lnTo>
                    <a:pt x="2337" y="410"/>
                  </a:lnTo>
                  <a:lnTo>
                    <a:pt x="2315" y="403"/>
                  </a:lnTo>
                  <a:lnTo>
                    <a:pt x="2292" y="401"/>
                  </a:lnTo>
                  <a:lnTo>
                    <a:pt x="2269" y="403"/>
                  </a:lnTo>
                  <a:lnTo>
                    <a:pt x="2248" y="410"/>
                  </a:lnTo>
                  <a:lnTo>
                    <a:pt x="2228" y="421"/>
                  </a:lnTo>
                  <a:lnTo>
                    <a:pt x="2210" y="435"/>
                  </a:lnTo>
                  <a:lnTo>
                    <a:pt x="1623" y="1021"/>
                  </a:lnTo>
                  <a:lnTo>
                    <a:pt x="1608" y="1034"/>
                  </a:lnTo>
                  <a:lnTo>
                    <a:pt x="1590" y="1043"/>
                  </a:lnTo>
                  <a:lnTo>
                    <a:pt x="1571" y="1050"/>
                  </a:lnTo>
                  <a:lnTo>
                    <a:pt x="1551" y="1052"/>
                  </a:lnTo>
                  <a:lnTo>
                    <a:pt x="1062" y="1052"/>
                  </a:lnTo>
                  <a:lnTo>
                    <a:pt x="1042" y="1050"/>
                  </a:lnTo>
                  <a:lnTo>
                    <a:pt x="1023" y="1043"/>
                  </a:lnTo>
                  <a:lnTo>
                    <a:pt x="1006" y="1034"/>
                  </a:lnTo>
                  <a:lnTo>
                    <a:pt x="990" y="1021"/>
                  </a:lnTo>
                  <a:lnTo>
                    <a:pt x="403" y="435"/>
                  </a:lnTo>
                  <a:lnTo>
                    <a:pt x="385" y="421"/>
                  </a:lnTo>
                  <a:lnTo>
                    <a:pt x="365" y="410"/>
                  </a:lnTo>
                  <a:lnTo>
                    <a:pt x="344" y="403"/>
                  </a:lnTo>
                  <a:lnTo>
                    <a:pt x="321" y="401"/>
                  </a:lnTo>
                  <a:close/>
                  <a:moveTo>
                    <a:pt x="1306" y="205"/>
                  </a:moveTo>
                  <a:lnTo>
                    <a:pt x="1263" y="207"/>
                  </a:lnTo>
                  <a:lnTo>
                    <a:pt x="1221" y="216"/>
                  </a:lnTo>
                  <a:lnTo>
                    <a:pt x="1182" y="230"/>
                  </a:lnTo>
                  <a:lnTo>
                    <a:pt x="1145" y="248"/>
                  </a:lnTo>
                  <a:lnTo>
                    <a:pt x="1110" y="271"/>
                  </a:lnTo>
                  <a:lnTo>
                    <a:pt x="1079" y="299"/>
                  </a:lnTo>
                  <a:lnTo>
                    <a:pt x="1051" y="329"/>
                  </a:lnTo>
                  <a:lnTo>
                    <a:pt x="1028" y="363"/>
                  </a:lnTo>
                  <a:lnTo>
                    <a:pt x="1010" y="401"/>
                  </a:lnTo>
                  <a:lnTo>
                    <a:pt x="996" y="440"/>
                  </a:lnTo>
                  <a:lnTo>
                    <a:pt x="988" y="482"/>
                  </a:lnTo>
                  <a:lnTo>
                    <a:pt x="985" y="526"/>
                  </a:lnTo>
                  <a:lnTo>
                    <a:pt x="988" y="569"/>
                  </a:lnTo>
                  <a:lnTo>
                    <a:pt x="996" y="611"/>
                  </a:lnTo>
                  <a:lnTo>
                    <a:pt x="1010" y="650"/>
                  </a:lnTo>
                  <a:lnTo>
                    <a:pt x="1028" y="687"/>
                  </a:lnTo>
                  <a:lnTo>
                    <a:pt x="1051" y="722"/>
                  </a:lnTo>
                  <a:lnTo>
                    <a:pt x="1079" y="753"/>
                  </a:lnTo>
                  <a:lnTo>
                    <a:pt x="1110" y="780"/>
                  </a:lnTo>
                  <a:lnTo>
                    <a:pt x="1145" y="804"/>
                  </a:lnTo>
                  <a:lnTo>
                    <a:pt x="1182" y="822"/>
                  </a:lnTo>
                  <a:lnTo>
                    <a:pt x="1221" y="835"/>
                  </a:lnTo>
                  <a:lnTo>
                    <a:pt x="1263" y="844"/>
                  </a:lnTo>
                  <a:lnTo>
                    <a:pt x="1306" y="847"/>
                  </a:lnTo>
                  <a:lnTo>
                    <a:pt x="1350" y="844"/>
                  </a:lnTo>
                  <a:lnTo>
                    <a:pt x="1392" y="835"/>
                  </a:lnTo>
                  <a:lnTo>
                    <a:pt x="1431" y="822"/>
                  </a:lnTo>
                  <a:lnTo>
                    <a:pt x="1469" y="804"/>
                  </a:lnTo>
                  <a:lnTo>
                    <a:pt x="1503" y="780"/>
                  </a:lnTo>
                  <a:lnTo>
                    <a:pt x="1534" y="753"/>
                  </a:lnTo>
                  <a:lnTo>
                    <a:pt x="1561" y="722"/>
                  </a:lnTo>
                  <a:lnTo>
                    <a:pt x="1585" y="687"/>
                  </a:lnTo>
                  <a:lnTo>
                    <a:pt x="1603" y="650"/>
                  </a:lnTo>
                  <a:lnTo>
                    <a:pt x="1616" y="611"/>
                  </a:lnTo>
                  <a:lnTo>
                    <a:pt x="1626" y="569"/>
                  </a:lnTo>
                  <a:lnTo>
                    <a:pt x="1628" y="526"/>
                  </a:lnTo>
                  <a:lnTo>
                    <a:pt x="1626" y="482"/>
                  </a:lnTo>
                  <a:lnTo>
                    <a:pt x="1616" y="440"/>
                  </a:lnTo>
                  <a:lnTo>
                    <a:pt x="1603" y="401"/>
                  </a:lnTo>
                  <a:lnTo>
                    <a:pt x="1585" y="363"/>
                  </a:lnTo>
                  <a:lnTo>
                    <a:pt x="1561" y="329"/>
                  </a:lnTo>
                  <a:lnTo>
                    <a:pt x="1534" y="299"/>
                  </a:lnTo>
                  <a:lnTo>
                    <a:pt x="1503" y="271"/>
                  </a:lnTo>
                  <a:lnTo>
                    <a:pt x="1469" y="248"/>
                  </a:lnTo>
                  <a:lnTo>
                    <a:pt x="1431" y="230"/>
                  </a:lnTo>
                  <a:lnTo>
                    <a:pt x="1392" y="216"/>
                  </a:lnTo>
                  <a:lnTo>
                    <a:pt x="1350" y="207"/>
                  </a:lnTo>
                  <a:lnTo>
                    <a:pt x="1306" y="205"/>
                  </a:lnTo>
                  <a:close/>
                  <a:moveTo>
                    <a:pt x="1306" y="0"/>
                  </a:moveTo>
                  <a:lnTo>
                    <a:pt x="1363" y="3"/>
                  </a:lnTo>
                  <a:lnTo>
                    <a:pt x="1418" y="12"/>
                  </a:lnTo>
                  <a:lnTo>
                    <a:pt x="1472" y="27"/>
                  </a:lnTo>
                  <a:lnTo>
                    <a:pt x="1523" y="46"/>
                  </a:lnTo>
                  <a:lnTo>
                    <a:pt x="1571" y="72"/>
                  </a:lnTo>
                  <a:lnTo>
                    <a:pt x="1616" y="101"/>
                  </a:lnTo>
                  <a:lnTo>
                    <a:pt x="1658" y="135"/>
                  </a:lnTo>
                  <a:lnTo>
                    <a:pt x="1696" y="173"/>
                  </a:lnTo>
                  <a:lnTo>
                    <a:pt x="1731" y="214"/>
                  </a:lnTo>
                  <a:lnTo>
                    <a:pt x="1760" y="260"/>
                  </a:lnTo>
                  <a:lnTo>
                    <a:pt x="1786" y="307"/>
                  </a:lnTo>
                  <a:lnTo>
                    <a:pt x="1806" y="358"/>
                  </a:lnTo>
                  <a:lnTo>
                    <a:pt x="1820" y="411"/>
                  </a:lnTo>
                  <a:lnTo>
                    <a:pt x="1830" y="466"/>
                  </a:lnTo>
                  <a:lnTo>
                    <a:pt x="1833" y="523"/>
                  </a:lnTo>
                  <a:lnTo>
                    <a:pt x="2065" y="291"/>
                  </a:lnTo>
                  <a:lnTo>
                    <a:pt x="2098" y="263"/>
                  </a:lnTo>
                  <a:lnTo>
                    <a:pt x="2131" y="239"/>
                  </a:lnTo>
                  <a:lnTo>
                    <a:pt x="2170" y="222"/>
                  </a:lnTo>
                  <a:lnTo>
                    <a:pt x="2209" y="208"/>
                  </a:lnTo>
                  <a:lnTo>
                    <a:pt x="2250" y="199"/>
                  </a:lnTo>
                  <a:lnTo>
                    <a:pt x="2292" y="197"/>
                  </a:lnTo>
                  <a:lnTo>
                    <a:pt x="2335" y="199"/>
                  </a:lnTo>
                  <a:lnTo>
                    <a:pt x="2376" y="208"/>
                  </a:lnTo>
                  <a:lnTo>
                    <a:pt x="2415" y="222"/>
                  </a:lnTo>
                  <a:lnTo>
                    <a:pt x="2453" y="239"/>
                  </a:lnTo>
                  <a:lnTo>
                    <a:pt x="2488" y="263"/>
                  </a:lnTo>
                  <a:lnTo>
                    <a:pt x="2520" y="291"/>
                  </a:lnTo>
                  <a:lnTo>
                    <a:pt x="2546" y="321"/>
                  </a:lnTo>
                  <a:lnTo>
                    <a:pt x="2568" y="354"/>
                  </a:lnTo>
                  <a:lnTo>
                    <a:pt x="2586" y="388"/>
                  </a:lnTo>
                  <a:lnTo>
                    <a:pt x="2600" y="424"/>
                  </a:lnTo>
                  <a:lnTo>
                    <a:pt x="2608" y="461"/>
                  </a:lnTo>
                  <a:lnTo>
                    <a:pt x="2613" y="499"/>
                  </a:lnTo>
                  <a:lnTo>
                    <a:pt x="2613" y="536"/>
                  </a:lnTo>
                  <a:lnTo>
                    <a:pt x="2608" y="574"/>
                  </a:lnTo>
                  <a:lnTo>
                    <a:pt x="2600" y="611"/>
                  </a:lnTo>
                  <a:lnTo>
                    <a:pt x="2586" y="647"/>
                  </a:lnTo>
                  <a:lnTo>
                    <a:pt x="2568" y="682"/>
                  </a:lnTo>
                  <a:lnTo>
                    <a:pt x="2546" y="715"/>
                  </a:lnTo>
                  <a:lnTo>
                    <a:pt x="2520" y="744"/>
                  </a:lnTo>
                  <a:lnTo>
                    <a:pt x="1847" y="1416"/>
                  </a:lnTo>
                  <a:lnTo>
                    <a:pt x="1847" y="1759"/>
                  </a:lnTo>
                  <a:lnTo>
                    <a:pt x="1844" y="1782"/>
                  </a:lnTo>
                  <a:lnTo>
                    <a:pt x="1836" y="1804"/>
                  </a:lnTo>
                  <a:lnTo>
                    <a:pt x="1825" y="1823"/>
                  </a:lnTo>
                  <a:lnTo>
                    <a:pt x="1809" y="1839"/>
                  </a:lnTo>
                  <a:lnTo>
                    <a:pt x="1790" y="1850"/>
                  </a:lnTo>
                  <a:lnTo>
                    <a:pt x="1769" y="1858"/>
                  </a:lnTo>
                  <a:lnTo>
                    <a:pt x="1744" y="1861"/>
                  </a:lnTo>
                  <a:lnTo>
                    <a:pt x="868" y="1861"/>
                  </a:lnTo>
                  <a:lnTo>
                    <a:pt x="845" y="1858"/>
                  </a:lnTo>
                  <a:lnTo>
                    <a:pt x="823" y="1850"/>
                  </a:lnTo>
                  <a:lnTo>
                    <a:pt x="804" y="1839"/>
                  </a:lnTo>
                  <a:lnTo>
                    <a:pt x="788" y="1823"/>
                  </a:lnTo>
                  <a:lnTo>
                    <a:pt x="776" y="1804"/>
                  </a:lnTo>
                  <a:lnTo>
                    <a:pt x="769" y="1782"/>
                  </a:lnTo>
                  <a:lnTo>
                    <a:pt x="766" y="1759"/>
                  </a:lnTo>
                  <a:lnTo>
                    <a:pt x="766" y="1416"/>
                  </a:lnTo>
                  <a:lnTo>
                    <a:pt x="93" y="744"/>
                  </a:lnTo>
                  <a:lnTo>
                    <a:pt x="67" y="715"/>
                  </a:lnTo>
                  <a:lnTo>
                    <a:pt x="44" y="682"/>
                  </a:lnTo>
                  <a:lnTo>
                    <a:pt x="26" y="647"/>
                  </a:lnTo>
                  <a:lnTo>
                    <a:pt x="14" y="611"/>
                  </a:lnTo>
                  <a:lnTo>
                    <a:pt x="4" y="574"/>
                  </a:lnTo>
                  <a:lnTo>
                    <a:pt x="0" y="536"/>
                  </a:lnTo>
                  <a:lnTo>
                    <a:pt x="0" y="499"/>
                  </a:lnTo>
                  <a:lnTo>
                    <a:pt x="4" y="461"/>
                  </a:lnTo>
                  <a:lnTo>
                    <a:pt x="14" y="424"/>
                  </a:lnTo>
                  <a:lnTo>
                    <a:pt x="26" y="388"/>
                  </a:lnTo>
                  <a:lnTo>
                    <a:pt x="44" y="354"/>
                  </a:lnTo>
                  <a:lnTo>
                    <a:pt x="67" y="321"/>
                  </a:lnTo>
                  <a:lnTo>
                    <a:pt x="93" y="291"/>
                  </a:lnTo>
                  <a:lnTo>
                    <a:pt x="126" y="263"/>
                  </a:lnTo>
                  <a:lnTo>
                    <a:pt x="160" y="239"/>
                  </a:lnTo>
                  <a:lnTo>
                    <a:pt x="198" y="222"/>
                  </a:lnTo>
                  <a:lnTo>
                    <a:pt x="237" y="208"/>
                  </a:lnTo>
                  <a:lnTo>
                    <a:pt x="278" y="199"/>
                  </a:lnTo>
                  <a:lnTo>
                    <a:pt x="321" y="197"/>
                  </a:lnTo>
                  <a:lnTo>
                    <a:pt x="363" y="199"/>
                  </a:lnTo>
                  <a:lnTo>
                    <a:pt x="404" y="208"/>
                  </a:lnTo>
                  <a:lnTo>
                    <a:pt x="443" y="222"/>
                  </a:lnTo>
                  <a:lnTo>
                    <a:pt x="481" y="239"/>
                  </a:lnTo>
                  <a:lnTo>
                    <a:pt x="516" y="263"/>
                  </a:lnTo>
                  <a:lnTo>
                    <a:pt x="548" y="291"/>
                  </a:lnTo>
                  <a:lnTo>
                    <a:pt x="781" y="523"/>
                  </a:lnTo>
                  <a:lnTo>
                    <a:pt x="784" y="466"/>
                  </a:lnTo>
                  <a:lnTo>
                    <a:pt x="793" y="411"/>
                  </a:lnTo>
                  <a:lnTo>
                    <a:pt x="808" y="358"/>
                  </a:lnTo>
                  <a:lnTo>
                    <a:pt x="828" y="307"/>
                  </a:lnTo>
                  <a:lnTo>
                    <a:pt x="853" y="260"/>
                  </a:lnTo>
                  <a:lnTo>
                    <a:pt x="883" y="214"/>
                  </a:lnTo>
                  <a:lnTo>
                    <a:pt x="917" y="173"/>
                  </a:lnTo>
                  <a:lnTo>
                    <a:pt x="955" y="135"/>
                  </a:lnTo>
                  <a:lnTo>
                    <a:pt x="996" y="101"/>
                  </a:lnTo>
                  <a:lnTo>
                    <a:pt x="1042" y="72"/>
                  </a:lnTo>
                  <a:lnTo>
                    <a:pt x="1090" y="46"/>
                  </a:lnTo>
                  <a:lnTo>
                    <a:pt x="1140" y="27"/>
                  </a:lnTo>
                  <a:lnTo>
                    <a:pt x="1194" y="12"/>
                  </a:lnTo>
                  <a:lnTo>
                    <a:pt x="1249" y="3"/>
                  </a:lnTo>
                  <a:lnTo>
                    <a:pt x="130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3" name="Freeform 28"/>
            <p:cNvSpPr>
              <a:spLocks noEditPoints="1"/>
            </p:cNvSpPr>
            <p:nvPr/>
          </p:nvSpPr>
          <p:spPr bwMode="auto">
            <a:xfrm>
              <a:off x="2971800" y="1495425"/>
              <a:ext cx="179387" cy="169863"/>
            </a:xfrm>
            <a:custGeom>
              <a:avLst/>
              <a:gdLst>
                <a:gd name="T0" fmla="*/ 667 w 1573"/>
                <a:gd name="T1" fmla="*/ 576 h 1504"/>
                <a:gd name="T2" fmla="*/ 642 w 1573"/>
                <a:gd name="T3" fmla="*/ 606 h 1504"/>
                <a:gd name="T4" fmla="*/ 609 w 1573"/>
                <a:gd name="T5" fmla="*/ 626 h 1504"/>
                <a:gd name="T6" fmla="*/ 322 w 1573"/>
                <a:gd name="T7" fmla="*/ 670 h 1504"/>
                <a:gd name="T8" fmla="*/ 528 w 1573"/>
                <a:gd name="T9" fmla="*/ 875 h 1504"/>
                <a:gd name="T10" fmla="*/ 544 w 1573"/>
                <a:gd name="T11" fmla="*/ 910 h 1504"/>
                <a:gd name="T12" fmla="*/ 545 w 1573"/>
                <a:gd name="T13" fmla="*/ 950 h 1504"/>
                <a:gd name="T14" fmla="*/ 739 w 1573"/>
                <a:gd name="T15" fmla="*/ 1090 h 1504"/>
                <a:gd name="T16" fmla="*/ 786 w 1573"/>
                <a:gd name="T17" fmla="*/ 1079 h 1504"/>
                <a:gd name="T18" fmla="*/ 834 w 1573"/>
                <a:gd name="T19" fmla="*/ 1090 h 1504"/>
                <a:gd name="T20" fmla="*/ 1028 w 1573"/>
                <a:gd name="T21" fmla="*/ 950 h 1504"/>
                <a:gd name="T22" fmla="*/ 1029 w 1573"/>
                <a:gd name="T23" fmla="*/ 910 h 1504"/>
                <a:gd name="T24" fmla="*/ 1044 w 1573"/>
                <a:gd name="T25" fmla="*/ 875 h 1504"/>
                <a:gd name="T26" fmla="*/ 1252 w 1573"/>
                <a:gd name="T27" fmla="*/ 670 h 1504"/>
                <a:gd name="T28" fmla="*/ 964 w 1573"/>
                <a:gd name="T29" fmla="*/ 626 h 1504"/>
                <a:gd name="T30" fmla="*/ 930 w 1573"/>
                <a:gd name="T31" fmla="*/ 606 h 1504"/>
                <a:gd name="T32" fmla="*/ 906 w 1573"/>
                <a:gd name="T33" fmla="*/ 576 h 1504"/>
                <a:gd name="T34" fmla="*/ 786 w 1573"/>
                <a:gd name="T35" fmla="*/ 0 h 1504"/>
                <a:gd name="T36" fmla="*/ 831 w 1573"/>
                <a:gd name="T37" fmla="*/ 10 h 1504"/>
                <a:gd name="T38" fmla="*/ 866 w 1573"/>
                <a:gd name="T39" fmla="*/ 38 h 1504"/>
                <a:gd name="T40" fmla="*/ 1066 w 1573"/>
                <a:gd name="T41" fmla="*/ 437 h 1504"/>
                <a:gd name="T42" fmla="*/ 1508 w 1573"/>
                <a:gd name="T43" fmla="*/ 504 h 1504"/>
                <a:gd name="T44" fmla="*/ 1545 w 1573"/>
                <a:gd name="T45" fmla="*/ 528 h 1504"/>
                <a:gd name="T46" fmla="*/ 1568 w 1573"/>
                <a:gd name="T47" fmla="*/ 567 h 1504"/>
                <a:gd name="T48" fmla="*/ 1572 w 1573"/>
                <a:gd name="T49" fmla="*/ 613 h 1504"/>
                <a:gd name="T50" fmla="*/ 1557 w 1573"/>
                <a:gd name="T51" fmla="*/ 654 h 1504"/>
                <a:gd name="T52" fmla="*/ 1239 w 1573"/>
                <a:gd name="T53" fmla="*/ 968 h 1504"/>
                <a:gd name="T54" fmla="*/ 1312 w 1573"/>
                <a:gd name="T55" fmla="*/ 1403 h 1504"/>
                <a:gd name="T56" fmla="*/ 1301 w 1573"/>
                <a:gd name="T57" fmla="*/ 1447 h 1504"/>
                <a:gd name="T58" fmla="*/ 1274 w 1573"/>
                <a:gd name="T59" fmla="*/ 1482 h 1504"/>
                <a:gd name="T60" fmla="*/ 1234 w 1573"/>
                <a:gd name="T61" fmla="*/ 1502 h 1504"/>
                <a:gd name="T62" fmla="*/ 1209 w 1573"/>
                <a:gd name="T63" fmla="*/ 1504 h 1504"/>
                <a:gd name="T64" fmla="*/ 1162 w 1573"/>
                <a:gd name="T65" fmla="*/ 1493 h 1504"/>
                <a:gd name="T66" fmla="*/ 411 w 1573"/>
                <a:gd name="T67" fmla="*/ 1493 h 1504"/>
                <a:gd name="T68" fmla="*/ 363 w 1573"/>
                <a:gd name="T69" fmla="*/ 1504 h 1504"/>
                <a:gd name="T70" fmla="*/ 322 w 1573"/>
                <a:gd name="T71" fmla="*/ 1496 h 1504"/>
                <a:gd name="T72" fmla="*/ 286 w 1573"/>
                <a:gd name="T73" fmla="*/ 1469 h 1504"/>
                <a:gd name="T74" fmla="*/ 265 w 1573"/>
                <a:gd name="T75" fmla="*/ 1430 h 1504"/>
                <a:gd name="T76" fmla="*/ 263 w 1573"/>
                <a:gd name="T77" fmla="*/ 1385 h 1504"/>
                <a:gd name="T78" fmla="*/ 30 w 1573"/>
                <a:gd name="T79" fmla="*/ 672 h 1504"/>
                <a:gd name="T80" fmla="*/ 6 w 1573"/>
                <a:gd name="T81" fmla="*/ 634 h 1504"/>
                <a:gd name="T82" fmla="*/ 0 w 1573"/>
                <a:gd name="T83" fmla="*/ 589 h 1504"/>
                <a:gd name="T84" fmla="*/ 14 w 1573"/>
                <a:gd name="T85" fmla="*/ 546 h 1504"/>
                <a:gd name="T86" fmla="*/ 45 w 1573"/>
                <a:gd name="T87" fmla="*/ 514 h 1504"/>
                <a:gd name="T88" fmla="*/ 87 w 1573"/>
                <a:gd name="T89" fmla="*/ 498 h 1504"/>
                <a:gd name="T90" fmla="*/ 694 w 1573"/>
                <a:gd name="T91" fmla="*/ 57 h 1504"/>
                <a:gd name="T92" fmla="*/ 723 w 1573"/>
                <a:gd name="T93" fmla="*/ 22 h 1504"/>
                <a:gd name="T94" fmla="*/ 764 w 1573"/>
                <a:gd name="T95" fmla="*/ 2 h 1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73" h="1504">
                  <a:moveTo>
                    <a:pt x="786" y="333"/>
                  </a:moveTo>
                  <a:lnTo>
                    <a:pt x="667" y="576"/>
                  </a:lnTo>
                  <a:lnTo>
                    <a:pt x="656" y="593"/>
                  </a:lnTo>
                  <a:lnTo>
                    <a:pt x="642" y="606"/>
                  </a:lnTo>
                  <a:lnTo>
                    <a:pt x="627" y="618"/>
                  </a:lnTo>
                  <a:lnTo>
                    <a:pt x="609" y="626"/>
                  </a:lnTo>
                  <a:lnTo>
                    <a:pt x="590" y="632"/>
                  </a:lnTo>
                  <a:lnTo>
                    <a:pt x="322" y="670"/>
                  </a:lnTo>
                  <a:lnTo>
                    <a:pt x="516" y="859"/>
                  </a:lnTo>
                  <a:lnTo>
                    <a:pt x="528" y="875"/>
                  </a:lnTo>
                  <a:lnTo>
                    <a:pt x="538" y="892"/>
                  </a:lnTo>
                  <a:lnTo>
                    <a:pt x="544" y="910"/>
                  </a:lnTo>
                  <a:lnTo>
                    <a:pt x="546" y="930"/>
                  </a:lnTo>
                  <a:lnTo>
                    <a:pt x="545" y="950"/>
                  </a:lnTo>
                  <a:lnTo>
                    <a:pt x="500" y="1216"/>
                  </a:lnTo>
                  <a:lnTo>
                    <a:pt x="739" y="1090"/>
                  </a:lnTo>
                  <a:lnTo>
                    <a:pt x="762" y="1082"/>
                  </a:lnTo>
                  <a:lnTo>
                    <a:pt x="786" y="1079"/>
                  </a:lnTo>
                  <a:lnTo>
                    <a:pt x="811" y="1082"/>
                  </a:lnTo>
                  <a:lnTo>
                    <a:pt x="834" y="1090"/>
                  </a:lnTo>
                  <a:lnTo>
                    <a:pt x="1074" y="1216"/>
                  </a:lnTo>
                  <a:lnTo>
                    <a:pt x="1028" y="950"/>
                  </a:lnTo>
                  <a:lnTo>
                    <a:pt x="1026" y="930"/>
                  </a:lnTo>
                  <a:lnTo>
                    <a:pt x="1029" y="910"/>
                  </a:lnTo>
                  <a:lnTo>
                    <a:pt x="1035" y="892"/>
                  </a:lnTo>
                  <a:lnTo>
                    <a:pt x="1044" y="875"/>
                  </a:lnTo>
                  <a:lnTo>
                    <a:pt x="1057" y="859"/>
                  </a:lnTo>
                  <a:lnTo>
                    <a:pt x="1252" y="670"/>
                  </a:lnTo>
                  <a:lnTo>
                    <a:pt x="983" y="632"/>
                  </a:lnTo>
                  <a:lnTo>
                    <a:pt x="964" y="626"/>
                  </a:lnTo>
                  <a:lnTo>
                    <a:pt x="946" y="618"/>
                  </a:lnTo>
                  <a:lnTo>
                    <a:pt x="930" y="606"/>
                  </a:lnTo>
                  <a:lnTo>
                    <a:pt x="916" y="593"/>
                  </a:lnTo>
                  <a:lnTo>
                    <a:pt x="906" y="576"/>
                  </a:lnTo>
                  <a:lnTo>
                    <a:pt x="786" y="333"/>
                  </a:lnTo>
                  <a:close/>
                  <a:moveTo>
                    <a:pt x="786" y="0"/>
                  </a:moveTo>
                  <a:lnTo>
                    <a:pt x="810" y="2"/>
                  </a:lnTo>
                  <a:lnTo>
                    <a:pt x="831" y="10"/>
                  </a:lnTo>
                  <a:lnTo>
                    <a:pt x="850" y="22"/>
                  </a:lnTo>
                  <a:lnTo>
                    <a:pt x="866" y="38"/>
                  </a:lnTo>
                  <a:lnTo>
                    <a:pt x="878" y="57"/>
                  </a:lnTo>
                  <a:lnTo>
                    <a:pt x="1066" y="437"/>
                  </a:lnTo>
                  <a:lnTo>
                    <a:pt x="1486" y="498"/>
                  </a:lnTo>
                  <a:lnTo>
                    <a:pt x="1508" y="504"/>
                  </a:lnTo>
                  <a:lnTo>
                    <a:pt x="1528" y="514"/>
                  </a:lnTo>
                  <a:lnTo>
                    <a:pt x="1545" y="528"/>
                  </a:lnTo>
                  <a:lnTo>
                    <a:pt x="1559" y="546"/>
                  </a:lnTo>
                  <a:lnTo>
                    <a:pt x="1568" y="567"/>
                  </a:lnTo>
                  <a:lnTo>
                    <a:pt x="1573" y="589"/>
                  </a:lnTo>
                  <a:lnTo>
                    <a:pt x="1572" y="613"/>
                  </a:lnTo>
                  <a:lnTo>
                    <a:pt x="1567" y="634"/>
                  </a:lnTo>
                  <a:lnTo>
                    <a:pt x="1557" y="654"/>
                  </a:lnTo>
                  <a:lnTo>
                    <a:pt x="1543" y="672"/>
                  </a:lnTo>
                  <a:lnTo>
                    <a:pt x="1239" y="968"/>
                  </a:lnTo>
                  <a:lnTo>
                    <a:pt x="1310" y="1380"/>
                  </a:lnTo>
                  <a:lnTo>
                    <a:pt x="1312" y="1403"/>
                  </a:lnTo>
                  <a:lnTo>
                    <a:pt x="1309" y="1426"/>
                  </a:lnTo>
                  <a:lnTo>
                    <a:pt x="1301" y="1447"/>
                  </a:lnTo>
                  <a:lnTo>
                    <a:pt x="1290" y="1466"/>
                  </a:lnTo>
                  <a:lnTo>
                    <a:pt x="1274" y="1482"/>
                  </a:lnTo>
                  <a:lnTo>
                    <a:pt x="1255" y="1495"/>
                  </a:lnTo>
                  <a:lnTo>
                    <a:pt x="1234" y="1502"/>
                  </a:lnTo>
                  <a:lnTo>
                    <a:pt x="1209" y="1504"/>
                  </a:lnTo>
                  <a:lnTo>
                    <a:pt x="1209" y="1504"/>
                  </a:lnTo>
                  <a:lnTo>
                    <a:pt x="1185" y="1502"/>
                  </a:lnTo>
                  <a:lnTo>
                    <a:pt x="1162" y="1493"/>
                  </a:lnTo>
                  <a:lnTo>
                    <a:pt x="786" y="1296"/>
                  </a:lnTo>
                  <a:lnTo>
                    <a:pt x="411" y="1493"/>
                  </a:lnTo>
                  <a:lnTo>
                    <a:pt x="388" y="1502"/>
                  </a:lnTo>
                  <a:lnTo>
                    <a:pt x="363" y="1504"/>
                  </a:lnTo>
                  <a:lnTo>
                    <a:pt x="342" y="1502"/>
                  </a:lnTo>
                  <a:lnTo>
                    <a:pt x="322" y="1496"/>
                  </a:lnTo>
                  <a:lnTo>
                    <a:pt x="303" y="1485"/>
                  </a:lnTo>
                  <a:lnTo>
                    <a:pt x="286" y="1469"/>
                  </a:lnTo>
                  <a:lnTo>
                    <a:pt x="273" y="1451"/>
                  </a:lnTo>
                  <a:lnTo>
                    <a:pt x="265" y="1430"/>
                  </a:lnTo>
                  <a:lnTo>
                    <a:pt x="262" y="1408"/>
                  </a:lnTo>
                  <a:lnTo>
                    <a:pt x="263" y="1385"/>
                  </a:lnTo>
                  <a:lnTo>
                    <a:pt x="335" y="968"/>
                  </a:lnTo>
                  <a:lnTo>
                    <a:pt x="30" y="672"/>
                  </a:lnTo>
                  <a:lnTo>
                    <a:pt x="16" y="654"/>
                  </a:lnTo>
                  <a:lnTo>
                    <a:pt x="6" y="634"/>
                  </a:lnTo>
                  <a:lnTo>
                    <a:pt x="0" y="613"/>
                  </a:lnTo>
                  <a:lnTo>
                    <a:pt x="0" y="589"/>
                  </a:lnTo>
                  <a:lnTo>
                    <a:pt x="5" y="567"/>
                  </a:lnTo>
                  <a:lnTo>
                    <a:pt x="14" y="546"/>
                  </a:lnTo>
                  <a:lnTo>
                    <a:pt x="28" y="528"/>
                  </a:lnTo>
                  <a:lnTo>
                    <a:pt x="45" y="514"/>
                  </a:lnTo>
                  <a:lnTo>
                    <a:pt x="65" y="504"/>
                  </a:lnTo>
                  <a:lnTo>
                    <a:pt x="87" y="498"/>
                  </a:lnTo>
                  <a:lnTo>
                    <a:pt x="507" y="437"/>
                  </a:lnTo>
                  <a:lnTo>
                    <a:pt x="694" y="57"/>
                  </a:lnTo>
                  <a:lnTo>
                    <a:pt x="707" y="38"/>
                  </a:lnTo>
                  <a:lnTo>
                    <a:pt x="723" y="22"/>
                  </a:lnTo>
                  <a:lnTo>
                    <a:pt x="742" y="10"/>
                  </a:lnTo>
                  <a:lnTo>
                    <a:pt x="764" y="2"/>
                  </a:lnTo>
                  <a:lnTo>
                    <a:pt x="786"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grpSp>
        <p:nvGrpSpPr>
          <p:cNvPr id="64" name="Group 63"/>
          <p:cNvGrpSpPr/>
          <p:nvPr/>
        </p:nvGrpSpPr>
        <p:grpSpPr>
          <a:xfrm>
            <a:off x="3590201" y="2775438"/>
            <a:ext cx="211027" cy="211027"/>
            <a:chOff x="4702175" y="1495425"/>
            <a:chExt cx="395288" cy="395288"/>
          </a:xfrm>
          <a:solidFill>
            <a:schemeClr val="bg1"/>
          </a:solidFill>
        </p:grpSpPr>
        <p:sp>
          <p:nvSpPr>
            <p:cNvPr id="65" name="Freeform 46"/>
            <p:cNvSpPr>
              <a:spLocks noEditPoints="1"/>
            </p:cNvSpPr>
            <p:nvPr/>
          </p:nvSpPr>
          <p:spPr bwMode="auto">
            <a:xfrm>
              <a:off x="4702175" y="1495425"/>
              <a:ext cx="395288" cy="395288"/>
            </a:xfrm>
            <a:custGeom>
              <a:avLst/>
              <a:gdLst>
                <a:gd name="T0" fmla="*/ 275 w 3486"/>
                <a:gd name="T1" fmla="*/ 2585 h 3486"/>
                <a:gd name="T2" fmla="*/ 205 w 3486"/>
                <a:gd name="T3" fmla="*/ 2709 h 3486"/>
                <a:gd name="T4" fmla="*/ 255 w 3486"/>
                <a:gd name="T5" fmla="*/ 2845 h 3486"/>
                <a:gd name="T6" fmla="*/ 735 w 3486"/>
                <a:gd name="T7" fmla="*/ 3280 h 3486"/>
                <a:gd name="T8" fmla="*/ 863 w 3486"/>
                <a:gd name="T9" fmla="*/ 3249 h 3486"/>
                <a:gd name="T10" fmla="*/ 932 w 3486"/>
                <a:gd name="T11" fmla="*/ 3137 h 3486"/>
                <a:gd name="T12" fmla="*/ 901 w 3486"/>
                <a:gd name="T13" fmla="*/ 3010 h 3486"/>
                <a:gd name="T14" fmla="*/ 429 w 3486"/>
                <a:gd name="T15" fmla="*/ 2561 h 3486"/>
                <a:gd name="T16" fmla="*/ 1770 w 3486"/>
                <a:gd name="T17" fmla="*/ 2814 h 3486"/>
                <a:gd name="T18" fmla="*/ 1929 w 3486"/>
                <a:gd name="T19" fmla="*/ 2892 h 3486"/>
                <a:gd name="T20" fmla="*/ 2106 w 3486"/>
                <a:gd name="T21" fmla="*/ 2882 h 3486"/>
                <a:gd name="T22" fmla="*/ 2523 w 3486"/>
                <a:gd name="T23" fmla="*/ 2680 h 3486"/>
                <a:gd name="T24" fmla="*/ 2489 w 3486"/>
                <a:gd name="T25" fmla="*/ 2606 h 3486"/>
                <a:gd name="T26" fmla="*/ 1466 w 3486"/>
                <a:gd name="T27" fmla="*/ 2599 h 3486"/>
                <a:gd name="T28" fmla="*/ 1406 w 3486"/>
                <a:gd name="T29" fmla="*/ 750 h 3486"/>
                <a:gd name="T30" fmla="*/ 1463 w 3486"/>
                <a:gd name="T31" fmla="*/ 237 h 3486"/>
                <a:gd name="T32" fmla="*/ 1394 w 3486"/>
                <a:gd name="T33" fmla="*/ 349 h 3486"/>
                <a:gd name="T34" fmla="*/ 1424 w 3486"/>
                <a:gd name="T35" fmla="*/ 476 h 3486"/>
                <a:gd name="T36" fmla="*/ 3033 w 3486"/>
                <a:gd name="T37" fmla="*/ 2076 h 3486"/>
                <a:gd name="T38" fmla="*/ 3137 w 3486"/>
                <a:gd name="T39" fmla="*/ 2092 h 3486"/>
                <a:gd name="T40" fmla="*/ 3251 w 3486"/>
                <a:gd name="T41" fmla="*/ 2020 h 3486"/>
                <a:gd name="T42" fmla="*/ 3276 w 3486"/>
                <a:gd name="T43" fmla="*/ 1879 h 3486"/>
                <a:gd name="T44" fmla="*/ 1664 w 3486"/>
                <a:gd name="T45" fmla="*/ 237 h 3486"/>
                <a:gd name="T46" fmla="*/ 1563 w 3486"/>
                <a:gd name="T47" fmla="*/ 0 h 3486"/>
                <a:gd name="T48" fmla="*/ 1763 w 3486"/>
                <a:gd name="T49" fmla="*/ 57 h 3486"/>
                <a:gd name="T50" fmla="*/ 3430 w 3486"/>
                <a:gd name="T51" fmla="*/ 1725 h 3486"/>
                <a:gd name="T52" fmla="*/ 3486 w 3486"/>
                <a:gd name="T53" fmla="*/ 1923 h 3486"/>
                <a:gd name="T54" fmla="*/ 3430 w 3486"/>
                <a:gd name="T55" fmla="*/ 2120 h 3486"/>
                <a:gd name="T56" fmla="*/ 3273 w 3486"/>
                <a:gd name="T57" fmla="*/ 2262 h 3486"/>
                <a:gd name="T58" fmla="*/ 3110 w 3486"/>
                <a:gd name="T59" fmla="*/ 2299 h 3486"/>
                <a:gd name="T60" fmla="*/ 2900 w 3486"/>
                <a:gd name="T61" fmla="*/ 2233 h 3486"/>
                <a:gd name="T62" fmla="*/ 2706 w 3486"/>
                <a:gd name="T63" fmla="*/ 2567 h 3486"/>
                <a:gd name="T64" fmla="*/ 2713 w 3486"/>
                <a:gd name="T65" fmla="*/ 2758 h 3486"/>
                <a:gd name="T66" fmla="*/ 2580 w 3486"/>
                <a:gd name="T67" fmla="*/ 2906 h 3486"/>
                <a:gd name="T68" fmla="*/ 2050 w 3486"/>
                <a:gd name="T69" fmla="*/ 3101 h 3486"/>
                <a:gd name="T70" fmla="*/ 1819 w 3486"/>
                <a:gd name="T71" fmla="*/ 3074 h 3486"/>
                <a:gd name="T72" fmla="*/ 1626 w 3486"/>
                <a:gd name="T73" fmla="*/ 2958 h 3486"/>
                <a:gd name="T74" fmla="*/ 1136 w 3486"/>
                <a:gd name="T75" fmla="*/ 3073 h 3486"/>
                <a:gd name="T76" fmla="*/ 1101 w 3486"/>
                <a:gd name="T77" fmla="*/ 3274 h 3486"/>
                <a:gd name="T78" fmla="*/ 961 w 3486"/>
                <a:gd name="T79" fmla="*/ 3429 h 3486"/>
                <a:gd name="T80" fmla="*/ 763 w 3486"/>
                <a:gd name="T81" fmla="*/ 3486 h 3486"/>
                <a:gd name="T82" fmla="*/ 563 w 3486"/>
                <a:gd name="T83" fmla="*/ 3429 h 3486"/>
                <a:gd name="T84" fmla="*/ 56 w 3486"/>
                <a:gd name="T85" fmla="*/ 2922 h 3486"/>
                <a:gd name="T86" fmla="*/ 0 w 3486"/>
                <a:gd name="T87" fmla="*/ 2723 h 3486"/>
                <a:gd name="T88" fmla="*/ 56 w 3486"/>
                <a:gd name="T89" fmla="*/ 2526 h 3486"/>
                <a:gd name="T90" fmla="*/ 212 w 3486"/>
                <a:gd name="T91" fmla="*/ 2385 h 3486"/>
                <a:gd name="T92" fmla="*/ 413 w 3486"/>
                <a:gd name="T93" fmla="*/ 2350 h 3486"/>
                <a:gd name="T94" fmla="*/ 1230 w 3486"/>
                <a:gd name="T95" fmla="*/ 548 h 3486"/>
                <a:gd name="T96" fmla="*/ 1189 w 3486"/>
                <a:gd name="T97" fmla="*/ 333 h 3486"/>
                <a:gd name="T98" fmla="*/ 1269 w 3486"/>
                <a:gd name="T99" fmla="*/ 142 h 3486"/>
                <a:gd name="T100" fmla="*/ 1439 w 3486"/>
                <a:gd name="T101" fmla="*/ 21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86" h="3486">
                  <a:moveTo>
                    <a:pt x="375" y="2552"/>
                  </a:moveTo>
                  <a:lnTo>
                    <a:pt x="349" y="2554"/>
                  </a:lnTo>
                  <a:lnTo>
                    <a:pt x="322" y="2561"/>
                  </a:lnTo>
                  <a:lnTo>
                    <a:pt x="298" y="2571"/>
                  </a:lnTo>
                  <a:lnTo>
                    <a:pt x="275" y="2585"/>
                  </a:lnTo>
                  <a:lnTo>
                    <a:pt x="255" y="2603"/>
                  </a:lnTo>
                  <a:lnTo>
                    <a:pt x="235" y="2626"/>
                  </a:lnTo>
                  <a:lnTo>
                    <a:pt x="220" y="2653"/>
                  </a:lnTo>
                  <a:lnTo>
                    <a:pt x="210" y="2680"/>
                  </a:lnTo>
                  <a:lnTo>
                    <a:pt x="205" y="2709"/>
                  </a:lnTo>
                  <a:lnTo>
                    <a:pt x="205" y="2738"/>
                  </a:lnTo>
                  <a:lnTo>
                    <a:pt x="210" y="2768"/>
                  </a:lnTo>
                  <a:lnTo>
                    <a:pt x="220" y="2795"/>
                  </a:lnTo>
                  <a:lnTo>
                    <a:pt x="235" y="2822"/>
                  </a:lnTo>
                  <a:lnTo>
                    <a:pt x="255" y="2845"/>
                  </a:lnTo>
                  <a:lnTo>
                    <a:pt x="641" y="3231"/>
                  </a:lnTo>
                  <a:lnTo>
                    <a:pt x="661" y="3249"/>
                  </a:lnTo>
                  <a:lnTo>
                    <a:pt x="685" y="3263"/>
                  </a:lnTo>
                  <a:lnTo>
                    <a:pt x="709" y="3274"/>
                  </a:lnTo>
                  <a:lnTo>
                    <a:pt x="735" y="3280"/>
                  </a:lnTo>
                  <a:lnTo>
                    <a:pt x="763" y="3282"/>
                  </a:lnTo>
                  <a:lnTo>
                    <a:pt x="789" y="3280"/>
                  </a:lnTo>
                  <a:lnTo>
                    <a:pt x="816" y="3274"/>
                  </a:lnTo>
                  <a:lnTo>
                    <a:pt x="840" y="3263"/>
                  </a:lnTo>
                  <a:lnTo>
                    <a:pt x="863" y="3249"/>
                  </a:lnTo>
                  <a:lnTo>
                    <a:pt x="883" y="3231"/>
                  </a:lnTo>
                  <a:lnTo>
                    <a:pt x="901" y="3211"/>
                  </a:lnTo>
                  <a:lnTo>
                    <a:pt x="915" y="3188"/>
                  </a:lnTo>
                  <a:lnTo>
                    <a:pt x="925" y="3164"/>
                  </a:lnTo>
                  <a:lnTo>
                    <a:pt x="932" y="3137"/>
                  </a:lnTo>
                  <a:lnTo>
                    <a:pt x="934" y="3110"/>
                  </a:lnTo>
                  <a:lnTo>
                    <a:pt x="932" y="3084"/>
                  </a:lnTo>
                  <a:lnTo>
                    <a:pt x="925" y="3057"/>
                  </a:lnTo>
                  <a:lnTo>
                    <a:pt x="915" y="3033"/>
                  </a:lnTo>
                  <a:lnTo>
                    <a:pt x="901" y="3010"/>
                  </a:lnTo>
                  <a:lnTo>
                    <a:pt x="883" y="2990"/>
                  </a:lnTo>
                  <a:lnTo>
                    <a:pt x="496" y="2603"/>
                  </a:lnTo>
                  <a:lnTo>
                    <a:pt x="476" y="2585"/>
                  </a:lnTo>
                  <a:lnTo>
                    <a:pt x="453" y="2571"/>
                  </a:lnTo>
                  <a:lnTo>
                    <a:pt x="429" y="2561"/>
                  </a:lnTo>
                  <a:lnTo>
                    <a:pt x="402" y="2554"/>
                  </a:lnTo>
                  <a:lnTo>
                    <a:pt x="375" y="2552"/>
                  </a:lnTo>
                  <a:close/>
                  <a:moveTo>
                    <a:pt x="2343" y="2460"/>
                  </a:moveTo>
                  <a:lnTo>
                    <a:pt x="1686" y="2730"/>
                  </a:lnTo>
                  <a:lnTo>
                    <a:pt x="1770" y="2814"/>
                  </a:lnTo>
                  <a:lnTo>
                    <a:pt x="1796" y="2835"/>
                  </a:lnTo>
                  <a:lnTo>
                    <a:pt x="1825" y="2854"/>
                  </a:lnTo>
                  <a:lnTo>
                    <a:pt x="1858" y="2870"/>
                  </a:lnTo>
                  <a:lnTo>
                    <a:pt x="1893" y="2883"/>
                  </a:lnTo>
                  <a:lnTo>
                    <a:pt x="1929" y="2892"/>
                  </a:lnTo>
                  <a:lnTo>
                    <a:pt x="1966" y="2898"/>
                  </a:lnTo>
                  <a:lnTo>
                    <a:pt x="2004" y="2900"/>
                  </a:lnTo>
                  <a:lnTo>
                    <a:pt x="2040" y="2898"/>
                  </a:lnTo>
                  <a:lnTo>
                    <a:pt x="2074" y="2891"/>
                  </a:lnTo>
                  <a:lnTo>
                    <a:pt x="2106" y="2882"/>
                  </a:lnTo>
                  <a:lnTo>
                    <a:pt x="2462" y="2736"/>
                  </a:lnTo>
                  <a:lnTo>
                    <a:pt x="2486" y="2724"/>
                  </a:lnTo>
                  <a:lnTo>
                    <a:pt x="2504" y="2711"/>
                  </a:lnTo>
                  <a:lnTo>
                    <a:pt x="2516" y="2696"/>
                  </a:lnTo>
                  <a:lnTo>
                    <a:pt x="2523" y="2680"/>
                  </a:lnTo>
                  <a:lnTo>
                    <a:pt x="2524" y="2667"/>
                  </a:lnTo>
                  <a:lnTo>
                    <a:pt x="2520" y="2653"/>
                  </a:lnTo>
                  <a:lnTo>
                    <a:pt x="2513" y="2638"/>
                  </a:lnTo>
                  <a:lnTo>
                    <a:pt x="2503" y="2622"/>
                  </a:lnTo>
                  <a:lnTo>
                    <a:pt x="2489" y="2606"/>
                  </a:lnTo>
                  <a:lnTo>
                    <a:pt x="2343" y="2460"/>
                  </a:lnTo>
                  <a:close/>
                  <a:moveTo>
                    <a:pt x="1406" y="750"/>
                  </a:moveTo>
                  <a:lnTo>
                    <a:pt x="689" y="2506"/>
                  </a:lnTo>
                  <a:lnTo>
                    <a:pt x="979" y="2797"/>
                  </a:lnTo>
                  <a:lnTo>
                    <a:pt x="1466" y="2599"/>
                  </a:lnTo>
                  <a:lnTo>
                    <a:pt x="1467" y="2598"/>
                  </a:lnTo>
                  <a:lnTo>
                    <a:pt x="2328" y="2246"/>
                  </a:lnTo>
                  <a:lnTo>
                    <a:pt x="2329" y="2246"/>
                  </a:lnTo>
                  <a:lnTo>
                    <a:pt x="2736" y="2080"/>
                  </a:lnTo>
                  <a:lnTo>
                    <a:pt x="1406" y="750"/>
                  </a:lnTo>
                  <a:close/>
                  <a:moveTo>
                    <a:pt x="1563" y="204"/>
                  </a:moveTo>
                  <a:lnTo>
                    <a:pt x="1536" y="206"/>
                  </a:lnTo>
                  <a:lnTo>
                    <a:pt x="1511" y="212"/>
                  </a:lnTo>
                  <a:lnTo>
                    <a:pt x="1485" y="223"/>
                  </a:lnTo>
                  <a:lnTo>
                    <a:pt x="1463" y="237"/>
                  </a:lnTo>
                  <a:lnTo>
                    <a:pt x="1442" y="255"/>
                  </a:lnTo>
                  <a:lnTo>
                    <a:pt x="1424" y="275"/>
                  </a:lnTo>
                  <a:lnTo>
                    <a:pt x="1410" y="298"/>
                  </a:lnTo>
                  <a:lnTo>
                    <a:pt x="1400" y="322"/>
                  </a:lnTo>
                  <a:lnTo>
                    <a:pt x="1394" y="349"/>
                  </a:lnTo>
                  <a:lnTo>
                    <a:pt x="1392" y="376"/>
                  </a:lnTo>
                  <a:lnTo>
                    <a:pt x="1394" y="402"/>
                  </a:lnTo>
                  <a:lnTo>
                    <a:pt x="1400" y="429"/>
                  </a:lnTo>
                  <a:lnTo>
                    <a:pt x="1410" y="453"/>
                  </a:lnTo>
                  <a:lnTo>
                    <a:pt x="1424" y="476"/>
                  </a:lnTo>
                  <a:lnTo>
                    <a:pt x="1442" y="496"/>
                  </a:lnTo>
                  <a:lnTo>
                    <a:pt x="1442" y="496"/>
                  </a:lnTo>
                  <a:lnTo>
                    <a:pt x="2990" y="2044"/>
                  </a:lnTo>
                  <a:lnTo>
                    <a:pt x="3010" y="2061"/>
                  </a:lnTo>
                  <a:lnTo>
                    <a:pt x="3033" y="2076"/>
                  </a:lnTo>
                  <a:lnTo>
                    <a:pt x="3057" y="2085"/>
                  </a:lnTo>
                  <a:lnTo>
                    <a:pt x="3084" y="2092"/>
                  </a:lnTo>
                  <a:lnTo>
                    <a:pt x="3110" y="2094"/>
                  </a:lnTo>
                  <a:lnTo>
                    <a:pt x="3110" y="2094"/>
                  </a:lnTo>
                  <a:lnTo>
                    <a:pt x="3137" y="2092"/>
                  </a:lnTo>
                  <a:lnTo>
                    <a:pt x="3164" y="2085"/>
                  </a:lnTo>
                  <a:lnTo>
                    <a:pt x="3188" y="2076"/>
                  </a:lnTo>
                  <a:lnTo>
                    <a:pt x="3210" y="2061"/>
                  </a:lnTo>
                  <a:lnTo>
                    <a:pt x="3231" y="2044"/>
                  </a:lnTo>
                  <a:lnTo>
                    <a:pt x="3251" y="2020"/>
                  </a:lnTo>
                  <a:lnTo>
                    <a:pt x="3266" y="1994"/>
                  </a:lnTo>
                  <a:lnTo>
                    <a:pt x="3276" y="1966"/>
                  </a:lnTo>
                  <a:lnTo>
                    <a:pt x="3281" y="1937"/>
                  </a:lnTo>
                  <a:lnTo>
                    <a:pt x="3281" y="1908"/>
                  </a:lnTo>
                  <a:lnTo>
                    <a:pt x="3276" y="1879"/>
                  </a:lnTo>
                  <a:lnTo>
                    <a:pt x="3266" y="1852"/>
                  </a:lnTo>
                  <a:lnTo>
                    <a:pt x="3251" y="1825"/>
                  </a:lnTo>
                  <a:lnTo>
                    <a:pt x="3231" y="1801"/>
                  </a:lnTo>
                  <a:lnTo>
                    <a:pt x="1684" y="255"/>
                  </a:lnTo>
                  <a:lnTo>
                    <a:pt x="1664" y="237"/>
                  </a:lnTo>
                  <a:lnTo>
                    <a:pt x="1641" y="223"/>
                  </a:lnTo>
                  <a:lnTo>
                    <a:pt x="1616" y="212"/>
                  </a:lnTo>
                  <a:lnTo>
                    <a:pt x="1590" y="206"/>
                  </a:lnTo>
                  <a:lnTo>
                    <a:pt x="1563" y="204"/>
                  </a:lnTo>
                  <a:close/>
                  <a:moveTo>
                    <a:pt x="1563" y="0"/>
                  </a:moveTo>
                  <a:lnTo>
                    <a:pt x="1606" y="2"/>
                  </a:lnTo>
                  <a:lnTo>
                    <a:pt x="1647" y="10"/>
                  </a:lnTo>
                  <a:lnTo>
                    <a:pt x="1687" y="21"/>
                  </a:lnTo>
                  <a:lnTo>
                    <a:pt x="1726" y="37"/>
                  </a:lnTo>
                  <a:lnTo>
                    <a:pt x="1763" y="57"/>
                  </a:lnTo>
                  <a:lnTo>
                    <a:pt x="1797" y="81"/>
                  </a:lnTo>
                  <a:lnTo>
                    <a:pt x="1829" y="110"/>
                  </a:lnTo>
                  <a:lnTo>
                    <a:pt x="3376" y="1657"/>
                  </a:lnTo>
                  <a:lnTo>
                    <a:pt x="3405" y="1690"/>
                  </a:lnTo>
                  <a:lnTo>
                    <a:pt x="3430" y="1725"/>
                  </a:lnTo>
                  <a:lnTo>
                    <a:pt x="3450" y="1762"/>
                  </a:lnTo>
                  <a:lnTo>
                    <a:pt x="3466" y="1801"/>
                  </a:lnTo>
                  <a:lnTo>
                    <a:pt x="3476" y="1841"/>
                  </a:lnTo>
                  <a:lnTo>
                    <a:pt x="3484" y="1881"/>
                  </a:lnTo>
                  <a:lnTo>
                    <a:pt x="3486" y="1923"/>
                  </a:lnTo>
                  <a:lnTo>
                    <a:pt x="3484" y="1964"/>
                  </a:lnTo>
                  <a:lnTo>
                    <a:pt x="3476" y="2005"/>
                  </a:lnTo>
                  <a:lnTo>
                    <a:pt x="3466" y="2044"/>
                  </a:lnTo>
                  <a:lnTo>
                    <a:pt x="3450" y="2083"/>
                  </a:lnTo>
                  <a:lnTo>
                    <a:pt x="3430" y="2120"/>
                  </a:lnTo>
                  <a:lnTo>
                    <a:pt x="3405" y="2156"/>
                  </a:lnTo>
                  <a:lnTo>
                    <a:pt x="3376" y="2188"/>
                  </a:lnTo>
                  <a:lnTo>
                    <a:pt x="3344" y="2216"/>
                  </a:lnTo>
                  <a:lnTo>
                    <a:pt x="3310" y="2241"/>
                  </a:lnTo>
                  <a:lnTo>
                    <a:pt x="3273" y="2262"/>
                  </a:lnTo>
                  <a:lnTo>
                    <a:pt x="3235" y="2278"/>
                  </a:lnTo>
                  <a:lnTo>
                    <a:pt x="3194" y="2289"/>
                  </a:lnTo>
                  <a:lnTo>
                    <a:pt x="3153" y="2295"/>
                  </a:lnTo>
                  <a:lnTo>
                    <a:pt x="3110" y="2299"/>
                  </a:lnTo>
                  <a:lnTo>
                    <a:pt x="3110" y="2299"/>
                  </a:lnTo>
                  <a:lnTo>
                    <a:pt x="3065" y="2295"/>
                  </a:lnTo>
                  <a:lnTo>
                    <a:pt x="3021" y="2288"/>
                  </a:lnTo>
                  <a:lnTo>
                    <a:pt x="2978" y="2274"/>
                  </a:lnTo>
                  <a:lnTo>
                    <a:pt x="2938" y="2256"/>
                  </a:lnTo>
                  <a:lnTo>
                    <a:pt x="2900" y="2233"/>
                  </a:lnTo>
                  <a:lnTo>
                    <a:pt x="2549" y="2377"/>
                  </a:lnTo>
                  <a:lnTo>
                    <a:pt x="2634" y="2461"/>
                  </a:lnTo>
                  <a:lnTo>
                    <a:pt x="2663" y="2495"/>
                  </a:lnTo>
                  <a:lnTo>
                    <a:pt x="2687" y="2530"/>
                  </a:lnTo>
                  <a:lnTo>
                    <a:pt x="2706" y="2567"/>
                  </a:lnTo>
                  <a:lnTo>
                    <a:pt x="2719" y="2605"/>
                  </a:lnTo>
                  <a:lnTo>
                    <a:pt x="2726" y="2643"/>
                  </a:lnTo>
                  <a:lnTo>
                    <a:pt x="2728" y="2682"/>
                  </a:lnTo>
                  <a:lnTo>
                    <a:pt x="2723" y="2721"/>
                  </a:lnTo>
                  <a:lnTo>
                    <a:pt x="2713" y="2758"/>
                  </a:lnTo>
                  <a:lnTo>
                    <a:pt x="2696" y="2793"/>
                  </a:lnTo>
                  <a:lnTo>
                    <a:pt x="2675" y="2826"/>
                  </a:lnTo>
                  <a:lnTo>
                    <a:pt x="2647" y="2856"/>
                  </a:lnTo>
                  <a:lnTo>
                    <a:pt x="2617" y="2883"/>
                  </a:lnTo>
                  <a:lnTo>
                    <a:pt x="2580" y="2906"/>
                  </a:lnTo>
                  <a:lnTo>
                    <a:pt x="2539" y="2925"/>
                  </a:lnTo>
                  <a:lnTo>
                    <a:pt x="2184" y="3071"/>
                  </a:lnTo>
                  <a:lnTo>
                    <a:pt x="2141" y="3086"/>
                  </a:lnTo>
                  <a:lnTo>
                    <a:pt x="2096" y="3096"/>
                  </a:lnTo>
                  <a:lnTo>
                    <a:pt x="2050" y="3101"/>
                  </a:lnTo>
                  <a:lnTo>
                    <a:pt x="2003" y="3104"/>
                  </a:lnTo>
                  <a:lnTo>
                    <a:pt x="1956" y="3101"/>
                  </a:lnTo>
                  <a:lnTo>
                    <a:pt x="1910" y="3096"/>
                  </a:lnTo>
                  <a:lnTo>
                    <a:pt x="1864" y="3087"/>
                  </a:lnTo>
                  <a:lnTo>
                    <a:pt x="1819" y="3074"/>
                  </a:lnTo>
                  <a:lnTo>
                    <a:pt x="1776" y="3057"/>
                  </a:lnTo>
                  <a:lnTo>
                    <a:pt x="1735" y="3037"/>
                  </a:lnTo>
                  <a:lnTo>
                    <a:pt x="1695" y="3014"/>
                  </a:lnTo>
                  <a:lnTo>
                    <a:pt x="1658" y="2987"/>
                  </a:lnTo>
                  <a:lnTo>
                    <a:pt x="1626" y="2958"/>
                  </a:lnTo>
                  <a:lnTo>
                    <a:pt x="1481" y="2813"/>
                  </a:lnTo>
                  <a:lnTo>
                    <a:pt x="1108" y="2965"/>
                  </a:lnTo>
                  <a:lnTo>
                    <a:pt x="1121" y="3000"/>
                  </a:lnTo>
                  <a:lnTo>
                    <a:pt x="1130" y="3036"/>
                  </a:lnTo>
                  <a:lnTo>
                    <a:pt x="1136" y="3073"/>
                  </a:lnTo>
                  <a:lnTo>
                    <a:pt x="1138" y="3110"/>
                  </a:lnTo>
                  <a:lnTo>
                    <a:pt x="1136" y="3153"/>
                  </a:lnTo>
                  <a:lnTo>
                    <a:pt x="1128" y="3194"/>
                  </a:lnTo>
                  <a:lnTo>
                    <a:pt x="1117" y="3235"/>
                  </a:lnTo>
                  <a:lnTo>
                    <a:pt x="1101" y="3274"/>
                  </a:lnTo>
                  <a:lnTo>
                    <a:pt x="1081" y="3310"/>
                  </a:lnTo>
                  <a:lnTo>
                    <a:pt x="1056" y="3344"/>
                  </a:lnTo>
                  <a:lnTo>
                    <a:pt x="1028" y="3376"/>
                  </a:lnTo>
                  <a:lnTo>
                    <a:pt x="996" y="3405"/>
                  </a:lnTo>
                  <a:lnTo>
                    <a:pt x="961" y="3429"/>
                  </a:lnTo>
                  <a:lnTo>
                    <a:pt x="925" y="3449"/>
                  </a:lnTo>
                  <a:lnTo>
                    <a:pt x="886" y="3465"/>
                  </a:lnTo>
                  <a:lnTo>
                    <a:pt x="846" y="3476"/>
                  </a:lnTo>
                  <a:lnTo>
                    <a:pt x="805" y="3484"/>
                  </a:lnTo>
                  <a:lnTo>
                    <a:pt x="763" y="3486"/>
                  </a:lnTo>
                  <a:lnTo>
                    <a:pt x="719" y="3484"/>
                  </a:lnTo>
                  <a:lnTo>
                    <a:pt x="678" y="3476"/>
                  </a:lnTo>
                  <a:lnTo>
                    <a:pt x="638" y="3465"/>
                  </a:lnTo>
                  <a:lnTo>
                    <a:pt x="599" y="3449"/>
                  </a:lnTo>
                  <a:lnTo>
                    <a:pt x="563" y="3429"/>
                  </a:lnTo>
                  <a:lnTo>
                    <a:pt x="528" y="3405"/>
                  </a:lnTo>
                  <a:lnTo>
                    <a:pt x="496" y="3376"/>
                  </a:lnTo>
                  <a:lnTo>
                    <a:pt x="110" y="2990"/>
                  </a:lnTo>
                  <a:lnTo>
                    <a:pt x="80" y="2957"/>
                  </a:lnTo>
                  <a:lnTo>
                    <a:pt x="56" y="2922"/>
                  </a:lnTo>
                  <a:lnTo>
                    <a:pt x="36" y="2884"/>
                  </a:lnTo>
                  <a:lnTo>
                    <a:pt x="20" y="2846"/>
                  </a:lnTo>
                  <a:lnTo>
                    <a:pt x="8" y="2806"/>
                  </a:lnTo>
                  <a:lnTo>
                    <a:pt x="2" y="2765"/>
                  </a:lnTo>
                  <a:lnTo>
                    <a:pt x="0" y="2723"/>
                  </a:lnTo>
                  <a:lnTo>
                    <a:pt x="2" y="2682"/>
                  </a:lnTo>
                  <a:lnTo>
                    <a:pt x="8" y="2642"/>
                  </a:lnTo>
                  <a:lnTo>
                    <a:pt x="20" y="2602"/>
                  </a:lnTo>
                  <a:lnTo>
                    <a:pt x="36" y="2563"/>
                  </a:lnTo>
                  <a:lnTo>
                    <a:pt x="56" y="2526"/>
                  </a:lnTo>
                  <a:lnTo>
                    <a:pt x="80" y="2491"/>
                  </a:lnTo>
                  <a:lnTo>
                    <a:pt x="110" y="2458"/>
                  </a:lnTo>
                  <a:lnTo>
                    <a:pt x="142" y="2430"/>
                  </a:lnTo>
                  <a:lnTo>
                    <a:pt x="176" y="2405"/>
                  </a:lnTo>
                  <a:lnTo>
                    <a:pt x="212" y="2385"/>
                  </a:lnTo>
                  <a:lnTo>
                    <a:pt x="251" y="2369"/>
                  </a:lnTo>
                  <a:lnTo>
                    <a:pt x="292" y="2358"/>
                  </a:lnTo>
                  <a:lnTo>
                    <a:pt x="333" y="2350"/>
                  </a:lnTo>
                  <a:lnTo>
                    <a:pt x="375" y="2348"/>
                  </a:lnTo>
                  <a:lnTo>
                    <a:pt x="413" y="2350"/>
                  </a:lnTo>
                  <a:lnTo>
                    <a:pt x="450" y="2356"/>
                  </a:lnTo>
                  <a:lnTo>
                    <a:pt x="486" y="2364"/>
                  </a:lnTo>
                  <a:lnTo>
                    <a:pt x="521" y="2377"/>
                  </a:lnTo>
                  <a:lnTo>
                    <a:pt x="1253" y="586"/>
                  </a:lnTo>
                  <a:lnTo>
                    <a:pt x="1230" y="548"/>
                  </a:lnTo>
                  <a:lnTo>
                    <a:pt x="1212" y="507"/>
                  </a:lnTo>
                  <a:lnTo>
                    <a:pt x="1198" y="465"/>
                  </a:lnTo>
                  <a:lnTo>
                    <a:pt x="1191" y="420"/>
                  </a:lnTo>
                  <a:lnTo>
                    <a:pt x="1187" y="376"/>
                  </a:lnTo>
                  <a:lnTo>
                    <a:pt x="1189" y="333"/>
                  </a:lnTo>
                  <a:lnTo>
                    <a:pt x="1197" y="292"/>
                  </a:lnTo>
                  <a:lnTo>
                    <a:pt x="1208" y="251"/>
                  </a:lnTo>
                  <a:lnTo>
                    <a:pt x="1224" y="212"/>
                  </a:lnTo>
                  <a:lnTo>
                    <a:pt x="1244" y="176"/>
                  </a:lnTo>
                  <a:lnTo>
                    <a:pt x="1269" y="142"/>
                  </a:lnTo>
                  <a:lnTo>
                    <a:pt x="1297" y="110"/>
                  </a:lnTo>
                  <a:lnTo>
                    <a:pt x="1329" y="81"/>
                  </a:lnTo>
                  <a:lnTo>
                    <a:pt x="1364" y="57"/>
                  </a:lnTo>
                  <a:lnTo>
                    <a:pt x="1401" y="37"/>
                  </a:lnTo>
                  <a:lnTo>
                    <a:pt x="1439" y="21"/>
                  </a:lnTo>
                  <a:lnTo>
                    <a:pt x="1479" y="10"/>
                  </a:lnTo>
                  <a:lnTo>
                    <a:pt x="1520" y="2"/>
                  </a:lnTo>
                  <a:lnTo>
                    <a:pt x="1563"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6" name="Freeform 47"/>
            <p:cNvSpPr>
              <a:spLocks/>
            </p:cNvSpPr>
            <p:nvPr/>
          </p:nvSpPr>
          <p:spPr bwMode="auto">
            <a:xfrm>
              <a:off x="5021263" y="1495425"/>
              <a:ext cx="76200" cy="76200"/>
            </a:xfrm>
            <a:custGeom>
              <a:avLst/>
              <a:gdLst>
                <a:gd name="T0" fmla="*/ 580 w 670"/>
                <a:gd name="T1" fmla="*/ 0 h 670"/>
                <a:gd name="T2" fmla="*/ 601 w 670"/>
                <a:gd name="T3" fmla="*/ 4 h 670"/>
                <a:gd name="T4" fmla="*/ 622 w 670"/>
                <a:gd name="T5" fmla="*/ 14 h 670"/>
                <a:gd name="T6" fmla="*/ 640 w 670"/>
                <a:gd name="T7" fmla="*/ 29 h 670"/>
                <a:gd name="T8" fmla="*/ 655 w 670"/>
                <a:gd name="T9" fmla="*/ 48 h 670"/>
                <a:gd name="T10" fmla="*/ 666 w 670"/>
                <a:gd name="T11" fmla="*/ 68 h 670"/>
                <a:gd name="T12" fmla="*/ 670 w 670"/>
                <a:gd name="T13" fmla="*/ 90 h 670"/>
                <a:gd name="T14" fmla="*/ 670 w 670"/>
                <a:gd name="T15" fmla="*/ 112 h 670"/>
                <a:gd name="T16" fmla="*/ 666 w 670"/>
                <a:gd name="T17" fmla="*/ 134 h 670"/>
                <a:gd name="T18" fmla="*/ 655 w 670"/>
                <a:gd name="T19" fmla="*/ 155 h 670"/>
                <a:gd name="T20" fmla="*/ 640 w 670"/>
                <a:gd name="T21" fmla="*/ 173 h 670"/>
                <a:gd name="T22" fmla="*/ 175 w 670"/>
                <a:gd name="T23" fmla="*/ 640 h 670"/>
                <a:gd name="T24" fmla="*/ 158 w 670"/>
                <a:gd name="T25" fmla="*/ 653 h 670"/>
                <a:gd name="T26" fmla="*/ 141 w 670"/>
                <a:gd name="T27" fmla="*/ 662 h 670"/>
                <a:gd name="T28" fmla="*/ 122 w 670"/>
                <a:gd name="T29" fmla="*/ 669 h 670"/>
                <a:gd name="T30" fmla="*/ 102 w 670"/>
                <a:gd name="T31" fmla="*/ 670 h 670"/>
                <a:gd name="T32" fmla="*/ 83 w 670"/>
                <a:gd name="T33" fmla="*/ 669 h 670"/>
                <a:gd name="T34" fmla="*/ 64 w 670"/>
                <a:gd name="T35" fmla="*/ 662 h 670"/>
                <a:gd name="T36" fmla="*/ 46 w 670"/>
                <a:gd name="T37" fmla="*/ 653 h 670"/>
                <a:gd name="T38" fmla="*/ 30 w 670"/>
                <a:gd name="T39" fmla="*/ 640 h 670"/>
                <a:gd name="T40" fmla="*/ 15 w 670"/>
                <a:gd name="T41" fmla="*/ 622 h 670"/>
                <a:gd name="T42" fmla="*/ 5 w 670"/>
                <a:gd name="T43" fmla="*/ 601 h 670"/>
                <a:gd name="T44" fmla="*/ 0 w 670"/>
                <a:gd name="T45" fmla="*/ 579 h 670"/>
                <a:gd name="T46" fmla="*/ 0 w 670"/>
                <a:gd name="T47" fmla="*/ 557 h 670"/>
                <a:gd name="T48" fmla="*/ 5 w 670"/>
                <a:gd name="T49" fmla="*/ 535 h 670"/>
                <a:gd name="T50" fmla="*/ 15 w 670"/>
                <a:gd name="T51" fmla="*/ 515 h 670"/>
                <a:gd name="T52" fmla="*/ 30 w 670"/>
                <a:gd name="T53" fmla="*/ 495 h 670"/>
                <a:gd name="T54" fmla="*/ 497 w 670"/>
                <a:gd name="T55" fmla="*/ 29 h 670"/>
                <a:gd name="T56" fmla="*/ 515 w 670"/>
                <a:gd name="T57" fmla="*/ 14 h 670"/>
                <a:gd name="T58" fmla="*/ 536 w 670"/>
                <a:gd name="T59" fmla="*/ 4 h 670"/>
                <a:gd name="T60" fmla="*/ 558 w 670"/>
                <a:gd name="T61" fmla="*/ 0 h 670"/>
                <a:gd name="T62" fmla="*/ 580 w 670"/>
                <a:gd name="T63"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0" h="670">
                  <a:moveTo>
                    <a:pt x="580" y="0"/>
                  </a:moveTo>
                  <a:lnTo>
                    <a:pt x="601" y="4"/>
                  </a:lnTo>
                  <a:lnTo>
                    <a:pt x="622" y="14"/>
                  </a:lnTo>
                  <a:lnTo>
                    <a:pt x="640" y="29"/>
                  </a:lnTo>
                  <a:lnTo>
                    <a:pt x="655" y="48"/>
                  </a:lnTo>
                  <a:lnTo>
                    <a:pt x="666" y="68"/>
                  </a:lnTo>
                  <a:lnTo>
                    <a:pt x="670" y="90"/>
                  </a:lnTo>
                  <a:lnTo>
                    <a:pt x="670" y="112"/>
                  </a:lnTo>
                  <a:lnTo>
                    <a:pt x="666" y="134"/>
                  </a:lnTo>
                  <a:lnTo>
                    <a:pt x="655" y="155"/>
                  </a:lnTo>
                  <a:lnTo>
                    <a:pt x="640" y="173"/>
                  </a:lnTo>
                  <a:lnTo>
                    <a:pt x="175" y="640"/>
                  </a:lnTo>
                  <a:lnTo>
                    <a:pt x="158" y="653"/>
                  </a:lnTo>
                  <a:lnTo>
                    <a:pt x="141" y="662"/>
                  </a:lnTo>
                  <a:lnTo>
                    <a:pt x="122" y="669"/>
                  </a:lnTo>
                  <a:lnTo>
                    <a:pt x="102" y="670"/>
                  </a:lnTo>
                  <a:lnTo>
                    <a:pt x="83" y="669"/>
                  </a:lnTo>
                  <a:lnTo>
                    <a:pt x="64" y="662"/>
                  </a:lnTo>
                  <a:lnTo>
                    <a:pt x="46" y="653"/>
                  </a:lnTo>
                  <a:lnTo>
                    <a:pt x="30" y="640"/>
                  </a:lnTo>
                  <a:lnTo>
                    <a:pt x="15" y="622"/>
                  </a:lnTo>
                  <a:lnTo>
                    <a:pt x="5" y="601"/>
                  </a:lnTo>
                  <a:lnTo>
                    <a:pt x="0" y="579"/>
                  </a:lnTo>
                  <a:lnTo>
                    <a:pt x="0" y="557"/>
                  </a:lnTo>
                  <a:lnTo>
                    <a:pt x="5" y="535"/>
                  </a:lnTo>
                  <a:lnTo>
                    <a:pt x="15" y="515"/>
                  </a:lnTo>
                  <a:lnTo>
                    <a:pt x="30" y="495"/>
                  </a:lnTo>
                  <a:lnTo>
                    <a:pt x="497" y="29"/>
                  </a:lnTo>
                  <a:lnTo>
                    <a:pt x="515" y="14"/>
                  </a:lnTo>
                  <a:lnTo>
                    <a:pt x="536" y="4"/>
                  </a:lnTo>
                  <a:lnTo>
                    <a:pt x="558" y="0"/>
                  </a:lnTo>
                  <a:lnTo>
                    <a:pt x="58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7" name="Freeform 48"/>
            <p:cNvSpPr>
              <a:spLocks/>
            </p:cNvSpPr>
            <p:nvPr/>
          </p:nvSpPr>
          <p:spPr bwMode="auto">
            <a:xfrm>
              <a:off x="4968875" y="1495425"/>
              <a:ext cx="41275" cy="41275"/>
            </a:xfrm>
            <a:custGeom>
              <a:avLst/>
              <a:gdLst>
                <a:gd name="T0" fmla="*/ 271 w 361"/>
                <a:gd name="T1" fmla="*/ 0 h 360"/>
                <a:gd name="T2" fmla="*/ 292 w 361"/>
                <a:gd name="T3" fmla="*/ 4 h 360"/>
                <a:gd name="T4" fmla="*/ 313 w 361"/>
                <a:gd name="T5" fmla="*/ 14 h 360"/>
                <a:gd name="T6" fmla="*/ 331 w 361"/>
                <a:gd name="T7" fmla="*/ 29 h 360"/>
                <a:gd name="T8" fmla="*/ 346 w 361"/>
                <a:gd name="T9" fmla="*/ 48 h 360"/>
                <a:gd name="T10" fmla="*/ 355 w 361"/>
                <a:gd name="T11" fmla="*/ 68 h 360"/>
                <a:gd name="T12" fmla="*/ 361 w 361"/>
                <a:gd name="T13" fmla="*/ 90 h 360"/>
                <a:gd name="T14" fmla="*/ 361 w 361"/>
                <a:gd name="T15" fmla="*/ 112 h 360"/>
                <a:gd name="T16" fmla="*/ 355 w 361"/>
                <a:gd name="T17" fmla="*/ 134 h 360"/>
                <a:gd name="T18" fmla="*/ 346 w 361"/>
                <a:gd name="T19" fmla="*/ 155 h 360"/>
                <a:gd name="T20" fmla="*/ 331 w 361"/>
                <a:gd name="T21" fmla="*/ 173 h 360"/>
                <a:gd name="T22" fmla="*/ 174 w 361"/>
                <a:gd name="T23" fmla="*/ 331 h 360"/>
                <a:gd name="T24" fmla="*/ 158 w 361"/>
                <a:gd name="T25" fmla="*/ 343 h 360"/>
                <a:gd name="T26" fmla="*/ 140 w 361"/>
                <a:gd name="T27" fmla="*/ 353 h 360"/>
                <a:gd name="T28" fmla="*/ 121 w 361"/>
                <a:gd name="T29" fmla="*/ 359 h 360"/>
                <a:gd name="T30" fmla="*/ 102 w 361"/>
                <a:gd name="T31" fmla="*/ 360 h 360"/>
                <a:gd name="T32" fmla="*/ 82 w 361"/>
                <a:gd name="T33" fmla="*/ 359 h 360"/>
                <a:gd name="T34" fmla="*/ 63 w 361"/>
                <a:gd name="T35" fmla="*/ 353 h 360"/>
                <a:gd name="T36" fmla="*/ 46 w 361"/>
                <a:gd name="T37" fmla="*/ 343 h 360"/>
                <a:gd name="T38" fmla="*/ 29 w 361"/>
                <a:gd name="T39" fmla="*/ 331 h 360"/>
                <a:gd name="T40" fmla="*/ 15 w 361"/>
                <a:gd name="T41" fmla="*/ 313 h 360"/>
                <a:gd name="T42" fmla="*/ 5 w 361"/>
                <a:gd name="T43" fmla="*/ 292 h 360"/>
                <a:gd name="T44" fmla="*/ 0 w 361"/>
                <a:gd name="T45" fmla="*/ 269 h 360"/>
                <a:gd name="T46" fmla="*/ 0 w 361"/>
                <a:gd name="T47" fmla="*/ 247 h 360"/>
                <a:gd name="T48" fmla="*/ 5 w 361"/>
                <a:gd name="T49" fmla="*/ 225 h 360"/>
                <a:gd name="T50" fmla="*/ 15 w 361"/>
                <a:gd name="T51" fmla="*/ 205 h 360"/>
                <a:gd name="T52" fmla="*/ 29 w 361"/>
                <a:gd name="T53" fmla="*/ 186 h 360"/>
                <a:gd name="T54" fmla="*/ 187 w 361"/>
                <a:gd name="T55" fmla="*/ 29 h 360"/>
                <a:gd name="T56" fmla="*/ 205 w 361"/>
                <a:gd name="T57" fmla="*/ 14 h 360"/>
                <a:gd name="T58" fmla="*/ 227 w 361"/>
                <a:gd name="T59" fmla="*/ 4 h 360"/>
                <a:gd name="T60" fmla="*/ 248 w 361"/>
                <a:gd name="T61" fmla="*/ 0 h 360"/>
                <a:gd name="T62" fmla="*/ 271 w 361"/>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1" h="360">
                  <a:moveTo>
                    <a:pt x="271" y="0"/>
                  </a:moveTo>
                  <a:lnTo>
                    <a:pt x="292" y="4"/>
                  </a:lnTo>
                  <a:lnTo>
                    <a:pt x="313" y="14"/>
                  </a:lnTo>
                  <a:lnTo>
                    <a:pt x="331" y="29"/>
                  </a:lnTo>
                  <a:lnTo>
                    <a:pt x="346" y="48"/>
                  </a:lnTo>
                  <a:lnTo>
                    <a:pt x="355" y="68"/>
                  </a:lnTo>
                  <a:lnTo>
                    <a:pt x="361" y="90"/>
                  </a:lnTo>
                  <a:lnTo>
                    <a:pt x="361" y="112"/>
                  </a:lnTo>
                  <a:lnTo>
                    <a:pt x="355" y="134"/>
                  </a:lnTo>
                  <a:lnTo>
                    <a:pt x="346" y="155"/>
                  </a:lnTo>
                  <a:lnTo>
                    <a:pt x="331" y="173"/>
                  </a:lnTo>
                  <a:lnTo>
                    <a:pt x="174" y="331"/>
                  </a:lnTo>
                  <a:lnTo>
                    <a:pt x="158" y="343"/>
                  </a:lnTo>
                  <a:lnTo>
                    <a:pt x="140" y="353"/>
                  </a:lnTo>
                  <a:lnTo>
                    <a:pt x="121" y="359"/>
                  </a:lnTo>
                  <a:lnTo>
                    <a:pt x="102" y="360"/>
                  </a:lnTo>
                  <a:lnTo>
                    <a:pt x="82" y="359"/>
                  </a:lnTo>
                  <a:lnTo>
                    <a:pt x="63" y="353"/>
                  </a:lnTo>
                  <a:lnTo>
                    <a:pt x="46" y="343"/>
                  </a:lnTo>
                  <a:lnTo>
                    <a:pt x="29" y="331"/>
                  </a:lnTo>
                  <a:lnTo>
                    <a:pt x="15" y="313"/>
                  </a:lnTo>
                  <a:lnTo>
                    <a:pt x="5" y="292"/>
                  </a:lnTo>
                  <a:lnTo>
                    <a:pt x="0" y="269"/>
                  </a:lnTo>
                  <a:lnTo>
                    <a:pt x="0" y="247"/>
                  </a:lnTo>
                  <a:lnTo>
                    <a:pt x="5" y="225"/>
                  </a:lnTo>
                  <a:lnTo>
                    <a:pt x="15" y="205"/>
                  </a:lnTo>
                  <a:lnTo>
                    <a:pt x="29" y="186"/>
                  </a:lnTo>
                  <a:lnTo>
                    <a:pt x="187" y="29"/>
                  </a:lnTo>
                  <a:lnTo>
                    <a:pt x="205" y="14"/>
                  </a:lnTo>
                  <a:lnTo>
                    <a:pt x="227" y="4"/>
                  </a:lnTo>
                  <a:lnTo>
                    <a:pt x="248" y="0"/>
                  </a:lnTo>
                  <a:lnTo>
                    <a:pt x="271"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68" name="Freeform 49"/>
            <p:cNvSpPr>
              <a:spLocks/>
            </p:cNvSpPr>
            <p:nvPr/>
          </p:nvSpPr>
          <p:spPr bwMode="auto">
            <a:xfrm>
              <a:off x="5056188" y="1582738"/>
              <a:ext cx="41275" cy="41275"/>
            </a:xfrm>
            <a:custGeom>
              <a:avLst/>
              <a:gdLst>
                <a:gd name="T0" fmla="*/ 270 w 360"/>
                <a:gd name="T1" fmla="*/ 0 h 362"/>
                <a:gd name="T2" fmla="*/ 291 w 360"/>
                <a:gd name="T3" fmla="*/ 5 h 362"/>
                <a:gd name="T4" fmla="*/ 312 w 360"/>
                <a:gd name="T5" fmla="*/ 15 h 362"/>
                <a:gd name="T6" fmla="*/ 330 w 360"/>
                <a:gd name="T7" fmla="*/ 30 h 362"/>
                <a:gd name="T8" fmla="*/ 345 w 360"/>
                <a:gd name="T9" fmla="*/ 48 h 362"/>
                <a:gd name="T10" fmla="*/ 356 w 360"/>
                <a:gd name="T11" fmla="*/ 69 h 362"/>
                <a:gd name="T12" fmla="*/ 360 w 360"/>
                <a:gd name="T13" fmla="*/ 90 h 362"/>
                <a:gd name="T14" fmla="*/ 360 w 360"/>
                <a:gd name="T15" fmla="*/ 113 h 362"/>
                <a:gd name="T16" fmla="*/ 356 w 360"/>
                <a:gd name="T17" fmla="*/ 134 h 362"/>
                <a:gd name="T18" fmla="*/ 345 w 360"/>
                <a:gd name="T19" fmla="*/ 156 h 362"/>
                <a:gd name="T20" fmla="*/ 330 w 360"/>
                <a:gd name="T21" fmla="*/ 174 h 362"/>
                <a:gd name="T22" fmla="*/ 173 w 360"/>
                <a:gd name="T23" fmla="*/ 331 h 362"/>
                <a:gd name="T24" fmla="*/ 157 w 360"/>
                <a:gd name="T25" fmla="*/ 345 h 362"/>
                <a:gd name="T26" fmla="*/ 139 w 360"/>
                <a:gd name="T27" fmla="*/ 354 h 362"/>
                <a:gd name="T28" fmla="*/ 121 w 360"/>
                <a:gd name="T29" fmla="*/ 359 h 362"/>
                <a:gd name="T30" fmla="*/ 101 w 360"/>
                <a:gd name="T31" fmla="*/ 362 h 362"/>
                <a:gd name="T32" fmla="*/ 82 w 360"/>
                <a:gd name="T33" fmla="*/ 359 h 362"/>
                <a:gd name="T34" fmla="*/ 63 w 360"/>
                <a:gd name="T35" fmla="*/ 354 h 362"/>
                <a:gd name="T36" fmla="*/ 45 w 360"/>
                <a:gd name="T37" fmla="*/ 345 h 362"/>
                <a:gd name="T38" fmla="*/ 29 w 360"/>
                <a:gd name="T39" fmla="*/ 331 h 362"/>
                <a:gd name="T40" fmla="*/ 15 w 360"/>
                <a:gd name="T41" fmla="*/ 313 h 362"/>
                <a:gd name="T42" fmla="*/ 5 w 360"/>
                <a:gd name="T43" fmla="*/ 292 h 362"/>
                <a:gd name="T44" fmla="*/ 0 w 360"/>
                <a:gd name="T45" fmla="*/ 271 h 362"/>
                <a:gd name="T46" fmla="*/ 0 w 360"/>
                <a:gd name="T47" fmla="*/ 248 h 362"/>
                <a:gd name="T48" fmla="*/ 5 w 360"/>
                <a:gd name="T49" fmla="*/ 226 h 362"/>
                <a:gd name="T50" fmla="*/ 15 w 360"/>
                <a:gd name="T51" fmla="*/ 205 h 362"/>
                <a:gd name="T52" fmla="*/ 29 w 360"/>
                <a:gd name="T53" fmla="*/ 187 h 362"/>
                <a:gd name="T54" fmla="*/ 187 w 360"/>
                <a:gd name="T55" fmla="*/ 30 h 362"/>
                <a:gd name="T56" fmla="*/ 205 w 360"/>
                <a:gd name="T57" fmla="*/ 15 h 362"/>
                <a:gd name="T58" fmla="*/ 226 w 360"/>
                <a:gd name="T59" fmla="*/ 5 h 362"/>
                <a:gd name="T60" fmla="*/ 248 w 360"/>
                <a:gd name="T61" fmla="*/ 0 h 362"/>
                <a:gd name="T62" fmla="*/ 270 w 360"/>
                <a:gd name="T63"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2">
                  <a:moveTo>
                    <a:pt x="270" y="0"/>
                  </a:moveTo>
                  <a:lnTo>
                    <a:pt x="291" y="5"/>
                  </a:lnTo>
                  <a:lnTo>
                    <a:pt x="312" y="15"/>
                  </a:lnTo>
                  <a:lnTo>
                    <a:pt x="330" y="30"/>
                  </a:lnTo>
                  <a:lnTo>
                    <a:pt x="345" y="48"/>
                  </a:lnTo>
                  <a:lnTo>
                    <a:pt x="356" y="69"/>
                  </a:lnTo>
                  <a:lnTo>
                    <a:pt x="360" y="90"/>
                  </a:lnTo>
                  <a:lnTo>
                    <a:pt x="360" y="113"/>
                  </a:lnTo>
                  <a:lnTo>
                    <a:pt x="356" y="134"/>
                  </a:lnTo>
                  <a:lnTo>
                    <a:pt x="345" y="156"/>
                  </a:lnTo>
                  <a:lnTo>
                    <a:pt x="330" y="174"/>
                  </a:lnTo>
                  <a:lnTo>
                    <a:pt x="173" y="331"/>
                  </a:lnTo>
                  <a:lnTo>
                    <a:pt x="157" y="345"/>
                  </a:lnTo>
                  <a:lnTo>
                    <a:pt x="139" y="354"/>
                  </a:lnTo>
                  <a:lnTo>
                    <a:pt x="121" y="359"/>
                  </a:lnTo>
                  <a:lnTo>
                    <a:pt x="101" y="362"/>
                  </a:lnTo>
                  <a:lnTo>
                    <a:pt x="82" y="359"/>
                  </a:lnTo>
                  <a:lnTo>
                    <a:pt x="63" y="354"/>
                  </a:lnTo>
                  <a:lnTo>
                    <a:pt x="45" y="345"/>
                  </a:lnTo>
                  <a:lnTo>
                    <a:pt x="29" y="331"/>
                  </a:lnTo>
                  <a:lnTo>
                    <a:pt x="15" y="313"/>
                  </a:lnTo>
                  <a:lnTo>
                    <a:pt x="5" y="292"/>
                  </a:lnTo>
                  <a:lnTo>
                    <a:pt x="0" y="271"/>
                  </a:lnTo>
                  <a:lnTo>
                    <a:pt x="0" y="248"/>
                  </a:lnTo>
                  <a:lnTo>
                    <a:pt x="5" y="226"/>
                  </a:lnTo>
                  <a:lnTo>
                    <a:pt x="15" y="205"/>
                  </a:lnTo>
                  <a:lnTo>
                    <a:pt x="29" y="187"/>
                  </a:lnTo>
                  <a:lnTo>
                    <a:pt x="187" y="30"/>
                  </a:lnTo>
                  <a:lnTo>
                    <a:pt x="205" y="15"/>
                  </a:lnTo>
                  <a:lnTo>
                    <a:pt x="226" y="5"/>
                  </a:lnTo>
                  <a:lnTo>
                    <a:pt x="248" y="0"/>
                  </a:lnTo>
                  <a:lnTo>
                    <a:pt x="270" y="0"/>
                  </a:lnTo>
                  <a:close/>
                </a:path>
              </a:pathLst>
            </a:custGeom>
            <a:grp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grpSp>
      <p:sp>
        <p:nvSpPr>
          <p:cNvPr id="88" name="Rectangle 87"/>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89" name="TextBox 88"/>
          <p:cNvSpPr txBox="1"/>
          <p:nvPr/>
        </p:nvSpPr>
        <p:spPr>
          <a:xfrm>
            <a:off x="1898129" y="760998"/>
            <a:ext cx="5730136" cy="314702"/>
          </a:xfrm>
          <a:prstGeom prst="rect">
            <a:avLst/>
          </a:prstGeom>
          <a:noFill/>
        </p:spPr>
        <p:txBody>
          <a:bodyPr wrap="square" lIns="0" tIns="0" rIns="0" bIns="0" rtlCol="0">
            <a:spAutoFit/>
          </a:bodyPr>
          <a:lstStyle/>
          <a:p>
            <a:pPr algn="ctr">
              <a:lnSpc>
                <a:spcPct val="75000"/>
              </a:lnSpc>
            </a:pPr>
            <a:r>
              <a:rPr lang="en-US" sz="2700" b="1" spc="-75" dirty="0" smtClean="0">
                <a:solidFill>
                  <a:schemeClr val="tx1"/>
                </a:solidFill>
                <a:latin typeface="Sora" pitchFamily="2" charset="0"/>
                <a:ea typeface="Montserrat" charset="0"/>
                <a:cs typeface="Sora" pitchFamily="2" charset="0"/>
              </a:rPr>
              <a:t>Solution</a:t>
            </a:r>
            <a:r>
              <a:rPr lang="en-US" sz="2700" b="1" spc="-75" dirty="0" smtClean="0">
                <a:solidFill>
                  <a:schemeClr val="accent5">
                    <a:lumMod val="50000"/>
                  </a:schemeClr>
                </a:solidFill>
                <a:latin typeface="Sora" pitchFamily="2" charset="0"/>
                <a:ea typeface="Montserrat" charset="0"/>
                <a:cs typeface="Sora" pitchFamily="2" charset="0"/>
              </a:rPr>
              <a:t> Overview</a:t>
            </a:r>
            <a:endParaRPr lang="en-US" sz="2700" b="1" spc="-75" dirty="0">
              <a:solidFill>
                <a:schemeClr val="accent5">
                  <a:lumMod val="50000"/>
                </a:schemeClr>
              </a:solidFill>
              <a:latin typeface="Sora" pitchFamily="2" charset="0"/>
              <a:ea typeface="Montserrat" charset="0"/>
              <a:cs typeface="Sora" pitchFamily="2" charset="0"/>
            </a:endParaRPr>
          </a:p>
        </p:txBody>
      </p:sp>
      <p:sp>
        <p:nvSpPr>
          <p:cNvPr id="90" name="Rectangle 89">
            <a:extLst>
              <a:ext uri="{FF2B5EF4-FFF2-40B4-BE49-F238E27FC236}">
                <a16:creationId xmlns:a16="http://schemas.microsoft.com/office/drawing/2014/main" id="{245891DE-2E78-4BBA-9725-D3355845B2E3}"/>
              </a:ext>
            </a:extLst>
          </p:cNvPr>
          <p:cNvSpPr/>
          <p:nvPr/>
        </p:nvSpPr>
        <p:spPr>
          <a:xfrm>
            <a:off x="2470005" y="1075748"/>
            <a:ext cx="4586384" cy="117276"/>
          </a:xfrm>
          <a:prstGeom prst="rect">
            <a:avLst/>
          </a:prstGeom>
          <a:noFill/>
        </p:spPr>
        <p:txBody>
          <a:bodyPr wrap="square" lIns="0" tIns="0" rIns="0" bIns="0" rtlCol="0">
            <a:spAutoFit/>
          </a:bodyPr>
          <a:lstStyle/>
          <a:p>
            <a:pPr algn="ctr" defTabSz="428647">
              <a:lnSpc>
                <a:spcPct val="120000"/>
              </a:lnSpc>
            </a:pPr>
            <a:r>
              <a:rPr lang="en-US" sz="700" dirty="0" smtClean="0">
                <a:latin typeface="Sora Light" pitchFamily="2" charset="0"/>
                <a:cs typeface="Sora Light" pitchFamily="2" charset="0"/>
              </a:rPr>
              <a:t>Deep Dive into use case and Details</a:t>
            </a:r>
            <a:endParaRPr lang="en-US" sz="700" dirty="0">
              <a:latin typeface="Sora Light" pitchFamily="2" charset="0"/>
              <a:cs typeface="Sora Light" pitchFamily="2" charset="0"/>
            </a:endParaRPr>
          </a:p>
        </p:txBody>
      </p:sp>
      <p:sp>
        <p:nvSpPr>
          <p:cNvPr id="41" name="Rectangle 40"/>
          <p:cNvSpPr/>
          <p:nvPr/>
        </p:nvSpPr>
        <p:spPr>
          <a:xfrm>
            <a:off x="1488848" y="3350798"/>
            <a:ext cx="1715634" cy="733021"/>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Data Validation and Error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Detection</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Run automated checks for data completeness, format accuracy, and consistency to detect errors or missing information.</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p:cNvSpPr/>
          <p:nvPr/>
        </p:nvSpPr>
        <p:spPr>
          <a:xfrm>
            <a:off x="5983694" y="1658650"/>
            <a:ext cx="1532675" cy="720197"/>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JSON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Generation</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Structure the verified and parsed data into a standardized JSON format that captures all relevant mandate details and validated IFSC codes.</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p:cNvSpPr/>
          <p:nvPr/>
        </p:nvSpPr>
        <p:spPr>
          <a:xfrm>
            <a:off x="2823863" y="1628647"/>
            <a:ext cx="1532675" cy="733021"/>
          </a:xfrm>
          <a:prstGeom prst="rect">
            <a:avLst/>
          </a:prstGeom>
          <a:noFill/>
        </p:spPr>
        <p:txBody>
          <a:bodyPr wrap="square" lIns="0" tIns="0" rIns="0" bIns="0" anchor="ctr">
            <a:spAutoFit/>
          </a:bodyPr>
          <a:lstStyle/>
          <a:p>
            <a:pPr algn="ctr">
              <a:lnSpc>
                <a:spcPct val="120000"/>
              </a:lnSpc>
              <a:spcBef>
                <a:spcPts val="113"/>
              </a:spcBef>
            </a:pPr>
            <a:r>
              <a:rPr lang="en-US" sz="900" b="1" dirty="0">
                <a:solidFill>
                  <a:schemeClr val="accent1"/>
                </a:solidFill>
                <a:latin typeface="Calibri" panose="020F0502020204030204" pitchFamily="34" charset="0"/>
                <a:ea typeface="Calibri" panose="020F0502020204030204" pitchFamily="34" charset="0"/>
                <a:cs typeface="Calibri" panose="020F0502020204030204" pitchFamily="34" charset="0"/>
              </a:rPr>
              <a:t>IFSC Code </a:t>
            </a:r>
            <a:r>
              <a:rPr lang="en-US" sz="9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Verification</a:t>
            </a:r>
          </a:p>
          <a:p>
            <a:pPr algn="ctr">
              <a:lnSpc>
                <a:spcPct val="120000"/>
              </a:lnSpc>
              <a:spcBef>
                <a:spcPts val="113"/>
              </a:spcBef>
            </a:pPr>
            <a:r>
              <a:rPr lang="en-US" sz="750" dirty="0" smtClean="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Cross-reference parsed IFSC codes with the official RBI database to validate and correct bank branch codes automatically..</a:t>
            </a:r>
            <a:endParaRPr lang="en-US" sz="750"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4" name="Picture 2" descr="Experime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895" y="16519"/>
            <a:ext cx="467999"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1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4102" name="Picture 6" descr="Circle"/>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aturation sat="330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8532080" y="48200"/>
            <a:ext cx="611920" cy="61192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Tower cran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081" y="48200"/>
            <a:ext cx="449919" cy="449920"/>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AC74663E-9DC0-EDC8-38BA-D6856E6155D2}"/>
              </a:ext>
            </a:extLst>
          </p:cNvPr>
          <p:cNvSpPr txBox="1"/>
          <p:nvPr/>
        </p:nvSpPr>
        <p:spPr>
          <a:xfrm rot="5400000">
            <a:off x="3560164" y="2438592"/>
            <a:ext cx="1109152" cy="246221"/>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Wrongly Classified Images</a:t>
            </a:r>
            <a:endParaRPr lang="en-GB" sz="525" b="1" dirty="0">
              <a:solidFill>
                <a:schemeClr val="tx2">
                  <a:lumMod val="10000"/>
                </a:schemeClr>
              </a:solidFill>
            </a:endParaRPr>
          </a:p>
        </p:txBody>
      </p:sp>
      <p:sp>
        <p:nvSpPr>
          <p:cNvPr id="52" name="TextBox 51">
            <a:extLst>
              <a:ext uri="{FF2B5EF4-FFF2-40B4-BE49-F238E27FC236}">
                <a16:creationId xmlns:a16="http://schemas.microsoft.com/office/drawing/2014/main" id="{8EF1D3B0-4ABC-A5BF-B906-B78216252340}"/>
              </a:ext>
            </a:extLst>
          </p:cNvPr>
          <p:cNvSpPr txBox="1"/>
          <p:nvPr/>
        </p:nvSpPr>
        <p:spPr>
          <a:xfrm>
            <a:off x="2958927" y="1972994"/>
            <a:ext cx="822686" cy="223074"/>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Text Extraction</a:t>
            </a:r>
            <a:endParaRPr lang="en-GB" sz="525" b="1" dirty="0">
              <a:solidFill>
                <a:schemeClr val="tx2">
                  <a:lumMod val="10000"/>
                </a:schemeClr>
              </a:solidFill>
            </a:endParaRPr>
          </a:p>
        </p:txBody>
      </p:sp>
      <p:sp>
        <p:nvSpPr>
          <p:cNvPr id="53" name="Rectangle 52">
            <a:extLst>
              <a:ext uri="{FF2B5EF4-FFF2-40B4-BE49-F238E27FC236}">
                <a16:creationId xmlns:a16="http://schemas.microsoft.com/office/drawing/2014/main" id="{2A8D05C1-B05B-98BB-842F-1E626A8B7FF0}"/>
              </a:ext>
            </a:extLst>
          </p:cNvPr>
          <p:cNvSpPr/>
          <p:nvPr/>
        </p:nvSpPr>
        <p:spPr>
          <a:xfrm>
            <a:off x="2116730" y="1623061"/>
            <a:ext cx="1664883" cy="558830"/>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10000"/>
                </a:schemeClr>
              </a:solidFill>
            </a:endParaRPr>
          </a:p>
        </p:txBody>
      </p:sp>
      <p:sp>
        <p:nvSpPr>
          <p:cNvPr id="54" name="TextBox 53">
            <a:extLst>
              <a:ext uri="{FF2B5EF4-FFF2-40B4-BE49-F238E27FC236}">
                <a16:creationId xmlns:a16="http://schemas.microsoft.com/office/drawing/2014/main" id="{7DF7E3E4-1144-4992-114B-31377A0650C2}"/>
              </a:ext>
            </a:extLst>
          </p:cNvPr>
          <p:cNvSpPr txBox="1"/>
          <p:nvPr/>
        </p:nvSpPr>
        <p:spPr>
          <a:xfrm>
            <a:off x="2008924" y="1459739"/>
            <a:ext cx="850175" cy="2462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r">
              <a:lnSpc>
                <a:spcPts val="1200"/>
              </a:lnSpc>
            </a:pPr>
            <a:r>
              <a:rPr lang="en-GB" sz="750" b="1" dirty="0">
                <a:solidFill>
                  <a:schemeClr val="tx2">
                    <a:lumMod val="10000"/>
                  </a:schemeClr>
                </a:solidFill>
                <a:latin typeface="Poppins "/>
                <a:ea typeface="Inter" panose="02000503000000020004" pitchFamily="2" charset="0"/>
              </a:rPr>
              <a:t>Data Sources</a:t>
            </a:r>
          </a:p>
        </p:txBody>
      </p:sp>
      <p:sp>
        <p:nvSpPr>
          <p:cNvPr id="74" name="Rectangle 73">
            <a:extLst>
              <a:ext uri="{FF2B5EF4-FFF2-40B4-BE49-F238E27FC236}">
                <a16:creationId xmlns:a16="http://schemas.microsoft.com/office/drawing/2014/main" id="{D0FDE77A-3AF5-EBF7-8DB9-E30DCBA4B3C9}"/>
              </a:ext>
            </a:extLst>
          </p:cNvPr>
          <p:cNvSpPr/>
          <p:nvPr/>
        </p:nvSpPr>
        <p:spPr>
          <a:xfrm>
            <a:off x="1680990" y="3402070"/>
            <a:ext cx="2114386" cy="558830"/>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10000"/>
                </a:schemeClr>
              </a:solidFill>
            </a:endParaRPr>
          </a:p>
        </p:txBody>
      </p:sp>
      <p:sp>
        <p:nvSpPr>
          <p:cNvPr id="75" name="TextBox 74">
            <a:extLst>
              <a:ext uri="{FF2B5EF4-FFF2-40B4-BE49-F238E27FC236}">
                <a16:creationId xmlns:a16="http://schemas.microsoft.com/office/drawing/2014/main" id="{64614EE4-445D-ADBF-522F-E98BDE9E3D62}"/>
              </a:ext>
            </a:extLst>
          </p:cNvPr>
          <p:cNvSpPr txBox="1"/>
          <p:nvPr/>
        </p:nvSpPr>
        <p:spPr>
          <a:xfrm>
            <a:off x="573008" y="2705794"/>
            <a:ext cx="617220" cy="223074"/>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Image Model</a:t>
            </a:r>
            <a:endParaRPr lang="en-GB" sz="525" b="1" dirty="0">
              <a:solidFill>
                <a:schemeClr val="tx2">
                  <a:lumMod val="10000"/>
                </a:schemeClr>
              </a:solidFill>
            </a:endParaRPr>
          </a:p>
        </p:txBody>
      </p:sp>
      <p:sp>
        <p:nvSpPr>
          <p:cNvPr id="76" name="TextBox 75">
            <a:extLst>
              <a:ext uri="{FF2B5EF4-FFF2-40B4-BE49-F238E27FC236}">
                <a16:creationId xmlns:a16="http://schemas.microsoft.com/office/drawing/2014/main" id="{52E5A061-D108-BD66-36FB-0DCC6F9A2397}"/>
              </a:ext>
            </a:extLst>
          </p:cNvPr>
          <p:cNvSpPr txBox="1"/>
          <p:nvPr/>
        </p:nvSpPr>
        <p:spPr>
          <a:xfrm>
            <a:off x="554874" y="3797766"/>
            <a:ext cx="617220" cy="223074"/>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LLM </a:t>
            </a:r>
            <a:endParaRPr lang="en-GB" sz="525" b="1" dirty="0">
              <a:solidFill>
                <a:schemeClr val="tx2">
                  <a:lumMod val="10000"/>
                </a:schemeClr>
              </a:solidFill>
            </a:endParaRPr>
          </a:p>
        </p:txBody>
      </p:sp>
      <p:sp>
        <p:nvSpPr>
          <p:cNvPr id="77" name="TextBox 76">
            <a:extLst>
              <a:ext uri="{FF2B5EF4-FFF2-40B4-BE49-F238E27FC236}">
                <a16:creationId xmlns:a16="http://schemas.microsoft.com/office/drawing/2014/main" id="{1D492E0C-7E75-E1C2-789C-873EB49AF6DA}"/>
              </a:ext>
            </a:extLst>
          </p:cNvPr>
          <p:cNvSpPr txBox="1"/>
          <p:nvPr/>
        </p:nvSpPr>
        <p:spPr>
          <a:xfrm>
            <a:off x="565107" y="4342479"/>
            <a:ext cx="617220" cy="246221"/>
          </a:xfrm>
          <a:prstGeom prst="rect">
            <a:avLst/>
          </a:prstGeom>
          <a:noFill/>
        </p:spPr>
        <p:txBody>
          <a:bodyPr wrap="square">
            <a:spAutoFit/>
          </a:bodyPr>
          <a:lstStyle/>
          <a:p>
            <a:pPr algn="ctr">
              <a:lnSpc>
                <a:spcPts val="1200"/>
              </a:lnSpc>
            </a:pPr>
            <a:r>
              <a:rPr lang="en-GB" sz="525" b="1" dirty="0">
                <a:solidFill>
                  <a:schemeClr val="tx2">
                    <a:lumMod val="10000"/>
                  </a:schemeClr>
                </a:solidFill>
              </a:rPr>
              <a:t>Repository</a:t>
            </a:r>
          </a:p>
        </p:txBody>
      </p:sp>
      <p:pic>
        <p:nvPicPr>
          <p:cNvPr id="78" name="Picture 24" descr="Git ">
            <a:extLst>
              <a:ext uri="{FF2B5EF4-FFF2-40B4-BE49-F238E27FC236}">
                <a16:creationId xmlns:a16="http://schemas.microsoft.com/office/drawing/2014/main" id="{06307FFC-D65B-3359-1AE5-698658653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70" y="3984233"/>
            <a:ext cx="322927" cy="322927"/>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5BEE47CF-EDFC-BF8D-220A-5CD733622FAA}"/>
              </a:ext>
            </a:extLst>
          </p:cNvPr>
          <p:cNvCxnSpPr>
            <a:cxnSpLocks/>
          </p:cNvCxnSpPr>
          <p:nvPr/>
        </p:nvCxnSpPr>
        <p:spPr>
          <a:xfrm flipH="1">
            <a:off x="1303996" y="3616378"/>
            <a:ext cx="455494" cy="4203"/>
          </a:xfrm>
          <a:prstGeom prst="line">
            <a:avLst/>
          </a:prstGeom>
          <a:ln w="9525">
            <a:solidFill>
              <a:schemeClr val="accent5"/>
            </a:solidFill>
            <a:prstDash val="sysDash"/>
            <a:headEnd type="triangle"/>
            <a:tailEnd type="oval"/>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FECF8F24-AB29-A82C-2FBA-A05AF7477542}"/>
              </a:ext>
            </a:extLst>
          </p:cNvPr>
          <p:cNvSpPr txBox="1"/>
          <p:nvPr/>
        </p:nvSpPr>
        <p:spPr>
          <a:xfrm>
            <a:off x="1633338" y="3743872"/>
            <a:ext cx="841449" cy="223074"/>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Real Time API</a:t>
            </a:r>
            <a:endParaRPr lang="en-GB" sz="525" b="1" dirty="0">
              <a:solidFill>
                <a:schemeClr val="tx2">
                  <a:lumMod val="10000"/>
                </a:schemeClr>
              </a:solidFill>
            </a:endParaRPr>
          </a:p>
        </p:txBody>
      </p:sp>
      <p:sp>
        <p:nvSpPr>
          <p:cNvPr id="81" name="TextBox 80">
            <a:extLst>
              <a:ext uri="{FF2B5EF4-FFF2-40B4-BE49-F238E27FC236}">
                <a16:creationId xmlns:a16="http://schemas.microsoft.com/office/drawing/2014/main" id="{DF685275-1D9A-A4AF-FB43-DACC39B77C43}"/>
              </a:ext>
            </a:extLst>
          </p:cNvPr>
          <p:cNvSpPr txBox="1"/>
          <p:nvPr/>
        </p:nvSpPr>
        <p:spPr>
          <a:xfrm>
            <a:off x="2805882" y="3713661"/>
            <a:ext cx="764875" cy="246221"/>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Load Balancer </a:t>
            </a:r>
            <a:endParaRPr lang="en-GB" sz="525" b="1" dirty="0">
              <a:solidFill>
                <a:schemeClr val="tx2">
                  <a:lumMod val="10000"/>
                </a:schemeClr>
              </a:solidFill>
            </a:endParaRPr>
          </a:p>
        </p:txBody>
      </p:sp>
      <p:pic>
        <p:nvPicPr>
          <p:cNvPr id="82" name="Picture 28" descr="Approval ">
            <a:extLst>
              <a:ext uri="{FF2B5EF4-FFF2-40B4-BE49-F238E27FC236}">
                <a16:creationId xmlns:a16="http://schemas.microsoft.com/office/drawing/2014/main" id="{78EB8594-77FE-BB92-F5F6-88BE5F21FD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196" y="356323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Cloud api ">
            <a:extLst>
              <a:ext uri="{FF2B5EF4-FFF2-40B4-BE49-F238E27FC236}">
                <a16:creationId xmlns:a16="http://schemas.microsoft.com/office/drawing/2014/main" id="{4EBB93D4-557D-2EC7-F0CC-385F46B112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6384" y="3478968"/>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4" descr="3d model ">
            <a:extLst>
              <a:ext uri="{FF2B5EF4-FFF2-40B4-BE49-F238E27FC236}">
                <a16:creationId xmlns:a16="http://schemas.microsoft.com/office/drawing/2014/main" id="{3289C15F-3CD4-C0D3-E069-B37B95BEEB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9480" y="3508417"/>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6" descr="3d modeling ">
            <a:extLst>
              <a:ext uri="{FF2B5EF4-FFF2-40B4-BE49-F238E27FC236}">
                <a16:creationId xmlns:a16="http://schemas.microsoft.com/office/drawing/2014/main" id="{E408C3C7-2A2D-199E-0BF3-EE7BA6C803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1871" y="3426024"/>
            <a:ext cx="342900" cy="342900"/>
          </a:xfrm>
          <a:prstGeom prst="rect">
            <a:avLst/>
          </a:prstGeom>
          <a:noFill/>
          <a:extLst>
            <a:ext uri="{909E8E84-426E-40DD-AFC4-6F175D3DCCD1}">
              <a14:hiddenFill xmlns:a14="http://schemas.microsoft.com/office/drawing/2010/main">
                <a:solidFill>
                  <a:srgbClr val="FFFFFF"/>
                </a:solidFill>
              </a14:hiddenFill>
            </a:ext>
          </a:extLst>
        </p:spPr>
      </p:pic>
      <p:cxnSp>
        <p:nvCxnSpPr>
          <p:cNvPr id="88" name="Straight Connector 87">
            <a:extLst>
              <a:ext uri="{FF2B5EF4-FFF2-40B4-BE49-F238E27FC236}">
                <a16:creationId xmlns:a16="http://schemas.microsoft.com/office/drawing/2014/main" id="{5E85E2C3-DC24-28FC-DB61-390008411777}"/>
              </a:ext>
            </a:extLst>
          </p:cNvPr>
          <p:cNvCxnSpPr>
            <a:cxnSpLocks/>
          </p:cNvCxnSpPr>
          <p:nvPr/>
        </p:nvCxnSpPr>
        <p:spPr>
          <a:xfrm>
            <a:off x="4494537" y="3182791"/>
            <a:ext cx="0" cy="243000"/>
          </a:xfrm>
          <a:prstGeom prst="line">
            <a:avLst/>
          </a:prstGeom>
          <a:ln w="22225">
            <a:solidFill>
              <a:schemeClr val="tx2">
                <a:lumMod val="75000"/>
              </a:schemeClr>
            </a:solidFill>
            <a:prstDash val="sysDash"/>
            <a:headEnd type="arrow"/>
            <a:tailEnd type="none"/>
          </a:ln>
        </p:spPr>
        <p:style>
          <a:lnRef idx="1">
            <a:schemeClr val="dk1"/>
          </a:lnRef>
          <a:fillRef idx="0">
            <a:schemeClr val="dk1"/>
          </a:fillRef>
          <a:effectRef idx="0">
            <a:schemeClr val="dk1"/>
          </a:effectRef>
          <a:fontRef idx="minor">
            <a:schemeClr val="tx1"/>
          </a:fontRef>
        </p:style>
      </p:cxnSp>
      <p:pic>
        <p:nvPicPr>
          <p:cNvPr id="89" name="Picture 8" descr="Programmer ">
            <a:extLst>
              <a:ext uri="{FF2B5EF4-FFF2-40B4-BE49-F238E27FC236}">
                <a16:creationId xmlns:a16="http://schemas.microsoft.com/office/drawing/2014/main" id="{9E224448-2874-16B0-4185-8EC3CD4817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6282" y="1741829"/>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90" name="TextBox 89">
            <a:extLst>
              <a:ext uri="{FF2B5EF4-FFF2-40B4-BE49-F238E27FC236}">
                <a16:creationId xmlns:a16="http://schemas.microsoft.com/office/drawing/2014/main" id="{65FECE76-1F60-2FFB-EEB9-21E1005FE1FE}"/>
              </a:ext>
            </a:extLst>
          </p:cNvPr>
          <p:cNvSpPr txBox="1"/>
          <p:nvPr/>
        </p:nvSpPr>
        <p:spPr>
          <a:xfrm>
            <a:off x="4175000" y="2881504"/>
            <a:ext cx="671642" cy="223074"/>
          </a:xfrm>
          <a:prstGeom prst="rect">
            <a:avLst/>
          </a:prstGeom>
          <a:solidFill>
            <a:schemeClr val="bg1"/>
          </a:solidFill>
        </p:spPr>
        <p:txBody>
          <a:bodyPr wrap="square">
            <a:spAutoFit/>
          </a:bodyPr>
          <a:lstStyle/>
          <a:p>
            <a:pPr algn="ctr">
              <a:lnSpc>
                <a:spcPts val="1200"/>
              </a:lnSpc>
            </a:pPr>
            <a:r>
              <a:rPr lang="en-GB" sz="525" b="1" dirty="0" smtClean="0">
                <a:solidFill>
                  <a:schemeClr val="tx2">
                    <a:lumMod val="10000"/>
                  </a:schemeClr>
                </a:solidFill>
              </a:rPr>
              <a:t>UI/UX</a:t>
            </a:r>
            <a:endParaRPr lang="en-GB" sz="525" b="1" dirty="0">
              <a:solidFill>
                <a:schemeClr val="tx2">
                  <a:lumMod val="10000"/>
                </a:schemeClr>
              </a:solidFill>
            </a:endParaRPr>
          </a:p>
        </p:txBody>
      </p:sp>
      <p:cxnSp>
        <p:nvCxnSpPr>
          <p:cNvPr id="91" name="Connector: Elbow 41">
            <a:extLst>
              <a:ext uri="{FF2B5EF4-FFF2-40B4-BE49-F238E27FC236}">
                <a16:creationId xmlns:a16="http://schemas.microsoft.com/office/drawing/2014/main" id="{0C0B624A-1FA6-C2F1-C84D-00FCF4EFC4CA}"/>
              </a:ext>
            </a:extLst>
          </p:cNvPr>
          <p:cNvCxnSpPr>
            <a:cxnSpLocks/>
            <a:stCxn id="53" idx="3"/>
          </p:cNvCxnSpPr>
          <p:nvPr/>
        </p:nvCxnSpPr>
        <p:spPr>
          <a:xfrm>
            <a:off x="3781613" y="1902476"/>
            <a:ext cx="236682" cy="1935081"/>
          </a:xfrm>
          <a:prstGeom prst="bentConnector2">
            <a:avLst/>
          </a:prstGeom>
          <a:ln>
            <a:solidFill>
              <a:schemeClr val="accent5">
                <a:lumMod val="50000"/>
              </a:schemeClr>
            </a:solidFill>
            <a:prstDash val="sysDash"/>
            <a:headEnd type="triangle"/>
            <a:tailEnd type="ova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7DEEB80-2CFE-1E76-7735-7A3A3A56B122}"/>
              </a:ext>
            </a:extLst>
          </p:cNvPr>
          <p:cNvCxnSpPr>
            <a:cxnSpLocks/>
          </p:cNvCxnSpPr>
          <p:nvPr/>
        </p:nvCxnSpPr>
        <p:spPr>
          <a:xfrm flipH="1">
            <a:off x="4517732" y="2155911"/>
            <a:ext cx="551" cy="298960"/>
          </a:xfrm>
          <a:prstGeom prst="line">
            <a:avLst/>
          </a:prstGeom>
          <a:ln w="22225">
            <a:solidFill>
              <a:schemeClr val="tx2">
                <a:lumMod val="75000"/>
              </a:schemeClr>
            </a:solidFill>
            <a:prstDash val="sysDash"/>
            <a:headEnd type="triangle"/>
            <a:tailEnd type="oval"/>
          </a:ln>
        </p:spPr>
        <p:style>
          <a:lnRef idx="1">
            <a:schemeClr val="dk1"/>
          </a:lnRef>
          <a:fillRef idx="0">
            <a:schemeClr val="dk1"/>
          </a:fillRef>
          <a:effectRef idx="0">
            <a:schemeClr val="dk1"/>
          </a:effectRef>
          <a:fontRef idx="minor">
            <a:schemeClr val="tx1"/>
          </a:fontRef>
        </p:style>
      </p:cxnSp>
      <p:pic>
        <p:nvPicPr>
          <p:cNvPr id="93" name="Picture 10" descr="Delivery app ">
            <a:extLst>
              <a:ext uri="{FF2B5EF4-FFF2-40B4-BE49-F238E27FC236}">
                <a16:creationId xmlns:a16="http://schemas.microsoft.com/office/drawing/2014/main" id="{75E24697-91FE-214E-6163-9B18B805333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0639" y="2561702"/>
            <a:ext cx="342900" cy="342900"/>
          </a:xfrm>
          <a:prstGeom prst="rect">
            <a:avLst/>
          </a:prstGeom>
          <a:noFill/>
          <a:extLst>
            <a:ext uri="{909E8E84-426E-40DD-AFC4-6F175D3DCCD1}">
              <a14:hiddenFill xmlns:a14="http://schemas.microsoft.com/office/drawing/2010/main">
                <a:solidFill>
                  <a:srgbClr val="FFFFFF"/>
                </a:solidFill>
              </a14:hiddenFill>
            </a:ext>
          </a:extLst>
        </p:spPr>
      </p:pic>
      <p:sp>
        <p:nvSpPr>
          <p:cNvPr id="94" name="TextBox 93">
            <a:extLst>
              <a:ext uri="{FF2B5EF4-FFF2-40B4-BE49-F238E27FC236}">
                <a16:creationId xmlns:a16="http://schemas.microsoft.com/office/drawing/2014/main" id="{3F7792FC-8626-68AF-4310-2DCE6968B4CC}"/>
              </a:ext>
            </a:extLst>
          </p:cNvPr>
          <p:cNvSpPr txBox="1"/>
          <p:nvPr/>
        </p:nvSpPr>
        <p:spPr>
          <a:xfrm>
            <a:off x="4161334" y="1487577"/>
            <a:ext cx="671642" cy="246221"/>
          </a:xfrm>
          <a:prstGeom prst="rect">
            <a:avLst/>
          </a:prstGeom>
          <a:solidFill>
            <a:schemeClr val="bg1"/>
          </a:solidFill>
        </p:spPr>
        <p:txBody>
          <a:bodyPr wrap="square">
            <a:spAutoFit/>
          </a:bodyPr>
          <a:lstStyle/>
          <a:p>
            <a:pPr algn="ctr">
              <a:lnSpc>
                <a:spcPts val="1200"/>
              </a:lnSpc>
            </a:pPr>
            <a:r>
              <a:rPr lang="en-GB" sz="525" b="1" dirty="0">
                <a:solidFill>
                  <a:schemeClr val="tx2">
                    <a:lumMod val="10000"/>
                  </a:schemeClr>
                </a:solidFill>
              </a:rPr>
              <a:t>User</a:t>
            </a:r>
          </a:p>
        </p:txBody>
      </p:sp>
      <p:cxnSp>
        <p:nvCxnSpPr>
          <p:cNvPr id="95" name="Straight Arrow Connector 94">
            <a:extLst>
              <a:ext uri="{FF2B5EF4-FFF2-40B4-BE49-F238E27FC236}">
                <a16:creationId xmlns:a16="http://schemas.microsoft.com/office/drawing/2014/main" id="{E3090A12-84AE-1811-A29A-0F4AA991BDF6}"/>
              </a:ext>
            </a:extLst>
          </p:cNvPr>
          <p:cNvCxnSpPr/>
          <p:nvPr/>
        </p:nvCxnSpPr>
        <p:spPr>
          <a:xfrm flipH="1">
            <a:off x="3560752" y="2214030"/>
            <a:ext cx="3850" cy="300893"/>
          </a:xfrm>
          <a:prstGeom prst="straightConnector1">
            <a:avLst/>
          </a:prstGeom>
          <a:ln w="19050">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27F9548A-77E7-E5C7-36DB-AAEDF7CB1C43}"/>
              </a:ext>
            </a:extLst>
          </p:cNvPr>
          <p:cNvSpPr/>
          <p:nvPr/>
        </p:nvSpPr>
        <p:spPr>
          <a:xfrm>
            <a:off x="490226" y="2524498"/>
            <a:ext cx="794794" cy="2063705"/>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10000"/>
                </a:schemeClr>
              </a:solidFill>
            </a:endParaRPr>
          </a:p>
        </p:txBody>
      </p:sp>
      <p:sp>
        <p:nvSpPr>
          <p:cNvPr id="97" name="TextBox 96">
            <a:extLst>
              <a:ext uri="{FF2B5EF4-FFF2-40B4-BE49-F238E27FC236}">
                <a16:creationId xmlns:a16="http://schemas.microsoft.com/office/drawing/2014/main" id="{E9022E78-6DB7-0D42-CD51-8FE10007D772}"/>
              </a:ext>
            </a:extLst>
          </p:cNvPr>
          <p:cNvSpPr txBox="1"/>
          <p:nvPr/>
        </p:nvSpPr>
        <p:spPr>
          <a:xfrm>
            <a:off x="344010" y="2414747"/>
            <a:ext cx="941010" cy="246221"/>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nSpc>
                <a:spcPts val="1200"/>
              </a:lnSpc>
            </a:pPr>
            <a:r>
              <a:rPr lang="en-GB" sz="600" b="1" dirty="0">
                <a:solidFill>
                  <a:schemeClr val="tx2">
                    <a:lumMod val="10000"/>
                  </a:schemeClr>
                </a:solidFill>
                <a:latin typeface="Poppins "/>
                <a:ea typeface="Inter" panose="02000503000000020004" pitchFamily="2" charset="0"/>
              </a:rPr>
              <a:t>Model Development</a:t>
            </a:r>
          </a:p>
        </p:txBody>
      </p:sp>
      <p:sp>
        <p:nvSpPr>
          <p:cNvPr id="98" name="Rectangle 97">
            <a:extLst>
              <a:ext uri="{FF2B5EF4-FFF2-40B4-BE49-F238E27FC236}">
                <a16:creationId xmlns:a16="http://schemas.microsoft.com/office/drawing/2014/main" id="{27F9548A-77E7-E5C7-36DB-AAEDF7CB1C43}"/>
              </a:ext>
            </a:extLst>
          </p:cNvPr>
          <p:cNvSpPr/>
          <p:nvPr/>
        </p:nvSpPr>
        <p:spPr>
          <a:xfrm>
            <a:off x="1700893" y="2625371"/>
            <a:ext cx="2114386" cy="558830"/>
          </a:xfrm>
          <a:prstGeom prst="rect">
            <a:avLst/>
          </a:prstGeom>
          <a:noFill/>
          <a:ln w="19050" cap="rnd">
            <a:solidFill>
              <a:schemeClr val="accent6">
                <a:lumMod val="50000"/>
              </a:schemeClr>
            </a:solidFill>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2">
                  <a:lumMod val="10000"/>
                </a:schemeClr>
              </a:solidFill>
            </a:endParaRPr>
          </a:p>
        </p:txBody>
      </p:sp>
      <p:sp>
        <p:nvSpPr>
          <p:cNvPr id="99" name="TextBox 98">
            <a:extLst>
              <a:ext uri="{FF2B5EF4-FFF2-40B4-BE49-F238E27FC236}">
                <a16:creationId xmlns:a16="http://schemas.microsoft.com/office/drawing/2014/main" id="{3264E8F0-BF40-39BE-7D25-09A271294459}"/>
              </a:ext>
            </a:extLst>
          </p:cNvPr>
          <p:cNvSpPr txBox="1"/>
          <p:nvPr/>
        </p:nvSpPr>
        <p:spPr>
          <a:xfrm>
            <a:off x="2402423" y="2460712"/>
            <a:ext cx="1364510" cy="2296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ts val="1200"/>
              </a:lnSpc>
            </a:pPr>
            <a:r>
              <a:rPr lang="en-GB" sz="750" b="1" dirty="0" smtClean="0">
                <a:solidFill>
                  <a:schemeClr val="tx2">
                    <a:lumMod val="10000"/>
                  </a:schemeClr>
                </a:solidFill>
                <a:latin typeface="Poppins "/>
                <a:ea typeface="Inter" panose="02000503000000020004" pitchFamily="2" charset="0"/>
              </a:rPr>
              <a:t>Model Data </a:t>
            </a:r>
            <a:r>
              <a:rPr lang="en-GB" sz="750" b="1" dirty="0">
                <a:solidFill>
                  <a:schemeClr val="tx2">
                    <a:lumMod val="10000"/>
                  </a:schemeClr>
                </a:solidFill>
                <a:latin typeface="Poppins "/>
                <a:ea typeface="Inter" panose="02000503000000020004" pitchFamily="2" charset="0"/>
              </a:rPr>
              <a:t>Pipeline</a:t>
            </a:r>
          </a:p>
        </p:txBody>
      </p:sp>
      <p:sp>
        <p:nvSpPr>
          <p:cNvPr id="100" name="TextBox 99">
            <a:extLst>
              <a:ext uri="{FF2B5EF4-FFF2-40B4-BE49-F238E27FC236}">
                <a16:creationId xmlns:a16="http://schemas.microsoft.com/office/drawing/2014/main" id="{1BD8B441-E433-3288-3A1C-16290805645E}"/>
              </a:ext>
            </a:extLst>
          </p:cNvPr>
          <p:cNvSpPr txBox="1"/>
          <p:nvPr/>
        </p:nvSpPr>
        <p:spPr>
          <a:xfrm>
            <a:off x="1774954" y="2979454"/>
            <a:ext cx="490960" cy="246221"/>
          </a:xfrm>
          <a:prstGeom prst="rect">
            <a:avLst/>
          </a:prstGeom>
          <a:noFill/>
        </p:spPr>
        <p:txBody>
          <a:bodyPr wrap="square">
            <a:spAutoFit/>
          </a:bodyPr>
          <a:lstStyle/>
          <a:p>
            <a:pPr>
              <a:lnSpc>
                <a:spcPts val="1200"/>
              </a:lnSpc>
            </a:pPr>
            <a:r>
              <a:rPr lang="en-GB" sz="525" b="1" dirty="0" smtClean="0">
                <a:solidFill>
                  <a:schemeClr val="tx2">
                    <a:lumMod val="10000"/>
                  </a:schemeClr>
                </a:solidFill>
              </a:rPr>
              <a:t>Validate</a:t>
            </a:r>
            <a:endParaRPr lang="en-GB" sz="525" b="1" dirty="0">
              <a:solidFill>
                <a:schemeClr val="tx2">
                  <a:lumMod val="10000"/>
                </a:schemeClr>
              </a:solidFill>
            </a:endParaRPr>
          </a:p>
        </p:txBody>
      </p:sp>
      <p:sp>
        <p:nvSpPr>
          <p:cNvPr id="101" name="TextBox 100">
            <a:extLst>
              <a:ext uri="{FF2B5EF4-FFF2-40B4-BE49-F238E27FC236}">
                <a16:creationId xmlns:a16="http://schemas.microsoft.com/office/drawing/2014/main" id="{9C7BC47E-E7A6-A1DF-D26B-35C25FA2FA29}"/>
              </a:ext>
            </a:extLst>
          </p:cNvPr>
          <p:cNvSpPr txBox="1"/>
          <p:nvPr/>
        </p:nvSpPr>
        <p:spPr>
          <a:xfrm>
            <a:off x="2521745" y="2979454"/>
            <a:ext cx="703898" cy="223074"/>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Label</a:t>
            </a:r>
            <a:endParaRPr lang="en-GB" sz="525" b="1" dirty="0">
              <a:solidFill>
                <a:schemeClr val="tx2">
                  <a:lumMod val="10000"/>
                </a:schemeClr>
              </a:solidFill>
            </a:endParaRPr>
          </a:p>
        </p:txBody>
      </p:sp>
      <p:sp>
        <p:nvSpPr>
          <p:cNvPr id="102" name="TextBox 101">
            <a:extLst>
              <a:ext uri="{FF2B5EF4-FFF2-40B4-BE49-F238E27FC236}">
                <a16:creationId xmlns:a16="http://schemas.microsoft.com/office/drawing/2014/main" id="{124AA974-A4B8-88E9-E360-61C1F6A74D30}"/>
              </a:ext>
            </a:extLst>
          </p:cNvPr>
          <p:cNvSpPr txBox="1"/>
          <p:nvPr/>
        </p:nvSpPr>
        <p:spPr>
          <a:xfrm>
            <a:off x="2099365" y="2979454"/>
            <a:ext cx="617220" cy="246221"/>
          </a:xfrm>
          <a:prstGeom prst="rect">
            <a:avLst/>
          </a:prstGeom>
          <a:noFill/>
        </p:spPr>
        <p:txBody>
          <a:bodyPr wrap="square">
            <a:spAutoFit/>
          </a:bodyPr>
          <a:lstStyle/>
          <a:p>
            <a:pPr algn="ctr">
              <a:lnSpc>
                <a:spcPts val="1200"/>
              </a:lnSpc>
            </a:pPr>
            <a:r>
              <a:rPr lang="en-GB" sz="525" b="1" dirty="0">
                <a:solidFill>
                  <a:schemeClr val="tx2">
                    <a:lumMod val="10000"/>
                  </a:schemeClr>
                </a:solidFill>
              </a:rPr>
              <a:t>Clean</a:t>
            </a:r>
          </a:p>
        </p:txBody>
      </p:sp>
      <p:sp>
        <p:nvSpPr>
          <p:cNvPr id="103" name="TextBox 102">
            <a:extLst>
              <a:ext uri="{FF2B5EF4-FFF2-40B4-BE49-F238E27FC236}">
                <a16:creationId xmlns:a16="http://schemas.microsoft.com/office/drawing/2014/main" id="{41B4223E-3CBD-14DD-6092-E5D84D73E949}"/>
              </a:ext>
            </a:extLst>
          </p:cNvPr>
          <p:cNvSpPr txBox="1"/>
          <p:nvPr/>
        </p:nvSpPr>
        <p:spPr>
          <a:xfrm>
            <a:off x="3178156" y="2979454"/>
            <a:ext cx="617220" cy="246221"/>
          </a:xfrm>
          <a:prstGeom prst="rect">
            <a:avLst/>
          </a:prstGeom>
          <a:noFill/>
        </p:spPr>
        <p:txBody>
          <a:bodyPr wrap="square">
            <a:spAutoFit/>
          </a:bodyPr>
          <a:lstStyle/>
          <a:p>
            <a:pPr algn="ctr">
              <a:lnSpc>
                <a:spcPts val="1200"/>
              </a:lnSpc>
            </a:pPr>
            <a:r>
              <a:rPr lang="en-GB" sz="525" b="1" dirty="0">
                <a:solidFill>
                  <a:schemeClr val="tx2">
                    <a:lumMod val="10000"/>
                  </a:schemeClr>
                </a:solidFill>
              </a:rPr>
              <a:t>Create</a:t>
            </a:r>
          </a:p>
        </p:txBody>
      </p:sp>
      <p:pic>
        <p:nvPicPr>
          <p:cNvPr id="104" name="Picture 10" descr="Verification ">
            <a:extLst>
              <a:ext uri="{FF2B5EF4-FFF2-40B4-BE49-F238E27FC236}">
                <a16:creationId xmlns:a16="http://schemas.microsoft.com/office/drawing/2014/main" id="{56820614-A561-177D-F8DC-5E4F61CEBB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5802" y="2699325"/>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12" descr="Bucket ">
            <a:extLst>
              <a:ext uri="{FF2B5EF4-FFF2-40B4-BE49-F238E27FC236}">
                <a16:creationId xmlns:a16="http://schemas.microsoft.com/office/drawing/2014/main" id="{A79C0869-EB54-4EE2-6059-52EB2AC7D68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5946" y="2705794"/>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14" descr="Data cleaning ">
            <a:extLst>
              <a:ext uri="{FF2B5EF4-FFF2-40B4-BE49-F238E27FC236}">
                <a16:creationId xmlns:a16="http://schemas.microsoft.com/office/drawing/2014/main" id="{FF5DF9FA-1783-FB2C-B64A-947CF112A5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98096" y="2739129"/>
            <a:ext cx="2743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6" descr="Database ">
            <a:extLst>
              <a:ext uri="{FF2B5EF4-FFF2-40B4-BE49-F238E27FC236}">
                <a16:creationId xmlns:a16="http://schemas.microsoft.com/office/drawing/2014/main" id="{036F956F-6549-F09D-4F78-3D1F90281E7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96827" y="2749312"/>
            <a:ext cx="274320" cy="276464"/>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3264E8F0-BF40-39BE-7D25-09A271294459}"/>
              </a:ext>
            </a:extLst>
          </p:cNvPr>
          <p:cNvSpPr txBox="1"/>
          <p:nvPr/>
        </p:nvSpPr>
        <p:spPr>
          <a:xfrm>
            <a:off x="2390398" y="3259288"/>
            <a:ext cx="1422430" cy="22967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ts val="1200"/>
              </a:lnSpc>
            </a:pPr>
            <a:r>
              <a:rPr lang="en-GB" sz="750" b="1" dirty="0" smtClean="0">
                <a:solidFill>
                  <a:schemeClr val="tx2">
                    <a:lumMod val="10000"/>
                  </a:schemeClr>
                </a:solidFill>
                <a:latin typeface="Poppins "/>
                <a:ea typeface="Inter" panose="02000503000000020004" pitchFamily="2" charset="0"/>
              </a:rPr>
              <a:t>API and Load Balancing</a:t>
            </a:r>
            <a:endParaRPr lang="en-GB" sz="750" b="1" dirty="0">
              <a:solidFill>
                <a:schemeClr val="tx2">
                  <a:lumMod val="10000"/>
                </a:schemeClr>
              </a:solidFill>
              <a:latin typeface="Poppins "/>
              <a:ea typeface="Inter" panose="02000503000000020004" pitchFamily="2" charset="0"/>
            </a:endParaRPr>
          </a:p>
        </p:txBody>
      </p:sp>
      <p:sp>
        <p:nvSpPr>
          <p:cNvPr id="110" name="TextBox 109">
            <a:extLst>
              <a:ext uri="{FF2B5EF4-FFF2-40B4-BE49-F238E27FC236}">
                <a16:creationId xmlns:a16="http://schemas.microsoft.com/office/drawing/2014/main" id="{AC74663E-9DC0-EDC8-38BA-D6856E6155D2}"/>
              </a:ext>
            </a:extLst>
          </p:cNvPr>
          <p:cNvSpPr txBox="1"/>
          <p:nvPr/>
        </p:nvSpPr>
        <p:spPr>
          <a:xfrm>
            <a:off x="4174844" y="3765168"/>
            <a:ext cx="703898" cy="223074"/>
          </a:xfrm>
          <a:prstGeom prst="rect">
            <a:avLst/>
          </a:prstGeom>
          <a:noFill/>
        </p:spPr>
        <p:txBody>
          <a:bodyPr wrap="square">
            <a:spAutoFit/>
          </a:bodyPr>
          <a:lstStyle/>
          <a:p>
            <a:pPr algn="ctr">
              <a:lnSpc>
                <a:spcPts val="1200"/>
              </a:lnSpc>
            </a:pPr>
            <a:r>
              <a:rPr lang="en-GB" sz="525" b="1" dirty="0" smtClean="0">
                <a:solidFill>
                  <a:schemeClr val="tx2">
                    <a:lumMod val="10000"/>
                  </a:schemeClr>
                </a:solidFill>
              </a:rPr>
              <a:t>Front End </a:t>
            </a:r>
            <a:endParaRPr lang="en-GB" sz="525" b="1" dirty="0">
              <a:solidFill>
                <a:schemeClr val="tx2">
                  <a:lumMod val="10000"/>
                </a:schemeClr>
              </a:solidFill>
            </a:endParaRPr>
          </a:p>
        </p:txBody>
      </p:sp>
      <p:pic>
        <p:nvPicPr>
          <p:cNvPr id="2050" name="Picture 2" descr="Neural net "/>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4403" y="2943155"/>
            <a:ext cx="502817" cy="502818"/>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flipH="1">
            <a:off x="4996580" y="1222205"/>
            <a:ext cx="3821960" cy="3607141"/>
          </a:xfrm>
          <a:prstGeom prst="rect">
            <a:avLst/>
          </a:prstGeom>
          <a:ln>
            <a:noFill/>
          </a:ln>
        </p:spPr>
        <p:txBody>
          <a:bodyPr wrap="square" lIns="0" tIns="0" rIns="0" bIns="0" anchor="ctr">
            <a:spAutoFit/>
          </a:bodyPr>
          <a:lstStyle/>
          <a:p>
            <a:pPr>
              <a:lnSpc>
                <a:spcPct val="120000"/>
              </a:lnSpc>
            </a:pPr>
            <a:r>
              <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Smarter </a:t>
            </a:r>
            <a:r>
              <a:rPr lang="en-US" sz="1200" b="1" dirty="0" smtClean="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NACH, </a:t>
            </a:r>
            <a:r>
              <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Zero </a:t>
            </a:r>
            <a:r>
              <a:rPr lang="en-US" sz="1200" b="1" dirty="0" smtClean="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Touch---------------</a:t>
            </a:r>
            <a:endPar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Calibri" panose="020F0502020204030204" pitchFamily="34" charset="0"/>
              </a:rPr>
              <a:t>Stage Overview </a:t>
            </a:r>
            <a:endParaRPr lang="en-US" sz="1000" b="1" dirty="0">
              <a:latin typeface="Calibri" panose="020F0502020204030204" pitchFamily="34" charset="0"/>
              <a:ea typeface="Calibri" panose="020F0502020204030204" pitchFamily="34" charset="0"/>
              <a:cs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Calibri" panose="020F0502020204030204" pitchFamily="34" charset="0"/>
              </a:rPr>
              <a:t>Document Upload: </a:t>
            </a:r>
          </a:p>
          <a:p>
            <a:r>
              <a:rPr lang="en-US" sz="1000" dirty="0" smtClean="0">
                <a:latin typeface="Calibri" panose="020F0502020204030204" pitchFamily="34" charset="0"/>
                <a:ea typeface="Calibri" panose="020F0502020204030204" pitchFamily="34" charset="0"/>
                <a:cs typeface="Calibri" panose="020F0502020204030204" pitchFamily="34" charset="0"/>
              </a:rPr>
              <a:t>The </a:t>
            </a:r>
            <a:r>
              <a:rPr lang="en-US" sz="1000" dirty="0">
                <a:latin typeface="Calibri" panose="020F0502020204030204" pitchFamily="34" charset="0"/>
                <a:ea typeface="Calibri" panose="020F0502020204030204" pitchFamily="34" charset="0"/>
                <a:cs typeface="Calibri" panose="020F0502020204030204" pitchFamily="34" charset="0"/>
              </a:rPr>
              <a:t>user uploads a </a:t>
            </a:r>
            <a:r>
              <a:rPr lang="en-US" sz="1000" dirty="0" smtClean="0">
                <a:latin typeface="Calibri" panose="020F0502020204030204" pitchFamily="34" charset="0"/>
                <a:ea typeface="Calibri" panose="020F0502020204030204" pitchFamily="34" charset="0"/>
                <a:cs typeface="Calibri" panose="020F0502020204030204" pitchFamily="34" charset="0"/>
              </a:rPr>
              <a:t>NACH </a:t>
            </a:r>
            <a:r>
              <a:rPr lang="en-US" sz="1000" dirty="0" smtClean="0">
                <a:latin typeface="Calibri" panose="020F0502020204030204" pitchFamily="34" charset="0"/>
                <a:ea typeface="Calibri" panose="020F0502020204030204" pitchFamily="34" charset="0"/>
                <a:cs typeface="Calibri" panose="020F0502020204030204" pitchFamily="34" charset="0"/>
              </a:rPr>
              <a:t>document </a:t>
            </a:r>
            <a:r>
              <a:rPr lang="en-US" sz="1000" dirty="0">
                <a:latin typeface="Calibri" panose="020F0502020204030204" pitchFamily="34" charset="0"/>
                <a:ea typeface="Calibri" panose="020F0502020204030204" pitchFamily="34" charset="0"/>
                <a:cs typeface="Calibri" panose="020F0502020204030204" pitchFamily="34" charset="0"/>
              </a:rPr>
              <a:t>in either PDF or JPEG format via the designated API endpoint.</a:t>
            </a:r>
          </a:p>
          <a:p>
            <a:r>
              <a:rPr lang="en-US" sz="1000" b="1" dirty="0">
                <a:latin typeface="Calibri" panose="020F0502020204030204" pitchFamily="34" charset="0"/>
                <a:ea typeface="Calibri" panose="020F0502020204030204" pitchFamily="34" charset="0"/>
                <a:cs typeface="Calibri" panose="020F0502020204030204" pitchFamily="34" charset="0"/>
              </a:rPr>
              <a:t>Text </a:t>
            </a:r>
            <a:r>
              <a:rPr lang="en-US" sz="1000" b="1" dirty="0" smtClean="0">
                <a:latin typeface="Calibri" panose="020F0502020204030204" pitchFamily="34" charset="0"/>
                <a:ea typeface="Calibri" panose="020F0502020204030204" pitchFamily="34" charset="0"/>
                <a:cs typeface="Calibri" panose="020F0502020204030204" pitchFamily="34" charset="0"/>
              </a:rPr>
              <a:t>Extraction : </a:t>
            </a:r>
          </a:p>
          <a:p>
            <a:r>
              <a:rPr lang="en-US" sz="1000" dirty="0">
                <a:latin typeface="Calibri" panose="020F0502020204030204" pitchFamily="34" charset="0"/>
                <a:ea typeface="Calibri" panose="020F0502020204030204" pitchFamily="34" charset="0"/>
                <a:cs typeface="Calibri" panose="020F0502020204030204" pitchFamily="34" charset="0"/>
              </a:rPr>
              <a:t>Azure Document Intelligence Service is used to extract text from various fields in the invoice via advanced OCR and layout analysis, capturing line items, dates, amounts, customer IDs, and reference numbers</a:t>
            </a:r>
            <a:r>
              <a:rPr lang="en-US" sz="1000" dirty="0" smtClean="0">
                <a:latin typeface="Calibri" panose="020F0502020204030204" pitchFamily="34" charset="0"/>
                <a:ea typeface="Calibri" panose="020F0502020204030204" pitchFamily="34" charset="0"/>
                <a:cs typeface="Calibri" panose="020F0502020204030204" pitchFamily="34" charset="0"/>
              </a:rPr>
              <a:t>.</a:t>
            </a:r>
          </a:p>
          <a:p>
            <a:r>
              <a:rPr lang="en-US" sz="1000" b="1" dirty="0" smtClean="0">
                <a:latin typeface="Calibri" panose="020F0502020204030204" pitchFamily="34" charset="0"/>
                <a:ea typeface="Calibri" panose="020F0502020204030204" pitchFamily="34" charset="0"/>
                <a:cs typeface="Calibri" panose="020F0502020204030204" pitchFamily="34" charset="0"/>
              </a:rPr>
              <a:t>Document Classification:</a:t>
            </a:r>
          </a:p>
          <a:p>
            <a:r>
              <a:rPr lang="en-US" sz="1000" dirty="0">
                <a:latin typeface="Calibri" panose="020F0502020204030204" pitchFamily="34" charset="0"/>
                <a:ea typeface="Calibri" panose="020F0502020204030204" pitchFamily="34" charset="0"/>
                <a:cs typeface="Calibri" panose="020F0502020204030204" pitchFamily="34" charset="0"/>
              </a:rPr>
              <a:t>The extracted text and document features are passed to a classification module that identifies the document type (e.g., </a:t>
            </a:r>
            <a:r>
              <a:rPr lang="en-US" sz="1000" dirty="0" smtClean="0">
                <a:latin typeface="Calibri" panose="020F0502020204030204" pitchFamily="34" charset="0"/>
                <a:ea typeface="Calibri" panose="020F0502020204030204" pitchFamily="34" charset="0"/>
                <a:cs typeface="Calibri" panose="020F0502020204030204" pitchFamily="34" charset="0"/>
              </a:rPr>
              <a:t>NACH, KYC, PAN </a:t>
            </a:r>
            <a:r>
              <a:rPr lang="en-US" sz="1000" dirty="0" err="1" smtClean="0">
                <a:latin typeface="Calibri" panose="020F0502020204030204" pitchFamily="34" charset="0"/>
                <a:ea typeface="Calibri" panose="020F0502020204030204" pitchFamily="34" charset="0"/>
                <a:cs typeface="Calibri" panose="020F0502020204030204" pitchFamily="34" charset="0"/>
              </a:rPr>
              <a:t>etc</a:t>
            </a:r>
            <a:r>
              <a:rPr lang="en-US" sz="1000" dirty="0" smtClean="0">
                <a:latin typeface="Calibri" panose="020F0502020204030204" pitchFamily="34" charset="0"/>
                <a:ea typeface="Calibri" panose="020F0502020204030204" pitchFamily="34" charset="0"/>
                <a:cs typeface="Calibri" panose="020F0502020204030204" pitchFamily="34" charset="0"/>
              </a:rPr>
              <a:t>). </a:t>
            </a:r>
            <a:r>
              <a:rPr lang="en-US" sz="1000" dirty="0">
                <a:latin typeface="Calibri" panose="020F0502020204030204" pitchFamily="34" charset="0"/>
                <a:ea typeface="Calibri" panose="020F0502020204030204" pitchFamily="34" charset="0"/>
                <a:cs typeface="Calibri" panose="020F0502020204030204" pitchFamily="34" charset="0"/>
              </a:rPr>
              <a:t>This step ensures the correct extraction logic is applied for each unique </a:t>
            </a:r>
            <a:r>
              <a:rPr lang="en-US" sz="1000" dirty="0" smtClean="0">
                <a:latin typeface="Calibri" panose="020F0502020204030204" pitchFamily="34" charset="0"/>
                <a:ea typeface="Calibri" panose="020F0502020204030204" pitchFamily="34" charset="0"/>
                <a:cs typeface="Calibri" panose="020F0502020204030204" pitchFamily="34" charset="0"/>
              </a:rPr>
              <a:t>NACH </a:t>
            </a:r>
            <a:r>
              <a:rPr lang="en-US" sz="1000" dirty="0">
                <a:latin typeface="Calibri" panose="020F0502020204030204" pitchFamily="34" charset="0"/>
                <a:ea typeface="Calibri" panose="020F0502020204030204" pitchFamily="34" charset="0"/>
                <a:cs typeface="Calibri" panose="020F0502020204030204" pitchFamily="34" charset="0"/>
              </a:rPr>
              <a:t>document</a:t>
            </a:r>
            <a:r>
              <a:rPr lang="en-US" sz="1000" dirty="0" smtClean="0">
                <a:latin typeface="Calibri" panose="020F0502020204030204" pitchFamily="34" charset="0"/>
                <a:ea typeface="Calibri" panose="020F0502020204030204" pitchFamily="34" charset="0"/>
                <a:cs typeface="Calibri" panose="020F0502020204030204" pitchFamily="34" charset="0"/>
              </a:rPr>
              <a:t>.</a:t>
            </a:r>
          </a:p>
          <a:p>
            <a:r>
              <a:rPr lang="en-US" sz="1000" b="1" dirty="0" smtClean="0">
                <a:latin typeface="Calibri" panose="020F0502020204030204" pitchFamily="34" charset="0"/>
                <a:ea typeface="Calibri" panose="020F0502020204030204" pitchFamily="34" charset="0"/>
                <a:cs typeface="Calibri" panose="020F0502020204030204" pitchFamily="34" charset="0"/>
              </a:rPr>
              <a:t>Field Extraction via </a:t>
            </a:r>
            <a:r>
              <a:rPr lang="en-US" sz="1000" b="1" dirty="0" err="1" smtClean="0">
                <a:latin typeface="Calibri" panose="020F0502020204030204" pitchFamily="34" charset="0"/>
                <a:ea typeface="Calibri" panose="020F0502020204030204" pitchFamily="34" charset="0"/>
                <a:cs typeface="Calibri" panose="020F0502020204030204" pitchFamily="34" charset="0"/>
              </a:rPr>
              <a:t>OpenAI</a:t>
            </a:r>
            <a:r>
              <a:rPr lang="en-US" sz="1000" b="1" dirty="0" smtClean="0">
                <a:latin typeface="Calibri" panose="020F0502020204030204" pitchFamily="34" charset="0"/>
                <a:ea typeface="Calibri" panose="020F0502020204030204" pitchFamily="34" charset="0"/>
                <a:cs typeface="Calibri" panose="020F0502020204030204" pitchFamily="34" charset="0"/>
              </a:rPr>
              <a:t> LLM: </a:t>
            </a:r>
          </a:p>
          <a:p>
            <a:r>
              <a:rPr lang="en-US" sz="1000" dirty="0">
                <a:latin typeface="Calibri" panose="020F0502020204030204" pitchFamily="34" charset="0"/>
                <a:ea typeface="Calibri" panose="020F0502020204030204" pitchFamily="34" charset="0"/>
                <a:cs typeface="Calibri" panose="020F0502020204030204" pitchFamily="34" charset="0"/>
              </a:rPr>
              <a:t>An </a:t>
            </a:r>
            <a:r>
              <a:rPr lang="en-US" sz="1000" dirty="0" err="1">
                <a:latin typeface="Calibri" panose="020F0502020204030204" pitchFamily="34" charset="0"/>
                <a:ea typeface="Calibri" panose="020F0502020204030204" pitchFamily="34" charset="0"/>
                <a:cs typeface="Calibri" panose="020F0502020204030204" pitchFamily="34" charset="0"/>
              </a:rPr>
              <a:t>OpenAI</a:t>
            </a:r>
            <a:r>
              <a:rPr lang="en-US" sz="1000" dirty="0">
                <a:latin typeface="Calibri" panose="020F0502020204030204" pitchFamily="34" charset="0"/>
                <a:ea typeface="Calibri" panose="020F0502020204030204" pitchFamily="34" charset="0"/>
                <a:cs typeface="Calibri" panose="020F0502020204030204" pitchFamily="34" charset="0"/>
              </a:rPr>
              <a:t> Large Language Model processes the raw extracted text to intelligently parse and extract all required invoice fields. The LLM handles table structures, variable invoice layouts, and subtle field variations that can challenge conventional rule-based parsers..</a:t>
            </a:r>
          </a:p>
          <a:p>
            <a:r>
              <a:rPr lang="en-US" sz="1000" b="1" dirty="0" smtClean="0">
                <a:latin typeface="Calibri" panose="020F0502020204030204" pitchFamily="34" charset="0"/>
                <a:ea typeface="Calibri" panose="020F0502020204030204" pitchFamily="34" charset="0"/>
                <a:cs typeface="Calibri" panose="020F0502020204030204" pitchFamily="34" charset="0"/>
              </a:rPr>
              <a:t>Output Stage :</a:t>
            </a:r>
          </a:p>
          <a:p>
            <a:pPr algn="just"/>
            <a:r>
              <a:rPr lang="en-US" sz="1000" dirty="0" smtClean="0">
                <a:latin typeface="Calibri" panose="020F0502020204030204" pitchFamily="34" charset="0"/>
                <a:ea typeface="Calibri" panose="020F0502020204030204" pitchFamily="34" charset="0"/>
                <a:cs typeface="Calibri" panose="020F0502020204030204" pitchFamily="34" charset="0"/>
              </a:rPr>
              <a:t>All </a:t>
            </a:r>
            <a:r>
              <a:rPr lang="en-US" sz="1000" dirty="0">
                <a:latin typeface="Calibri" panose="020F0502020204030204" pitchFamily="34" charset="0"/>
                <a:ea typeface="Calibri" panose="020F0502020204030204" pitchFamily="34" charset="0"/>
                <a:cs typeface="Calibri" panose="020F0502020204030204" pitchFamily="34" charset="0"/>
              </a:rPr>
              <a:t>results </a:t>
            </a:r>
            <a:r>
              <a:rPr lang="en-US" sz="1000" dirty="0" smtClean="0">
                <a:latin typeface="Calibri" panose="020F0502020204030204" pitchFamily="34" charset="0"/>
                <a:ea typeface="Calibri" panose="020F0502020204030204" pitchFamily="34" charset="0"/>
                <a:cs typeface="Calibri" panose="020F0502020204030204" pitchFamily="34" charset="0"/>
              </a:rPr>
              <a:t>extracted </a:t>
            </a:r>
            <a:r>
              <a:rPr lang="en-US" sz="1000" dirty="0">
                <a:latin typeface="Calibri" panose="020F0502020204030204" pitchFamily="34" charset="0"/>
                <a:ea typeface="Calibri" panose="020F0502020204030204" pitchFamily="34" charset="0"/>
                <a:cs typeface="Calibri" panose="020F0502020204030204" pitchFamily="34" charset="0"/>
              </a:rPr>
              <a:t>fields </a:t>
            </a:r>
            <a:r>
              <a:rPr lang="en-US" sz="1000" dirty="0" smtClean="0">
                <a:latin typeface="Calibri" panose="020F0502020204030204" pitchFamily="34" charset="0"/>
                <a:ea typeface="Calibri" panose="020F0502020204030204" pitchFamily="34" charset="0"/>
                <a:cs typeface="Calibri" panose="020F0502020204030204" pitchFamily="34" charset="0"/>
              </a:rPr>
              <a:t>are </a:t>
            </a:r>
            <a:r>
              <a:rPr lang="en-US" sz="1000" dirty="0">
                <a:latin typeface="Calibri" panose="020F0502020204030204" pitchFamily="34" charset="0"/>
                <a:ea typeface="Calibri" panose="020F0502020204030204" pitchFamily="34" charset="0"/>
                <a:cs typeface="Calibri" panose="020F0502020204030204" pitchFamily="34" charset="0"/>
              </a:rPr>
              <a:t>compiled into a JSON object for downstream consumption, storage, or verification. The JSON contains structured field </a:t>
            </a:r>
            <a:r>
              <a:rPr lang="en-US" sz="1000" dirty="0" smtClean="0">
                <a:latin typeface="Calibri" panose="020F0502020204030204" pitchFamily="34" charset="0"/>
                <a:ea typeface="Calibri" panose="020F0502020204030204" pitchFamily="34" charset="0"/>
                <a:cs typeface="Calibri" panose="020F0502020204030204" pitchFamily="34" charset="0"/>
              </a:rPr>
              <a:t>values</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57" name="TextBox 56"/>
          <p:cNvSpPr txBox="1"/>
          <p:nvPr/>
        </p:nvSpPr>
        <p:spPr>
          <a:xfrm>
            <a:off x="1898129" y="760998"/>
            <a:ext cx="5730136" cy="314702"/>
          </a:xfrm>
          <a:prstGeom prst="rect">
            <a:avLst/>
          </a:prstGeom>
          <a:noFill/>
        </p:spPr>
        <p:txBody>
          <a:bodyPr wrap="square" lIns="0" tIns="0" rIns="0" bIns="0" rtlCol="0">
            <a:spAutoFit/>
          </a:bodyPr>
          <a:lstStyle/>
          <a:p>
            <a:pPr algn="ctr">
              <a:lnSpc>
                <a:spcPct val="75000"/>
              </a:lnSpc>
            </a:pPr>
            <a:r>
              <a:rPr lang="en-US" sz="2700" b="1" spc="-75" dirty="0" smtClean="0">
                <a:solidFill>
                  <a:schemeClr val="tx1"/>
                </a:solidFill>
                <a:latin typeface="Sora" pitchFamily="2" charset="0"/>
                <a:ea typeface="Montserrat" charset="0"/>
                <a:cs typeface="Sora" pitchFamily="2" charset="0"/>
              </a:rPr>
              <a:t>Architecture</a:t>
            </a:r>
            <a:r>
              <a:rPr lang="en-US" sz="2700" b="1" spc="-75" dirty="0" smtClean="0">
                <a:solidFill>
                  <a:schemeClr val="accent5">
                    <a:lumMod val="50000"/>
                  </a:schemeClr>
                </a:solidFill>
                <a:latin typeface="Sora" pitchFamily="2" charset="0"/>
                <a:ea typeface="Montserrat" charset="0"/>
                <a:cs typeface="Sora" pitchFamily="2" charset="0"/>
              </a:rPr>
              <a:t> Design</a:t>
            </a:r>
            <a:endParaRPr lang="en-US" sz="2700" b="1" spc="-75" dirty="0">
              <a:solidFill>
                <a:schemeClr val="accent5">
                  <a:lumMod val="50000"/>
                </a:schemeClr>
              </a:solidFill>
              <a:latin typeface="Sora" pitchFamily="2" charset="0"/>
              <a:ea typeface="Montserrat" charset="0"/>
              <a:cs typeface="Sora" pitchFamily="2" charset="0"/>
            </a:endParaRPr>
          </a:p>
        </p:txBody>
      </p:sp>
      <p:sp>
        <p:nvSpPr>
          <p:cNvPr id="60" name="Rectangle 59">
            <a:extLst>
              <a:ext uri="{FF2B5EF4-FFF2-40B4-BE49-F238E27FC236}">
                <a16:creationId xmlns:a16="http://schemas.microsoft.com/office/drawing/2014/main" id="{245891DE-2E78-4BBA-9725-D3355845B2E3}"/>
              </a:ext>
            </a:extLst>
          </p:cNvPr>
          <p:cNvSpPr/>
          <p:nvPr/>
        </p:nvSpPr>
        <p:spPr>
          <a:xfrm>
            <a:off x="2470005" y="1075748"/>
            <a:ext cx="4586384" cy="117276"/>
          </a:xfrm>
          <a:prstGeom prst="rect">
            <a:avLst/>
          </a:prstGeom>
          <a:noFill/>
        </p:spPr>
        <p:txBody>
          <a:bodyPr wrap="square" lIns="0" tIns="0" rIns="0" bIns="0" rtlCol="0">
            <a:spAutoFit/>
          </a:bodyPr>
          <a:lstStyle/>
          <a:p>
            <a:pPr algn="ctr" defTabSz="428647">
              <a:lnSpc>
                <a:spcPct val="120000"/>
              </a:lnSpc>
            </a:pPr>
            <a:r>
              <a:rPr lang="en-US" sz="700" dirty="0" smtClean="0">
                <a:latin typeface="Sora Light" pitchFamily="2" charset="0"/>
                <a:cs typeface="Sora Light" pitchFamily="2" charset="0"/>
              </a:rPr>
              <a:t>Deep Dive into use case and Details</a:t>
            </a:r>
            <a:endParaRPr lang="en-US" sz="700" dirty="0">
              <a:latin typeface="Sora Light" pitchFamily="2" charset="0"/>
              <a:cs typeface="Sora Light" pitchFamily="2" charset="0"/>
            </a:endParaRPr>
          </a:p>
        </p:txBody>
      </p:sp>
      <p:pic>
        <p:nvPicPr>
          <p:cNvPr id="2" name="Picture 1"/>
          <p:cNvPicPr>
            <a:picLocks noChangeAspect="1"/>
          </p:cNvPicPr>
          <p:nvPr/>
        </p:nvPicPr>
        <p:blipFill>
          <a:blip r:embed="rId17"/>
          <a:stretch>
            <a:fillRect/>
          </a:stretch>
        </p:blipFill>
        <p:spPr>
          <a:xfrm>
            <a:off x="2501460" y="1776476"/>
            <a:ext cx="252000" cy="252000"/>
          </a:xfrm>
          <a:prstGeom prst="rect">
            <a:avLst/>
          </a:prstGeom>
        </p:spPr>
      </p:pic>
      <p:cxnSp>
        <p:nvCxnSpPr>
          <p:cNvPr id="83" name="Straight Connector 82">
            <a:extLst>
              <a:ext uri="{FF2B5EF4-FFF2-40B4-BE49-F238E27FC236}">
                <a16:creationId xmlns:a16="http://schemas.microsoft.com/office/drawing/2014/main" id="{5BEE47CF-EDFC-BF8D-220A-5CD733622FAA}"/>
              </a:ext>
            </a:extLst>
          </p:cNvPr>
          <p:cNvCxnSpPr>
            <a:cxnSpLocks/>
          </p:cNvCxnSpPr>
          <p:nvPr/>
        </p:nvCxnSpPr>
        <p:spPr>
          <a:xfrm>
            <a:off x="3801736" y="3843643"/>
            <a:ext cx="216000" cy="0"/>
          </a:xfrm>
          <a:prstGeom prst="line">
            <a:avLst/>
          </a:prstGeom>
          <a:ln>
            <a:solidFill>
              <a:schemeClr val="accent5">
                <a:lumMod val="75000"/>
              </a:schemeClr>
            </a:solidFill>
            <a:prstDash val="sysDash"/>
            <a:headEnd type="triangle"/>
            <a:tailEnd type="oval"/>
          </a:ln>
        </p:spPr>
        <p:style>
          <a:lnRef idx="1">
            <a:schemeClr val="accent2"/>
          </a:lnRef>
          <a:fillRef idx="0">
            <a:schemeClr val="accent2"/>
          </a:fillRef>
          <a:effectRef idx="0">
            <a:schemeClr val="accent2"/>
          </a:effectRef>
          <a:fontRef idx="minor">
            <a:schemeClr val="tx1"/>
          </a:fontRef>
        </p:style>
      </p:cxnSp>
      <p:sp>
        <p:nvSpPr>
          <p:cNvPr id="112" name="TextBox 111">
            <a:extLst>
              <a:ext uri="{FF2B5EF4-FFF2-40B4-BE49-F238E27FC236}">
                <a16:creationId xmlns:a16="http://schemas.microsoft.com/office/drawing/2014/main" id="{1BD8B441-E433-3288-3A1C-16290805645E}"/>
              </a:ext>
            </a:extLst>
          </p:cNvPr>
          <p:cNvSpPr txBox="1"/>
          <p:nvPr/>
        </p:nvSpPr>
        <p:spPr>
          <a:xfrm>
            <a:off x="2335996" y="1956919"/>
            <a:ext cx="852323" cy="246221"/>
          </a:xfrm>
          <a:prstGeom prst="rect">
            <a:avLst/>
          </a:prstGeom>
          <a:noFill/>
        </p:spPr>
        <p:txBody>
          <a:bodyPr wrap="square">
            <a:spAutoFit/>
          </a:bodyPr>
          <a:lstStyle/>
          <a:p>
            <a:pPr>
              <a:lnSpc>
                <a:spcPts val="1200"/>
              </a:lnSpc>
            </a:pPr>
            <a:r>
              <a:rPr lang="en-GB" sz="525" b="1" dirty="0" smtClean="0">
                <a:solidFill>
                  <a:schemeClr val="tx2">
                    <a:lumMod val="10000"/>
                  </a:schemeClr>
                </a:solidFill>
              </a:rPr>
              <a:t>PDF and Images</a:t>
            </a:r>
            <a:endParaRPr lang="en-GB" sz="525" b="1" dirty="0">
              <a:solidFill>
                <a:schemeClr val="tx2">
                  <a:lumMod val="10000"/>
                </a:schemeClr>
              </a:solidFill>
            </a:endParaRPr>
          </a:p>
        </p:txBody>
      </p:sp>
      <p:pic>
        <p:nvPicPr>
          <p:cNvPr id="1026" name="Picture 2" descr="Document "/>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27483" y="1707111"/>
            <a:ext cx="288000" cy="288000"/>
          </a:xfrm>
          <a:prstGeom prst="rect">
            <a:avLst/>
          </a:prstGeom>
          <a:noFill/>
          <a:extLst>
            <a:ext uri="{909E8E84-426E-40DD-AFC4-6F175D3DCCD1}">
              <a14:hiddenFill xmlns:a14="http://schemas.microsoft.com/office/drawing/2010/main">
                <a:solidFill>
                  <a:srgbClr val="FFFFFF"/>
                </a:solidFill>
              </a14:hiddenFill>
            </a:ext>
          </a:extLst>
        </p:spPr>
      </p:pic>
      <p:cxnSp>
        <p:nvCxnSpPr>
          <p:cNvPr id="113" name="Straight Connector 112">
            <a:extLst>
              <a:ext uri="{FF2B5EF4-FFF2-40B4-BE49-F238E27FC236}">
                <a16:creationId xmlns:a16="http://schemas.microsoft.com/office/drawing/2014/main" id="{5BEE47CF-EDFC-BF8D-220A-5CD733622FAA}"/>
              </a:ext>
            </a:extLst>
          </p:cNvPr>
          <p:cNvCxnSpPr>
            <a:cxnSpLocks/>
          </p:cNvCxnSpPr>
          <p:nvPr/>
        </p:nvCxnSpPr>
        <p:spPr>
          <a:xfrm>
            <a:off x="1272890" y="2870016"/>
            <a:ext cx="432000" cy="0"/>
          </a:xfrm>
          <a:prstGeom prst="line">
            <a:avLst/>
          </a:prstGeom>
          <a:ln w="9525">
            <a:solidFill>
              <a:schemeClr val="accent5">
                <a:lumMod val="75000"/>
              </a:schemeClr>
            </a:solidFill>
            <a:prstDash val="sysDash"/>
            <a:headEnd type="triangle"/>
            <a:tailEnd type="oval"/>
          </a:ln>
        </p:spPr>
        <p:style>
          <a:lnRef idx="1">
            <a:schemeClr val="accent2"/>
          </a:lnRef>
          <a:fillRef idx="0">
            <a:schemeClr val="accent2"/>
          </a:fillRef>
          <a:effectRef idx="0">
            <a:schemeClr val="accent2"/>
          </a:effectRef>
          <a:fontRef idx="minor">
            <a:schemeClr val="tx1"/>
          </a:fontRef>
        </p:style>
      </p:cxnSp>
      <p:cxnSp>
        <p:nvCxnSpPr>
          <p:cNvPr id="114" name="Straight Connector 113">
            <a:extLst>
              <a:ext uri="{FF2B5EF4-FFF2-40B4-BE49-F238E27FC236}">
                <a16:creationId xmlns:a16="http://schemas.microsoft.com/office/drawing/2014/main" id="{5BEE47CF-EDFC-BF8D-220A-5CD733622FAA}"/>
              </a:ext>
            </a:extLst>
          </p:cNvPr>
          <p:cNvCxnSpPr>
            <a:cxnSpLocks/>
          </p:cNvCxnSpPr>
          <p:nvPr/>
        </p:nvCxnSpPr>
        <p:spPr>
          <a:xfrm flipH="1">
            <a:off x="3811186" y="3600018"/>
            <a:ext cx="455494" cy="4203"/>
          </a:xfrm>
          <a:prstGeom prst="line">
            <a:avLst/>
          </a:prstGeom>
          <a:ln w="9525">
            <a:solidFill>
              <a:schemeClr val="accent5"/>
            </a:solidFill>
            <a:prstDash val="sysDash"/>
            <a:headEnd type="triangle"/>
            <a:tailEnd type="oval"/>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5BEE47CF-EDFC-BF8D-220A-5CD733622FAA}"/>
              </a:ext>
            </a:extLst>
          </p:cNvPr>
          <p:cNvCxnSpPr>
            <a:cxnSpLocks/>
          </p:cNvCxnSpPr>
          <p:nvPr/>
        </p:nvCxnSpPr>
        <p:spPr>
          <a:xfrm flipH="1">
            <a:off x="2831866" y="1884367"/>
            <a:ext cx="360000" cy="4203"/>
          </a:xfrm>
          <a:prstGeom prst="line">
            <a:avLst/>
          </a:prstGeom>
          <a:ln w="9525">
            <a:solidFill>
              <a:schemeClr val="accent5"/>
            </a:solidFill>
            <a:prstDash val="sysDot"/>
            <a:headEnd type="triangle"/>
            <a:tailEnd type="ova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9211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4102" name="Picture 6" descr="Circle"/>
          <p:cNvPicPr>
            <a:picLocks noChangeAspect="1" noChangeArrowheads="1"/>
          </p:cNvPicPr>
          <p:nvPr/>
        </p:nvPicPr>
        <p:blipFill>
          <a:blip r:embed="rId2">
            <a:duotone>
              <a:schemeClr val="accent3">
                <a:shade val="45000"/>
                <a:satMod val="135000"/>
              </a:schemeClr>
              <a:prstClr val="white"/>
            </a:duotone>
            <a:extLst>
              <a:ext uri="{BEBA8EAE-BF5A-486C-A8C5-ECC9F3942E4B}">
                <a14:imgProps xmlns:a14="http://schemas.microsoft.com/office/drawing/2010/main">
                  <a14:imgLayer r:embed="rId3">
                    <a14:imgEffect>
                      <a14:saturation sat="33000"/>
                    </a14:imgEffect>
                    <a14:imgEffect>
                      <a14:brightnessContrast bright="40000"/>
                    </a14:imgEffect>
                  </a14:imgLayer>
                </a14:imgProps>
              </a:ext>
              <a:ext uri="{28A0092B-C50C-407E-A947-70E740481C1C}">
                <a14:useLocalDpi xmlns:a14="http://schemas.microsoft.com/office/drawing/2010/main" val="0"/>
              </a:ext>
            </a:extLst>
          </a:blip>
          <a:srcRect/>
          <a:stretch>
            <a:fillRect/>
          </a:stretch>
        </p:blipFill>
        <p:spPr bwMode="auto">
          <a:xfrm>
            <a:off x="8532080" y="48200"/>
            <a:ext cx="611920" cy="611920"/>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p:cNvSpPr txBox="1"/>
          <p:nvPr/>
        </p:nvSpPr>
        <p:spPr>
          <a:xfrm>
            <a:off x="1898129" y="760998"/>
            <a:ext cx="5730136" cy="314702"/>
          </a:xfrm>
          <a:prstGeom prst="rect">
            <a:avLst/>
          </a:prstGeom>
          <a:noFill/>
        </p:spPr>
        <p:txBody>
          <a:bodyPr wrap="square" lIns="0" tIns="0" rIns="0" bIns="0" rtlCol="0">
            <a:spAutoFit/>
          </a:bodyPr>
          <a:lstStyle/>
          <a:p>
            <a:pPr algn="ctr">
              <a:lnSpc>
                <a:spcPct val="75000"/>
              </a:lnSpc>
            </a:pPr>
            <a:r>
              <a:rPr lang="en-US" sz="2700" b="1" spc="-75" dirty="0" smtClean="0">
                <a:solidFill>
                  <a:schemeClr val="tx1"/>
                </a:solidFill>
                <a:latin typeface="Sora" pitchFamily="2" charset="0"/>
                <a:ea typeface="Montserrat" charset="0"/>
                <a:cs typeface="Sora" pitchFamily="2" charset="0"/>
              </a:rPr>
              <a:t>Thank</a:t>
            </a:r>
            <a:r>
              <a:rPr lang="en-US" sz="2700" b="1" spc="-75" dirty="0" smtClean="0">
                <a:solidFill>
                  <a:schemeClr val="accent5">
                    <a:lumMod val="50000"/>
                  </a:schemeClr>
                </a:solidFill>
                <a:latin typeface="Sora" pitchFamily="2" charset="0"/>
                <a:ea typeface="Montserrat" charset="0"/>
                <a:cs typeface="Sora" pitchFamily="2" charset="0"/>
              </a:rPr>
              <a:t> You!!</a:t>
            </a:r>
            <a:endParaRPr lang="en-US" sz="2700" b="1" spc="-75" dirty="0">
              <a:solidFill>
                <a:schemeClr val="accent5">
                  <a:lumMod val="50000"/>
                </a:schemeClr>
              </a:solidFill>
              <a:latin typeface="Sora" pitchFamily="2" charset="0"/>
              <a:ea typeface="Montserrat" charset="0"/>
              <a:cs typeface="Sora" pitchFamily="2" charset="0"/>
            </a:endParaRPr>
          </a:p>
        </p:txBody>
      </p:sp>
    </p:spTree>
    <p:extLst>
      <p:ext uri="{BB962C8B-B14F-4D97-AF65-F5344CB8AC3E}">
        <p14:creationId xmlns:p14="http://schemas.microsoft.com/office/powerpoint/2010/main" val="1154662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9874" y="191751"/>
            <a:ext cx="8653806" cy="478646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1239"/>
          <a:stretch/>
        </p:blipFill>
        <p:spPr>
          <a:xfrm>
            <a:off x="481799" y="1699260"/>
            <a:ext cx="4206761" cy="2255520"/>
          </a:xfrm>
          <a:prstGeom prst="rect">
            <a:avLst/>
          </a:prstGeom>
        </p:spPr>
      </p:pic>
      <p:sp>
        <p:nvSpPr>
          <p:cNvPr id="7" name="Rectangle 6"/>
          <p:cNvSpPr/>
          <p:nvPr/>
        </p:nvSpPr>
        <p:spPr>
          <a:xfrm flipH="1">
            <a:off x="4762500" y="813478"/>
            <a:ext cx="4091940" cy="3982629"/>
          </a:xfrm>
          <a:prstGeom prst="rect">
            <a:avLst/>
          </a:prstGeom>
          <a:ln>
            <a:noFill/>
          </a:ln>
        </p:spPr>
        <p:txBody>
          <a:bodyPr wrap="square" lIns="0" tIns="0" rIns="0" bIns="0" anchor="ctr">
            <a:spAutoFit/>
          </a:bodyPr>
          <a:lstStyle/>
          <a:p>
            <a:pPr>
              <a:lnSpc>
                <a:spcPct val="120000"/>
              </a:lnSpc>
            </a:pPr>
            <a:r>
              <a:rPr lang="en-US" sz="1200" b="1" dirty="0" smtClean="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Typical Flow – All Models [Onboarding, Propensity, </a:t>
            </a:r>
            <a:r>
              <a:rPr lang="en-US" sz="1200" b="1" dirty="0" err="1" smtClean="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Lapsation</a:t>
            </a:r>
            <a:r>
              <a:rPr lang="en-US" sz="1200" b="1" dirty="0" smtClean="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rPr>
              <a:t>, Income Estimation etc.]</a:t>
            </a:r>
            <a:endParaRPr lang="en-US" sz="1200" b="1" dirty="0">
              <a:solidFill>
                <a:schemeClr val="tx1">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sz="1000" b="1" dirty="0">
                <a:latin typeface="Calibri" panose="020F0502020204030204" pitchFamily="34" charset="0"/>
                <a:ea typeface="Calibri" panose="020F0502020204030204" pitchFamily="34" charset="0"/>
                <a:cs typeface="Calibri" panose="020F0502020204030204" pitchFamily="34" charset="0"/>
              </a:rPr>
              <a:t>Business Problem and Statement</a:t>
            </a:r>
          </a:p>
          <a:p>
            <a:r>
              <a:rPr lang="en-US" sz="1000" dirty="0">
                <a:latin typeface="Calibri" panose="020F0502020204030204" pitchFamily="34" charset="0"/>
                <a:ea typeface="Calibri" panose="020F0502020204030204" pitchFamily="34" charset="0"/>
                <a:cs typeface="Calibri" panose="020F0502020204030204" pitchFamily="34" charset="0"/>
              </a:rPr>
              <a:t>Begin by identifying a business problem and confirming that applying machine learning is an appropriate solution.</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dirty="0">
              <a:latin typeface="Calibri" panose="020F0502020204030204" pitchFamily="34" charset="0"/>
              <a:ea typeface="Calibri" panose="020F0502020204030204" pitchFamily="34" charset="0"/>
              <a:cs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Calibri" panose="020F0502020204030204" pitchFamily="34" charset="0"/>
              </a:rPr>
              <a:t>Data </a:t>
            </a:r>
            <a:r>
              <a:rPr lang="en-US" sz="1000" b="1" dirty="0">
                <a:latin typeface="Calibri" panose="020F0502020204030204" pitchFamily="34" charset="0"/>
                <a:ea typeface="Calibri" panose="020F0502020204030204" pitchFamily="34" charset="0"/>
                <a:cs typeface="Calibri" panose="020F0502020204030204" pitchFamily="34" charset="0"/>
              </a:rPr>
              <a:t>Collection, Integration, and Cleaning</a:t>
            </a:r>
          </a:p>
          <a:p>
            <a:r>
              <a:rPr lang="en-US" sz="1000" dirty="0">
                <a:latin typeface="Calibri" panose="020F0502020204030204" pitchFamily="34" charset="0"/>
                <a:ea typeface="Calibri" panose="020F0502020204030204" pitchFamily="34" charset="0"/>
                <a:cs typeface="Calibri" panose="020F0502020204030204" pitchFamily="34" charset="0"/>
              </a:rPr>
              <a:t>Gather data from multiple sources, integrate it, and clean it for analysis.</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dirty="0">
              <a:latin typeface="Calibri" panose="020F0502020204030204" pitchFamily="34" charset="0"/>
              <a:ea typeface="Calibri" panose="020F0502020204030204" pitchFamily="34" charset="0"/>
              <a:cs typeface="Calibri" panose="020F0502020204030204" pitchFamily="34" charset="0"/>
            </a:endParaRPr>
          </a:p>
          <a:p>
            <a:r>
              <a:rPr lang="en-US" sz="1000" dirty="0">
                <a:latin typeface="Calibri" panose="020F0502020204030204" pitchFamily="34" charset="0"/>
                <a:ea typeface="Calibri" panose="020F0502020204030204" pitchFamily="34" charset="0"/>
                <a:cs typeface="Calibri" panose="020F0502020204030204" pitchFamily="34" charset="0"/>
              </a:rPr>
              <a:t>Training sets are used to build models, validation sets assess initial model performance, and test sets evaluate how the model performs in real-world scenarios</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b="1" dirty="0">
              <a:latin typeface="Calibri" panose="020F0502020204030204" pitchFamily="34" charset="0"/>
              <a:ea typeface="Calibri" panose="020F0502020204030204" pitchFamily="34" charset="0"/>
              <a:cs typeface="Calibri" panose="020F0502020204030204" pitchFamily="34" charset="0"/>
            </a:endParaRPr>
          </a:p>
          <a:p>
            <a:r>
              <a:rPr lang="en-US" sz="1000" b="1" dirty="0">
                <a:latin typeface="Calibri" panose="020F0502020204030204" pitchFamily="34" charset="0"/>
                <a:ea typeface="Calibri" panose="020F0502020204030204" pitchFamily="34" charset="0"/>
                <a:cs typeface="Calibri" panose="020F0502020204030204" pitchFamily="34" charset="0"/>
              </a:rPr>
              <a:t>Data Analysis and Visualization</a:t>
            </a:r>
          </a:p>
          <a:p>
            <a:r>
              <a:rPr lang="en-US" sz="1000" dirty="0">
                <a:latin typeface="Calibri" panose="020F0502020204030204" pitchFamily="34" charset="0"/>
                <a:ea typeface="Calibri" panose="020F0502020204030204" pitchFamily="34" charset="0"/>
                <a:cs typeface="Calibri" panose="020F0502020204030204" pitchFamily="34" charset="0"/>
              </a:rPr>
              <a:t>Conduct exploratory data analysis (EDA) to understand data quality, structure, discrepancies, and patterns.</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dirty="0">
              <a:latin typeface="Calibri" panose="020F0502020204030204" pitchFamily="34" charset="0"/>
              <a:ea typeface="Calibri" panose="020F0502020204030204" pitchFamily="34" charset="0"/>
              <a:cs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Calibri" panose="020F0502020204030204" pitchFamily="34" charset="0"/>
              </a:rPr>
              <a:t>Feature </a:t>
            </a:r>
            <a:r>
              <a:rPr lang="en-US" sz="1000" b="1" dirty="0">
                <a:latin typeface="Calibri" panose="020F0502020204030204" pitchFamily="34" charset="0"/>
                <a:ea typeface="Calibri" panose="020F0502020204030204" pitchFamily="34" charset="0"/>
                <a:cs typeface="Calibri" panose="020F0502020204030204" pitchFamily="34" charset="0"/>
              </a:rPr>
              <a:t>Engineering</a:t>
            </a:r>
          </a:p>
          <a:p>
            <a:r>
              <a:rPr lang="en-US" sz="1000" dirty="0">
                <a:latin typeface="Calibri" panose="020F0502020204030204" pitchFamily="34" charset="0"/>
                <a:ea typeface="Calibri" panose="020F0502020204030204" pitchFamily="34" charset="0"/>
                <a:cs typeface="Calibri" panose="020F0502020204030204" pitchFamily="34" charset="0"/>
              </a:rPr>
              <a:t>Create new features by transforming, scaling, or combining existing data using statistical or machine learning techniques.</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dirty="0">
              <a:latin typeface="Calibri" panose="020F0502020204030204" pitchFamily="34" charset="0"/>
              <a:ea typeface="Calibri" panose="020F0502020204030204" pitchFamily="34" charset="0"/>
              <a:cs typeface="Calibri" panose="020F0502020204030204" pitchFamily="34" charset="0"/>
            </a:endParaRPr>
          </a:p>
          <a:p>
            <a:r>
              <a:rPr lang="en-US" sz="1000" b="1" dirty="0" smtClean="0">
                <a:latin typeface="Calibri" panose="020F0502020204030204" pitchFamily="34" charset="0"/>
                <a:ea typeface="Calibri" panose="020F0502020204030204" pitchFamily="34" charset="0"/>
                <a:cs typeface="Calibri" panose="020F0502020204030204" pitchFamily="34" charset="0"/>
              </a:rPr>
              <a:t>Model </a:t>
            </a:r>
            <a:r>
              <a:rPr lang="en-US" sz="1000" b="1" dirty="0">
                <a:latin typeface="Calibri" panose="020F0502020204030204" pitchFamily="34" charset="0"/>
                <a:ea typeface="Calibri" panose="020F0502020204030204" pitchFamily="34" charset="0"/>
                <a:cs typeface="Calibri" panose="020F0502020204030204" pitchFamily="34" charset="0"/>
              </a:rPr>
              <a:t>Training and Parameter Tuning</a:t>
            </a:r>
          </a:p>
          <a:p>
            <a:r>
              <a:rPr lang="en-US" sz="1000" dirty="0">
                <a:latin typeface="Calibri" panose="020F0502020204030204" pitchFamily="34" charset="0"/>
                <a:ea typeface="Calibri" panose="020F0502020204030204" pitchFamily="34" charset="0"/>
                <a:cs typeface="Calibri" panose="020F0502020204030204" pitchFamily="34" charset="0"/>
              </a:rPr>
              <a:t>Train machine learning models with the available features, then tune their </a:t>
            </a:r>
            <a:r>
              <a:rPr lang="en-US" sz="1000" dirty="0" err="1">
                <a:latin typeface="Calibri" panose="020F0502020204030204" pitchFamily="34" charset="0"/>
                <a:ea typeface="Calibri" panose="020F0502020204030204" pitchFamily="34" charset="0"/>
                <a:cs typeface="Calibri" panose="020F0502020204030204" pitchFamily="34" charset="0"/>
              </a:rPr>
              <a:t>hyperparameters</a:t>
            </a:r>
            <a:r>
              <a:rPr lang="en-US" sz="1000" dirty="0">
                <a:latin typeface="Calibri" panose="020F0502020204030204" pitchFamily="34" charset="0"/>
                <a:ea typeface="Calibri" panose="020F0502020204030204" pitchFamily="34" charset="0"/>
                <a:cs typeface="Calibri" panose="020F0502020204030204" pitchFamily="34" charset="0"/>
              </a:rPr>
              <a:t> to achieve target performance metrics.​</a:t>
            </a:r>
          </a:p>
          <a:p>
            <a:r>
              <a:rPr lang="en-US" sz="1000" b="1" dirty="0" smtClean="0">
                <a:latin typeface="Calibri" panose="020F0502020204030204" pitchFamily="34" charset="0"/>
                <a:ea typeface="Calibri" panose="020F0502020204030204" pitchFamily="34" charset="0"/>
                <a:cs typeface="Calibri" panose="020F0502020204030204" pitchFamily="34" charset="0"/>
              </a:rPr>
              <a:t>Model </a:t>
            </a:r>
            <a:r>
              <a:rPr lang="en-US" sz="1000" b="1" dirty="0">
                <a:latin typeface="Calibri" panose="020F0502020204030204" pitchFamily="34" charset="0"/>
                <a:ea typeface="Calibri" panose="020F0502020204030204" pitchFamily="34" charset="0"/>
                <a:cs typeface="Calibri" panose="020F0502020204030204" pitchFamily="34" charset="0"/>
              </a:rPr>
              <a:t>Evaluation and Deployment</a:t>
            </a:r>
          </a:p>
          <a:p>
            <a:r>
              <a:rPr lang="en-US" sz="1000" dirty="0">
                <a:latin typeface="Calibri" panose="020F0502020204030204" pitchFamily="34" charset="0"/>
                <a:ea typeface="Calibri" panose="020F0502020204030204" pitchFamily="34" charset="0"/>
                <a:cs typeface="Calibri" panose="020F0502020204030204" pitchFamily="34" charset="0"/>
              </a:rPr>
              <a:t>Select the best-performing model based on evaluation results and deploy it for business use.</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b="1" dirty="0">
              <a:latin typeface="Calibri" panose="020F0502020204030204" pitchFamily="34" charset="0"/>
              <a:ea typeface="Calibri" panose="020F0502020204030204" pitchFamily="34" charset="0"/>
              <a:cs typeface="Calibri" panose="020F0502020204030204" pitchFamily="34" charset="0"/>
            </a:endParaRPr>
          </a:p>
          <a:p>
            <a:r>
              <a:rPr lang="en-US" sz="1000" b="1" dirty="0">
                <a:latin typeface="Calibri" panose="020F0502020204030204" pitchFamily="34" charset="0"/>
                <a:ea typeface="Calibri" panose="020F0502020204030204" pitchFamily="34" charset="0"/>
                <a:cs typeface="Calibri" panose="020F0502020204030204" pitchFamily="34" charset="0"/>
              </a:rPr>
              <a:t>Monitoring and Debugging</a:t>
            </a:r>
          </a:p>
          <a:p>
            <a:r>
              <a:rPr lang="en-US" sz="1000" dirty="0">
                <a:latin typeface="Calibri" panose="020F0502020204030204" pitchFamily="34" charset="0"/>
                <a:ea typeface="Calibri" panose="020F0502020204030204" pitchFamily="34" charset="0"/>
                <a:cs typeface="Calibri" panose="020F0502020204030204" pitchFamily="34" charset="0"/>
              </a:rPr>
              <a:t>Continuously monitor the deployed model, since its performance may degrade as data and business contexts change.</a:t>
            </a:r>
            <a:r>
              <a:rPr lang="en-US" sz="1000" dirty="0" smtClean="0">
                <a:latin typeface="Calibri" panose="020F0502020204030204" pitchFamily="34" charset="0"/>
                <a:ea typeface="Calibri" panose="020F0502020204030204" pitchFamily="34" charset="0"/>
                <a:cs typeface="Calibri" panose="020F0502020204030204" pitchFamily="34" charset="0"/>
              </a:rPr>
              <a:t>​</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1898129" y="273318"/>
            <a:ext cx="5730136" cy="314702"/>
          </a:xfrm>
          <a:prstGeom prst="rect">
            <a:avLst/>
          </a:prstGeom>
          <a:noFill/>
        </p:spPr>
        <p:txBody>
          <a:bodyPr wrap="square" lIns="0" tIns="0" rIns="0" bIns="0" rtlCol="0">
            <a:spAutoFit/>
          </a:bodyPr>
          <a:lstStyle/>
          <a:p>
            <a:pPr algn="ctr">
              <a:lnSpc>
                <a:spcPct val="75000"/>
              </a:lnSpc>
            </a:pPr>
            <a:r>
              <a:rPr lang="en-US" sz="2700" b="1" spc="-75" dirty="0" smtClean="0">
                <a:solidFill>
                  <a:schemeClr val="tx1"/>
                </a:solidFill>
                <a:latin typeface="Sora" pitchFamily="2" charset="0"/>
                <a:ea typeface="Montserrat" charset="0"/>
                <a:cs typeface="Sora" pitchFamily="2" charset="0"/>
              </a:rPr>
              <a:t>Architecture</a:t>
            </a:r>
            <a:r>
              <a:rPr lang="en-US" sz="2700" b="1" spc="-75" dirty="0" smtClean="0">
                <a:solidFill>
                  <a:schemeClr val="accent5">
                    <a:lumMod val="50000"/>
                  </a:schemeClr>
                </a:solidFill>
                <a:latin typeface="Sora" pitchFamily="2" charset="0"/>
                <a:ea typeface="Montserrat" charset="0"/>
                <a:cs typeface="Sora" pitchFamily="2" charset="0"/>
              </a:rPr>
              <a:t> Design</a:t>
            </a:r>
            <a:endParaRPr lang="en-US" sz="2700" b="1" spc="-75" dirty="0">
              <a:solidFill>
                <a:schemeClr val="accent5">
                  <a:lumMod val="50000"/>
                </a:schemeClr>
              </a:solidFill>
              <a:latin typeface="Sora" pitchFamily="2" charset="0"/>
              <a:ea typeface="Montserrat" charset="0"/>
              <a:cs typeface="Sora" pitchFamily="2" charset="0"/>
            </a:endParaRPr>
          </a:p>
        </p:txBody>
      </p:sp>
      <p:sp>
        <p:nvSpPr>
          <p:cNvPr id="9" name="Rectangle 8">
            <a:extLst>
              <a:ext uri="{FF2B5EF4-FFF2-40B4-BE49-F238E27FC236}">
                <a16:creationId xmlns:a16="http://schemas.microsoft.com/office/drawing/2014/main" id="{245891DE-2E78-4BBA-9725-D3355845B2E3}"/>
              </a:ext>
            </a:extLst>
          </p:cNvPr>
          <p:cNvSpPr/>
          <p:nvPr/>
        </p:nvSpPr>
        <p:spPr>
          <a:xfrm>
            <a:off x="2470005" y="588068"/>
            <a:ext cx="4586384" cy="117276"/>
          </a:xfrm>
          <a:prstGeom prst="rect">
            <a:avLst/>
          </a:prstGeom>
          <a:noFill/>
        </p:spPr>
        <p:txBody>
          <a:bodyPr wrap="square" lIns="0" tIns="0" rIns="0" bIns="0" rtlCol="0">
            <a:spAutoFit/>
          </a:bodyPr>
          <a:lstStyle/>
          <a:p>
            <a:pPr algn="ctr" defTabSz="428647">
              <a:lnSpc>
                <a:spcPct val="120000"/>
              </a:lnSpc>
            </a:pPr>
            <a:r>
              <a:rPr lang="en-US" sz="700" dirty="0" smtClean="0">
                <a:latin typeface="Sora Light" pitchFamily="2" charset="0"/>
                <a:cs typeface="Sora Light" pitchFamily="2" charset="0"/>
              </a:rPr>
              <a:t>Deep Dive into Data Science Architecture</a:t>
            </a:r>
            <a:endParaRPr lang="en-US" sz="700" dirty="0">
              <a:latin typeface="Sora Light" pitchFamily="2" charset="0"/>
              <a:cs typeface="Sora Light" pitchFamily="2" charset="0"/>
            </a:endParaRPr>
          </a:p>
        </p:txBody>
      </p:sp>
    </p:spTree>
    <p:extLst>
      <p:ext uri="{BB962C8B-B14F-4D97-AF65-F5344CB8AC3E}">
        <p14:creationId xmlns:p14="http://schemas.microsoft.com/office/powerpoint/2010/main" val="2540135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TotalTime>
  <Words>1014</Words>
  <Application>Microsoft Office PowerPoint</Application>
  <PresentationFormat>On-screen Show (16:9)</PresentationFormat>
  <Paragraphs>104</Paragraphs>
  <Slides>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Inter</vt:lpstr>
      <vt:lpstr>Lato</vt:lpstr>
      <vt:lpstr>Sora</vt:lpstr>
      <vt:lpstr>Raleway</vt:lpstr>
      <vt:lpstr>Roboto</vt:lpstr>
      <vt:lpstr>Montserrat</vt:lpstr>
      <vt:lpstr>Poppins </vt:lpstr>
      <vt:lpstr>Sora Light</vt:lpstr>
      <vt:lpstr>Arial</vt:lpstr>
      <vt:lpstr>Calibri</vt:lpstr>
      <vt:lpstr>Streamline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DocumentAI</dc:title>
  <cp:lastModifiedBy>Dwaipayan</cp:lastModifiedBy>
  <cp:revision>28</cp:revision>
  <dcterms:modified xsi:type="dcterms:W3CDTF">2025-10-29T15:14:37Z</dcterms:modified>
</cp:coreProperties>
</file>