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sldIdLst>
    <p:sldId id="1177" r:id="rId3"/>
    <p:sldId id="1176" r:id="rId4"/>
    <p:sldId id="259" r:id="rId5"/>
    <p:sldId id="1179" r:id="rId6"/>
    <p:sldId id="1181" r:id="rId7"/>
    <p:sldId id="1180" r:id="rId8"/>
    <p:sldId id="11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5" clrIdx="0">
    <p:extLst>
      <p:ext uri="{19B8F6BF-5375-455C-9EA6-DF929625EA0E}">
        <p15:presenceInfo xmlns:p15="http://schemas.microsoft.com/office/powerpoint/2012/main" userId="SR COMPU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C1C0B8"/>
    <a:srgbClr val="002060"/>
    <a:srgbClr val="FDF6EC"/>
    <a:srgbClr val="9FADC2"/>
    <a:srgbClr val="DEDEDE"/>
    <a:srgbClr val="D1B6BF"/>
    <a:srgbClr val="DFC7AD"/>
    <a:srgbClr val="837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62" d="100"/>
          <a:sy n="62" d="100"/>
        </p:scale>
        <p:origin x="72" y="6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48B5-6FAC-5F50-C419-D1215009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0FF716-B8D4-1F81-AD3E-E96689C0B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68FBD9-36A4-EC4B-C8F7-477DAE4B0F1C}"/>
              </a:ext>
            </a:extLst>
          </p:cNvPr>
          <p:cNvSpPr>
            <a:spLocks noGrp="1"/>
          </p:cNvSpPr>
          <p:nvPr>
            <p:ph type="dt" sz="half" idx="10"/>
          </p:nvPr>
        </p:nvSpPr>
        <p:spPr/>
        <p:txBody>
          <a:body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D26E7781-3A76-EC06-7C8B-0E9531BF3B5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137F5A8-B7BD-E90F-EF34-F550301ECC3C}"/>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62550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CD74CC8-9D3F-09EB-0001-54AC4F54A3D2}"/>
              </a:ext>
            </a:extLst>
          </p:cNvPr>
          <p:cNvSpPr>
            <a:spLocks noGrp="1"/>
          </p:cNvSpPr>
          <p:nvPr>
            <p:ph type="pic" sz="quarter" idx="10"/>
          </p:nvPr>
        </p:nvSpPr>
        <p:spPr>
          <a:xfrm>
            <a:off x="1855995" y="2706455"/>
            <a:ext cx="4316185" cy="3453041"/>
          </a:xfrm>
          <a:custGeom>
            <a:avLst/>
            <a:gdLst>
              <a:gd name="connsiteX0" fmla="*/ 0 w 4316185"/>
              <a:gd name="connsiteY0" fmla="*/ 0 h 2970479"/>
              <a:gd name="connsiteX1" fmla="*/ 4316185 w 4316185"/>
              <a:gd name="connsiteY1" fmla="*/ 0 h 2970479"/>
              <a:gd name="connsiteX2" fmla="*/ 4316185 w 4316185"/>
              <a:gd name="connsiteY2" fmla="*/ 2970479 h 2970479"/>
              <a:gd name="connsiteX3" fmla="*/ 0 w 4316185"/>
              <a:gd name="connsiteY3" fmla="*/ 2970479 h 2970479"/>
            </a:gdLst>
            <a:ahLst/>
            <a:cxnLst>
              <a:cxn ang="0">
                <a:pos x="connsiteX0" y="connsiteY0"/>
              </a:cxn>
              <a:cxn ang="0">
                <a:pos x="connsiteX1" y="connsiteY1"/>
              </a:cxn>
              <a:cxn ang="0">
                <a:pos x="connsiteX2" y="connsiteY2"/>
              </a:cxn>
              <a:cxn ang="0">
                <a:pos x="connsiteX3" y="connsiteY3"/>
              </a:cxn>
            </a:cxnLst>
            <a:rect l="l" t="t" r="r" b="b"/>
            <a:pathLst>
              <a:path w="4316185" h="2970479">
                <a:moveTo>
                  <a:pt x="0" y="0"/>
                </a:moveTo>
                <a:lnTo>
                  <a:pt x="4316185" y="0"/>
                </a:lnTo>
                <a:lnTo>
                  <a:pt x="4316185" y="2970479"/>
                </a:lnTo>
                <a:lnTo>
                  <a:pt x="0" y="2970479"/>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2596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9068758-AEEA-4422-E2B9-4A3E964C844C}"/>
              </a:ext>
            </a:extLst>
          </p:cNvPr>
          <p:cNvSpPr>
            <a:spLocks noGrp="1"/>
          </p:cNvSpPr>
          <p:nvPr>
            <p:ph type="pic" sz="quarter" idx="12"/>
          </p:nvPr>
        </p:nvSpPr>
        <p:spPr>
          <a:xfrm>
            <a:off x="10734675" y="3400425"/>
            <a:ext cx="1457324" cy="2762250"/>
          </a:xfrm>
          <a:custGeom>
            <a:avLst/>
            <a:gdLst>
              <a:gd name="connsiteX0" fmla="*/ 0 w 1457324"/>
              <a:gd name="connsiteY0" fmla="*/ 0 h 2762250"/>
              <a:gd name="connsiteX1" fmla="*/ 1457324 w 1457324"/>
              <a:gd name="connsiteY1" fmla="*/ 0 h 2762250"/>
              <a:gd name="connsiteX2" fmla="*/ 1457324 w 1457324"/>
              <a:gd name="connsiteY2" fmla="*/ 2762250 h 2762250"/>
              <a:gd name="connsiteX3" fmla="*/ 0 w 1457324"/>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1457324" h="2762250">
                <a:moveTo>
                  <a:pt x="0" y="0"/>
                </a:moveTo>
                <a:lnTo>
                  <a:pt x="1457324" y="0"/>
                </a:lnTo>
                <a:lnTo>
                  <a:pt x="1457324" y="2762250"/>
                </a:lnTo>
                <a:lnTo>
                  <a:pt x="0" y="2762250"/>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E9F9BA37-C7DF-FC1F-FAD0-9F14F280B72D}"/>
              </a:ext>
            </a:extLst>
          </p:cNvPr>
          <p:cNvSpPr>
            <a:spLocks noGrp="1"/>
          </p:cNvSpPr>
          <p:nvPr>
            <p:ph type="pic" sz="quarter" idx="11"/>
          </p:nvPr>
        </p:nvSpPr>
        <p:spPr>
          <a:xfrm>
            <a:off x="8058150" y="3397246"/>
            <a:ext cx="2419350" cy="2762250"/>
          </a:xfrm>
          <a:custGeom>
            <a:avLst/>
            <a:gdLst>
              <a:gd name="connsiteX0" fmla="*/ 0 w 2419350"/>
              <a:gd name="connsiteY0" fmla="*/ 0 h 2762250"/>
              <a:gd name="connsiteX1" fmla="*/ 2419350 w 2419350"/>
              <a:gd name="connsiteY1" fmla="*/ 0 h 2762250"/>
              <a:gd name="connsiteX2" fmla="*/ 2419350 w 2419350"/>
              <a:gd name="connsiteY2" fmla="*/ 2762250 h 2762250"/>
              <a:gd name="connsiteX3" fmla="*/ 0 w 241935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419350" h="2762250">
                <a:moveTo>
                  <a:pt x="0" y="0"/>
                </a:moveTo>
                <a:lnTo>
                  <a:pt x="2419350" y="0"/>
                </a:lnTo>
                <a:lnTo>
                  <a:pt x="2419350" y="2762250"/>
                </a:lnTo>
                <a:lnTo>
                  <a:pt x="0" y="2762250"/>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8622A935-7F10-C78B-A50E-58FD79493D7A}"/>
              </a:ext>
            </a:extLst>
          </p:cNvPr>
          <p:cNvSpPr>
            <a:spLocks noGrp="1"/>
          </p:cNvSpPr>
          <p:nvPr>
            <p:ph type="pic" sz="quarter" idx="10"/>
          </p:nvPr>
        </p:nvSpPr>
        <p:spPr>
          <a:xfrm>
            <a:off x="2436216" y="3397246"/>
            <a:ext cx="2667000" cy="2762250"/>
          </a:xfrm>
          <a:custGeom>
            <a:avLst/>
            <a:gdLst>
              <a:gd name="connsiteX0" fmla="*/ 0 w 2667000"/>
              <a:gd name="connsiteY0" fmla="*/ 0 h 2762250"/>
              <a:gd name="connsiteX1" fmla="*/ 2667000 w 2667000"/>
              <a:gd name="connsiteY1" fmla="*/ 0 h 2762250"/>
              <a:gd name="connsiteX2" fmla="*/ 2667000 w 2667000"/>
              <a:gd name="connsiteY2" fmla="*/ 2762250 h 2762250"/>
              <a:gd name="connsiteX3" fmla="*/ 0 w 266700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2667000" h="2762250">
                <a:moveTo>
                  <a:pt x="0" y="0"/>
                </a:moveTo>
                <a:lnTo>
                  <a:pt x="2667000" y="0"/>
                </a:lnTo>
                <a:lnTo>
                  <a:pt x="2667000" y="2762250"/>
                </a:lnTo>
                <a:lnTo>
                  <a:pt x="0" y="276225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1057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00A11A-E3DC-F4F3-221F-73E3EAF5165E}"/>
              </a:ext>
            </a:extLst>
          </p:cNvPr>
          <p:cNvSpPr>
            <a:spLocks noGrp="1"/>
          </p:cNvSpPr>
          <p:nvPr>
            <p:ph type="pic" sz="quarter" idx="10"/>
          </p:nvPr>
        </p:nvSpPr>
        <p:spPr>
          <a:xfrm>
            <a:off x="5876925" y="2592661"/>
            <a:ext cx="2667000" cy="3571875"/>
          </a:xfrm>
          <a:custGeom>
            <a:avLst/>
            <a:gdLst>
              <a:gd name="connsiteX0" fmla="*/ 0 w 2667000"/>
              <a:gd name="connsiteY0" fmla="*/ 0 h 3571875"/>
              <a:gd name="connsiteX1" fmla="*/ 2667000 w 2667000"/>
              <a:gd name="connsiteY1" fmla="*/ 0 h 3571875"/>
              <a:gd name="connsiteX2" fmla="*/ 2667000 w 2667000"/>
              <a:gd name="connsiteY2" fmla="*/ 3571875 h 3571875"/>
              <a:gd name="connsiteX3" fmla="*/ 0 w 2667000"/>
              <a:gd name="connsiteY3" fmla="*/ 3571875 h 3571875"/>
            </a:gdLst>
            <a:ahLst/>
            <a:cxnLst>
              <a:cxn ang="0">
                <a:pos x="connsiteX0" y="connsiteY0"/>
              </a:cxn>
              <a:cxn ang="0">
                <a:pos x="connsiteX1" y="connsiteY1"/>
              </a:cxn>
              <a:cxn ang="0">
                <a:pos x="connsiteX2" y="connsiteY2"/>
              </a:cxn>
              <a:cxn ang="0">
                <a:pos x="connsiteX3" y="connsiteY3"/>
              </a:cxn>
            </a:cxnLst>
            <a:rect l="l" t="t" r="r" b="b"/>
            <a:pathLst>
              <a:path w="2667000" h="3571875">
                <a:moveTo>
                  <a:pt x="0" y="0"/>
                </a:moveTo>
                <a:lnTo>
                  <a:pt x="2667000" y="0"/>
                </a:lnTo>
                <a:lnTo>
                  <a:pt x="2667000" y="3571875"/>
                </a:lnTo>
                <a:lnTo>
                  <a:pt x="0" y="3571875"/>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CD2047B1-24BC-D9A0-FE99-D565D6871504}"/>
              </a:ext>
            </a:extLst>
          </p:cNvPr>
          <p:cNvSpPr>
            <a:spLocks noGrp="1"/>
          </p:cNvSpPr>
          <p:nvPr>
            <p:ph type="pic" sz="quarter" idx="12"/>
          </p:nvPr>
        </p:nvSpPr>
        <p:spPr>
          <a:xfrm>
            <a:off x="8743950" y="3830912"/>
            <a:ext cx="2743200" cy="2333624"/>
          </a:xfrm>
          <a:custGeom>
            <a:avLst/>
            <a:gdLst>
              <a:gd name="connsiteX0" fmla="*/ 0 w 2743200"/>
              <a:gd name="connsiteY0" fmla="*/ 0 h 2333624"/>
              <a:gd name="connsiteX1" fmla="*/ 2743200 w 2743200"/>
              <a:gd name="connsiteY1" fmla="*/ 0 h 2333624"/>
              <a:gd name="connsiteX2" fmla="*/ 2743200 w 2743200"/>
              <a:gd name="connsiteY2" fmla="*/ 2333624 h 2333624"/>
              <a:gd name="connsiteX3" fmla="*/ 0 w 2743200"/>
              <a:gd name="connsiteY3" fmla="*/ 2333624 h 2333624"/>
            </a:gdLst>
            <a:ahLst/>
            <a:cxnLst>
              <a:cxn ang="0">
                <a:pos x="connsiteX0" y="connsiteY0"/>
              </a:cxn>
              <a:cxn ang="0">
                <a:pos x="connsiteX1" y="connsiteY1"/>
              </a:cxn>
              <a:cxn ang="0">
                <a:pos x="connsiteX2" y="connsiteY2"/>
              </a:cxn>
              <a:cxn ang="0">
                <a:pos x="connsiteX3" y="connsiteY3"/>
              </a:cxn>
            </a:cxnLst>
            <a:rect l="l" t="t" r="r" b="b"/>
            <a:pathLst>
              <a:path w="2743200" h="2333624">
                <a:moveTo>
                  <a:pt x="0" y="0"/>
                </a:moveTo>
                <a:lnTo>
                  <a:pt x="2743200" y="0"/>
                </a:lnTo>
                <a:lnTo>
                  <a:pt x="2743200" y="2333624"/>
                </a:lnTo>
                <a:lnTo>
                  <a:pt x="0" y="2333624"/>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26620BCC-6EBC-FCAB-3507-B072586C05A0}"/>
              </a:ext>
            </a:extLst>
          </p:cNvPr>
          <p:cNvSpPr>
            <a:spLocks noGrp="1"/>
          </p:cNvSpPr>
          <p:nvPr>
            <p:ph type="pic" sz="quarter" idx="11"/>
          </p:nvPr>
        </p:nvSpPr>
        <p:spPr>
          <a:xfrm>
            <a:off x="8743950" y="1249637"/>
            <a:ext cx="2743200" cy="2428875"/>
          </a:xfrm>
          <a:custGeom>
            <a:avLst/>
            <a:gdLst>
              <a:gd name="connsiteX0" fmla="*/ 0 w 2743200"/>
              <a:gd name="connsiteY0" fmla="*/ 0 h 2428875"/>
              <a:gd name="connsiteX1" fmla="*/ 2743200 w 2743200"/>
              <a:gd name="connsiteY1" fmla="*/ 0 h 2428875"/>
              <a:gd name="connsiteX2" fmla="*/ 2743200 w 2743200"/>
              <a:gd name="connsiteY2" fmla="*/ 2428875 h 2428875"/>
              <a:gd name="connsiteX3" fmla="*/ 0 w 2743200"/>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743200" h="2428875">
                <a:moveTo>
                  <a:pt x="0" y="0"/>
                </a:moveTo>
                <a:lnTo>
                  <a:pt x="2743200" y="0"/>
                </a:lnTo>
                <a:lnTo>
                  <a:pt x="2743200" y="2428875"/>
                </a:lnTo>
                <a:lnTo>
                  <a:pt x="0" y="2428875"/>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35334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DA03BA-1E93-E6DD-67D0-FBDE2D47CCC2}"/>
              </a:ext>
            </a:extLst>
          </p:cNvPr>
          <p:cNvSpPr>
            <a:spLocks noGrp="1"/>
          </p:cNvSpPr>
          <p:nvPr>
            <p:ph type="pic" sz="quarter" idx="11"/>
          </p:nvPr>
        </p:nvSpPr>
        <p:spPr>
          <a:xfrm>
            <a:off x="5070452" y="2838452"/>
            <a:ext cx="2736607" cy="3321045"/>
          </a:xfrm>
          <a:custGeom>
            <a:avLst/>
            <a:gdLst>
              <a:gd name="connsiteX0" fmla="*/ 0 w 2736607"/>
              <a:gd name="connsiteY0" fmla="*/ 0 h 3321045"/>
              <a:gd name="connsiteX1" fmla="*/ 2736607 w 2736607"/>
              <a:gd name="connsiteY1" fmla="*/ 0 h 3321045"/>
              <a:gd name="connsiteX2" fmla="*/ 2736607 w 2736607"/>
              <a:gd name="connsiteY2" fmla="*/ 3321045 h 3321045"/>
              <a:gd name="connsiteX3" fmla="*/ 0 w 2736607"/>
              <a:gd name="connsiteY3" fmla="*/ 3321045 h 3321045"/>
            </a:gdLst>
            <a:ahLst/>
            <a:cxnLst>
              <a:cxn ang="0">
                <a:pos x="connsiteX0" y="connsiteY0"/>
              </a:cxn>
              <a:cxn ang="0">
                <a:pos x="connsiteX1" y="connsiteY1"/>
              </a:cxn>
              <a:cxn ang="0">
                <a:pos x="connsiteX2" y="connsiteY2"/>
              </a:cxn>
              <a:cxn ang="0">
                <a:pos x="connsiteX3" y="connsiteY3"/>
              </a:cxn>
            </a:cxnLst>
            <a:rect l="l" t="t" r="r" b="b"/>
            <a:pathLst>
              <a:path w="2736607" h="3321045">
                <a:moveTo>
                  <a:pt x="0" y="0"/>
                </a:moveTo>
                <a:lnTo>
                  <a:pt x="2736607" y="0"/>
                </a:lnTo>
                <a:lnTo>
                  <a:pt x="2736607" y="3321045"/>
                </a:lnTo>
                <a:lnTo>
                  <a:pt x="0" y="3321045"/>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68BC3282-B068-3A7A-3FB2-C2FF611E02EE}"/>
              </a:ext>
            </a:extLst>
          </p:cNvPr>
          <p:cNvSpPr>
            <a:spLocks noGrp="1"/>
          </p:cNvSpPr>
          <p:nvPr>
            <p:ph type="pic" sz="quarter" idx="10"/>
          </p:nvPr>
        </p:nvSpPr>
        <p:spPr>
          <a:xfrm>
            <a:off x="2103411" y="3668987"/>
            <a:ext cx="2524119" cy="2490510"/>
          </a:xfrm>
          <a:custGeom>
            <a:avLst/>
            <a:gdLst>
              <a:gd name="connsiteX0" fmla="*/ 0 w 2524119"/>
              <a:gd name="connsiteY0" fmla="*/ 0 h 2490510"/>
              <a:gd name="connsiteX1" fmla="*/ 2524119 w 2524119"/>
              <a:gd name="connsiteY1" fmla="*/ 0 h 2490510"/>
              <a:gd name="connsiteX2" fmla="*/ 2524119 w 2524119"/>
              <a:gd name="connsiteY2" fmla="*/ 2490510 h 2490510"/>
              <a:gd name="connsiteX3" fmla="*/ 0 w 2524119"/>
              <a:gd name="connsiteY3" fmla="*/ 2490510 h 2490510"/>
            </a:gdLst>
            <a:ahLst/>
            <a:cxnLst>
              <a:cxn ang="0">
                <a:pos x="connsiteX0" y="connsiteY0"/>
              </a:cxn>
              <a:cxn ang="0">
                <a:pos x="connsiteX1" y="connsiteY1"/>
              </a:cxn>
              <a:cxn ang="0">
                <a:pos x="connsiteX2" y="connsiteY2"/>
              </a:cxn>
              <a:cxn ang="0">
                <a:pos x="connsiteX3" y="connsiteY3"/>
              </a:cxn>
            </a:cxnLst>
            <a:rect l="l" t="t" r="r" b="b"/>
            <a:pathLst>
              <a:path w="2524119" h="2490510">
                <a:moveTo>
                  <a:pt x="0" y="0"/>
                </a:moveTo>
                <a:lnTo>
                  <a:pt x="2524119" y="0"/>
                </a:lnTo>
                <a:lnTo>
                  <a:pt x="2524119" y="2490510"/>
                </a:lnTo>
                <a:lnTo>
                  <a:pt x="0" y="249051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353151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345F594-3B68-2749-5396-73C4D36847BD}"/>
              </a:ext>
            </a:extLst>
          </p:cNvPr>
          <p:cNvSpPr>
            <a:spLocks noGrp="1"/>
          </p:cNvSpPr>
          <p:nvPr>
            <p:ph type="pic" sz="quarter" idx="10"/>
          </p:nvPr>
        </p:nvSpPr>
        <p:spPr>
          <a:xfrm>
            <a:off x="6885076" y="1962937"/>
            <a:ext cx="4049621" cy="4196554"/>
          </a:xfrm>
          <a:custGeom>
            <a:avLst/>
            <a:gdLst>
              <a:gd name="connsiteX0" fmla="*/ 0 w 4049621"/>
              <a:gd name="connsiteY0" fmla="*/ 0 h 4196554"/>
              <a:gd name="connsiteX1" fmla="*/ 4049621 w 4049621"/>
              <a:gd name="connsiteY1" fmla="*/ 0 h 4196554"/>
              <a:gd name="connsiteX2" fmla="*/ 4049621 w 4049621"/>
              <a:gd name="connsiteY2" fmla="*/ 4196554 h 4196554"/>
              <a:gd name="connsiteX3" fmla="*/ 0 w 4049621"/>
              <a:gd name="connsiteY3" fmla="*/ 4196554 h 4196554"/>
            </a:gdLst>
            <a:ahLst/>
            <a:cxnLst>
              <a:cxn ang="0">
                <a:pos x="connsiteX0" y="connsiteY0"/>
              </a:cxn>
              <a:cxn ang="0">
                <a:pos x="connsiteX1" y="connsiteY1"/>
              </a:cxn>
              <a:cxn ang="0">
                <a:pos x="connsiteX2" y="connsiteY2"/>
              </a:cxn>
              <a:cxn ang="0">
                <a:pos x="connsiteX3" y="connsiteY3"/>
              </a:cxn>
            </a:cxnLst>
            <a:rect l="l" t="t" r="r" b="b"/>
            <a:pathLst>
              <a:path w="4049621" h="4196554">
                <a:moveTo>
                  <a:pt x="0" y="0"/>
                </a:moveTo>
                <a:lnTo>
                  <a:pt x="4049621" y="0"/>
                </a:lnTo>
                <a:lnTo>
                  <a:pt x="4049621" y="4196554"/>
                </a:lnTo>
                <a:lnTo>
                  <a:pt x="0" y="4196554"/>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24510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376BD2B-CCD5-4672-EF87-28E4B80F8E31}"/>
              </a:ext>
            </a:extLst>
          </p:cNvPr>
          <p:cNvSpPr>
            <a:spLocks noGrp="1"/>
          </p:cNvSpPr>
          <p:nvPr>
            <p:ph type="pic" sz="quarter" idx="10"/>
          </p:nvPr>
        </p:nvSpPr>
        <p:spPr>
          <a:xfrm>
            <a:off x="5810251" y="1055446"/>
            <a:ext cx="4257673" cy="5104985"/>
          </a:xfrm>
          <a:custGeom>
            <a:avLst/>
            <a:gdLst>
              <a:gd name="connsiteX0" fmla="*/ 0 w 4257673"/>
              <a:gd name="connsiteY0" fmla="*/ 0 h 5104985"/>
              <a:gd name="connsiteX1" fmla="*/ 4257673 w 4257673"/>
              <a:gd name="connsiteY1" fmla="*/ 0 h 5104985"/>
              <a:gd name="connsiteX2" fmla="*/ 4257673 w 4257673"/>
              <a:gd name="connsiteY2" fmla="*/ 5104985 h 5104985"/>
              <a:gd name="connsiteX3" fmla="*/ 0 w 4257673"/>
              <a:gd name="connsiteY3" fmla="*/ 5104985 h 5104985"/>
            </a:gdLst>
            <a:ahLst/>
            <a:cxnLst>
              <a:cxn ang="0">
                <a:pos x="connsiteX0" y="connsiteY0"/>
              </a:cxn>
              <a:cxn ang="0">
                <a:pos x="connsiteX1" y="connsiteY1"/>
              </a:cxn>
              <a:cxn ang="0">
                <a:pos x="connsiteX2" y="connsiteY2"/>
              </a:cxn>
              <a:cxn ang="0">
                <a:pos x="connsiteX3" y="connsiteY3"/>
              </a:cxn>
            </a:cxnLst>
            <a:rect l="l" t="t" r="r" b="b"/>
            <a:pathLst>
              <a:path w="4257673" h="5104985">
                <a:moveTo>
                  <a:pt x="0" y="0"/>
                </a:moveTo>
                <a:lnTo>
                  <a:pt x="4257673" y="0"/>
                </a:lnTo>
                <a:lnTo>
                  <a:pt x="4257673" y="5104985"/>
                </a:lnTo>
                <a:lnTo>
                  <a:pt x="0" y="5104985"/>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165949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14D2FE-C3FF-160D-AE8E-8E75BACBD953}"/>
              </a:ext>
            </a:extLst>
          </p:cNvPr>
          <p:cNvSpPr>
            <a:spLocks noGrp="1"/>
          </p:cNvSpPr>
          <p:nvPr>
            <p:ph type="pic" sz="quarter" idx="11"/>
          </p:nvPr>
        </p:nvSpPr>
        <p:spPr>
          <a:xfrm>
            <a:off x="8772527" y="3076575"/>
            <a:ext cx="2714623" cy="3082921"/>
          </a:xfrm>
          <a:custGeom>
            <a:avLst/>
            <a:gdLst>
              <a:gd name="connsiteX0" fmla="*/ 0 w 2714623"/>
              <a:gd name="connsiteY0" fmla="*/ 0 h 3082921"/>
              <a:gd name="connsiteX1" fmla="*/ 2714623 w 2714623"/>
              <a:gd name="connsiteY1" fmla="*/ 0 h 3082921"/>
              <a:gd name="connsiteX2" fmla="*/ 2714623 w 2714623"/>
              <a:gd name="connsiteY2" fmla="*/ 3082921 h 3082921"/>
              <a:gd name="connsiteX3" fmla="*/ 0 w 2714623"/>
              <a:gd name="connsiteY3" fmla="*/ 3082921 h 3082921"/>
            </a:gdLst>
            <a:ahLst/>
            <a:cxnLst>
              <a:cxn ang="0">
                <a:pos x="connsiteX0" y="connsiteY0"/>
              </a:cxn>
              <a:cxn ang="0">
                <a:pos x="connsiteX1" y="connsiteY1"/>
              </a:cxn>
              <a:cxn ang="0">
                <a:pos x="connsiteX2" y="connsiteY2"/>
              </a:cxn>
              <a:cxn ang="0">
                <a:pos x="connsiteX3" y="connsiteY3"/>
              </a:cxn>
            </a:cxnLst>
            <a:rect l="l" t="t" r="r" b="b"/>
            <a:pathLst>
              <a:path w="2714623" h="3082921">
                <a:moveTo>
                  <a:pt x="0" y="0"/>
                </a:moveTo>
                <a:lnTo>
                  <a:pt x="2714623" y="0"/>
                </a:lnTo>
                <a:lnTo>
                  <a:pt x="2714623" y="3082921"/>
                </a:lnTo>
                <a:lnTo>
                  <a:pt x="0" y="3082921"/>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48C4F454-CE99-07EB-9C08-38CECA96D63B}"/>
              </a:ext>
            </a:extLst>
          </p:cNvPr>
          <p:cNvSpPr>
            <a:spLocks noGrp="1"/>
          </p:cNvSpPr>
          <p:nvPr>
            <p:ph type="pic" sz="quarter" idx="10"/>
          </p:nvPr>
        </p:nvSpPr>
        <p:spPr>
          <a:xfrm>
            <a:off x="5391155" y="1733553"/>
            <a:ext cx="3105698" cy="4425944"/>
          </a:xfrm>
          <a:custGeom>
            <a:avLst/>
            <a:gdLst>
              <a:gd name="connsiteX0" fmla="*/ 0 w 3105698"/>
              <a:gd name="connsiteY0" fmla="*/ 0 h 4425944"/>
              <a:gd name="connsiteX1" fmla="*/ 3105698 w 3105698"/>
              <a:gd name="connsiteY1" fmla="*/ 0 h 4425944"/>
              <a:gd name="connsiteX2" fmla="*/ 3105698 w 3105698"/>
              <a:gd name="connsiteY2" fmla="*/ 4425944 h 4425944"/>
              <a:gd name="connsiteX3" fmla="*/ 0 w 3105698"/>
              <a:gd name="connsiteY3" fmla="*/ 4425944 h 4425944"/>
            </a:gdLst>
            <a:ahLst/>
            <a:cxnLst>
              <a:cxn ang="0">
                <a:pos x="connsiteX0" y="connsiteY0"/>
              </a:cxn>
              <a:cxn ang="0">
                <a:pos x="connsiteX1" y="connsiteY1"/>
              </a:cxn>
              <a:cxn ang="0">
                <a:pos x="connsiteX2" y="connsiteY2"/>
              </a:cxn>
              <a:cxn ang="0">
                <a:pos x="connsiteX3" y="connsiteY3"/>
              </a:cxn>
            </a:cxnLst>
            <a:rect l="l" t="t" r="r" b="b"/>
            <a:pathLst>
              <a:path w="3105698" h="4425944">
                <a:moveTo>
                  <a:pt x="0" y="0"/>
                </a:moveTo>
                <a:lnTo>
                  <a:pt x="3105698" y="0"/>
                </a:lnTo>
                <a:lnTo>
                  <a:pt x="3105698" y="4425944"/>
                </a:lnTo>
                <a:lnTo>
                  <a:pt x="0" y="4425944"/>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7471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A28D885-6766-E0DB-BC80-B4AF11188B0D}"/>
              </a:ext>
            </a:extLst>
          </p:cNvPr>
          <p:cNvSpPr>
            <a:spLocks noGrp="1"/>
          </p:cNvSpPr>
          <p:nvPr>
            <p:ph type="pic" sz="quarter" idx="13"/>
          </p:nvPr>
        </p:nvSpPr>
        <p:spPr>
          <a:xfrm>
            <a:off x="9287972" y="2953887"/>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100"/>
            </a:lvl1pPr>
          </a:lstStyle>
          <a:p>
            <a:endParaRPr lang="en-GB"/>
          </a:p>
        </p:txBody>
      </p:sp>
      <p:sp>
        <p:nvSpPr>
          <p:cNvPr id="10" name="Picture Placeholder 9">
            <a:extLst>
              <a:ext uri="{FF2B5EF4-FFF2-40B4-BE49-F238E27FC236}">
                <a16:creationId xmlns:a16="http://schemas.microsoft.com/office/drawing/2014/main" id="{355DC20A-A9BA-E4FD-4301-6A6F852927DE}"/>
              </a:ext>
            </a:extLst>
          </p:cNvPr>
          <p:cNvSpPr>
            <a:spLocks noGrp="1"/>
          </p:cNvSpPr>
          <p:nvPr>
            <p:ph type="pic" sz="quarter" idx="12"/>
          </p:nvPr>
        </p:nvSpPr>
        <p:spPr>
          <a:xfrm>
            <a:off x="6632942"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7" name="Picture Placeholder 6">
            <a:extLst>
              <a:ext uri="{FF2B5EF4-FFF2-40B4-BE49-F238E27FC236}">
                <a16:creationId xmlns:a16="http://schemas.microsoft.com/office/drawing/2014/main" id="{B1A23F5C-A6C5-0F12-94E8-D535A0BC385B}"/>
              </a:ext>
            </a:extLst>
          </p:cNvPr>
          <p:cNvSpPr>
            <a:spLocks noGrp="1"/>
          </p:cNvSpPr>
          <p:nvPr>
            <p:ph type="pic" sz="quarter" idx="11"/>
          </p:nvPr>
        </p:nvSpPr>
        <p:spPr>
          <a:xfrm>
            <a:off x="3987436"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
        <p:nvSpPr>
          <p:cNvPr id="4" name="Picture Placeholder 3">
            <a:extLst>
              <a:ext uri="{FF2B5EF4-FFF2-40B4-BE49-F238E27FC236}">
                <a16:creationId xmlns:a16="http://schemas.microsoft.com/office/drawing/2014/main" id="{A2AA4660-D65A-A2F2-7477-B2758B181B32}"/>
              </a:ext>
            </a:extLst>
          </p:cNvPr>
          <p:cNvSpPr>
            <a:spLocks noGrp="1"/>
          </p:cNvSpPr>
          <p:nvPr>
            <p:ph type="pic" sz="quarter" idx="10"/>
          </p:nvPr>
        </p:nvSpPr>
        <p:spPr>
          <a:xfrm>
            <a:off x="1332067" y="2953886"/>
            <a:ext cx="2201708" cy="1944717"/>
          </a:xfrm>
          <a:custGeom>
            <a:avLst/>
            <a:gdLst>
              <a:gd name="connsiteX0" fmla="*/ 0 w 2201708"/>
              <a:gd name="connsiteY0" fmla="*/ 0 h 1944717"/>
              <a:gd name="connsiteX1" fmla="*/ 2201708 w 2201708"/>
              <a:gd name="connsiteY1" fmla="*/ 0 h 1944717"/>
              <a:gd name="connsiteX2" fmla="*/ 2201708 w 2201708"/>
              <a:gd name="connsiteY2" fmla="*/ 1944717 h 1944717"/>
              <a:gd name="connsiteX3" fmla="*/ 0 w 2201708"/>
              <a:gd name="connsiteY3" fmla="*/ 1944717 h 1944717"/>
            </a:gdLst>
            <a:ahLst/>
            <a:cxnLst>
              <a:cxn ang="0">
                <a:pos x="connsiteX0" y="connsiteY0"/>
              </a:cxn>
              <a:cxn ang="0">
                <a:pos x="connsiteX1" y="connsiteY1"/>
              </a:cxn>
              <a:cxn ang="0">
                <a:pos x="connsiteX2" y="connsiteY2"/>
              </a:cxn>
              <a:cxn ang="0">
                <a:pos x="connsiteX3" y="connsiteY3"/>
              </a:cxn>
            </a:cxnLst>
            <a:rect l="l" t="t" r="r" b="b"/>
            <a:pathLst>
              <a:path w="2201708" h="1944717">
                <a:moveTo>
                  <a:pt x="0" y="0"/>
                </a:moveTo>
                <a:lnTo>
                  <a:pt x="2201708" y="0"/>
                </a:lnTo>
                <a:lnTo>
                  <a:pt x="2201708" y="1944717"/>
                </a:lnTo>
                <a:lnTo>
                  <a:pt x="0" y="1944717"/>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096754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E5B52C-2E78-6E4F-A594-6D360ECE9896}"/>
              </a:ext>
            </a:extLst>
          </p:cNvPr>
          <p:cNvSpPr>
            <a:spLocks noGrp="1"/>
          </p:cNvSpPr>
          <p:nvPr>
            <p:ph type="pic" sz="quarter" idx="10"/>
          </p:nvPr>
        </p:nvSpPr>
        <p:spPr>
          <a:xfrm>
            <a:off x="6365002" y="698501"/>
            <a:ext cx="5122149" cy="3968747"/>
          </a:xfrm>
          <a:custGeom>
            <a:avLst/>
            <a:gdLst>
              <a:gd name="connsiteX0" fmla="*/ 0 w 5122149"/>
              <a:gd name="connsiteY0" fmla="*/ 0 h 3968747"/>
              <a:gd name="connsiteX1" fmla="*/ 5122149 w 5122149"/>
              <a:gd name="connsiteY1" fmla="*/ 0 h 3968747"/>
              <a:gd name="connsiteX2" fmla="*/ 5122149 w 5122149"/>
              <a:gd name="connsiteY2" fmla="*/ 3968747 h 3968747"/>
              <a:gd name="connsiteX3" fmla="*/ 0 w 5122149"/>
              <a:gd name="connsiteY3" fmla="*/ 3968747 h 3968747"/>
            </a:gdLst>
            <a:ahLst/>
            <a:cxnLst>
              <a:cxn ang="0">
                <a:pos x="connsiteX0" y="connsiteY0"/>
              </a:cxn>
              <a:cxn ang="0">
                <a:pos x="connsiteX1" y="connsiteY1"/>
              </a:cxn>
              <a:cxn ang="0">
                <a:pos x="connsiteX2" y="connsiteY2"/>
              </a:cxn>
              <a:cxn ang="0">
                <a:pos x="connsiteX3" y="connsiteY3"/>
              </a:cxn>
            </a:cxnLst>
            <a:rect l="l" t="t" r="r" b="b"/>
            <a:pathLst>
              <a:path w="5122149" h="3968747">
                <a:moveTo>
                  <a:pt x="0" y="0"/>
                </a:moveTo>
                <a:lnTo>
                  <a:pt x="5122149" y="0"/>
                </a:lnTo>
                <a:lnTo>
                  <a:pt x="5122149" y="3968747"/>
                </a:lnTo>
                <a:lnTo>
                  <a:pt x="0" y="3968747"/>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342176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351046-85CA-65E1-BCA4-5892E475A92A}"/>
              </a:ext>
            </a:extLst>
          </p:cNvPr>
          <p:cNvSpPr>
            <a:spLocks noGrp="1"/>
          </p:cNvSpPr>
          <p:nvPr>
            <p:ph type="pic" sz="quarter" idx="12"/>
          </p:nvPr>
        </p:nvSpPr>
        <p:spPr>
          <a:xfrm>
            <a:off x="8982071" y="3434187"/>
            <a:ext cx="2505075" cy="2735884"/>
          </a:xfrm>
          <a:custGeom>
            <a:avLst/>
            <a:gdLst>
              <a:gd name="connsiteX0" fmla="*/ 0 w 2505075"/>
              <a:gd name="connsiteY0" fmla="*/ 0 h 2735884"/>
              <a:gd name="connsiteX1" fmla="*/ 2505075 w 2505075"/>
              <a:gd name="connsiteY1" fmla="*/ 0 h 2735884"/>
              <a:gd name="connsiteX2" fmla="*/ 2505075 w 2505075"/>
              <a:gd name="connsiteY2" fmla="*/ 2735884 h 2735884"/>
              <a:gd name="connsiteX3" fmla="*/ 0 w 2505075"/>
              <a:gd name="connsiteY3" fmla="*/ 2735884 h 2735884"/>
            </a:gdLst>
            <a:ahLst/>
            <a:cxnLst>
              <a:cxn ang="0">
                <a:pos x="connsiteX0" y="connsiteY0"/>
              </a:cxn>
              <a:cxn ang="0">
                <a:pos x="connsiteX1" y="connsiteY1"/>
              </a:cxn>
              <a:cxn ang="0">
                <a:pos x="connsiteX2" y="connsiteY2"/>
              </a:cxn>
              <a:cxn ang="0">
                <a:pos x="connsiteX3" y="connsiteY3"/>
              </a:cxn>
            </a:cxnLst>
            <a:rect l="l" t="t" r="r" b="b"/>
            <a:pathLst>
              <a:path w="2505075" h="2735884">
                <a:moveTo>
                  <a:pt x="0" y="0"/>
                </a:moveTo>
                <a:lnTo>
                  <a:pt x="2505075" y="0"/>
                </a:lnTo>
                <a:lnTo>
                  <a:pt x="2505075" y="2735884"/>
                </a:lnTo>
                <a:lnTo>
                  <a:pt x="0" y="2735884"/>
                </a:lnTo>
                <a:close/>
              </a:path>
            </a:pathLst>
          </a:custGeom>
        </p:spPr>
        <p:txBody>
          <a:bodyPr wrap="square">
            <a:noAutofit/>
          </a:bodyPr>
          <a:lstStyle>
            <a:lvl1pPr>
              <a:defRPr sz="1200"/>
            </a:lvl1pPr>
          </a:lstStyle>
          <a:p>
            <a:endParaRPr lang="en-GB"/>
          </a:p>
        </p:txBody>
      </p:sp>
      <p:sp>
        <p:nvSpPr>
          <p:cNvPr id="11" name="Picture Placeholder 10">
            <a:extLst>
              <a:ext uri="{FF2B5EF4-FFF2-40B4-BE49-F238E27FC236}">
                <a16:creationId xmlns:a16="http://schemas.microsoft.com/office/drawing/2014/main" id="{6F5823BA-610E-6887-37FE-8B2DB25A6ED7}"/>
              </a:ext>
            </a:extLst>
          </p:cNvPr>
          <p:cNvSpPr>
            <a:spLocks noGrp="1"/>
          </p:cNvSpPr>
          <p:nvPr>
            <p:ph type="pic" sz="quarter" idx="11"/>
          </p:nvPr>
        </p:nvSpPr>
        <p:spPr>
          <a:xfrm>
            <a:off x="5415318" y="3463433"/>
            <a:ext cx="2505075" cy="2712576"/>
          </a:xfrm>
          <a:custGeom>
            <a:avLst/>
            <a:gdLst>
              <a:gd name="connsiteX0" fmla="*/ 0 w 2505075"/>
              <a:gd name="connsiteY0" fmla="*/ 0 h 2712576"/>
              <a:gd name="connsiteX1" fmla="*/ 2505075 w 2505075"/>
              <a:gd name="connsiteY1" fmla="*/ 0 h 2712576"/>
              <a:gd name="connsiteX2" fmla="*/ 2505075 w 2505075"/>
              <a:gd name="connsiteY2" fmla="*/ 2712576 h 2712576"/>
              <a:gd name="connsiteX3" fmla="*/ 0 w 2505075"/>
              <a:gd name="connsiteY3" fmla="*/ 2712576 h 2712576"/>
            </a:gdLst>
            <a:ahLst/>
            <a:cxnLst>
              <a:cxn ang="0">
                <a:pos x="connsiteX0" y="connsiteY0"/>
              </a:cxn>
              <a:cxn ang="0">
                <a:pos x="connsiteX1" y="connsiteY1"/>
              </a:cxn>
              <a:cxn ang="0">
                <a:pos x="connsiteX2" y="connsiteY2"/>
              </a:cxn>
              <a:cxn ang="0">
                <a:pos x="connsiteX3" y="connsiteY3"/>
              </a:cxn>
            </a:cxnLst>
            <a:rect l="l" t="t" r="r" b="b"/>
            <a:pathLst>
              <a:path w="2505075" h="2712576">
                <a:moveTo>
                  <a:pt x="0" y="0"/>
                </a:moveTo>
                <a:lnTo>
                  <a:pt x="2505075" y="0"/>
                </a:lnTo>
                <a:lnTo>
                  <a:pt x="2505075" y="2712576"/>
                </a:lnTo>
                <a:lnTo>
                  <a:pt x="0" y="2712576"/>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300F8C7C-9C48-26A6-2A25-80B03526DB23}"/>
              </a:ext>
            </a:extLst>
          </p:cNvPr>
          <p:cNvSpPr>
            <a:spLocks noGrp="1"/>
          </p:cNvSpPr>
          <p:nvPr>
            <p:ph type="pic" sz="quarter" idx="10"/>
          </p:nvPr>
        </p:nvSpPr>
        <p:spPr>
          <a:xfrm>
            <a:off x="1808172" y="3437585"/>
            <a:ext cx="2505075" cy="2724230"/>
          </a:xfrm>
          <a:custGeom>
            <a:avLst/>
            <a:gdLst>
              <a:gd name="connsiteX0" fmla="*/ 0 w 2505075"/>
              <a:gd name="connsiteY0" fmla="*/ 0 h 2724230"/>
              <a:gd name="connsiteX1" fmla="*/ 2505075 w 2505075"/>
              <a:gd name="connsiteY1" fmla="*/ 0 h 2724230"/>
              <a:gd name="connsiteX2" fmla="*/ 2505075 w 2505075"/>
              <a:gd name="connsiteY2" fmla="*/ 2724230 h 2724230"/>
              <a:gd name="connsiteX3" fmla="*/ 0 w 2505075"/>
              <a:gd name="connsiteY3" fmla="*/ 2724230 h 2724230"/>
            </a:gdLst>
            <a:ahLst/>
            <a:cxnLst>
              <a:cxn ang="0">
                <a:pos x="connsiteX0" y="connsiteY0"/>
              </a:cxn>
              <a:cxn ang="0">
                <a:pos x="connsiteX1" y="connsiteY1"/>
              </a:cxn>
              <a:cxn ang="0">
                <a:pos x="connsiteX2" y="connsiteY2"/>
              </a:cxn>
              <a:cxn ang="0">
                <a:pos x="connsiteX3" y="connsiteY3"/>
              </a:cxn>
            </a:cxnLst>
            <a:rect l="l" t="t" r="r" b="b"/>
            <a:pathLst>
              <a:path w="2505075" h="2724230">
                <a:moveTo>
                  <a:pt x="0" y="0"/>
                </a:moveTo>
                <a:lnTo>
                  <a:pt x="2505075" y="0"/>
                </a:lnTo>
                <a:lnTo>
                  <a:pt x="2505075" y="2724230"/>
                </a:lnTo>
                <a:lnTo>
                  <a:pt x="0" y="2724230"/>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12491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FA69-4864-EF90-F37B-7B1994FAB8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32FFC0-5E75-4201-7376-80D1D4E26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4C6D1-E8F0-800C-F89C-0452AEC4FBC5}"/>
              </a:ext>
            </a:extLst>
          </p:cNvPr>
          <p:cNvSpPr>
            <a:spLocks noGrp="1"/>
          </p:cNvSpPr>
          <p:nvPr>
            <p:ph type="dt" sz="half" idx="10"/>
          </p:nvPr>
        </p:nvSpPr>
        <p:spPr/>
        <p:txBody>
          <a:body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EC9D0125-A0C7-CB02-0845-9C1F544DDC5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B9F2030-5AAD-8D9F-68DC-0CE3E00D271B}"/>
              </a:ext>
            </a:extLst>
          </p:cNvPr>
          <p:cNvSpPr>
            <a:spLocks noGrp="1"/>
          </p:cNvSpPr>
          <p:nvPr>
            <p:ph type="sldNum" sz="quarter" idx="12"/>
          </p:nvPr>
        </p:nvSpPr>
        <p:spPr/>
        <p:txBody>
          <a:bodyPr/>
          <a:lstStyle/>
          <a:p>
            <a:fld id="{17CE1C62-65A1-4CE5-A374-23A3A0ACB2C4}" type="slidenum">
              <a:rPr lang="en-GB" smtClean="0"/>
              <a:t>‹#›</a:t>
            </a:fld>
            <a:endParaRPr lang="en-GB" dirty="0"/>
          </a:p>
        </p:txBody>
      </p:sp>
    </p:spTree>
    <p:extLst>
      <p:ext uri="{BB962C8B-B14F-4D97-AF65-F5344CB8AC3E}">
        <p14:creationId xmlns:p14="http://schemas.microsoft.com/office/powerpoint/2010/main" val="2834538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D988979-2142-98ED-5C72-C1B2E1EA027D}"/>
              </a:ext>
            </a:extLst>
          </p:cNvPr>
          <p:cNvSpPr>
            <a:spLocks noGrp="1"/>
          </p:cNvSpPr>
          <p:nvPr>
            <p:ph type="pic" sz="quarter" idx="10"/>
          </p:nvPr>
        </p:nvSpPr>
        <p:spPr>
          <a:xfrm>
            <a:off x="2943225" y="3130399"/>
            <a:ext cx="4623990" cy="3030631"/>
          </a:xfrm>
          <a:custGeom>
            <a:avLst/>
            <a:gdLst>
              <a:gd name="connsiteX0" fmla="*/ 0 w 4623990"/>
              <a:gd name="connsiteY0" fmla="*/ 0 h 3030631"/>
              <a:gd name="connsiteX1" fmla="*/ 4118875 w 4623990"/>
              <a:gd name="connsiteY1" fmla="*/ 0 h 3030631"/>
              <a:gd name="connsiteX2" fmla="*/ 4623990 w 4623990"/>
              <a:gd name="connsiteY2" fmla="*/ 505115 h 3030631"/>
              <a:gd name="connsiteX3" fmla="*/ 4623990 w 4623990"/>
              <a:gd name="connsiteY3" fmla="*/ 3030631 h 3030631"/>
              <a:gd name="connsiteX4" fmla="*/ 0 w 4623990"/>
              <a:gd name="connsiteY4" fmla="*/ 3030631 h 303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3990" h="3030631">
                <a:moveTo>
                  <a:pt x="0" y="0"/>
                </a:moveTo>
                <a:lnTo>
                  <a:pt x="4118875" y="0"/>
                </a:lnTo>
                <a:lnTo>
                  <a:pt x="4623990" y="505115"/>
                </a:lnTo>
                <a:lnTo>
                  <a:pt x="4623990" y="3030631"/>
                </a:lnTo>
                <a:lnTo>
                  <a:pt x="0" y="303063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99272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D46345-AA5E-24B5-0C72-DDC2B4C03059}"/>
              </a:ext>
            </a:extLst>
          </p:cNvPr>
          <p:cNvSpPr>
            <a:spLocks noGrp="1"/>
          </p:cNvSpPr>
          <p:nvPr>
            <p:ph type="pic" sz="quarter" idx="11"/>
          </p:nvPr>
        </p:nvSpPr>
        <p:spPr>
          <a:xfrm>
            <a:off x="8725123" y="2639105"/>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6C2E5CBC-B05F-774E-2463-556C02BFEB82}"/>
              </a:ext>
            </a:extLst>
          </p:cNvPr>
          <p:cNvSpPr>
            <a:spLocks noGrp="1"/>
          </p:cNvSpPr>
          <p:nvPr>
            <p:ph type="pic" sz="quarter" idx="10"/>
          </p:nvPr>
        </p:nvSpPr>
        <p:spPr>
          <a:xfrm>
            <a:off x="5622510" y="2639106"/>
            <a:ext cx="2766703" cy="3520391"/>
          </a:xfrm>
          <a:custGeom>
            <a:avLst/>
            <a:gdLst>
              <a:gd name="connsiteX0" fmla="*/ 0 w 2766703"/>
              <a:gd name="connsiteY0" fmla="*/ 0 h 3520391"/>
              <a:gd name="connsiteX1" fmla="*/ 2766703 w 2766703"/>
              <a:gd name="connsiteY1" fmla="*/ 0 h 3520391"/>
              <a:gd name="connsiteX2" fmla="*/ 2766703 w 2766703"/>
              <a:gd name="connsiteY2" fmla="*/ 3520391 h 3520391"/>
              <a:gd name="connsiteX3" fmla="*/ 0 w 2766703"/>
              <a:gd name="connsiteY3" fmla="*/ 3520391 h 3520391"/>
            </a:gdLst>
            <a:ahLst/>
            <a:cxnLst>
              <a:cxn ang="0">
                <a:pos x="connsiteX0" y="connsiteY0"/>
              </a:cxn>
              <a:cxn ang="0">
                <a:pos x="connsiteX1" y="connsiteY1"/>
              </a:cxn>
              <a:cxn ang="0">
                <a:pos x="connsiteX2" y="connsiteY2"/>
              </a:cxn>
              <a:cxn ang="0">
                <a:pos x="connsiteX3" y="connsiteY3"/>
              </a:cxn>
            </a:cxnLst>
            <a:rect l="l" t="t" r="r" b="b"/>
            <a:pathLst>
              <a:path w="2766703" h="3520391">
                <a:moveTo>
                  <a:pt x="0" y="0"/>
                </a:moveTo>
                <a:lnTo>
                  <a:pt x="2766703" y="0"/>
                </a:lnTo>
                <a:lnTo>
                  <a:pt x="2766703" y="3520391"/>
                </a:lnTo>
                <a:lnTo>
                  <a:pt x="0" y="3520391"/>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244078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3ADA3B-610D-F56A-E18C-EDC08EB0C17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050"/>
            </a:lvl1pPr>
          </a:lstStyle>
          <a:p>
            <a:endParaRPr lang="en-GB"/>
          </a:p>
        </p:txBody>
      </p:sp>
    </p:spTree>
    <p:extLst>
      <p:ext uri="{BB962C8B-B14F-4D97-AF65-F5344CB8AC3E}">
        <p14:creationId xmlns:p14="http://schemas.microsoft.com/office/powerpoint/2010/main" val="887700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33656B3-6184-EC3F-AAE1-D5F504A57030}"/>
              </a:ext>
            </a:extLst>
          </p:cNvPr>
          <p:cNvSpPr>
            <a:spLocks noGrp="1"/>
          </p:cNvSpPr>
          <p:nvPr>
            <p:ph type="pic" sz="quarter" idx="12"/>
          </p:nvPr>
        </p:nvSpPr>
        <p:spPr>
          <a:xfrm>
            <a:off x="7817231" y="702443"/>
            <a:ext cx="3683382" cy="2463649"/>
          </a:xfrm>
          <a:custGeom>
            <a:avLst/>
            <a:gdLst>
              <a:gd name="connsiteX0" fmla="*/ 0 w 3683382"/>
              <a:gd name="connsiteY0" fmla="*/ 0 h 2463649"/>
              <a:gd name="connsiteX1" fmla="*/ 3683382 w 3683382"/>
              <a:gd name="connsiteY1" fmla="*/ 0 h 2463649"/>
              <a:gd name="connsiteX2" fmla="*/ 3683382 w 3683382"/>
              <a:gd name="connsiteY2" fmla="*/ 2463649 h 2463649"/>
              <a:gd name="connsiteX3" fmla="*/ 0 w 3683382"/>
              <a:gd name="connsiteY3" fmla="*/ 2463649 h 2463649"/>
            </a:gdLst>
            <a:ahLst/>
            <a:cxnLst>
              <a:cxn ang="0">
                <a:pos x="connsiteX0" y="connsiteY0"/>
              </a:cxn>
              <a:cxn ang="0">
                <a:pos x="connsiteX1" y="connsiteY1"/>
              </a:cxn>
              <a:cxn ang="0">
                <a:pos x="connsiteX2" y="connsiteY2"/>
              </a:cxn>
              <a:cxn ang="0">
                <a:pos x="connsiteX3" y="connsiteY3"/>
              </a:cxn>
            </a:cxnLst>
            <a:rect l="l" t="t" r="r" b="b"/>
            <a:pathLst>
              <a:path w="3683382" h="2463649">
                <a:moveTo>
                  <a:pt x="0" y="0"/>
                </a:moveTo>
                <a:lnTo>
                  <a:pt x="3683382" y="0"/>
                </a:lnTo>
                <a:lnTo>
                  <a:pt x="3683382" y="2463649"/>
                </a:lnTo>
                <a:lnTo>
                  <a:pt x="0" y="2463649"/>
                </a:lnTo>
                <a:close/>
              </a:path>
            </a:pathLst>
          </a:custGeom>
        </p:spPr>
        <p:txBody>
          <a:bodyPr wrap="square">
            <a:noAutofit/>
          </a:bodyPr>
          <a:lstStyle>
            <a:lvl1pPr>
              <a:defRPr sz="1100"/>
            </a:lvl1pPr>
          </a:lstStyle>
          <a:p>
            <a:endParaRPr lang="en-GB"/>
          </a:p>
        </p:txBody>
      </p:sp>
      <p:sp>
        <p:nvSpPr>
          <p:cNvPr id="7" name="Picture Placeholder 6">
            <a:extLst>
              <a:ext uri="{FF2B5EF4-FFF2-40B4-BE49-F238E27FC236}">
                <a16:creationId xmlns:a16="http://schemas.microsoft.com/office/drawing/2014/main" id="{3EA6D721-5F1C-F20E-5301-F3BFB5A3C5BE}"/>
              </a:ext>
            </a:extLst>
          </p:cNvPr>
          <p:cNvSpPr>
            <a:spLocks noGrp="1"/>
          </p:cNvSpPr>
          <p:nvPr>
            <p:ph type="pic" sz="quarter" idx="11"/>
          </p:nvPr>
        </p:nvSpPr>
        <p:spPr>
          <a:xfrm>
            <a:off x="4434269"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100"/>
            </a:lvl1pPr>
          </a:lstStyle>
          <a:p>
            <a:endParaRPr lang="en-GB"/>
          </a:p>
        </p:txBody>
      </p:sp>
      <p:sp>
        <p:nvSpPr>
          <p:cNvPr id="4" name="Picture Placeholder 3">
            <a:extLst>
              <a:ext uri="{FF2B5EF4-FFF2-40B4-BE49-F238E27FC236}">
                <a16:creationId xmlns:a16="http://schemas.microsoft.com/office/drawing/2014/main" id="{4C67F3AA-8307-4D49-54A5-2DA58F0F1E27}"/>
              </a:ext>
            </a:extLst>
          </p:cNvPr>
          <p:cNvSpPr>
            <a:spLocks noGrp="1"/>
          </p:cNvSpPr>
          <p:nvPr>
            <p:ph type="pic" sz="quarter" idx="10"/>
          </p:nvPr>
        </p:nvSpPr>
        <p:spPr>
          <a:xfrm>
            <a:off x="1717260" y="3825128"/>
            <a:ext cx="2464213" cy="2334368"/>
          </a:xfrm>
          <a:custGeom>
            <a:avLst/>
            <a:gdLst>
              <a:gd name="connsiteX0" fmla="*/ 0 w 2464213"/>
              <a:gd name="connsiteY0" fmla="*/ 0 h 2334368"/>
              <a:gd name="connsiteX1" fmla="*/ 2464213 w 2464213"/>
              <a:gd name="connsiteY1" fmla="*/ 0 h 2334368"/>
              <a:gd name="connsiteX2" fmla="*/ 2464213 w 2464213"/>
              <a:gd name="connsiteY2" fmla="*/ 2334368 h 2334368"/>
              <a:gd name="connsiteX3" fmla="*/ 0 w 2464213"/>
              <a:gd name="connsiteY3" fmla="*/ 2334368 h 2334368"/>
            </a:gdLst>
            <a:ahLst/>
            <a:cxnLst>
              <a:cxn ang="0">
                <a:pos x="connsiteX0" y="connsiteY0"/>
              </a:cxn>
              <a:cxn ang="0">
                <a:pos x="connsiteX1" y="connsiteY1"/>
              </a:cxn>
              <a:cxn ang="0">
                <a:pos x="connsiteX2" y="connsiteY2"/>
              </a:cxn>
              <a:cxn ang="0">
                <a:pos x="connsiteX3" y="connsiteY3"/>
              </a:cxn>
            </a:cxnLst>
            <a:rect l="l" t="t" r="r" b="b"/>
            <a:pathLst>
              <a:path w="2464213" h="2334368">
                <a:moveTo>
                  <a:pt x="0" y="0"/>
                </a:moveTo>
                <a:lnTo>
                  <a:pt x="2464213" y="0"/>
                </a:lnTo>
                <a:lnTo>
                  <a:pt x="2464213" y="2334368"/>
                </a:lnTo>
                <a:lnTo>
                  <a:pt x="0" y="2334368"/>
                </a:lnTo>
                <a:close/>
              </a:path>
            </a:pathLst>
          </a:custGeom>
        </p:spPr>
        <p:txBody>
          <a:bodyPr wrap="square">
            <a:noAutofit/>
          </a:bodyPr>
          <a:lstStyle>
            <a:lvl1pPr>
              <a:defRPr sz="1200"/>
            </a:lvl1pPr>
          </a:lstStyle>
          <a:p>
            <a:endParaRPr lang="en-GB"/>
          </a:p>
        </p:txBody>
      </p:sp>
    </p:spTree>
    <p:extLst>
      <p:ext uri="{BB962C8B-B14F-4D97-AF65-F5344CB8AC3E}">
        <p14:creationId xmlns:p14="http://schemas.microsoft.com/office/powerpoint/2010/main" val="473036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DA8D3F-D74E-72CA-7F28-7E50B86A780F}"/>
              </a:ext>
            </a:extLst>
          </p:cNvPr>
          <p:cNvSpPr>
            <a:spLocks noGrp="1"/>
          </p:cNvSpPr>
          <p:nvPr>
            <p:ph type="pic" sz="quarter" idx="11"/>
          </p:nvPr>
        </p:nvSpPr>
        <p:spPr>
          <a:xfrm>
            <a:off x="9029701" y="3730619"/>
            <a:ext cx="2467852" cy="2428875"/>
          </a:xfrm>
          <a:custGeom>
            <a:avLst/>
            <a:gdLst>
              <a:gd name="connsiteX0" fmla="*/ 0 w 2467852"/>
              <a:gd name="connsiteY0" fmla="*/ 0 h 2428875"/>
              <a:gd name="connsiteX1" fmla="*/ 2467852 w 2467852"/>
              <a:gd name="connsiteY1" fmla="*/ 0 h 2428875"/>
              <a:gd name="connsiteX2" fmla="*/ 2467852 w 2467852"/>
              <a:gd name="connsiteY2" fmla="*/ 2428875 h 2428875"/>
              <a:gd name="connsiteX3" fmla="*/ 0 w 2467852"/>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2467852" h="2428875">
                <a:moveTo>
                  <a:pt x="0" y="0"/>
                </a:moveTo>
                <a:lnTo>
                  <a:pt x="2467852" y="0"/>
                </a:lnTo>
                <a:lnTo>
                  <a:pt x="2467852" y="2428875"/>
                </a:lnTo>
                <a:lnTo>
                  <a:pt x="0" y="2428875"/>
                </a:lnTo>
                <a:close/>
              </a:path>
            </a:pathLst>
          </a:custGeom>
        </p:spPr>
        <p:txBody>
          <a:bodyPr wrap="square">
            <a:noAutofit/>
          </a:bodyPr>
          <a:lstStyle>
            <a:lvl1pPr>
              <a:defRPr sz="1100"/>
            </a:lvl1pPr>
          </a:lstStyle>
          <a:p>
            <a:endParaRPr lang="en-GB"/>
          </a:p>
        </p:txBody>
      </p:sp>
      <p:sp>
        <p:nvSpPr>
          <p:cNvPr id="6" name="Picture Placeholder 5">
            <a:extLst>
              <a:ext uri="{FF2B5EF4-FFF2-40B4-BE49-F238E27FC236}">
                <a16:creationId xmlns:a16="http://schemas.microsoft.com/office/drawing/2014/main" id="{E108660F-6E69-4A76-CC7C-6CE5DEB728B0}"/>
              </a:ext>
            </a:extLst>
          </p:cNvPr>
          <p:cNvSpPr>
            <a:spLocks noGrp="1"/>
          </p:cNvSpPr>
          <p:nvPr>
            <p:ph type="pic" sz="quarter" idx="10"/>
          </p:nvPr>
        </p:nvSpPr>
        <p:spPr>
          <a:xfrm>
            <a:off x="5393287" y="1076325"/>
            <a:ext cx="3333736" cy="5083170"/>
          </a:xfrm>
          <a:custGeom>
            <a:avLst/>
            <a:gdLst>
              <a:gd name="connsiteX0" fmla="*/ 0 w 3333736"/>
              <a:gd name="connsiteY0" fmla="*/ 0 h 5083170"/>
              <a:gd name="connsiteX1" fmla="*/ 3333736 w 3333736"/>
              <a:gd name="connsiteY1" fmla="*/ 0 h 5083170"/>
              <a:gd name="connsiteX2" fmla="*/ 3333736 w 3333736"/>
              <a:gd name="connsiteY2" fmla="*/ 5083170 h 5083170"/>
              <a:gd name="connsiteX3" fmla="*/ 0 w 3333736"/>
              <a:gd name="connsiteY3" fmla="*/ 5083170 h 5083170"/>
            </a:gdLst>
            <a:ahLst/>
            <a:cxnLst>
              <a:cxn ang="0">
                <a:pos x="connsiteX0" y="connsiteY0"/>
              </a:cxn>
              <a:cxn ang="0">
                <a:pos x="connsiteX1" y="connsiteY1"/>
              </a:cxn>
              <a:cxn ang="0">
                <a:pos x="connsiteX2" y="connsiteY2"/>
              </a:cxn>
              <a:cxn ang="0">
                <a:pos x="connsiteX3" y="connsiteY3"/>
              </a:cxn>
            </a:cxnLst>
            <a:rect l="l" t="t" r="r" b="b"/>
            <a:pathLst>
              <a:path w="3333736" h="5083170">
                <a:moveTo>
                  <a:pt x="0" y="0"/>
                </a:moveTo>
                <a:lnTo>
                  <a:pt x="3333736" y="0"/>
                </a:lnTo>
                <a:lnTo>
                  <a:pt x="3333736" y="5083170"/>
                </a:lnTo>
                <a:lnTo>
                  <a:pt x="0" y="5083170"/>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403894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0A867F5-ED83-2456-57C6-CAC5B8BB35E7}"/>
              </a:ext>
            </a:extLst>
          </p:cNvPr>
          <p:cNvSpPr>
            <a:spLocks noGrp="1"/>
          </p:cNvSpPr>
          <p:nvPr>
            <p:ph type="pic" sz="quarter" idx="10"/>
          </p:nvPr>
        </p:nvSpPr>
        <p:spPr>
          <a:xfrm>
            <a:off x="6391275" y="2562225"/>
            <a:ext cx="5095871" cy="3597267"/>
          </a:xfrm>
          <a:custGeom>
            <a:avLst/>
            <a:gdLst>
              <a:gd name="connsiteX0" fmla="*/ 0 w 5095871"/>
              <a:gd name="connsiteY0" fmla="*/ 0 h 3597267"/>
              <a:gd name="connsiteX1" fmla="*/ 5095871 w 5095871"/>
              <a:gd name="connsiteY1" fmla="*/ 0 h 3597267"/>
              <a:gd name="connsiteX2" fmla="*/ 5095871 w 5095871"/>
              <a:gd name="connsiteY2" fmla="*/ 3597267 h 3597267"/>
              <a:gd name="connsiteX3" fmla="*/ 0 w 5095871"/>
              <a:gd name="connsiteY3" fmla="*/ 3597267 h 3597267"/>
            </a:gdLst>
            <a:ahLst/>
            <a:cxnLst>
              <a:cxn ang="0">
                <a:pos x="connsiteX0" y="connsiteY0"/>
              </a:cxn>
              <a:cxn ang="0">
                <a:pos x="connsiteX1" y="connsiteY1"/>
              </a:cxn>
              <a:cxn ang="0">
                <a:pos x="connsiteX2" y="connsiteY2"/>
              </a:cxn>
              <a:cxn ang="0">
                <a:pos x="connsiteX3" y="connsiteY3"/>
              </a:cxn>
            </a:cxnLst>
            <a:rect l="l" t="t" r="r" b="b"/>
            <a:pathLst>
              <a:path w="5095871" h="3597267">
                <a:moveTo>
                  <a:pt x="0" y="0"/>
                </a:moveTo>
                <a:lnTo>
                  <a:pt x="5095871" y="0"/>
                </a:lnTo>
                <a:lnTo>
                  <a:pt x="5095871" y="3597267"/>
                </a:lnTo>
                <a:lnTo>
                  <a:pt x="0" y="3597267"/>
                </a:lnTo>
                <a:close/>
              </a:path>
            </a:pathLst>
          </a:custGeom>
        </p:spPr>
        <p:txBody>
          <a:bodyPr wrap="square">
            <a:noAutofit/>
          </a:bodyPr>
          <a:lstStyle>
            <a:lvl1pPr>
              <a:defRPr sz="1100"/>
            </a:lvl1pPr>
          </a:lstStyle>
          <a:p>
            <a:endParaRPr lang="en-GB"/>
          </a:p>
        </p:txBody>
      </p:sp>
    </p:spTree>
    <p:extLst>
      <p:ext uri="{BB962C8B-B14F-4D97-AF65-F5344CB8AC3E}">
        <p14:creationId xmlns:p14="http://schemas.microsoft.com/office/powerpoint/2010/main" val="3119864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F38EF93-4042-78C3-C5C8-DBFF9010498C}"/>
              </a:ext>
            </a:extLst>
          </p:cNvPr>
          <p:cNvSpPr>
            <a:spLocks noGrp="1"/>
          </p:cNvSpPr>
          <p:nvPr>
            <p:ph type="pic" sz="quarter" idx="10"/>
          </p:nvPr>
        </p:nvSpPr>
        <p:spPr>
          <a:xfrm>
            <a:off x="2162404" y="0"/>
            <a:ext cx="7867195" cy="1778000"/>
          </a:xfrm>
          <a:custGeom>
            <a:avLst/>
            <a:gdLst>
              <a:gd name="connsiteX0" fmla="*/ 0 w 7867195"/>
              <a:gd name="connsiteY0" fmla="*/ 0 h 1778000"/>
              <a:gd name="connsiteX1" fmla="*/ 7867195 w 7867195"/>
              <a:gd name="connsiteY1" fmla="*/ 0 h 1778000"/>
              <a:gd name="connsiteX2" fmla="*/ 7867195 w 7867195"/>
              <a:gd name="connsiteY2" fmla="*/ 1778000 h 1778000"/>
              <a:gd name="connsiteX3" fmla="*/ 0 w 7867195"/>
              <a:gd name="connsiteY3" fmla="*/ 1778000 h 1778000"/>
            </a:gdLst>
            <a:ahLst/>
            <a:cxnLst>
              <a:cxn ang="0">
                <a:pos x="connsiteX0" y="connsiteY0"/>
              </a:cxn>
              <a:cxn ang="0">
                <a:pos x="connsiteX1" y="connsiteY1"/>
              </a:cxn>
              <a:cxn ang="0">
                <a:pos x="connsiteX2" y="connsiteY2"/>
              </a:cxn>
              <a:cxn ang="0">
                <a:pos x="connsiteX3" y="connsiteY3"/>
              </a:cxn>
            </a:cxnLst>
            <a:rect l="l" t="t" r="r" b="b"/>
            <a:pathLst>
              <a:path w="7867195" h="1778000">
                <a:moveTo>
                  <a:pt x="0" y="0"/>
                </a:moveTo>
                <a:lnTo>
                  <a:pt x="7867195" y="0"/>
                </a:lnTo>
                <a:lnTo>
                  <a:pt x="7867195" y="1778000"/>
                </a:lnTo>
                <a:lnTo>
                  <a:pt x="0" y="1778000"/>
                </a:lnTo>
                <a:close/>
              </a:path>
            </a:pathLst>
          </a:custGeom>
        </p:spPr>
        <p:txBody>
          <a:bodyPr wrap="square">
            <a:noAutofit/>
          </a:bodyPr>
          <a:lstStyle>
            <a:lvl1pPr>
              <a:defRPr sz="1400"/>
            </a:lvl1pPr>
          </a:lstStyle>
          <a:p>
            <a:endParaRPr lang="en-GB"/>
          </a:p>
        </p:txBody>
      </p:sp>
    </p:spTree>
    <p:extLst>
      <p:ext uri="{BB962C8B-B14F-4D97-AF65-F5344CB8AC3E}">
        <p14:creationId xmlns:p14="http://schemas.microsoft.com/office/powerpoint/2010/main" val="3988215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148-ABA5-4B00-B76B-EB75BEB00B1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44826-DB10-4836-98F6-CF49039905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2FD72-7532-400A-9DFE-5CD51D1651A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029B55FE-91DD-4CB9-B14E-F0188C79A4C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76BC63-94D6-4415-8B3C-4A452F6605C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013889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BF44-CFC9-4B00-9B3C-4370FC3BB2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855622C-FC2C-4290-BE8F-8AD43F47A654}"/>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95A80-2FC4-42C6-977D-862118CAD7A8}"/>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8627442F-A1C8-42F4-B5C1-B45F26E87F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1AECD8A-EFD1-456A-83E6-A1C575C7E81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843800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D556-9D30-40B1-A253-3B83419A8AC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5911B-7E1D-4FD9-A29A-A8455DF0602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06014-C7D9-4460-82D8-E0FFB634BEB9}"/>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E2D04DAB-60DA-4A10-ACAC-459071DE0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EE4CD84-1690-472D-AA8E-368CD10E48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528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5C8D3C1-C8C3-C608-06F7-6F35DFA38201}"/>
              </a:ext>
            </a:extLst>
          </p:cNvPr>
          <p:cNvSpPr>
            <a:spLocks noGrp="1"/>
          </p:cNvSpPr>
          <p:nvPr>
            <p:ph type="pic" sz="quarter" idx="10"/>
          </p:nvPr>
        </p:nvSpPr>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384707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8C9B-BC35-453F-A9AF-1EEDC325C2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5B3188-B09C-46D0-AA5D-EFAC3D160173}"/>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F5D74-A4E3-43F8-92E6-49C52F547735}"/>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5494D-A39B-43A6-91F7-EF1455656427}"/>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7388B614-ABE0-4860-954B-7DF1D72D7C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9484C13-9FDA-435D-8871-5BD0F038996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4273941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3441-93CF-4DC9-B621-129A0C8A6A8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EED657E-3199-41F4-AFEF-834F231935E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FAFE44-D180-46F4-BBCB-DCF968480CF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69188A-9C41-4D4C-85E5-B74601B5B2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AC6F1-C0EE-4241-B95B-44BDF3187AF2}"/>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30196-C934-44CD-B540-8326CBAD6E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8" name="Footer Placeholder 7">
            <a:extLst>
              <a:ext uri="{FF2B5EF4-FFF2-40B4-BE49-F238E27FC236}">
                <a16:creationId xmlns:a16="http://schemas.microsoft.com/office/drawing/2014/main" id="{E1A9B5C6-EFB4-4C2B-A1BA-AE9B31C504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893DB5B-E098-4912-BF31-44F2ADD30141}"/>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637283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EB43-01F3-4283-BA8D-9689271115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06829739-63D4-4260-AFA8-FE40C98CAFE6}"/>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4" name="Footer Placeholder 3">
            <a:extLst>
              <a:ext uri="{FF2B5EF4-FFF2-40B4-BE49-F238E27FC236}">
                <a16:creationId xmlns:a16="http://schemas.microsoft.com/office/drawing/2014/main" id="{A9D1A13F-5851-41D8-90BF-AC6D80D01D9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B675F92-DC52-41C7-8BAD-E394B3E9C418}"/>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7567722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61973-BDCB-494B-B3BB-D9D8899AB60F}"/>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3" name="Footer Placeholder 2">
            <a:extLst>
              <a:ext uri="{FF2B5EF4-FFF2-40B4-BE49-F238E27FC236}">
                <a16:creationId xmlns:a16="http://schemas.microsoft.com/office/drawing/2014/main" id="{297970D6-ABE7-45C2-9CF9-B45C888656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F532031-4624-49F1-A939-07CD70BD9257}"/>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382791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9795-B642-4DC2-AA14-3F5F45D4C2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43E3-2906-4683-8FB4-400203A5667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64AF77-5F6D-4F3C-8752-EB2F60CAA60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902DB-888F-43C6-9848-E9C32C1202C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A25CECEF-7AB2-49C2-9F45-D9C4134F79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311EC9-D6A5-4394-A812-F1F65A10F223}"/>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174366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9359-E75A-49C3-ADC0-4D05E228C1C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D78A-6F0E-4F71-9E22-1922D28503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1B937C-102E-4C83-9E21-6A789BAD5C4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5CCB0-C587-48EF-BD49-3519A69E4CEB}"/>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6" name="Footer Placeholder 5">
            <a:extLst>
              <a:ext uri="{FF2B5EF4-FFF2-40B4-BE49-F238E27FC236}">
                <a16:creationId xmlns:a16="http://schemas.microsoft.com/office/drawing/2014/main" id="{FE670200-9D4F-45BE-B6EE-68389605A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FAAFA7A-5223-49B3-AD30-302FB02FDD04}"/>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14140001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AAA1-D1A7-4857-B081-686317E2308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71827-D6D8-4A97-98F8-F8782E6F2CF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28C1-F27D-4B64-B37B-7D295293576C}"/>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63CDD60D-288C-4F0A-A3C4-15ADB5C9E1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F7E78EF-FBCD-49F7-86ED-BB36D4982B7D}"/>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2414118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29D18-01ED-4A3A-9BE1-505A7676FCE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11E76-FD8C-4983-9E5B-A78F4BE1961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B3F95-2B20-46EE-B0CB-687048ADCF70}"/>
              </a:ext>
            </a:extLst>
          </p:cNvPr>
          <p:cNvSpPr>
            <a:spLocks noGrp="1"/>
          </p:cNvSpPr>
          <p:nvPr>
            <p:ph type="dt" sz="half" idx="10"/>
          </p:nvPr>
        </p:nvSpPr>
        <p:spPr>
          <a:xfrm>
            <a:off x="838200" y="6356350"/>
            <a:ext cx="2743200" cy="365125"/>
          </a:xfrm>
          <a:prstGeom prst="rect">
            <a:avLst/>
          </a:prstGeom>
        </p:spPr>
        <p:txBody>
          <a:bodyPr/>
          <a:lstStyle/>
          <a:p>
            <a:fld id="{BDF8DE39-F892-4617-9C97-98FF9D63538F}" type="datetimeFigureOut">
              <a:rPr lang="en-US" smtClean="0"/>
              <a:t>10/3/2024</a:t>
            </a:fld>
            <a:endParaRPr lang="en-US"/>
          </a:p>
        </p:txBody>
      </p:sp>
      <p:sp>
        <p:nvSpPr>
          <p:cNvPr id="5" name="Footer Placeholder 4">
            <a:extLst>
              <a:ext uri="{FF2B5EF4-FFF2-40B4-BE49-F238E27FC236}">
                <a16:creationId xmlns:a16="http://schemas.microsoft.com/office/drawing/2014/main" id="{CB690103-B144-4AAC-9C84-C2C7AADBB3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1E6E8D-5400-48F6-A0EF-FFE5740B0115}"/>
              </a:ext>
            </a:extLst>
          </p:cNvPr>
          <p:cNvSpPr>
            <a:spLocks noGrp="1"/>
          </p:cNvSpPr>
          <p:nvPr>
            <p:ph type="sldNum" sz="quarter" idx="12"/>
          </p:nvPr>
        </p:nvSpPr>
        <p:spPr>
          <a:xfrm>
            <a:off x="8610600" y="6356350"/>
            <a:ext cx="2743200" cy="365125"/>
          </a:xfrm>
          <a:prstGeom prst="rect">
            <a:avLst/>
          </a:prstGeom>
        </p:spPr>
        <p:txBody>
          <a:bodyPr/>
          <a:lstStyle/>
          <a:p>
            <a:fld id="{A39F9AF1-B1AE-4A70-B648-C69CBB480F5F}" type="slidenum">
              <a:rPr lang="en-US" smtClean="0"/>
              <a:t>‹#›</a:t>
            </a:fld>
            <a:endParaRPr lang="en-US"/>
          </a:p>
        </p:txBody>
      </p:sp>
    </p:spTree>
    <p:extLst>
      <p:ext uri="{BB962C8B-B14F-4D97-AF65-F5344CB8AC3E}">
        <p14:creationId xmlns:p14="http://schemas.microsoft.com/office/powerpoint/2010/main" val="3275313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13" name="Object 1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44972" y="371475"/>
            <a:ext cx="10515600" cy="676275"/>
          </a:xfrm>
          <a:prstGeom prst="rect">
            <a:avLst/>
          </a:prstGeom>
        </p:spPr>
        <p:txBody>
          <a:bodyPr lIns="0" tIns="0" rIns="0" bIns="0">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32444257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3FC5-EE98-44B9-917A-9B4F0A9095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9804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9DC18D8-6C2E-8349-B4B0-178924930888}"/>
              </a:ext>
            </a:extLst>
          </p:cNvPr>
          <p:cNvSpPr>
            <a:spLocks noGrp="1"/>
          </p:cNvSpPr>
          <p:nvPr>
            <p:ph type="pic" sz="quarter" idx="10"/>
          </p:nvPr>
        </p:nvSpPr>
        <p:spPr>
          <a:xfrm>
            <a:off x="2276475" y="2571422"/>
            <a:ext cx="3762368" cy="3588075"/>
          </a:xfrm>
          <a:custGeom>
            <a:avLst/>
            <a:gdLst>
              <a:gd name="connsiteX0" fmla="*/ 0 w 3040807"/>
              <a:gd name="connsiteY0" fmla="*/ 0 h 2934043"/>
              <a:gd name="connsiteX1" fmla="*/ 3040807 w 3040807"/>
              <a:gd name="connsiteY1" fmla="*/ 0 h 2934043"/>
              <a:gd name="connsiteX2" fmla="*/ 3040807 w 3040807"/>
              <a:gd name="connsiteY2" fmla="*/ 2934043 h 2934043"/>
              <a:gd name="connsiteX3" fmla="*/ 0 w 3040807"/>
              <a:gd name="connsiteY3" fmla="*/ 2934043 h 2934043"/>
            </a:gdLst>
            <a:ahLst/>
            <a:cxnLst>
              <a:cxn ang="0">
                <a:pos x="connsiteX0" y="connsiteY0"/>
              </a:cxn>
              <a:cxn ang="0">
                <a:pos x="connsiteX1" y="connsiteY1"/>
              </a:cxn>
              <a:cxn ang="0">
                <a:pos x="connsiteX2" y="connsiteY2"/>
              </a:cxn>
              <a:cxn ang="0">
                <a:pos x="connsiteX3" y="connsiteY3"/>
              </a:cxn>
            </a:cxnLst>
            <a:rect l="l" t="t" r="r" b="b"/>
            <a:pathLst>
              <a:path w="3040807" h="2934043">
                <a:moveTo>
                  <a:pt x="0" y="0"/>
                </a:moveTo>
                <a:lnTo>
                  <a:pt x="3040807" y="0"/>
                </a:lnTo>
                <a:lnTo>
                  <a:pt x="3040807" y="2934043"/>
                </a:lnTo>
                <a:lnTo>
                  <a:pt x="0" y="2934043"/>
                </a:lnTo>
                <a:close/>
              </a:path>
            </a:pathLst>
          </a:custGeom>
        </p:spPr>
        <p:txBody>
          <a:bodyPr wrap="square">
            <a:noAutofit/>
          </a:bodyPr>
          <a:lstStyle>
            <a:lvl1pPr>
              <a:defRPr sz="1050"/>
            </a:lvl1pPr>
          </a:lstStyle>
          <a:p>
            <a:endParaRPr lang="en-GB" dirty="0"/>
          </a:p>
        </p:txBody>
      </p:sp>
    </p:spTree>
    <p:extLst>
      <p:ext uri="{BB962C8B-B14F-4D97-AF65-F5344CB8AC3E}">
        <p14:creationId xmlns:p14="http://schemas.microsoft.com/office/powerpoint/2010/main" val="237480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9E01E0F-073D-09DC-D548-8C49651CF478}"/>
              </a:ext>
            </a:extLst>
          </p:cNvPr>
          <p:cNvSpPr>
            <a:spLocks noGrp="1"/>
          </p:cNvSpPr>
          <p:nvPr>
            <p:ph type="pic" sz="quarter" idx="10"/>
          </p:nvPr>
        </p:nvSpPr>
        <p:spPr>
          <a:xfrm>
            <a:off x="4874557" y="1038227"/>
            <a:ext cx="3544394" cy="5121269"/>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p:spPr>
        <p:txBody>
          <a:bodyPr wrap="square">
            <a:noAutofit/>
          </a:bodyPr>
          <a:lstStyle>
            <a:lvl1pPr>
              <a:defRPr sz="1200"/>
            </a:lvl1pPr>
          </a:lstStyle>
          <a:p>
            <a:endParaRPr lang="en-GB" dirty="0"/>
          </a:p>
        </p:txBody>
      </p:sp>
    </p:spTree>
    <p:extLst>
      <p:ext uri="{BB962C8B-B14F-4D97-AF65-F5344CB8AC3E}">
        <p14:creationId xmlns:p14="http://schemas.microsoft.com/office/powerpoint/2010/main" val="212406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4B15135-738C-28FC-6D32-C8EDDC92A345}"/>
              </a:ext>
            </a:extLst>
          </p:cNvPr>
          <p:cNvSpPr>
            <a:spLocks noGrp="1"/>
          </p:cNvSpPr>
          <p:nvPr>
            <p:ph type="pic" sz="quarter" idx="11"/>
          </p:nvPr>
        </p:nvSpPr>
        <p:spPr>
          <a:xfrm>
            <a:off x="8940401" y="698502"/>
            <a:ext cx="2546750" cy="2628900"/>
          </a:xfrm>
          <a:custGeom>
            <a:avLst/>
            <a:gdLst>
              <a:gd name="connsiteX0" fmla="*/ 0 w 2546750"/>
              <a:gd name="connsiteY0" fmla="*/ 0 h 2628900"/>
              <a:gd name="connsiteX1" fmla="*/ 2546750 w 2546750"/>
              <a:gd name="connsiteY1" fmla="*/ 0 h 2628900"/>
              <a:gd name="connsiteX2" fmla="*/ 2546750 w 2546750"/>
              <a:gd name="connsiteY2" fmla="*/ 2628900 h 2628900"/>
              <a:gd name="connsiteX3" fmla="*/ 0 w 2546750"/>
              <a:gd name="connsiteY3" fmla="*/ 2628900 h 2628900"/>
            </a:gdLst>
            <a:ahLst/>
            <a:cxnLst>
              <a:cxn ang="0">
                <a:pos x="connsiteX0" y="connsiteY0"/>
              </a:cxn>
              <a:cxn ang="0">
                <a:pos x="connsiteX1" y="connsiteY1"/>
              </a:cxn>
              <a:cxn ang="0">
                <a:pos x="connsiteX2" y="connsiteY2"/>
              </a:cxn>
              <a:cxn ang="0">
                <a:pos x="connsiteX3" y="connsiteY3"/>
              </a:cxn>
            </a:cxnLst>
            <a:rect l="l" t="t" r="r" b="b"/>
            <a:pathLst>
              <a:path w="2546750" h="2628900">
                <a:moveTo>
                  <a:pt x="0" y="0"/>
                </a:moveTo>
                <a:lnTo>
                  <a:pt x="2546750" y="0"/>
                </a:lnTo>
                <a:lnTo>
                  <a:pt x="2546750" y="2628900"/>
                </a:lnTo>
                <a:lnTo>
                  <a:pt x="0" y="2628900"/>
                </a:lnTo>
                <a:close/>
              </a:path>
            </a:pathLst>
          </a:custGeom>
        </p:spPr>
        <p:txBody>
          <a:bodyPr wrap="square">
            <a:noAutofit/>
          </a:bodyPr>
          <a:lstStyle>
            <a:lvl1pPr>
              <a:defRPr sz="1200"/>
            </a:lvl1pPr>
          </a:lstStyle>
          <a:p>
            <a:endParaRPr lang="en-GB" dirty="0"/>
          </a:p>
        </p:txBody>
      </p:sp>
      <p:sp>
        <p:nvSpPr>
          <p:cNvPr id="4" name="Picture Placeholder 3">
            <a:extLst>
              <a:ext uri="{FF2B5EF4-FFF2-40B4-BE49-F238E27FC236}">
                <a16:creationId xmlns:a16="http://schemas.microsoft.com/office/drawing/2014/main" id="{F3433893-77E2-7DC0-21A3-7F97BDEFA087}"/>
              </a:ext>
            </a:extLst>
          </p:cNvPr>
          <p:cNvSpPr>
            <a:spLocks noGrp="1"/>
          </p:cNvSpPr>
          <p:nvPr>
            <p:ph type="pic" sz="quarter" idx="10"/>
          </p:nvPr>
        </p:nvSpPr>
        <p:spPr>
          <a:xfrm>
            <a:off x="3838575" y="1231901"/>
            <a:ext cx="3340100" cy="4927595"/>
          </a:xfrm>
          <a:custGeom>
            <a:avLst/>
            <a:gdLst>
              <a:gd name="connsiteX0" fmla="*/ 0 w 3340100"/>
              <a:gd name="connsiteY0" fmla="*/ 0 h 4927595"/>
              <a:gd name="connsiteX1" fmla="*/ 3340100 w 3340100"/>
              <a:gd name="connsiteY1" fmla="*/ 0 h 4927595"/>
              <a:gd name="connsiteX2" fmla="*/ 3340100 w 3340100"/>
              <a:gd name="connsiteY2" fmla="*/ 4927595 h 4927595"/>
              <a:gd name="connsiteX3" fmla="*/ 0 w 3340100"/>
              <a:gd name="connsiteY3" fmla="*/ 4927595 h 4927595"/>
            </a:gdLst>
            <a:ahLst/>
            <a:cxnLst>
              <a:cxn ang="0">
                <a:pos x="connsiteX0" y="connsiteY0"/>
              </a:cxn>
              <a:cxn ang="0">
                <a:pos x="connsiteX1" y="connsiteY1"/>
              </a:cxn>
              <a:cxn ang="0">
                <a:pos x="connsiteX2" y="connsiteY2"/>
              </a:cxn>
              <a:cxn ang="0">
                <a:pos x="connsiteX3" y="connsiteY3"/>
              </a:cxn>
            </a:cxnLst>
            <a:rect l="l" t="t" r="r" b="b"/>
            <a:pathLst>
              <a:path w="3340100" h="4927595">
                <a:moveTo>
                  <a:pt x="0" y="0"/>
                </a:moveTo>
                <a:lnTo>
                  <a:pt x="3340100" y="0"/>
                </a:lnTo>
                <a:lnTo>
                  <a:pt x="3340100" y="4927595"/>
                </a:lnTo>
                <a:lnTo>
                  <a:pt x="0" y="4927595"/>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1261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26AA87-F2C4-A4B3-07EB-8A5ED1DB09C2}"/>
              </a:ext>
            </a:extLst>
          </p:cNvPr>
          <p:cNvSpPr>
            <a:spLocks noGrp="1"/>
          </p:cNvSpPr>
          <p:nvPr>
            <p:ph type="pic" sz="quarter" idx="10"/>
          </p:nvPr>
        </p:nvSpPr>
        <p:spPr>
          <a:xfrm>
            <a:off x="5857474" y="0"/>
            <a:ext cx="4905776" cy="6159494"/>
          </a:xfrm>
          <a:custGeom>
            <a:avLst/>
            <a:gdLst>
              <a:gd name="connsiteX0" fmla="*/ 0 w 4905776"/>
              <a:gd name="connsiteY0" fmla="*/ 0 h 6159494"/>
              <a:gd name="connsiteX1" fmla="*/ 4905776 w 4905776"/>
              <a:gd name="connsiteY1" fmla="*/ 0 h 6159494"/>
              <a:gd name="connsiteX2" fmla="*/ 4905776 w 4905776"/>
              <a:gd name="connsiteY2" fmla="*/ 6159494 h 6159494"/>
              <a:gd name="connsiteX3" fmla="*/ 0 w 4905776"/>
              <a:gd name="connsiteY3" fmla="*/ 6159494 h 6159494"/>
            </a:gdLst>
            <a:ahLst/>
            <a:cxnLst>
              <a:cxn ang="0">
                <a:pos x="connsiteX0" y="connsiteY0"/>
              </a:cxn>
              <a:cxn ang="0">
                <a:pos x="connsiteX1" y="connsiteY1"/>
              </a:cxn>
              <a:cxn ang="0">
                <a:pos x="connsiteX2" y="connsiteY2"/>
              </a:cxn>
              <a:cxn ang="0">
                <a:pos x="connsiteX3" y="connsiteY3"/>
              </a:cxn>
            </a:cxnLst>
            <a:rect l="l" t="t" r="r" b="b"/>
            <a:pathLst>
              <a:path w="4905776" h="6159494">
                <a:moveTo>
                  <a:pt x="0" y="0"/>
                </a:moveTo>
                <a:lnTo>
                  <a:pt x="4905776" y="0"/>
                </a:lnTo>
                <a:lnTo>
                  <a:pt x="4905776" y="6159494"/>
                </a:lnTo>
                <a:lnTo>
                  <a:pt x="0" y="6159494"/>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176902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FC4B7C4-FC18-F797-ADEE-BFD806B0B855}"/>
              </a:ext>
            </a:extLst>
          </p:cNvPr>
          <p:cNvSpPr>
            <a:spLocks noGrp="1"/>
          </p:cNvSpPr>
          <p:nvPr>
            <p:ph type="pic" sz="quarter" idx="11"/>
          </p:nvPr>
        </p:nvSpPr>
        <p:spPr>
          <a:xfrm>
            <a:off x="6755045" y="1"/>
            <a:ext cx="5436955" cy="2257424"/>
          </a:xfrm>
          <a:custGeom>
            <a:avLst/>
            <a:gdLst>
              <a:gd name="connsiteX0" fmla="*/ 0 w 5436955"/>
              <a:gd name="connsiteY0" fmla="*/ 0 h 2257424"/>
              <a:gd name="connsiteX1" fmla="*/ 5436955 w 5436955"/>
              <a:gd name="connsiteY1" fmla="*/ 0 h 2257424"/>
              <a:gd name="connsiteX2" fmla="*/ 5436955 w 5436955"/>
              <a:gd name="connsiteY2" fmla="*/ 2257424 h 2257424"/>
              <a:gd name="connsiteX3" fmla="*/ 0 w 5436955"/>
              <a:gd name="connsiteY3" fmla="*/ 2257424 h 2257424"/>
            </a:gdLst>
            <a:ahLst/>
            <a:cxnLst>
              <a:cxn ang="0">
                <a:pos x="connsiteX0" y="connsiteY0"/>
              </a:cxn>
              <a:cxn ang="0">
                <a:pos x="connsiteX1" y="connsiteY1"/>
              </a:cxn>
              <a:cxn ang="0">
                <a:pos x="connsiteX2" y="connsiteY2"/>
              </a:cxn>
              <a:cxn ang="0">
                <a:pos x="connsiteX3" y="connsiteY3"/>
              </a:cxn>
            </a:cxnLst>
            <a:rect l="l" t="t" r="r" b="b"/>
            <a:pathLst>
              <a:path w="5436955" h="2257424">
                <a:moveTo>
                  <a:pt x="0" y="0"/>
                </a:moveTo>
                <a:lnTo>
                  <a:pt x="5436955" y="0"/>
                </a:lnTo>
                <a:lnTo>
                  <a:pt x="5436955" y="2257424"/>
                </a:lnTo>
                <a:lnTo>
                  <a:pt x="0" y="2257424"/>
                </a:lnTo>
                <a:close/>
              </a:path>
            </a:pathLst>
          </a:custGeom>
        </p:spPr>
        <p:txBody>
          <a:bodyPr wrap="square">
            <a:noAutofit/>
          </a:bodyPr>
          <a:lstStyle>
            <a:lvl1pPr>
              <a:defRPr sz="1000"/>
            </a:lvl1pPr>
          </a:lstStyle>
          <a:p>
            <a:endParaRPr lang="en-GB" dirty="0"/>
          </a:p>
        </p:txBody>
      </p:sp>
      <p:sp>
        <p:nvSpPr>
          <p:cNvPr id="4" name="Picture Placeholder 3">
            <a:extLst>
              <a:ext uri="{FF2B5EF4-FFF2-40B4-BE49-F238E27FC236}">
                <a16:creationId xmlns:a16="http://schemas.microsoft.com/office/drawing/2014/main" id="{B825465A-645A-AFA3-DA5C-4DB04160A420}"/>
              </a:ext>
            </a:extLst>
          </p:cNvPr>
          <p:cNvSpPr>
            <a:spLocks noGrp="1"/>
          </p:cNvSpPr>
          <p:nvPr>
            <p:ph type="pic" sz="quarter" idx="10"/>
          </p:nvPr>
        </p:nvSpPr>
        <p:spPr>
          <a:xfrm>
            <a:off x="1508128" y="2905125"/>
            <a:ext cx="3740147" cy="3254371"/>
          </a:xfrm>
          <a:custGeom>
            <a:avLst/>
            <a:gdLst>
              <a:gd name="connsiteX0" fmla="*/ 0 w 3740147"/>
              <a:gd name="connsiteY0" fmla="*/ 0 h 3254371"/>
              <a:gd name="connsiteX1" fmla="*/ 3740147 w 3740147"/>
              <a:gd name="connsiteY1" fmla="*/ 0 h 3254371"/>
              <a:gd name="connsiteX2" fmla="*/ 3740147 w 3740147"/>
              <a:gd name="connsiteY2" fmla="*/ 3254371 h 3254371"/>
              <a:gd name="connsiteX3" fmla="*/ 0 w 3740147"/>
              <a:gd name="connsiteY3" fmla="*/ 3254371 h 3254371"/>
            </a:gdLst>
            <a:ahLst/>
            <a:cxnLst>
              <a:cxn ang="0">
                <a:pos x="connsiteX0" y="connsiteY0"/>
              </a:cxn>
              <a:cxn ang="0">
                <a:pos x="connsiteX1" y="connsiteY1"/>
              </a:cxn>
              <a:cxn ang="0">
                <a:pos x="connsiteX2" y="connsiteY2"/>
              </a:cxn>
              <a:cxn ang="0">
                <a:pos x="connsiteX3" y="connsiteY3"/>
              </a:cxn>
            </a:cxnLst>
            <a:rect l="l" t="t" r="r" b="b"/>
            <a:pathLst>
              <a:path w="3740147" h="3254371">
                <a:moveTo>
                  <a:pt x="0" y="0"/>
                </a:moveTo>
                <a:lnTo>
                  <a:pt x="3740147" y="0"/>
                </a:lnTo>
                <a:lnTo>
                  <a:pt x="3740147" y="3254371"/>
                </a:lnTo>
                <a:lnTo>
                  <a:pt x="0" y="3254371"/>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385185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D01F9BB-2749-866E-4ECB-0F0AA1BEE3E2}"/>
              </a:ext>
            </a:extLst>
          </p:cNvPr>
          <p:cNvSpPr>
            <a:spLocks noGrp="1"/>
          </p:cNvSpPr>
          <p:nvPr>
            <p:ph type="pic" sz="quarter" idx="11"/>
          </p:nvPr>
        </p:nvSpPr>
        <p:spPr>
          <a:xfrm>
            <a:off x="9225963" y="699949"/>
            <a:ext cx="1704973" cy="1938477"/>
          </a:xfrm>
          <a:custGeom>
            <a:avLst/>
            <a:gdLst>
              <a:gd name="connsiteX0" fmla="*/ 0 w 1704973"/>
              <a:gd name="connsiteY0" fmla="*/ 0 h 1938477"/>
              <a:gd name="connsiteX1" fmla="*/ 1704973 w 1704973"/>
              <a:gd name="connsiteY1" fmla="*/ 0 h 1938477"/>
              <a:gd name="connsiteX2" fmla="*/ 1704973 w 1704973"/>
              <a:gd name="connsiteY2" fmla="*/ 1938477 h 1938477"/>
              <a:gd name="connsiteX3" fmla="*/ 0 w 1704973"/>
              <a:gd name="connsiteY3" fmla="*/ 1938477 h 1938477"/>
            </a:gdLst>
            <a:ahLst/>
            <a:cxnLst>
              <a:cxn ang="0">
                <a:pos x="connsiteX0" y="connsiteY0"/>
              </a:cxn>
              <a:cxn ang="0">
                <a:pos x="connsiteX1" y="connsiteY1"/>
              </a:cxn>
              <a:cxn ang="0">
                <a:pos x="connsiteX2" y="connsiteY2"/>
              </a:cxn>
              <a:cxn ang="0">
                <a:pos x="connsiteX3" y="connsiteY3"/>
              </a:cxn>
            </a:cxnLst>
            <a:rect l="l" t="t" r="r" b="b"/>
            <a:pathLst>
              <a:path w="1704973" h="1938477">
                <a:moveTo>
                  <a:pt x="0" y="0"/>
                </a:moveTo>
                <a:lnTo>
                  <a:pt x="1704973" y="0"/>
                </a:lnTo>
                <a:lnTo>
                  <a:pt x="1704973" y="1938477"/>
                </a:lnTo>
                <a:lnTo>
                  <a:pt x="0" y="1938477"/>
                </a:lnTo>
                <a:close/>
              </a:path>
            </a:pathLst>
          </a:custGeom>
        </p:spPr>
        <p:txBody>
          <a:bodyPr wrap="square">
            <a:noAutofit/>
          </a:bodyPr>
          <a:lstStyle>
            <a:lvl1pPr>
              <a:defRPr sz="1100"/>
            </a:lvl1pPr>
          </a:lstStyle>
          <a:p>
            <a:endParaRPr lang="en-GB" dirty="0"/>
          </a:p>
        </p:txBody>
      </p:sp>
      <p:sp>
        <p:nvSpPr>
          <p:cNvPr id="4" name="Picture Placeholder 3">
            <a:extLst>
              <a:ext uri="{FF2B5EF4-FFF2-40B4-BE49-F238E27FC236}">
                <a16:creationId xmlns:a16="http://schemas.microsoft.com/office/drawing/2014/main" id="{BFD7C0FB-18B4-3595-0E05-7C92BA776B2D}"/>
              </a:ext>
            </a:extLst>
          </p:cNvPr>
          <p:cNvSpPr>
            <a:spLocks noGrp="1"/>
          </p:cNvSpPr>
          <p:nvPr>
            <p:ph type="pic" sz="quarter" idx="10"/>
          </p:nvPr>
        </p:nvSpPr>
        <p:spPr>
          <a:xfrm>
            <a:off x="1508128" y="2905126"/>
            <a:ext cx="3747184" cy="3254370"/>
          </a:xfrm>
          <a:custGeom>
            <a:avLst/>
            <a:gdLst>
              <a:gd name="connsiteX0" fmla="*/ 0 w 3747184"/>
              <a:gd name="connsiteY0" fmla="*/ 0 h 3254370"/>
              <a:gd name="connsiteX1" fmla="*/ 3747184 w 3747184"/>
              <a:gd name="connsiteY1" fmla="*/ 0 h 3254370"/>
              <a:gd name="connsiteX2" fmla="*/ 3747184 w 3747184"/>
              <a:gd name="connsiteY2" fmla="*/ 3254370 h 3254370"/>
              <a:gd name="connsiteX3" fmla="*/ 0 w 3747184"/>
              <a:gd name="connsiteY3" fmla="*/ 3254370 h 3254370"/>
            </a:gdLst>
            <a:ahLst/>
            <a:cxnLst>
              <a:cxn ang="0">
                <a:pos x="connsiteX0" y="connsiteY0"/>
              </a:cxn>
              <a:cxn ang="0">
                <a:pos x="connsiteX1" y="connsiteY1"/>
              </a:cxn>
              <a:cxn ang="0">
                <a:pos x="connsiteX2" y="connsiteY2"/>
              </a:cxn>
              <a:cxn ang="0">
                <a:pos x="connsiteX3" y="connsiteY3"/>
              </a:cxn>
            </a:cxnLst>
            <a:rect l="l" t="t" r="r" b="b"/>
            <a:pathLst>
              <a:path w="3747184" h="3254370">
                <a:moveTo>
                  <a:pt x="0" y="0"/>
                </a:moveTo>
                <a:lnTo>
                  <a:pt x="3747184" y="0"/>
                </a:lnTo>
                <a:lnTo>
                  <a:pt x="3747184" y="3254370"/>
                </a:lnTo>
                <a:lnTo>
                  <a:pt x="0" y="3254370"/>
                </a:lnTo>
                <a:close/>
              </a:path>
            </a:pathLst>
          </a:custGeom>
        </p:spPr>
        <p:txBody>
          <a:bodyPr wrap="square">
            <a:noAutofit/>
          </a:bodyPr>
          <a:lstStyle>
            <a:lvl1pPr>
              <a:defRPr sz="1100"/>
            </a:lvl1pPr>
          </a:lstStyle>
          <a:p>
            <a:endParaRPr lang="en-GB" dirty="0"/>
          </a:p>
        </p:txBody>
      </p:sp>
    </p:spTree>
    <p:extLst>
      <p:ext uri="{BB962C8B-B14F-4D97-AF65-F5344CB8AC3E}">
        <p14:creationId xmlns:p14="http://schemas.microsoft.com/office/powerpoint/2010/main" val="236565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B27D9-FEE3-05F2-F132-8E2AE81FA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BCC0CB-2CD5-90D5-168E-99264792F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7EF24-7ABB-9F6A-7B81-D0FA368EB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A85A1-4133-4647-A699-AD6F898723FF}" type="datetimeFigureOut">
              <a:rPr lang="en-GB" smtClean="0"/>
              <a:t>03/10/2024</a:t>
            </a:fld>
            <a:endParaRPr lang="en-GB" dirty="0"/>
          </a:p>
        </p:txBody>
      </p:sp>
      <p:sp>
        <p:nvSpPr>
          <p:cNvPr id="5" name="Footer Placeholder 4">
            <a:extLst>
              <a:ext uri="{FF2B5EF4-FFF2-40B4-BE49-F238E27FC236}">
                <a16:creationId xmlns:a16="http://schemas.microsoft.com/office/drawing/2014/main" id="{A5BBFEBE-0A41-A4AD-C49B-7DAD6582F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4756F6-0DE6-6EF2-7E8A-2D6DB1A83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E1C62-65A1-4CE5-A374-23A3A0ACB2C4}" type="slidenum">
              <a:rPr lang="en-GB" smtClean="0"/>
              <a:t>‹#›</a:t>
            </a:fld>
            <a:endParaRPr lang="en-GB" dirty="0"/>
          </a:p>
        </p:txBody>
      </p:sp>
    </p:spTree>
    <p:extLst>
      <p:ext uri="{BB962C8B-B14F-4D97-AF65-F5344CB8AC3E}">
        <p14:creationId xmlns:p14="http://schemas.microsoft.com/office/powerpoint/2010/main" val="99042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2" r:id="rId22"/>
    <p:sldLayoutId id="2147483670" r:id="rId23"/>
    <p:sldLayoutId id="2147483671"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911FFAD-0442-4561-AA74-9CFF0649B419}"/>
              </a:ext>
            </a:extLst>
          </p:cNvPr>
          <p:cNvSpPr/>
          <p:nvPr userDrawn="1"/>
        </p:nvSpPr>
        <p:spPr>
          <a:xfrm flipV="1">
            <a:off x="0" y="0"/>
            <a:ext cx="6795611" cy="6811230"/>
          </a:xfrm>
          <a:custGeom>
            <a:avLst/>
            <a:gdLst>
              <a:gd name="connsiteX0" fmla="*/ 0 w 4615373"/>
              <a:gd name="connsiteY0" fmla="*/ 0 h 4625981"/>
              <a:gd name="connsiteX1" fmla="*/ 3267310 w 4615373"/>
              <a:gd name="connsiteY1" fmla="*/ 1355564 h 4625981"/>
              <a:gd name="connsiteX2" fmla="*/ 4615361 w 4615373"/>
              <a:gd name="connsiteY2" fmla="*/ 4625981 h 4625981"/>
              <a:gd name="connsiteX3" fmla="*/ 0 w 4615373"/>
              <a:gd name="connsiteY3" fmla="*/ 4615373 h 4625981"/>
              <a:gd name="connsiteX4" fmla="*/ 0 w 4615373"/>
              <a:gd name="connsiteY4" fmla="*/ 0 h 462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flip="none" rotWithShape="1">
            <a:gsLst>
              <a:gs pos="100000">
                <a:schemeClr val="bg1"/>
              </a:gs>
              <a:gs pos="1000">
                <a:schemeClr val="bg1">
                  <a:lumMod val="95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 name="Group 7">
            <a:extLst>
              <a:ext uri="{FF2B5EF4-FFF2-40B4-BE49-F238E27FC236}">
                <a16:creationId xmlns:a16="http://schemas.microsoft.com/office/drawing/2014/main" id="{19B5CC15-9FB5-4098-BCFF-5D7B9B0550B7}"/>
              </a:ext>
            </a:extLst>
          </p:cNvPr>
          <p:cNvGrpSpPr/>
          <p:nvPr userDrawn="1"/>
        </p:nvGrpSpPr>
        <p:grpSpPr>
          <a:xfrm>
            <a:off x="7771386" y="0"/>
            <a:ext cx="4420614" cy="4597671"/>
            <a:chOff x="11447862" y="0"/>
            <a:chExt cx="8029176" cy="8350765"/>
          </a:xfrm>
        </p:grpSpPr>
        <p:sp>
          <p:nvSpPr>
            <p:cNvPr id="9" name="Freeform: Shape 8">
              <a:extLst>
                <a:ext uri="{FF2B5EF4-FFF2-40B4-BE49-F238E27FC236}">
                  <a16:creationId xmlns:a16="http://schemas.microsoft.com/office/drawing/2014/main" id="{7B320C86-1FF8-4791-A8CE-4FEC20046C22}"/>
                </a:ext>
              </a:extLst>
            </p:cNvPr>
            <p:cNvSpPr/>
            <p:nvPr/>
          </p:nvSpPr>
          <p:spPr>
            <a:xfrm>
              <a:off x="12000681" y="0"/>
              <a:ext cx="7476357" cy="7797089"/>
            </a:xfrm>
            <a:custGeom>
              <a:avLst/>
              <a:gdLst>
                <a:gd name="connsiteX0" fmla="*/ 5650693 w 5734490"/>
                <a:gd name="connsiteY0" fmla="*/ 0 h 5971251"/>
                <a:gd name="connsiteX1" fmla="*/ 5734490 w 5734490"/>
                <a:gd name="connsiteY1" fmla="*/ 0 h 5971251"/>
                <a:gd name="connsiteX2" fmla="*/ 5734490 w 5734490"/>
                <a:gd name="connsiteY2" fmla="*/ 76160 h 5971251"/>
                <a:gd name="connsiteX3" fmla="*/ 639966 w 5734490"/>
                <a:gd name="connsiteY3" fmla="*/ 0 h 5971251"/>
                <a:gd name="connsiteX4" fmla="*/ 2045505 w 5734490"/>
                <a:gd name="connsiteY4" fmla="*/ 0 h 5971251"/>
                <a:gd name="connsiteX5" fmla="*/ 1877574 w 5734490"/>
                <a:gd name="connsiteY5" fmla="*/ 152626 h 5971251"/>
                <a:gd name="connsiteX6" fmla="*/ 1061356 w 5734490"/>
                <a:gd name="connsiteY6" fmla="*/ 2123151 h 5971251"/>
                <a:gd name="connsiteX7" fmla="*/ 3848099 w 5734490"/>
                <a:gd name="connsiteY7" fmla="*/ 4909894 h 5971251"/>
                <a:gd name="connsiteX8" fmla="*/ 5620726 w 5734490"/>
                <a:gd name="connsiteY8" fmla="*/ 4273538 h 5971251"/>
                <a:gd name="connsiteX9" fmla="*/ 5734490 w 5734490"/>
                <a:gd name="connsiteY9" fmla="*/ 4170142 h 5971251"/>
                <a:gd name="connsiteX10" fmla="*/ 5734490 w 5734490"/>
                <a:gd name="connsiteY10" fmla="*/ 5476816 h 5971251"/>
                <a:gd name="connsiteX11" fmla="*/ 5682332 w 5734490"/>
                <a:gd name="connsiteY11" fmla="*/ 5506806 h 5971251"/>
                <a:gd name="connsiteX12" fmla="*/ 3848099 w 5734490"/>
                <a:gd name="connsiteY12" fmla="*/ 5971251 h 5971251"/>
                <a:gd name="connsiteX13" fmla="*/ 0 w 5734490"/>
                <a:gd name="connsiteY13" fmla="*/ 2123151 h 5971251"/>
                <a:gd name="connsiteX14" fmla="*/ 464444 w 5734490"/>
                <a:gd name="connsiteY14" fmla="*/ 288918 h 597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4490" h="5971251">
                  <a:moveTo>
                    <a:pt x="5650693" y="0"/>
                  </a:moveTo>
                  <a:lnTo>
                    <a:pt x="5734490" y="0"/>
                  </a:lnTo>
                  <a:lnTo>
                    <a:pt x="5734490" y="76160"/>
                  </a:lnTo>
                  <a:close/>
                  <a:moveTo>
                    <a:pt x="639966" y="0"/>
                  </a:moveTo>
                  <a:lnTo>
                    <a:pt x="2045505" y="0"/>
                  </a:lnTo>
                  <a:lnTo>
                    <a:pt x="1877574" y="152626"/>
                  </a:lnTo>
                  <a:cubicBezTo>
                    <a:pt x="1373273" y="656927"/>
                    <a:pt x="1061356" y="1353613"/>
                    <a:pt x="1061356" y="2123151"/>
                  </a:cubicBezTo>
                  <a:cubicBezTo>
                    <a:pt x="1061356" y="3662227"/>
                    <a:pt x="2309023" y="4909894"/>
                    <a:pt x="3848099" y="4909894"/>
                  </a:cubicBezTo>
                  <a:cubicBezTo>
                    <a:pt x="4521445" y="4909894"/>
                    <a:pt x="5139013" y="4671083"/>
                    <a:pt x="5620726" y="4273538"/>
                  </a:cubicBezTo>
                  <a:lnTo>
                    <a:pt x="5734490" y="4170142"/>
                  </a:lnTo>
                  <a:lnTo>
                    <a:pt x="5734490" y="5476816"/>
                  </a:lnTo>
                  <a:lnTo>
                    <a:pt x="5682332" y="5506806"/>
                  </a:lnTo>
                  <a:cubicBezTo>
                    <a:pt x="5137082" y="5803004"/>
                    <a:pt x="4512239" y="5971251"/>
                    <a:pt x="3848099" y="5971251"/>
                  </a:cubicBezTo>
                  <a:cubicBezTo>
                    <a:pt x="1722852" y="5971251"/>
                    <a:pt x="0" y="4248398"/>
                    <a:pt x="0" y="2123151"/>
                  </a:cubicBezTo>
                  <a:cubicBezTo>
                    <a:pt x="0" y="1459012"/>
                    <a:pt x="168247" y="834168"/>
                    <a:pt x="464444" y="288918"/>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dirty="0"/>
            </a:p>
          </p:txBody>
        </p:sp>
        <p:sp>
          <p:nvSpPr>
            <p:cNvPr id="10" name="Freeform: Shape 9">
              <a:extLst>
                <a:ext uri="{FF2B5EF4-FFF2-40B4-BE49-F238E27FC236}">
                  <a16:creationId xmlns:a16="http://schemas.microsoft.com/office/drawing/2014/main" id="{D6DA7669-195B-4F32-B0B2-3D46B271EC09}"/>
                </a:ext>
              </a:extLst>
            </p:cNvPr>
            <p:cNvSpPr/>
            <p:nvPr/>
          </p:nvSpPr>
          <p:spPr>
            <a:xfrm>
              <a:off x="11447862" y="0"/>
              <a:ext cx="8029176" cy="8350765"/>
            </a:xfrm>
            <a:custGeom>
              <a:avLst/>
              <a:gdLst>
                <a:gd name="connsiteX0" fmla="*/ 568356 w 6158512"/>
                <a:gd name="connsiteY0" fmla="*/ 0 h 6395273"/>
                <a:gd name="connsiteX1" fmla="*/ 815476 w 6158512"/>
                <a:gd name="connsiteY1" fmla="*/ 0 h 6395273"/>
                <a:gd name="connsiteX2" fmla="*/ 701520 w 6158512"/>
                <a:gd name="connsiteY2" fmla="*/ 187577 h 6395273"/>
                <a:gd name="connsiteX3" fmla="*/ 211415 w 6158512"/>
                <a:gd name="connsiteY3" fmla="*/ 2123150 h 6395273"/>
                <a:gd name="connsiteX4" fmla="*/ 4272120 w 6158512"/>
                <a:gd name="connsiteY4" fmla="*/ 6183856 h 6395273"/>
                <a:gd name="connsiteX5" fmla="*/ 6032604 w 6158512"/>
                <a:gd name="connsiteY5" fmla="*/ 5783427 h 6395273"/>
                <a:gd name="connsiteX6" fmla="*/ 6158512 w 6158512"/>
                <a:gd name="connsiteY6" fmla="*/ 5718940 h 6395273"/>
                <a:gd name="connsiteX7" fmla="*/ 6158512 w 6158512"/>
                <a:gd name="connsiteY7" fmla="*/ 5956454 h 6395273"/>
                <a:gd name="connsiteX8" fmla="*/ 6124262 w 6158512"/>
                <a:gd name="connsiteY8" fmla="*/ 5973996 h 6395273"/>
                <a:gd name="connsiteX9" fmla="*/ 4272121 w 6158512"/>
                <a:gd name="connsiteY9" fmla="*/ 6395273 h 6395273"/>
                <a:gd name="connsiteX10" fmla="*/ 0 w 6158512"/>
                <a:gd name="connsiteY10" fmla="*/ 2123151 h 6395273"/>
                <a:gd name="connsiteX11" fmla="*/ 515622 w 6158512"/>
                <a:gd name="connsiteY11" fmla="*/ 86804 h 639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58512" h="6395273">
                  <a:moveTo>
                    <a:pt x="568356" y="0"/>
                  </a:moveTo>
                  <a:lnTo>
                    <a:pt x="815476" y="0"/>
                  </a:lnTo>
                  <a:lnTo>
                    <a:pt x="701520" y="187577"/>
                  </a:lnTo>
                  <a:cubicBezTo>
                    <a:pt x="388958" y="762952"/>
                    <a:pt x="211415" y="1422317"/>
                    <a:pt x="211415" y="2123150"/>
                  </a:cubicBezTo>
                  <a:cubicBezTo>
                    <a:pt x="211415" y="4365816"/>
                    <a:pt x="2029455" y="6183856"/>
                    <a:pt x="4272120" y="6183856"/>
                  </a:cubicBezTo>
                  <a:cubicBezTo>
                    <a:pt x="4902870" y="6183856"/>
                    <a:pt x="5500031" y="6040047"/>
                    <a:pt x="6032604" y="5783427"/>
                  </a:cubicBezTo>
                  <a:lnTo>
                    <a:pt x="6158512" y="5718940"/>
                  </a:lnTo>
                  <a:lnTo>
                    <a:pt x="6158512" y="5956454"/>
                  </a:lnTo>
                  <a:lnTo>
                    <a:pt x="6124262" y="5973996"/>
                  </a:lnTo>
                  <a:cubicBezTo>
                    <a:pt x="5563962" y="6243976"/>
                    <a:pt x="4935710" y="6395273"/>
                    <a:pt x="4272121" y="6395273"/>
                  </a:cubicBezTo>
                  <a:cubicBezTo>
                    <a:pt x="1912694" y="6395273"/>
                    <a:pt x="0" y="4482579"/>
                    <a:pt x="0" y="2123151"/>
                  </a:cubicBezTo>
                  <a:cubicBezTo>
                    <a:pt x="0" y="1385830"/>
                    <a:pt x="186786" y="692135"/>
                    <a:pt x="515622" y="86804"/>
                  </a:cubicBez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6"/>
            </a:p>
          </p:txBody>
        </p:sp>
      </p:grpSp>
    </p:spTree>
    <p:extLst>
      <p:ext uri="{BB962C8B-B14F-4D97-AF65-F5344CB8AC3E}">
        <p14:creationId xmlns:p14="http://schemas.microsoft.com/office/powerpoint/2010/main" val="15237354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2F55520-2956-05AA-6DA1-2D4275B2C6AA}"/>
              </a:ext>
            </a:extLst>
          </p:cNvPr>
          <p:cNvSpPr/>
          <p:nvPr/>
        </p:nvSpPr>
        <p:spPr>
          <a:xfrm>
            <a:off x="248478" y="218661"/>
            <a:ext cx="11638722" cy="6430617"/>
          </a:xfrm>
          <a:prstGeom prst="rect">
            <a:avLst/>
          </a:prstGeom>
          <a:solidFill>
            <a:schemeClr val="accent1">
              <a:lumMod val="20000"/>
              <a:lumOff val="80000"/>
              <a:alpha val="12000"/>
            </a:schemeClr>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3" name="Picture Placeholder 15">
            <a:extLst>
              <a:ext uri="{FF2B5EF4-FFF2-40B4-BE49-F238E27FC236}">
                <a16:creationId xmlns:a16="http://schemas.microsoft.com/office/drawing/2014/main" id="{38D1C378-F6F0-6537-756E-C364808140DC}"/>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2008" b="12008"/>
          <a:stretch>
            <a:fillRect/>
          </a:stretch>
        </p:blipFill>
        <p:spPr>
          <a:xfrm>
            <a:off x="0" y="0"/>
            <a:ext cx="5076825" cy="6858000"/>
          </a:xfrm>
          <a:custGeom>
            <a:avLst/>
            <a:gdLst>
              <a:gd name="connsiteX0" fmla="*/ 0 w 5076825"/>
              <a:gd name="connsiteY0" fmla="*/ 0 h 6858000"/>
              <a:gd name="connsiteX1" fmla="*/ 5076825 w 5076825"/>
              <a:gd name="connsiteY1" fmla="*/ 0 h 6858000"/>
              <a:gd name="connsiteX2" fmla="*/ 5076825 w 5076825"/>
              <a:gd name="connsiteY2" fmla="*/ 6858000 h 6858000"/>
              <a:gd name="connsiteX3" fmla="*/ 0 w 50768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76825" h="6858000">
                <a:moveTo>
                  <a:pt x="0" y="0"/>
                </a:moveTo>
                <a:lnTo>
                  <a:pt x="5076825" y="0"/>
                </a:lnTo>
                <a:lnTo>
                  <a:pt x="5076825" y="6858000"/>
                </a:lnTo>
                <a:lnTo>
                  <a:pt x="0" y="6858000"/>
                </a:lnTo>
                <a:close/>
              </a:path>
            </a:pathLst>
          </a:custGeom>
        </p:spPr>
      </p:pic>
      <p:sp>
        <p:nvSpPr>
          <p:cNvPr id="4" name="Rectangle 3">
            <a:extLst>
              <a:ext uri="{FF2B5EF4-FFF2-40B4-BE49-F238E27FC236}">
                <a16:creationId xmlns:a16="http://schemas.microsoft.com/office/drawing/2014/main" id="{A40157A1-7107-8649-C774-B7725044F4FA}"/>
              </a:ext>
            </a:extLst>
          </p:cNvPr>
          <p:cNvSpPr/>
          <p:nvPr/>
        </p:nvSpPr>
        <p:spPr>
          <a:xfrm>
            <a:off x="11487151" y="1438275"/>
            <a:ext cx="704850" cy="3629479"/>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CB4EDA35-6268-FB54-E2AB-F4A915C2DEBF}"/>
              </a:ext>
            </a:extLst>
          </p:cNvPr>
          <p:cNvSpPr/>
          <p:nvPr/>
        </p:nvSpPr>
        <p:spPr>
          <a:xfrm>
            <a:off x="5340322" y="497801"/>
            <a:ext cx="2807998" cy="246221"/>
          </a:xfrm>
          <a:prstGeom prst="rect">
            <a:avLst/>
          </a:prstGeom>
        </p:spPr>
        <p:txBody>
          <a:bodyPr wrap="square" anchor="ctr">
            <a:spAutoFit/>
          </a:bodyPr>
          <a:lstStyle/>
          <a:p>
            <a:pPr>
              <a:lnSpc>
                <a:spcPts val="1200"/>
              </a:lnSpc>
              <a:defRPr/>
            </a:pPr>
            <a:r>
              <a:rPr lang="en-US" sz="1000" dirty="0">
                <a:latin typeface="Poppins Medium" panose="00000600000000000000" pitchFamily="2" charset="0"/>
                <a:ea typeface="Inter Medium" panose="02000503000000020004" pitchFamily="2" charset="0"/>
                <a:cs typeface="Poppins Medium" panose="00000600000000000000" pitchFamily="2" charset="0"/>
              </a:rPr>
              <a:t>Propensity Model Demo</a:t>
            </a:r>
          </a:p>
        </p:txBody>
      </p:sp>
      <p:cxnSp>
        <p:nvCxnSpPr>
          <p:cNvPr id="6" name="Straight Connector 5">
            <a:extLst>
              <a:ext uri="{FF2B5EF4-FFF2-40B4-BE49-F238E27FC236}">
                <a16:creationId xmlns:a16="http://schemas.microsoft.com/office/drawing/2014/main" id="{E81E7B77-4D64-AF76-BA8D-9E9F6C829D6A}"/>
              </a:ext>
            </a:extLst>
          </p:cNvPr>
          <p:cNvCxnSpPr>
            <a:cxnSpLocks/>
          </p:cNvCxnSpPr>
          <p:nvPr/>
        </p:nvCxnSpPr>
        <p:spPr>
          <a:xfrm>
            <a:off x="6786100" y="5153025"/>
            <a:ext cx="0" cy="1704975"/>
          </a:xfrm>
          <a:prstGeom prst="line">
            <a:avLst/>
          </a:prstGeom>
          <a:ln w="34925">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C8F4733-0943-34CD-D81F-26E469A273E5}"/>
              </a:ext>
            </a:extLst>
          </p:cNvPr>
          <p:cNvCxnSpPr>
            <a:cxnSpLocks/>
          </p:cNvCxnSpPr>
          <p:nvPr/>
        </p:nvCxnSpPr>
        <p:spPr>
          <a:xfrm>
            <a:off x="4597980" y="-65475"/>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692F17-A71E-7B87-9099-7AFCB2AA2B6D}"/>
              </a:ext>
            </a:extLst>
          </p:cNvPr>
          <p:cNvSpPr txBox="1"/>
          <p:nvPr/>
        </p:nvSpPr>
        <p:spPr>
          <a:xfrm>
            <a:off x="6891888" y="5114025"/>
            <a:ext cx="3969149" cy="1433341"/>
          </a:xfrm>
          <a:prstGeom prst="rect">
            <a:avLst/>
          </a:prstGeom>
          <a:noFill/>
        </p:spPr>
        <p:txBody>
          <a:bodyPr wrap="square">
            <a:spAutoFit/>
          </a:bodyPr>
          <a:lstStyle/>
          <a:p>
            <a:pPr>
              <a:lnSpc>
                <a:spcPts val="1500"/>
              </a:lnSpc>
            </a:pPr>
            <a:r>
              <a:rPr lang="en-US" sz="1400" b="1" u="sng" dirty="0">
                <a:latin typeface="Aptos" panose="020B0004020202020204" pitchFamily="34" charset="0"/>
                <a:cs typeface="Poppins" panose="00000500000000000000" pitchFamily="2" charset="0"/>
              </a:rPr>
              <a:t>Factors Influencing L</a:t>
            </a:r>
            <a:r>
              <a:rPr lang="en-US" sz="1400" b="1" i="0" u="sng" dirty="0">
                <a:effectLst/>
                <a:latin typeface="Aptos" panose="020B0004020202020204" pitchFamily="34" charset="0"/>
                <a:cs typeface="Poppins" panose="00000500000000000000" pitchFamily="2" charset="0"/>
              </a:rPr>
              <a:t>ife Insurance </a:t>
            </a:r>
          </a:p>
          <a:p>
            <a:pPr>
              <a:lnSpc>
                <a:spcPts val="1500"/>
              </a:lnSpc>
            </a:pPr>
            <a:r>
              <a:rPr lang="en-US" sz="1200" b="1" dirty="0">
                <a:latin typeface="Aptos" panose="020B0004020202020204" pitchFamily="34" charset="0"/>
                <a:cs typeface="Poppins" panose="00000500000000000000" pitchFamily="2" charset="0"/>
              </a:rPr>
              <a:t>Demo model </a:t>
            </a:r>
            <a:r>
              <a:rPr lang="en-US" sz="1200" dirty="0">
                <a:latin typeface="Aptos" panose="020B0004020202020204" pitchFamily="34" charset="0"/>
                <a:cs typeface="Poppins" panose="00000500000000000000" pitchFamily="2" charset="0"/>
              </a:rPr>
              <a:t>:Bank synthetic data model including </a:t>
            </a:r>
            <a:r>
              <a:rPr lang="en-US" sz="1200" i="0" dirty="0">
                <a:effectLst/>
                <a:latin typeface="Aptos" panose="020B0004020202020204" pitchFamily="34" charset="0"/>
                <a:cs typeface="Poppins" panose="00000500000000000000" pitchFamily="2" charset="0"/>
              </a:rPr>
              <a:t>Demographics Variables, financial and Insurance variables.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Demographic Factors</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Purchase Propensity Data</a:t>
            </a:r>
          </a:p>
          <a:p>
            <a:pPr marL="171450" indent="-171450">
              <a:lnSpc>
                <a:spcPts val="1500"/>
              </a:lnSpc>
              <a:buFont typeface="Arial" panose="020B0604020202020204" pitchFamily="34" charset="0"/>
              <a:buChar char="•"/>
            </a:pPr>
            <a:r>
              <a:rPr lang="en-US" sz="1200" b="1" i="0" dirty="0">
                <a:effectLst/>
                <a:latin typeface="Aptos" panose="020B0004020202020204" pitchFamily="34" charset="0"/>
              </a:rPr>
              <a:t>Barriers to Purchase</a:t>
            </a:r>
          </a:p>
        </p:txBody>
      </p:sp>
      <p:sp>
        <p:nvSpPr>
          <p:cNvPr id="9" name="TextBox 8">
            <a:extLst>
              <a:ext uri="{FF2B5EF4-FFF2-40B4-BE49-F238E27FC236}">
                <a16:creationId xmlns:a16="http://schemas.microsoft.com/office/drawing/2014/main" id="{995F0DD2-26E0-46A1-2B5E-99FE6938627D}"/>
              </a:ext>
            </a:extLst>
          </p:cNvPr>
          <p:cNvSpPr txBox="1"/>
          <p:nvPr/>
        </p:nvSpPr>
        <p:spPr>
          <a:xfrm>
            <a:off x="5387844" y="3238617"/>
            <a:ext cx="5788288" cy="646331"/>
          </a:xfrm>
          <a:prstGeom prst="rect">
            <a:avLst/>
          </a:prstGeom>
          <a:noFill/>
        </p:spPr>
        <p:txBody>
          <a:bodyPr wrap="square" rtlCol="0">
            <a:spAutoFit/>
          </a:bodyPr>
          <a:lstStyle/>
          <a:p>
            <a:r>
              <a:rPr lang="en-US" sz="1200" b="1" dirty="0">
                <a:latin typeface="+mj-lt"/>
              </a:rPr>
              <a:t>“</a:t>
            </a:r>
            <a:r>
              <a:rPr lang="en-US" sz="1200" b="1" i="0" dirty="0">
                <a:effectLst/>
                <a:latin typeface="+mj-lt"/>
              </a:rPr>
              <a:t>Life events are strong predictors of life insurance purchases. According to a study by Deloitte, events such as having children (43%), buying a home (35%), and changes in financial situations (33%) notably increase the likelihood of individuals purchasing life insurance”</a:t>
            </a:r>
            <a:endParaRPr lang="en-US" sz="1200" b="1" u="sng" dirty="0">
              <a:solidFill>
                <a:schemeClr val="bg2">
                  <a:lumMod val="10000"/>
                  <a:alpha val="50000"/>
                </a:schemeClr>
              </a:solidFill>
              <a:latin typeface="+mj-lt"/>
              <a:ea typeface="Arimo" panose="020B0604020202020204" pitchFamily="34" charset="0"/>
              <a:cs typeface="Poppins" panose="00000500000000000000" pitchFamily="2" charset="0"/>
            </a:endParaRPr>
          </a:p>
        </p:txBody>
      </p:sp>
      <p:sp>
        <p:nvSpPr>
          <p:cNvPr id="10" name="Rectangle 9">
            <a:extLst>
              <a:ext uri="{FF2B5EF4-FFF2-40B4-BE49-F238E27FC236}">
                <a16:creationId xmlns:a16="http://schemas.microsoft.com/office/drawing/2014/main" id="{31C28EA0-139E-FF9A-79EF-619E930000B2}"/>
              </a:ext>
            </a:extLst>
          </p:cNvPr>
          <p:cNvSpPr/>
          <p:nvPr/>
        </p:nvSpPr>
        <p:spPr>
          <a:xfrm rot="16200000">
            <a:off x="10395812" y="3073985"/>
            <a:ext cx="2887529" cy="338554"/>
          </a:xfrm>
          <a:prstGeom prst="rect">
            <a:avLst/>
          </a:prstGeom>
        </p:spPr>
        <p:txBody>
          <a:bodyPr wrap="square" anchor="ctr">
            <a:spAutoFit/>
          </a:bodyPr>
          <a:lstStyle/>
          <a:p>
            <a:pPr algn="ctr"/>
            <a:r>
              <a:rPr lang="en-US" sz="1600" b="1" dirty="0">
                <a:solidFill>
                  <a:schemeClr val="bg2">
                    <a:lumMod val="10000"/>
                  </a:schemeClr>
                </a:solidFill>
                <a:latin typeface="Segoe UI Historic" panose="020B0502040204020203" pitchFamily="34" charset="0"/>
                <a:ea typeface="Segoe UI Historic" panose="020B0502040204020203" pitchFamily="34" charset="0"/>
                <a:cs typeface="Segoe UI Historic" panose="020B0502040204020203" pitchFamily="34" charset="0"/>
              </a:rPr>
              <a:t>Model Presentation</a:t>
            </a:r>
          </a:p>
        </p:txBody>
      </p:sp>
      <p:sp>
        <p:nvSpPr>
          <p:cNvPr id="11" name="TextBox 10">
            <a:extLst>
              <a:ext uri="{FF2B5EF4-FFF2-40B4-BE49-F238E27FC236}">
                <a16:creationId xmlns:a16="http://schemas.microsoft.com/office/drawing/2014/main" id="{AA89FD98-C83B-89F1-83F3-751E207339FD}"/>
              </a:ext>
            </a:extLst>
          </p:cNvPr>
          <p:cNvSpPr txBox="1"/>
          <p:nvPr/>
        </p:nvSpPr>
        <p:spPr>
          <a:xfrm>
            <a:off x="5422003" y="1701964"/>
            <a:ext cx="4828597" cy="1261884"/>
          </a:xfrm>
          <a:prstGeom prst="rect">
            <a:avLst/>
          </a:prstGeom>
          <a:noFill/>
        </p:spPr>
        <p:txBody>
          <a:bodyPr wrap="square" rtlCol="0">
            <a:spAutoFit/>
          </a:bodyPr>
          <a:lstStyle/>
          <a:p>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Propensity</a:t>
            </a:r>
            <a:r>
              <a:rPr lang="en-US" sz="4400" b="1" u="sng" dirty="0">
                <a:solidFill>
                  <a:schemeClr val="accent5">
                    <a:lumMod val="75000"/>
                  </a:schemeClr>
                </a:solidFill>
                <a:latin typeface="+mj-lt"/>
                <a:ea typeface="Inter Medium" panose="02000503000000020004" pitchFamily="2" charset="0"/>
                <a:cs typeface="Arimo Medium" panose="020B0604020202020204" pitchFamily="34" charset="0"/>
              </a:rPr>
              <a:t> to </a:t>
            </a:r>
            <a:r>
              <a:rPr lang="en-US" sz="4400" b="1" u="sng" dirty="0">
                <a:solidFill>
                  <a:schemeClr val="tx2">
                    <a:lumMod val="75000"/>
                  </a:schemeClr>
                </a:solidFill>
                <a:latin typeface="+mj-lt"/>
                <a:ea typeface="Inter Medium" panose="02000503000000020004" pitchFamily="2" charset="0"/>
                <a:cs typeface="Arimo Medium" panose="020B0604020202020204" pitchFamily="34" charset="0"/>
              </a:rPr>
              <a:t>Buy </a:t>
            </a:r>
          </a:p>
          <a:p>
            <a:r>
              <a:rPr lang="en-US" sz="3200" dirty="0">
                <a:latin typeface="Segoe UI Variable Small" pitchFamily="2" charset="0"/>
                <a:ea typeface="Inter Medium" panose="02000503000000020004" pitchFamily="2" charset="0"/>
                <a:cs typeface="Arimo Medium" panose="020B0604020202020204" pitchFamily="34" charset="0"/>
              </a:rPr>
              <a:t>		</a:t>
            </a:r>
            <a:r>
              <a:rPr lang="en-US" sz="3200" dirty="0">
                <a:solidFill>
                  <a:schemeClr val="accent5">
                    <a:lumMod val="75000"/>
                  </a:schemeClr>
                </a:solidFill>
                <a:latin typeface="Segoe UI Variable Small" pitchFamily="2" charset="0"/>
                <a:ea typeface="Inter Medium" panose="02000503000000020004" pitchFamily="2" charset="0"/>
                <a:cs typeface="Arimo Medium" panose="020B0604020202020204" pitchFamily="34" charset="0"/>
              </a:rPr>
              <a:t>-</a:t>
            </a:r>
            <a:r>
              <a:rPr lang="en-US" sz="3200" b="1" u="sng" dirty="0">
                <a:solidFill>
                  <a:schemeClr val="accent5">
                    <a:lumMod val="75000"/>
                  </a:schemeClr>
                </a:solidFill>
                <a:latin typeface="Candara" panose="020E0502030303020204" pitchFamily="34" charset="0"/>
                <a:ea typeface="Inter Medium" panose="02000503000000020004" pitchFamily="2" charset="0"/>
                <a:cs typeface="Arimo Medium" panose="020B0604020202020204" pitchFamily="34" charset="0"/>
              </a:rPr>
              <a:t>Life Insurance</a:t>
            </a:r>
          </a:p>
        </p:txBody>
      </p:sp>
      <p:pic>
        <p:nvPicPr>
          <p:cNvPr id="12" name="Picture 2" descr="Paper">
            <a:extLst>
              <a:ext uri="{FF2B5EF4-FFF2-40B4-BE49-F238E27FC236}">
                <a16:creationId xmlns:a16="http://schemas.microsoft.com/office/drawing/2014/main" id="{7396F6FE-56BA-55EB-3FAF-0368045CF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1060699" y="443864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BD687C2-1F4F-DC5B-CE54-633D2B4F1703}"/>
              </a:ext>
            </a:extLst>
          </p:cNvPr>
          <p:cNvSpPr/>
          <p:nvPr/>
        </p:nvSpPr>
        <p:spPr>
          <a:xfrm>
            <a:off x="4633818" y="-65475"/>
            <a:ext cx="700287" cy="3918857"/>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84A5C0B-AFAB-CE7E-C622-A3B10D9EE868}"/>
              </a:ext>
            </a:extLst>
          </p:cNvPr>
          <p:cNvSpPr/>
          <p:nvPr/>
        </p:nvSpPr>
        <p:spPr>
          <a:xfrm>
            <a:off x="4935834" y="3591618"/>
            <a:ext cx="288200" cy="3291840"/>
          </a:xfrm>
          <a:prstGeom prst="rect">
            <a:avLst/>
          </a:prstGeom>
          <a:solidFill>
            <a:srgbClr val="C1C0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1B975C31-379F-FDED-8B39-173C269C88A8}"/>
              </a:ext>
            </a:extLst>
          </p:cNvPr>
          <p:cNvCxnSpPr>
            <a:cxnSpLocks/>
          </p:cNvCxnSpPr>
          <p:nvPr/>
        </p:nvCxnSpPr>
        <p:spPr>
          <a:xfrm>
            <a:off x="4951654" y="3652096"/>
            <a:ext cx="0" cy="822960"/>
          </a:xfrm>
          <a:prstGeom prst="line">
            <a:avLst/>
          </a:prstGeom>
          <a:ln w="63500">
            <a:solidFill>
              <a:srgbClr val="00206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1026" name="Picture 2" descr="Procurement">
            <a:extLst>
              <a:ext uri="{FF2B5EF4-FFF2-40B4-BE49-F238E27FC236}">
                <a16:creationId xmlns:a16="http://schemas.microsoft.com/office/drawing/2014/main" id="{5A4E4860-6984-CCFB-52A4-EA23547E0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179" y="118844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6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7A56FAE-6255-75D1-03CA-8A4FB4ABCDFB}"/>
              </a:ext>
            </a:extLst>
          </p:cNvPr>
          <p:cNvPicPr>
            <a:picLocks noChangeAspect="1"/>
          </p:cNvPicPr>
          <p:nvPr/>
        </p:nvPicPr>
        <p:blipFill>
          <a:blip r:embed="rId2">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503" y="0"/>
            <a:ext cx="3857625" cy="6858000"/>
          </a:xfrm>
          <a:prstGeom prst="rect">
            <a:avLst/>
          </a:prstGeom>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7F7B9BB-9AD4-A39D-30BE-A108BBB0A87D}"/>
              </a:ext>
            </a:extLst>
          </p:cNvPr>
          <p:cNvSpPr txBox="1"/>
          <p:nvPr/>
        </p:nvSpPr>
        <p:spPr>
          <a:xfrm rot="16200000">
            <a:off x="564370" y="4251387"/>
            <a:ext cx="2354244" cy="1384995"/>
          </a:xfrm>
          <a:prstGeom prst="rect">
            <a:avLst/>
          </a:prstGeom>
          <a:noFill/>
        </p:spPr>
        <p:txBody>
          <a:bodyPr wrap="square" rtlCol="0">
            <a:spAutoFit/>
          </a:bodyPr>
          <a:lstStyle/>
          <a:p>
            <a:r>
              <a:rPr lang="en-GB" sz="2800" dirty="0">
                <a:solidFill>
                  <a:schemeClr val="bg1"/>
                </a:solidFill>
                <a:latin typeface="Photograph Signature" panose="02000500000000000000" pitchFamily="50" charset="0"/>
                <a:ea typeface="Arimo Medium" panose="020B0604020202020204" pitchFamily="34" charset="0"/>
                <a:cs typeface="Arimo Medium" panose="020B0604020202020204" pitchFamily="34" charset="0"/>
              </a:rPr>
              <a:t>Diving into the Business Problem</a:t>
            </a:r>
          </a:p>
        </p:txBody>
      </p:sp>
      <p:sp>
        <p:nvSpPr>
          <p:cNvPr id="3" name="TextBox 2">
            <a:extLst>
              <a:ext uri="{FF2B5EF4-FFF2-40B4-BE49-F238E27FC236}">
                <a16:creationId xmlns:a16="http://schemas.microsoft.com/office/drawing/2014/main" id="{8FE9B81F-DC77-1CFC-8AFB-13365D7FF648}"/>
              </a:ext>
            </a:extLst>
          </p:cNvPr>
          <p:cNvSpPr txBox="1"/>
          <p:nvPr/>
        </p:nvSpPr>
        <p:spPr>
          <a:xfrm>
            <a:off x="587382" y="587634"/>
            <a:ext cx="2308218" cy="605294"/>
          </a:xfrm>
          <a:prstGeom prst="rect">
            <a:avLst/>
          </a:prstGeom>
          <a:noFill/>
        </p:spPr>
        <p:txBody>
          <a:bodyPr wrap="square">
            <a:spAutoFit/>
          </a:bodyPr>
          <a:lstStyle/>
          <a:p>
            <a:pPr>
              <a:lnSpc>
                <a:spcPts val="4000"/>
              </a:lnSpc>
            </a:pPr>
            <a:r>
              <a:rPr lang="en-GB" sz="3600" b="1" u="sng" dirty="0">
                <a:solidFill>
                  <a:schemeClr val="accent4">
                    <a:lumMod val="75000"/>
                  </a:schemeClr>
                </a:solidFill>
                <a:latin typeface="Candara" panose="020E0502030303020204" pitchFamily="34" charset="0"/>
                <a:ea typeface="Inter SemiBold" panose="02000503000000020004" pitchFamily="2" charset="0"/>
                <a:cs typeface="Arimo SemiBold" panose="020B0604020202020204" pitchFamily="34" charset="0"/>
              </a:rPr>
              <a:t>Agenda</a:t>
            </a:r>
          </a:p>
        </p:txBody>
      </p:sp>
      <p:grpSp>
        <p:nvGrpSpPr>
          <p:cNvPr id="4" name="Group 3">
            <a:extLst>
              <a:ext uri="{FF2B5EF4-FFF2-40B4-BE49-F238E27FC236}">
                <a16:creationId xmlns:a16="http://schemas.microsoft.com/office/drawing/2014/main" id="{7ABB3F71-C2B7-2186-F97C-A30F8C5F2018}"/>
              </a:ext>
            </a:extLst>
          </p:cNvPr>
          <p:cNvGrpSpPr/>
          <p:nvPr/>
        </p:nvGrpSpPr>
        <p:grpSpPr>
          <a:xfrm>
            <a:off x="6399451" y="1213864"/>
            <a:ext cx="5385007" cy="3032292"/>
            <a:chOff x="6548631" y="2492418"/>
            <a:chExt cx="5385007" cy="3032292"/>
          </a:xfrm>
        </p:grpSpPr>
        <p:cxnSp>
          <p:nvCxnSpPr>
            <p:cNvPr id="5" name="Straight Connector 4">
              <a:extLst>
                <a:ext uri="{FF2B5EF4-FFF2-40B4-BE49-F238E27FC236}">
                  <a16:creationId xmlns:a16="http://schemas.microsoft.com/office/drawing/2014/main" id="{A5864442-64DF-7F60-87D2-6C6ECF243A0D}"/>
                </a:ext>
              </a:extLst>
            </p:cNvPr>
            <p:cNvCxnSpPr>
              <a:cxnSpLocks/>
            </p:cNvCxnSpPr>
            <p:nvPr/>
          </p:nvCxnSpPr>
          <p:spPr>
            <a:xfrm>
              <a:off x="6654800" y="3510322"/>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19CCBE-0827-07B6-954E-6CF031265ADD}"/>
                </a:ext>
              </a:extLst>
            </p:cNvPr>
            <p:cNvSpPr txBox="1"/>
            <p:nvPr/>
          </p:nvSpPr>
          <p:spPr>
            <a:xfrm>
              <a:off x="6561364" y="3631933"/>
              <a:ext cx="5109256" cy="646331"/>
            </a:xfrm>
            <a:prstGeom prst="rect">
              <a:avLst/>
            </a:prstGeom>
            <a:noFill/>
          </p:spPr>
          <p:txBody>
            <a:bodyPr wrap="square" rtlCol="0">
              <a:spAutoFit/>
            </a:bodyPr>
            <a:lstStyle/>
            <a:p>
              <a:r>
                <a:rPr lang="en-US" b="0" i="0" dirty="0">
                  <a:effectLst/>
                  <a:latin typeface="__fkGroteskNeue_598ab8"/>
                </a:rPr>
                <a:t>"Protect your family's future today :</a:t>
              </a:r>
            </a:p>
            <a:p>
              <a:r>
                <a:rPr lang="en-US" dirty="0">
                  <a:latin typeface="__fkGroteskNeue_598ab8"/>
                </a:rPr>
                <a:t>I</a:t>
              </a:r>
              <a:r>
                <a:rPr lang="en-US" b="0" i="0" dirty="0">
                  <a:effectLst/>
                  <a:latin typeface="__fkGroteskNeue_598ab8"/>
                </a:rPr>
                <a:t>nvest in life insurance for a worry-free tomorrow."</a:t>
              </a:r>
              <a:endParaRPr lang="en-GB" dirty="0">
                <a:latin typeface="Inter SemiBold" panose="02000503000000020004" pitchFamily="2" charset="0"/>
                <a:ea typeface="Inter SemiBold" panose="02000503000000020004"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A5025062-E4A0-63BB-C941-F251FBE3E59D}"/>
                </a:ext>
              </a:extLst>
            </p:cNvPr>
            <p:cNvSpPr txBox="1"/>
            <p:nvPr/>
          </p:nvSpPr>
          <p:spPr>
            <a:xfrm>
              <a:off x="6561364" y="4564575"/>
              <a:ext cx="5372274" cy="960135"/>
            </a:xfrm>
            <a:prstGeom prst="rect">
              <a:avLst/>
            </a:prstGeom>
            <a:noFill/>
          </p:spPr>
          <p:txBody>
            <a:bodyPr wrap="square">
              <a:spAutoFit/>
            </a:bodyPr>
            <a:lstStyle/>
            <a:p>
              <a:pPr>
                <a:lnSpc>
                  <a:spcPts val="1700"/>
                </a:lnSpc>
              </a:pPr>
              <a:r>
                <a:rPr lang="en-GB" sz="1400" b="1" dirty="0">
                  <a:solidFill>
                    <a:schemeClr val="tx2">
                      <a:lumMod val="50000"/>
                    </a:schemeClr>
                  </a:solidFill>
                  <a:latin typeface="Poppins "/>
                  <a:ea typeface="Inter" panose="02000503000000020004" pitchFamily="2" charset="0"/>
                </a:rPr>
                <a:t>Overview | </a:t>
              </a:r>
              <a:r>
                <a:rPr lang="en-GB" sz="1400" dirty="0">
                  <a:solidFill>
                    <a:schemeClr val="tx2">
                      <a:lumMod val="50000"/>
                    </a:schemeClr>
                  </a:solidFill>
                  <a:latin typeface="Poppins "/>
                  <a:ea typeface="Inter" panose="02000503000000020004" pitchFamily="2" charset="0"/>
                </a:rPr>
                <a:t>Objective Approach notes and variable </a:t>
              </a:r>
            </a:p>
            <a:p>
              <a:pPr>
                <a:lnSpc>
                  <a:spcPts val="1700"/>
                </a:lnSpc>
              </a:pPr>
              <a:r>
                <a:rPr lang="en-GB" sz="1400" b="1" dirty="0">
                  <a:solidFill>
                    <a:schemeClr val="tx2">
                      <a:lumMod val="50000"/>
                    </a:schemeClr>
                  </a:solidFill>
                  <a:latin typeface="Poppins "/>
                  <a:ea typeface="Inter" panose="02000503000000020004" pitchFamily="2" charset="0"/>
                </a:rPr>
                <a:t>Basic EDA | </a:t>
              </a:r>
              <a:r>
                <a:rPr lang="en-GB" sz="1400" dirty="0">
                  <a:solidFill>
                    <a:schemeClr val="tx2">
                      <a:lumMod val="50000"/>
                    </a:schemeClr>
                  </a:solidFill>
                  <a:latin typeface="Poppins "/>
                  <a:ea typeface="Inter" panose="02000503000000020004" pitchFamily="2" charset="0"/>
                </a:rPr>
                <a:t>Overview of the Data </a:t>
              </a:r>
            </a:p>
            <a:p>
              <a:pPr>
                <a:lnSpc>
                  <a:spcPts val="1700"/>
                </a:lnSpc>
              </a:pPr>
              <a:r>
                <a:rPr lang="en-GB" sz="1400" b="1" dirty="0">
                  <a:solidFill>
                    <a:schemeClr val="tx2">
                      <a:lumMod val="50000"/>
                    </a:schemeClr>
                  </a:solidFill>
                  <a:latin typeface="Poppins "/>
                  <a:ea typeface="Inter" panose="02000503000000020004" pitchFamily="2" charset="0"/>
                </a:rPr>
                <a:t>Model Architecture | </a:t>
              </a:r>
              <a:r>
                <a:rPr lang="en-GB" sz="1400" dirty="0">
                  <a:solidFill>
                    <a:schemeClr val="tx2">
                      <a:lumMod val="50000"/>
                    </a:schemeClr>
                  </a:solidFill>
                  <a:latin typeface="Poppins "/>
                  <a:ea typeface="Inter" panose="02000503000000020004" pitchFamily="2" charset="0"/>
                </a:rPr>
                <a:t>High Level Architecture view </a:t>
              </a:r>
            </a:p>
            <a:p>
              <a:pPr>
                <a:lnSpc>
                  <a:spcPts val="1700"/>
                </a:lnSpc>
              </a:pPr>
              <a:r>
                <a:rPr lang="en-GB" sz="1400" b="1" dirty="0">
                  <a:solidFill>
                    <a:schemeClr val="tx2">
                      <a:lumMod val="50000"/>
                    </a:schemeClr>
                  </a:solidFill>
                  <a:latin typeface="Poppins "/>
                  <a:ea typeface="Inter" panose="02000503000000020004" pitchFamily="2" charset="0"/>
                </a:rPr>
                <a:t>Model Results | </a:t>
              </a:r>
              <a:r>
                <a:rPr lang="en-GB" sz="1400" dirty="0">
                  <a:solidFill>
                    <a:schemeClr val="tx2">
                      <a:lumMod val="50000"/>
                    </a:schemeClr>
                  </a:solidFill>
                  <a:latin typeface="Poppins "/>
                  <a:ea typeface="Inter" panose="02000503000000020004" pitchFamily="2" charset="0"/>
                </a:rPr>
                <a:t>Final Model Results </a:t>
              </a:r>
            </a:p>
          </p:txBody>
        </p:sp>
        <p:sp>
          <p:nvSpPr>
            <p:cNvPr id="8" name="TextBox 7">
              <a:extLst>
                <a:ext uri="{FF2B5EF4-FFF2-40B4-BE49-F238E27FC236}">
                  <a16:creationId xmlns:a16="http://schemas.microsoft.com/office/drawing/2014/main" id="{F5003211-CA48-7117-EEC7-27B2EEB7BD2E}"/>
                </a:ext>
              </a:extLst>
            </p:cNvPr>
            <p:cNvSpPr txBox="1"/>
            <p:nvPr/>
          </p:nvSpPr>
          <p:spPr>
            <a:xfrm>
              <a:off x="6548631" y="2492418"/>
              <a:ext cx="2509020" cy="461665"/>
            </a:xfrm>
            <a:prstGeom prst="rect">
              <a:avLst/>
            </a:prstGeom>
            <a:noFill/>
          </p:spPr>
          <p:txBody>
            <a:bodyPr wrap="none" rtlCol="0">
              <a:spAutoFit/>
            </a:bodyPr>
            <a:lstStyle/>
            <a:p>
              <a:r>
                <a:rPr lang="en-GB" sz="2400" b="1" u="sng" dirty="0">
                  <a:solidFill>
                    <a:schemeClr val="accent1">
                      <a:lumMod val="50000"/>
                    </a:schemeClr>
                  </a:solidFill>
                  <a:latin typeface="Candara Light" panose="020E0502030303020204" pitchFamily="34" charset="0"/>
                  <a:ea typeface="Arimo Medium" panose="020B0604020202020204" pitchFamily="34" charset="0"/>
                  <a:cs typeface="Poppins Medium" panose="00000600000000000000" pitchFamily="2" charset="0"/>
                </a:rPr>
                <a:t>Propensity Model </a:t>
              </a:r>
            </a:p>
          </p:txBody>
        </p:sp>
        <p:sp>
          <p:nvSpPr>
            <p:cNvPr id="9" name="TextBox 8">
              <a:extLst>
                <a:ext uri="{FF2B5EF4-FFF2-40B4-BE49-F238E27FC236}">
                  <a16:creationId xmlns:a16="http://schemas.microsoft.com/office/drawing/2014/main" id="{FF9620FE-69D5-282F-467B-25C521B9BC4B}"/>
                </a:ext>
              </a:extLst>
            </p:cNvPr>
            <p:cNvSpPr txBox="1"/>
            <p:nvPr/>
          </p:nvSpPr>
          <p:spPr>
            <a:xfrm>
              <a:off x="6561364" y="2915982"/>
              <a:ext cx="2954111" cy="461665"/>
            </a:xfrm>
            <a:prstGeom prst="rect">
              <a:avLst/>
            </a:prstGeom>
            <a:noFill/>
          </p:spPr>
          <p:txBody>
            <a:bodyPr wrap="square" rtlCol="0">
              <a:spAutoFit/>
            </a:bodyPr>
            <a:lstStyle/>
            <a:p>
              <a:r>
                <a:rPr lang="en-GB" sz="2400" b="1" dirty="0">
                  <a:latin typeface="Candara Light" panose="020E0502030303020204" pitchFamily="34" charset="0"/>
                  <a:ea typeface="Arimo Medium" panose="020B0604020202020204" pitchFamily="34" charset="0"/>
                  <a:cs typeface="Poppins" panose="00000500000000000000" pitchFamily="2" charset="0"/>
                </a:rPr>
                <a:t>Insurance </a:t>
              </a:r>
            </a:p>
          </p:txBody>
        </p:sp>
      </p:grpSp>
      <p:grpSp>
        <p:nvGrpSpPr>
          <p:cNvPr id="10" name="Group 9">
            <a:extLst>
              <a:ext uri="{FF2B5EF4-FFF2-40B4-BE49-F238E27FC236}">
                <a16:creationId xmlns:a16="http://schemas.microsoft.com/office/drawing/2014/main" id="{F571C310-1783-DAC5-0B43-6941120F899D}"/>
              </a:ext>
            </a:extLst>
          </p:cNvPr>
          <p:cNvGrpSpPr/>
          <p:nvPr/>
        </p:nvGrpSpPr>
        <p:grpSpPr>
          <a:xfrm>
            <a:off x="510129" y="1962937"/>
            <a:ext cx="339452" cy="4196559"/>
            <a:chOff x="510129" y="1962937"/>
            <a:chExt cx="339452" cy="4196559"/>
          </a:xfrm>
        </p:grpSpPr>
        <p:sp>
          <p:nvSpPr>
            <p:cNvPr id="11" name="TextBox 10">
              <a:extLst>
                <a:ext uri="{FF2B5EF4-FFF2-40B4-BE49-F238E27FC236}">
                  <a16:creationId xmlns:a16="http://schemas.microsoft.com/office/drawing/2014/main" id="{6011CF38-E60C-7378-22CA-02FD982862F7}"/>
                </a:ext>
              </a:extLst>
            </p:cNvPr>
            <p:cNvSpPr txBox="1"/>
            <p:nvPr/>
          </p:nvSpPr>
          <p:spPr>
            <a:xfrm rot="16200000">
              <a:off x="-173170" y="2646236"/>
              <a:ext cx="1706049" cy="339452"/>
            </a:xfrm>
            <a:prstGeom prst="rect">
              <a:avLst/>
            </a:prstGeom>
            <a:noFill/>
          </p:spPr>
          <p:txBody>
            <a:bodyPr wrap="square" rtlCol="0">
              <a:spAutoFit/>
            </a:bodyPr>
            <a:lstStyle/>
            <a:p>
              <a:pPr>
                <a:lnSpc>
                  <a:spcPts val="2200"/>
                </a:lnSpc>
              </a:pPr>
              <a:r>
                <a:rPr lang="en-GB" sz="1100" b="1" spc="300" dirty="0">
                  <a:solidFill>
                    <a:schemeClr val="bg1"/>
                  </a:solidFill>
                  <a:latin typeface="Candara" panose="020E0502030303020204" pitchFamily="34" charset="0"/>
                  <a:ea typeface="Inter Medium" panose="02000503000000020004" pitchFamily="2" charset="0"/>
                </a:rPr>
                <a:t>Topics</a:t>
              </a:r>
            </a:p>
          </p:txBody>
        </p:sp>
        <p:cxnSp>
          <p:nvCxnSpPr>
            <p:cNvPr id="12" name="Straight Connector 11">
              <a:extLst>
                <a:ext uri="{FF2B5EF4-FFF2-40B4-BE49-F238E27FC236}">
                  <a16:creationId xmlns:a16="http://schemas.microsoft.com/office/drawing/2014/main" id="{B13964D5-2350-667F-C637-45E1DDDFCFA5}"/>
                </a:ext>
              </a:extLst>
            </p:cNvPr>
            <p:cNvCxnSpPr>
              <a:cxnSpLocks/>
            </p:cNvCxnSpPr>
            <p:nvPr/>
          </p:nvCxnSpPr>
          <p:spPr>
            <a:xfrm flipV="1">
              <a:off x="679855" y="3875093"/>
              <a:ext cx="0" cy="228440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44CE41F7-0F87-B35D-DBDF-48F655E920B2}"/>
              </a:ext>
            </a:extLst>
          </p:cNvPr>
          <p:cNvCxnSpPr>
            <a:cxnSpLocks/>
          </p:cNvCxnSpPr>
          <p:nvPr/>
        </p:nvCxnSpPr>
        <p:spPr>
          <a:xfrm>
            <a:off x="6505620" y="3082467"/>
            <a:ext cx="3187700" cy="0"/>
          </a:xfrm>
          <a:prstGeom prst="line">
            <a:avLst/>
          </a:prstGeom>
          <a:ln w="25400">
            <a:solidFill>
              <a:srgbClr val="00206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5B200C-B159-6FDF-E105-76671645CA1F}"/>
              </a:ext>
            </a:extLst>
          </p:cNvPr>
          <p:cNvCxnSpPr>
            <a:cxnSpLocks/>
          </p:cNvCxnSpPr>
          <p:nvPr/>
        </p:nvCxnSpPr>
        <p:spPr>
          <a:xfrm>
            <a:off x="6096000" y="0"/>
            <a:ext cx="0" cy="32004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2" descr="Notes ">
            <a:extLst>
              <a:ext uri="{FF2B5EF4-FFF2-40B4-BE49-F238E27FC236}">
                <a16:creationId xmlns:a16="http://schemas.microsoft.com/office/drawing/2014/main" id="{2B0BCB17-C752-9E17-129C-D255931B2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893" y="216064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E9411F-5F09-C56A-81EF-BBA8388A39DC}"/>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7467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Approach</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Note</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497433" y="1962938"/>
            <a:ext cx="364843" cy="4196558"/>
            <a:chOff x="497433" y="1962938"/>
            <a:chExt cx="364843" cy="4196558"/>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33541"/>
              <a:ext cx="1706049" cy="364843"/>
            </a:xfrm>
            <a:prstGeom prst="rect">
              <a:avLst/>
            </a:prstGeom>
            <a:noFill/>
          </p:spPr>
          <p:txBody>
            <a:bodyPr wrap="square" rtlCol="0">
              <a:spAutoFit/>
            </a:bodyPr>
            <a:lstStyle/>
            <a:p>
              <a:pPr>
                <a:lnSpc>
                  <a:spcPts val="2200"/>
                </a:lnSpc>
              </a:pPr>
              <a:r>
                <a:rPr lang="en-GB" b="1" u="sng"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76999"/>
          </a:xfrm>
          <a:prstGeom prst="rect">
            <a:avLst/>
          </a:prstGeom>
          <a:noFill/>
        </p:spPr>
        <p:txBody>
          <a:bodyPr wrap="square">
            <a:spAutoFit/>
          </a:bodyPr>
          <a:lstStyle/>
          <a:p>
            <a:r>
              <a:rPr lang="en-US" sz="1200" b="1" i="0" dirty="0">
                <a:effectLst/>
                <a:latin typeface="Poppins "/>
                <a:ea typeface="Arimo Medium" panose="020B0604020202020204" pitchFamily="34" charset="0"/>
                <a:cs typeface="Poppins" panose="00000500000000000000" pitchFamily="2" charset="0"/>
              </a:rPr>
              <a:t>Busines</a:t>
            </a:r>
            <a:r>
              <a:rPr lang="en-US" sz="1200" b="1"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989902" y="1048831"/>
            <a:ext cx="8766832" cy="902427"/>
          </a:xfrm>
          <a:prstGeom prst="rect">
            <a:avLst/>
          </a:prstGeom>
          <a:noFill/>
        </p:spPr>
        <p:txBody>
          <a:bodyPr wrap="square">
            <a:spAutoFit/>
          </a:bodyPr>
          <a:lstStyle/>
          <a:p>
            <a:pPr>
              <a:lnSpc>
                <a:spcPts val="1600"/>
              </a:lnSpc>
            </a:pPr>
            <a:r>
              <a:rPr lang="en-US" sz="1200" dirty="0">
                <a:solidFill>
                  <a:schemeClr val="tx2"/>
                </a:solidFill>
                <a:latin typeface="Candara" panose="020E0502030303020204" pitchFamily="34" charset="0"/>
                <a:ea typeface="Inter" panose="02000503000000020004" pitchFamily="2" charset="0"/>
              </a:rPr>
              <a:t>The primary objective is to develop </a:t>
            </a:r>
            <a:r>
              <a:rPr lang="en-US" sz="1200" b="1" dirty="0">
                <a:solidFill>
                  <a:schemeClr val="tx2"/>
                </a:solidFill>
                <a:latin typeface="Candara" panose="020E0502030303020204" pitchFamily="34" charset="0"/>
                <a:ea typeface="Inter" panose="02000503000000020004" pitchFamily="2" charset="0"/>
              </a:rPr>
              <a:t>a propensity model using the variables provided by the bank</a:t>
            </a:r>
            <a:r>
              <a:rPr lang="en-US" sz="1200" dirty="0">
                <a:solidFill>
                  <a:schemeClr val="tx2"/>
                </a:solidFill>
                <a:latin typeface="Candara" panose="020E0502030303020204" pitchFamily="34" charset="0"/>
                <a:ea typeface="Inter" panose="02000503000000020004" pitchFamily="2" charset="0"/>
              </a:rPr>
              <a:t>. </a:t>
            </a:r>
          </a:p>
          <a:p>
            <a:pPr>
              <a:lnSpc>
                <a:spcPts val="1600"/>
              </a:lnSpc>
            </a:pPr>
            <a:r>
              <a:rPr lang="en-US" sz="1200" dirty="0">
                <a:solidFill>
                  <a:schemeClr val="tx2"/>
                </a:solidFill>
                <a:latin typeface="Candara" panose="020E0502030303020204" pitchFamily="34" charset="0"/>
                <a:ea typeface="Inter" panose="02000503000000020004" pitchFamily="2" charset="0"/>
              </a:rPr>
              <a:t>These variables can be categorized into four main groups: </a:t>
            </a:r>
            <a:r>
              <a:rPr lang="en-US" sz="1200" b="1" dirty="0">
                <a:solidFill>
                  <a:schemeClr val="tx2"/>
                </a:solidFill>
                <a:latin typeface="Candara" panose="020E0502030303020204" pitchFamily="34" charset="0"/>
                <a:ea typeface="Inter" panose="02000503000000020004" pitchFamily="2" charset="0"/>
              </a:rPr>
              <a:t>Demographics, Bureau Data, Bank Transaction Variables, Insurance-related Variables.</a:t>
            </a:r>
            <a:r>
              <a:rPr lang="en-US" sz="1200" dirty="0">
                <a:solidFill>
                  <a:schemeClr val="tx2"/>
                </a:solidFill>
                <a:latin typeface="Candara" panose="020E0502030303020204" pitchFamily="34" charset="0"/>
                <a:ea typeface="Inter" panose="02000503000000020004" pitchFamily="2" charset="0"/>
              </a:rPr>
              <a:t> The goal is to identify individuals who are most likely to purchase insurance products across different cohorts and map appropriate products.</a:t>
            </a:r>
            <a:endParaRPr lang="en-GB" sz="1200" dirty="0">
              <a:solidFill>
                <a:schemeClr val="tx2"/>
              </a:solidFill>
              <a:latin typeface="Candara" panose="020E0502030303020204" pitchFamily="34" charset="0"/>
              <a:ea typeface="Inter" panose="02000503000000020004" pitchFamily="2" charset="0"/>
            </a:endParaRPr>
          </a:p>
        </p:txBody>
      </p:sp>
      <p:grpSp>
        <p:nvGrpSpPr>
          <p:cNvPr id="74" name="Group 73">
            <a:extLst>
              <a:ext uri="{FF2B5EF4-FFF2-40B4-BE49-F238E27FC236}">
                <a16:creationId xmlns:a16="http://schemas.microsoft.com/office/drawing/2014/main" id="{9B78E40E-8CB9-3B7D-AA52-312EF7C44D20}"/>
              </a:ext>
            </a:extLst>
          </p:cNvPr>
          <p:cNvGrpSpPr/>
          <p:nvPr/>
        </p:nvGrpSpPr>
        <p:grpSpPr>
          <a:xfrm rot="5400000">
            <a:off x="7833150" y="1912943"/>
            <a:ext cx="3522162" cy="4477137"/>
            <a:chOff x="3265149" y="2807468"/>
            <a:chExt cx="3522162" cy="3462486"/>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3577279" y="2908957"/>
              <a:ext cx="3311522" cy="3108543"/>
            </a:xfrm>
            <a:prstGeom prst="rect">
              <a:avLst/>
            </a:prstGeom>
            <a:noFill/>
          </p:spPr>
          <p:txBody>
            <a:bodyPr wrap="square">
              <a:spAutoFit/>
            </a:bodyPr>
            <a:lstStyle/>
            <a:p>
              <a:pPr algn="l"/>
              <a:r>
                <a:rPr lang="en-US" sz="1400" b="0" i="0" dirty="0">
                  <a:effectLst/>
                  <a:latin typeface="Candara" panose="020E0502030303020204" pitchFamily="34" charset="0"/>
                </a:rPr>
                <a:t>The  automated system will generate four distinct models:</a:t>
              </a:r>
            </a:p>
            <a:p>
              <a:pPr marL="628650" lvl="1" indent="-171450">
                <a:buFont typeface="Arial" panose="020B0604020202020204" pitchFamily="34" charset="0"/>
                <a:buChar char="•"/>
              </a:pPr>
              <a:r>
                <a:rPr lang="en-US" sz="1400" b="0" i="0" dirty="0">
                  <a:effectLst/>
                  <a:latin typeface="Candara" panose="020E0502030303020204" pitchFamily="34" charset="0"/>
                </a:rPr>
                <a:t>Logistic Regression</a:t>
              </a:r>
            </a:p>
            <a:p>
              <a:pPr marL="628650" lvl="1" indent="-171450">
                <a:buFont typeface="Arial" panose="020B0604020202020204" pitchFamily="34" charset="0"/>
                <a:buChar char="•"/>
              </a:pPr>
              <a:r>
                <a:rPr lang="en-US" sz="1400" b="0" i="0" dirty="0" err="1">
                  <a:effectLst/>
                  <a:latin typeface="Candara" panose="020E0502030303020204" pitchFamily="34" charset="0"/>
                </a:rPr>
                <a:t>XGBoost</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err="1">
                  <a:effectLst/>
                  <a:latin typeface="Candara" panose="020E0502030303020204" pitchFamily="34" charset="0"/>
                </a:rPr>
                <a:t>LightGBM</a:t>
              </a:r>
              <a:endParaRPr lang="en-US" sz="1400" b="0" i="0" dirty="0">
                <a:effectLst/>
                <a:latin typeface="Candara" panose="020E0502030303020204" pitchFamily="34" charset="0"/>
              </a:endParaRPr>
            </a:p>
            <a:p>
              <a:pPr marL="628650" lvl="1" indent="-171450">
                <a:buFont typeface="Arial" panose="020B0604020202020204" pitchFamily="34" charset="0"/>
                <a:buChar char="•"/>
              </a:pPr>
              <a:r>
                <a:rPr lang="en-US" sz="1400" b="0" i="0" dirty="0">
                  <a:effectLst/>
                  <a:latin typeface="Candara" panose="020E0502030303020204" pitchFamily="34" charset="0"/>
                </a:rPr>
                <a:t>Random Forest</a:t>
              </a:r>
            </a:p>
            <a:p>
              <a:pPr lvl="1"/>
              <a:endParaRPr lang="en-US" sz="1400" b="0" i="0" dirty="0">
                <a:effectLst/>
                <a:latin typeface="Candara" panose="020E0502030303020204" pitchFamily="34" charset="0"/>
              </a:endParaRPr>
            </a:p>
            <a:p>
              <a:r>
                <a:rPr lang="en-US" sz="1400" b="0" i="0" dirty="0">
                  <a:effectLst/>
                  <a:latin typeface="Candara" panose="020E0502030303020204" pitchFamily="34" charset="0"/>
                </a:rPr>
                <a:t>These models will incorporate automated variable selection and optimization processes. Additionally, the system will produce relevant metrics for analyzing each model, enabling the selection of the best model based on explainability and accuracy. Furthermore, sub-cohorts will be created based on individuals' propensity to purchase insurance.</a:t>
              </a:r>
              <a:endParaRPr lang="en-GB" sz="1400" dirty="0">
                <a:solidFill>
                  <a:schemeClr val="tx1">
                    <a:alpha val="90000"/>
                  </a:schemeClr>
                </a:solidFill>
                <a:latin typeface="Candara" panose="020E0502030303020204" pitchFamily="34" charset="0"/>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249362" y="4915613"/>
              <a:ext cx="2370128" cy="338554"/>
            </a:xfrm>
            <a:prstGeom prst="rect">
              <a:avLst/>
            </a:prstGeom>
            <a:noFill/>
          </p:spPr>
          <p:txBody>
            <a:bodyPr wrap="square" rtlCol="0">
              <a:spAutoFit/>
            </a:bodyPr>
            <a:lstStyle/>
            <a:p>
              <a:r>
                <a:rPr lang="en-US" sz="1600" b="1" i="0" dirty="0">
                  <a:effectLst/>
                  <a:latin typeface="Inter "/>
                  <a:cs typeface="Poppins SemiBold" panose="00000700000000000000" pitchFamily="50" charset="0"/>
                </a:rPr>
                <a:t>Model Methodology</a:t>
              </a:r>
            </a:p>
          </p:txBody>
        </p:sp>
      </p:grpSp>
      <p:grpSp>
        <p:nvGrpSpPr>
          <p:cNvPr id="2" name="Group 1">
            <a:extLst>
              <a:ext uri="{FF2B5EF4-FFF2-40B4-BE49-F238E27FC236}">
                <a16:creationId xmlns:a16="http://schemas.microsoft.com/office/drawing/2014/main" id="{B41039F2-55B7-3F0B-EF6E-7668B1AE7A29}"/>
              </a:ext>
            </a:extLst>
          </p:cNvPr>
          <p:cNvGrpSpPr/>
          <p:nvPr/>
        </p:nvGrpSpPr>
        <p:grpSpPr>
          <a:xfrm>
            <a:off x="679854" y="1980716"/>
            <a:ext cx="1413726" cy="396134"/>
            <a:chOff x="1524171" y="5770608"/>
            <a:chExt cx="1413726" cy="396134"/>
          </a:xfrm>
          <a:solidFill>
            <a:schemeClr val="accent6">
              <a:lumMod val="20000"/>
              <a:lumOff val="80000"/>
            </a:schemeClr>
          </a:solidFill>
        </p:grpSpPr>
        <p:sp>
          <p:nvSpPr>
            <p:cNvPr id="4" name="Rectangle: Rounded Corners 3">
              <a:extLst>
                <a:ext uri="{FF2B5EF4-FFF2-40B4-BE49-F238E27FC236}">
                  <a16:creationId xmlns:a16="http://schemas.microsoft.com/office/drawing/2014/main" id="{C8339E49-98BF-A264-25C0-B1D56A5407DE}"/>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DABD77C-1CAB-739F-EA9A-AFE31A4ACE75}"/>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External</a:t>
              </a:r>
            </a:p>
          </p:txBody>
        </p:sp>
      </p:gr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301260" y="3854388"/>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184165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1026" name="Picture 2" descr="Sticky note">
            <a:extLst>
              <a:ext uri="{FF2B5EF4-FFF2-40B4-BE49-F238E27FC236}">
                <a16:creationId xmlns:a16="http://schemas.microsoft.com/office/drawing/2014/main" id="{5B71FE91-97C4-0C74-5F50-E0CCEE779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8" y="683071"/>
            <a:ext cx="365760" cy="3657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e 16">
            <a:extLst>
              <a:ext uri="{FF2B5EF4-FFF2-40B4-BE49-F238E27FC236}">
                <a16:creationId xmlns:a16="http://schemas.microsoft.com/office/drawing/2014/main" id="{FA428DF8-39B1-DA4F-D89B-94C2161EBE01}"/>
              </a:ext>
            </a:extLst>
          </p:cNvPr>
          <p:cNvGraphicFramePr>
            <a:graphicFrameLocks noGrp="1"/>
          </p:cNvGraphicFramePr>
          <p:nvPr>
            <p:extLst>
              <p:ext uri="{D42A27DB-BD31-4B8C-83A1-F6EECF244321}">
                <p14:modId xmlns:p14="http://schemas.microsoft.com/office/powerpoint/2010/main" val="1377616198"/>
              </p:ext>
            </p:extLst>
          </p:nvPr>
        </p:nvGraphicFramePr>
        <p:xfrm>
          <a:off x="833992" y="2533650"/>
          <a:ext cx="2816089" cy="3608070"/>
        </p:xfrm>
        <a:graphic>
          <a:graphicData uri="http://schemas.openxmlformats.org/drawingml/2006/table">
            <a:tbl>
              <a:tblPr firstRow="1" firstCol="1" bandRow="1"/>
              <a:tblGrid>
                <a:gridCol w="824251">
                  <a:extLst>
                    <a:ext uri="{9D8B030D-6E8A-4147-A177-3AD203B41FA5}">
                      <a16:colId xmlns:a16="http://schemas.microsoft.com/office/drawing/2014/main" val="2084575434"/>
                    </a:ext>
                  </a:extLst>
                </a:gridCol>
                <a:gridCol w="1991838">
                  <a:extLst>
                    <a:ext uri="{9D8B030D-6E8A-4147-A177-3AD203B41FA5}">
                      <a16:colId xmlns:a16="http://schemas.microsoft.com/office/drawing/2014/main" val="2699222428"/>
                    </a:ext>
                  </a:extLst>
                </a:gridCol>
              </a:tblGrid>
              <a:tr h="190500">
                <a:tc>
                  <a:txBody>
                    <a:bodyPr/>
                    <a:lstStyle/>
                    <a:p>
                      <a:pPr algn="ctr" fontAlgn="b"/>
                      <a:r>
                        <a:rPr lang="en-US" sz="1100" b="1" i="0" u="none" strike="noStrike" dirty="0">
                          <a:solidFill>
                            <a:srgbClr val="000000"/>
                          </a:solidFill>
                          <a:effectLst/>
                          <a:latin typeface="Candara" panose="020E0502030303020204" pitchFamily="34" charset="0"/>
                        </a:rPr>
                        <a:t>Categories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ndara" panose="020E0502030303020204" pitchFamily="34" charset="0"/>
                        </a:rPr>
                        <a:t>Data Fields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8875299"/>
                  </a:ext>
                </a:extLst>
              </a:tr>
              <a:tr h="184150">
                <a:tc rowSpan="15">
                  <a:txBody>
                    <a:bodyPr/>
                    <a:lstStyle/>
                    <a:p>
                      <a:pPr algn="ctr" fontAlgn="ctr"/>
                      <a:r>
                        <a:rPr lang="en-US" sz="900" b="1" i="0" u="none" strike="noStrike" dirty="0">
                          <a:solidFill>
                            <a:srgbClr val="000000"/>
                          </a:solidFill>
                          <a:effectLst/>
                          <a:latin typeface="Candara" panose="020E0502030303020204" pitchFamily="34" charset="0"/>
                        </a:rPr>
                        <a:t>Bank </a:t>
                      </a:r>
                    </a:p>
                    <a:p>
                      <a:pPr algn="ctr" fontAlgn="ctr"/>
                      <a:r>
                        <a:rPr lang="en-US" sz="900" b="1" i="0" u="none" strike="noStrike" dirty="0">
                          <a:solidFill>
                            <a:srgbClr val="000000"/>
                          </a:solidFill>
                          <a:effectLst/>
                          <a:latin typeface="Candara" panose="020E0502030303020204" pitchFamily="34" charset="0"/>
                        </a:rPr>
                        <a:t>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1" i="0" u="none" strike="noStrike" dirty="0">
                          <a:solidFill>
                            <a:srgbClr val="000000"/>
                          </a:solidFill>
                          <a:effectLst/>
                          <a:latin typeface="Candara" panose="020E0502030303020204" pitchFamily="34" charset="0"/>
                        </a:rPr>
                        <a:t>Account Type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6166147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Average Quarterly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03882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Total Credit Lines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38477374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Fixed Deposit (Count, Max)</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846669"/>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Customer Type Tag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07686664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Digital Usage Flag (Internet/ Mobile Banking)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414479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Relation Ship Manager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683908152"/>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Mutual Fund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5131965"/>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Monthly Balance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411793214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General Insurance Flag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5307683"/>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Max Credit Amount 12 Mts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25986517"/>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Debit Credit Ratio</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865178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Net Relation Value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3391023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KYC Flag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9835310"/>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Vintage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094078820"/>
                  </a:ext>
                </a:extLst>
              </a:tr>
              <a:tr h="184150">
                <a:tc rowSpan="3">
                  <a:txBody>
                    <a:bodyPr/>
                    <a:lstStyle/>
                    <a:p>
                      <a:pPr algn="ctr" fontAlgn="ctr"/>
                      <a:r>
                        <a:rPr lang="en-US" sz="900" b="1" i="0" u="none" strike="noStrike">
                          <a:solidFill>
                            <a:srgbClr val="000000"/>
                          </a:solidFill>
                          <a:effectLst/>
                          <a:latin typeface="Candara" panose="020E0502030303020204" pitchFamily="34" charset="0"/>
                        </a:rPr>
                        <a:t>Insurance Related Variables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b"/>
                      <a:r>
                        <a:rPr lang="en-US" sz="900" b="1" i="0" u="none" strike="noStrike" dirty="0">
                          <a:solidFill>
                            <a:srgbClr val="000000"/>
                          </a:solidFill>
                          <a:effectLst/>
                          <a:latin typeface="Candara" panose="020E0502030303020204" pitchFamily="34" charset="0"/>
                        </a:rPr>
                        <a:t>Insurance Product Flag [target]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6607418"/>
                  </a:ext>
                </a:extLst>
              </a:tr>
              <a:tr h="18415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Product Category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323395322"/>
                  </a:ext>
                </a:extLst>
              </a:tr>
              <a:tr h="190500">
                <a:tc vMerge="1">
                  <a:txBody>
                    <a:bodyPr/>
                    <a:lstStyle/>
                    <a:p>
                      <a:endParaRPr lang="en-US"/>
                    </a:p>
                  </a:txBody>
                  <a:tcPr/>
                </a:tc>
                <a:tc>
                  <a:txBody>
                    <a:bodyPr/>
                    <a:lstStyle/>
                    <a:p>
                      <a:pPr algn="ctr" fontAlgn="b"/>
                      <a:r>
                        <a:rPr lang="en-US" sz="900" b="1" i="0" u="none" strike="noStrike" dirty="0">
                          <a:solidFill>
                            <a:srgbClr val="000000"/>
                          </a:solidFill>
                          <a:effectLst/>
                          <a:latin typeface="Candara" panose="020E0502030303020204" pitchFamily="34" charset="0"/>
                        </a:rPr>
                        <a:t>Insurance Premium Payments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0541835"/>
                  </a:ext>
                </a:extLst>
              </a:tr>
            </a:tbl>
          </a:graphicData>
        </a:graphic>
      </p:graphicFrame>
      <p:graphicFrame>
        <p:nvGraphicFramePr>
          <p:cNvPr id="11" name="Table 10">
            <a:extLst>
              <a:ext uri="{FF2B5EF4-FFF2-40B4-BE49-F238E27FC236}">
                <a16:creationId xmlns:a16="http://schemas.microsoft.com/office/drawing/2014/main" id="{D2AC5927-BAD3-6677-4EEF-D550DE395AA1}"/>
              </a:ext>
            </a:extLst>
          </p:cNvPr>
          <p:cNvGraphicFramePr>
            <a:graphicFrameLocks noGrp="1"/>
          </p:cNvGraphicFramePr>
          <p:nvPr>
            <p:extLst>
              <p:ext uri="{D42A27DB-BD31-4B8C-83A1-F6EECF244321}">
                <p14:modId xmlns:p14="http://schemas.microsoft.com/office/powerpoint/2010/main" val="126724099"/>
              </p:ext>
            </p:extLst>
          </p:nvPr>
        </p:nvGraphicFramePr>
        <p:xfrm>
          <a:off x="3746574" y="2533650"/>
          <a:ext cx="3249886" cy="3779520"/>
        </p:xfrm>
        <a:graphic>
          <a:graphicData uri="http://schemas.openxmlformats.org/drawingml/2006/table">
            <a:tbl>
              <a:tblPr firstRow="1" bandRow="1"/>
              <a:tblGrid>
                <a:gridCol w="1109905">
                  <a:extLst>
                    <a:ext uri="{9D8B030D-6E8A-4147-A177-3AD203B41FA5}">
                      <a16:colId xmlns:a16="http://schemas.microsoft.com/office/drawing/2014/main" val="655509816"/>
                    </a:ext>
                  </a:extLst>
                </a:gridCol>
                <a:gridCol w="2139981">
                  <a:extLst>
                    <a:ext uri="{9D8B030D-6E8A-4147-A177-3AD203B41FA5}">
                      <a16:colId xmlns:a16="http://schemas.microsoft.com/office/drawing/2014/main" val="3148263239"/>
                    </a:ext>
                  </a:extLst>
                </a:gridCol>
              </a:tblGrid>
              <a:tr h="184150">
                <a:tc>
                  <a:txBody>
                    <a:bodyPr/>
                    <a:lstStyle/>
                    <a:p>
                      <a:pPr algn="ctr" rtl="0" fontAlgn="b"/>
                      <a:r>
                        <a:rPr lang="en-US" sz="1100" b="1" i="0" u="none" strike="noStrike" dirty="0">
                          <a:solidFill>
                            <a:srgbClr val="000000"/>
                          </a:solidFill>
                          <a:effectLst/>
                          <a:latin typeface="Calibri" panose="020F0502020204030204" pitchFamily="34" charset="0"/>
                        </a:rPr>
                        <a:t>Categories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tc>
                  <a:txBody>
                    <a:bodyPr/>
                    <a:lstStyle/>
                    <a:p>
                      <a:pPr algn="ctr" rtl="0" fontAlgn="b"/>
                      <a:r>
                        <a:rPr lang="en-US" sz="1100" b="1" i="0" u="none" strike="noStrike" dirty="0">
                          <a:solidFill>
                            <a:srgbClr val="000000"/>
                          </a:solidFill>
                          <a:effectLst/>
                          <a:latin typeface="Calibri" panose="020F0502020204030204" pitchFamily="34" charset="0"/>
                        </a:rPr>
                        <a:t>Data Fields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9"/>
                    </a:solidFill>
                  </a:tcPr>
                </a:tc>
                <a:extLst>
                  <a:ext uri="{0D108BD9-81ED-4DB2-BD59-A6C34878D82A}">
                    <a16:rowId xmlns:a16="http://schemas.microsoft.com/office/drawing/2014/main" val="3073294824"/>
                  </a:ext>
                </a:extLst>
              </a:tr>
              <a:tr h="184150">
                <a:tc rowSpan="12">
                  <a:txBody>
                    <a:bodyPr/>
                    <a:lstStyle/>
                    <a:p>
                      <a:pPr algn="ctr" rtl="0" fontAlgn="ctr"/>
                      <a:r>
                        <a:rPr lang="en-US" sz="1000" b="0" i="0" u="none" strike="noStrike" dirty="0">
                          <a:solidFill>
                            <a:srgbClr val="000000"/>
                          </a:solidFill>
                          <a:effectLst/>
                          <a:latin typeface="Candara" panose="020E0502030303020204" pitchFamily="34" charset="0"/>
                        </a:rPr>
                        <a:t>Demographics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E7"/>
                    </a:solidFill>
                  </a:tcPr>
                </a:tc>
                <a:tc>
                  <a:txBody>
                    <a:bodyPr/>
                    <a:lstStyle/>
                    <a:p>
                      <a:pPr algn="ctr" rtl="0" fontAlgn="b"/>
                      <a:r>
                        <a:rPr lang="en-US" sz="900" b="1" i="0" u="none" strike="noStrike" dirty="0">
                          <a:solidFill>
                            <a:srgbClr val="000000"/>
                          </a:solidFill>
                          <a:effectLst/>
                          <a:latin typeface="Candara" panose="020E0502030303020204" pitchFamily="34" charset="0"/>
                        </a:rPr>
                        <a:t>Income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828624130"/>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Occupation</a:t>
                      </a:r>
                    </a:p>
                  </a:txBody>
                  <a:tcPr marL="6350" marR="6350" marT="6350" marB="0" anchor="b">
                    <a:lnL>
                      <a:noFill/>
                    </a:lnL>
                    <a:lnR>
                      <a:noFill/>
                    </a:lnR>
                    <a:lnT>
                      <a:noFill/>
                    </a:lnT>
                    <a:lnB>
                      <a:noFill/>
                    </a:lnB>
                    <a:noFill/>
                  </a:tcPr>
                </a:tc>
                <a:extLst>
                  <a:ext uri="{0D108BD9-81ED-4DB2-BD59-A6C34878D82A}">
                    <a16:rowId xmlns:a16="http://schemas.microsoft.com/office/drawing/2014/main" val="62419168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4280984245"/>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Marital Status</a:t>
                      </a:r>
                    </a:p>
                  </a:txBody>
                  <a:tcPr marL="6350" marR="6350" marT="6350" marB="0" anchor="b">
                    <a:lnL>
                      <a:noFill/>
                    </a:lnL>
                    <a:lnR>
                      <a:noFill/>
                    </a:lnR>
                    <a:lnT>
                      <a:noFill/>
                    </a:lnT>
                    <a:lnB>
                      <a:noFill/>
                    </a:lnB>
                    <a:noFill/>
                  </a:tcPr>
                </a:tc>
                <a:extLst>
                  <a:ext uri="{0D108BD9-81ED-4DB2-BD59-A6C34878D82A}">
                    <a16:rowId xmlns:a16="http://schemas.microsoft.com/office/drawing/2014/main" val="167698024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Pin-code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1973903512"/>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State</a:t>
                      </a:r>
                    </a:p>
                  </a:txBody>
                  <a:tcPr marL="6350" marR="6350" marT="6350" marB="0" anchor="b">
                    <a:lnL>
                      <a:noFill/>
                    </a:lnL>
                    <a:lnR>
                      <a:noFill/>
                    </a:lnR>
                    <a:lnT>
                      <a:noFill/>
                    </a:lnT>
                    <a:lnB>
                      <a:noFill/>
                    </a:lnB>
                    <a:noFill/>
                  </a:tcPr>
                </a:tc>
                <a:extLst>
                  <a:ext uri="{0D108BD9-81ED-4DB2-BD59-A6C34878D82A}">
                    <a16:rowId xmlns:a16="http://schemas.microsoft.com/office/drawing/2014/main" val="3590574879"/>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Zone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536074802"/>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Nominee Flag</a:t>
                      </a:r>
                    </a:p>
                  </a:txBody>
                  <a:tcPr marL="6350" marR="6350" marT="6350" marB="0" anchor="b">
                    <a:lnL>
                      <a:noFill/>
                    </a:lnL>
                    <a:lnR>
                      <a:noFill/>
                    </a:lnR>
                    <a:lnT>
                      <a:noFill/>
                    </a:lnT>
                    <a:lnB>
                      <a:noFill/>
                    </a:lnB>
                    <a:noFill/>
                  </a:tcPr>
                </a:tc>
                <a:extLst>
                  <a:ext uri="{0D108BD9-81ED-4DB2-BD59-A6C34878D82A}">
                    <a16:rowId xmlns:a16="http://schemas.microsoft.com/office/drawing/2014/main" val="1913776065"/>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Education </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9480712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Home Ownership</a:t>
                      </a:r>
                    </a:p>
                  </a:txBody>
                  <a:tcPr marL="6350" marR="6350" marT="6350" marB="0" anchor="b">
                    <a:lnL>
                      <a:noFill/>
                    </a:lnL>
                    <a:lnR>
                      <a:noFill/>
                    </a:lnR>
                    <a:lnT>
                      <a:noFill/>
                    </a:lnT>
                    <a:lnB>
                      <a:noFill/>
                    </a:lnB>
                    <a:noFill/>
                  </a:tcPr>
                </a:tc>
                <a:extLst>
                  <a:ext uri="{0D108BD9-81ED-4DB2-BD59-A6C34878D82A}">
                    <a16:rowId xmlns:a16="http://schemas.microsoft.com/office/drawing/2014/main" val="190153885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City</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875524066"/>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Flag for Risky Occupation (Fire fighter, Paramilitary etc)</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082545"/>
                  </a:ext>
                </a:extLst>
              </a:tr>
              <a:tr h="184150">
                <a:tc rowSpan="7">
                  <a:txBody>
                    <a:bodyPr/>
                    <a:lstStyle/>
                    <a:p>
                      <a:pPr algn="ctr" rtl="0" fontAlgn="ctr"/>
                      <a:r>
                        <a:rPr lang="en-US" sz="1000" b="0" i="0" u="none" strike="noStrike">
                          <a:solidFill>
                            <a:srgbClr val="000000"/>
                          </a:solidFill>
                          <a:effectLst/>
                          <a:latin typeface="Candara" panose="020E0502030303020204" pitchFamily="34" charset="0"/>
                        </a:rPr>
                        <a:t>Bereau variables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900" b="1" i="0" u="none" strike="noStrike" dirty="0">
                          <a:solidFill>
                            <a:srgbClr val="000000"/>
                          </a:solidFill>
                          <a:effectLst/>
                          <a:latin typeface="Candara" panose="020E0502030303020204" pitchFamily="34" charset="0"/>
                        </a:rPr>
                        <a:t>Bureau Score</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E7E7E7"/>
                    </a:solidFill>
                  </a:tcPr>
                </a:tc>
                <a:extLst>
                  <a:ext uri="{0D108BD9-81ED-4DB2-BD59-A6C34878D82A}">
                    <a16:rowId xmlns:a16="http://schemas.microsoft.com/office/drawing/2014/main" val="1746070521"/>
                  </a:ext>
                </a:extLst>
              </a:tr>
              <a:tr h="184150">
                <a:tc vMerge="1">
                  <a:txBody>
                    <a:bodyPr/>
                    <a:lstStyle/>
                    <a:p>
                      <a:endParaRPr lang="en-US"/>
                    </a:p>
                  </a:txBody>
                  <a:tcPr/>
                </a:tc>
                <a:tc>
                  <a:txBody>
                    <a:bodyPr/>
                    <a:lstStyle/>
                    <a:p>
                      <a:pPr algn="ctr" rtl="0" fontAlgn="b"/>
                      <a:r>
                        <a:rPr lang="en-US" sz="900" b="1" i="0" u="none" strike="noStrike">
                          <a:solidFill>
                            <a:srgbClr val="000000"/>
                          </a:solidFill>
                          <a:effectLst/>
                          <a:latin typeface="Candara" panose="020E0502030303020204" pitchFamily="34" charset="0"/>
                        </a:rPr>
                        <a:t>No of active Loans</a:t>
                      </a:r>
                    </a:p>
                  </a:txBody>
                  <a:tcPr marL="6350" marR="6350" marT="6350" marB="0" anchor="b">
                    <a:lnL>
                      <a:noFill/>
                    </a:lnL>
                    <a:lnR>
                      <a:noFill/>
                    </a:lnR>
                    <a:lnT>
                      <a:noFill/>
                    </a:lnT>
                    <a:lnB>
                      <a:noFill/>
                    </a:lnB>
                    <a:noFill/>
                  </a:tcPr>
                </a:tc>
                <a:extLst>
                  <a:ext uri="{0D108BD9-81ED-4DB2-BD59-A6C34878D82A}">
                    <a16:rowId xmlns:a16="http://schemas.microsoft.com/office/drawing/2014/main" val="1716380487"/>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Credit vintage</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3875115876"/>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DPD's</a:t>
                      </a:r>
                    </a:p>
                  </a:txBody>
                  <a:tcPr marL="6350" marR="6350" marT="6350" marB="0" anchor="b">
                    <a:lnL>
                      <a:noFill/>
                    </a:lnL>
                    <a:lnR>
                      <a:noFill/>
                    </a:lnR>
                    <a:lnT>
                      <a:noFill/>
                    </a:lnT>
                    <a:lnB>
                      <a:noFill/>
                    </a:lnB>
                    <a:noFill/>
                  </a:tcPr>
                </a:tc>
                <a:extLst>
                  <a:ext uri="{0D108BD9-81ED-4DB2-BD59-A6C34878D82A}">
                    <a16:rowId xmlns:a16="http://schemas.microsoft.com/office/drawing/2014/main" val="2543770388"/>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Secured/Unsecured loans</a:t>
                      </a:r>
                    </a:p>
                  </a:txBody>
                  <a:tcPr marL="6350" marR="6350" marT="6350" marB="0" anchor="b">
                    <a:lnL>
                      <a:noFill/>
                    </a:lnL>
                    <a:lnR>
                      <a:noFill/>
                    </a:lnR>
                    <a:lnT>
                      <a:noFill/>
                    </a:lnT>
                    <a:lnB>
                      <a:noFill/>
                    </a:lnB>
                    <a:solidFill>
                      <a:srgbClr val="E7E7E7"/>
                    </a:solidFill>
                  </a:tcPr>
                </a:tc>
                <a:extLst>
                  <a:ext uri="{0D108BD9-81ED-4DB2-BD59-A6C34878D82A}">
                    <a16:rowId xmlns:a16="http://schemas.microsoft.com/office/drawing/2014/main" val="2908806374"/>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No of Enquiries</a:t>
                      </a:r>
                    </a:p>
                  </a:txBody>
                  <a:tcPr marL="6350" marR="6350" marT="6350" marB="0" anchor="b">
                    <a:lnL>
                      <a:noFill/>
                    </a:lnL>
                    <a:lnR>
                      <a:noFill/>
                    </a:lnR>
                    <a:lnT>
                      <a:noFill/>
                    </a:lnT>
                    <a:lnB>
                      <a:noFill/>
                    </a:lnB>
                    <a:noFill/>
                  </a:tcPr>
                </a:tc>
                <a:extLst>
                  <a:ext uri="{0D108BD9-81ED-4DB2-BD59-A6C34878D82A}">
                    <a16:rowId xmlns:a16="http://schemas.microsoft.com/office/drawing/2014/main" val="1509889893"/>
                  </a:ext>
                </a:extLst>
              </a:tr>
              <a:tr h="184150">
                <a:tc vMerge="1">
                  <a:txBody>
                    <a:bodyPr/>
                    <a:lstStyle/>
                    <a:p>
                      <a:endParaRPr lang="en-US"/>
                    </a:p>
                  </a:txBody>
                  <a:tcPr/>
                </a:tc>
                <a:tc>
                  <a:txBody>
                    <a:bodyPr/>
                    <a:lstStyle/>
                    <a:p>
                      <a:pPr algn="ctr" rtl="0" fontAlgn="b"/>
                      <a:r>
                        <a:rPr lang="en-US" sz="900" b="1" i="0" u="none" strike="noStrike" dirty="0">
                          <a:solidFill>
                            <a:srgbClr val="000000"/>
                          </a:solidFill>
                          <a:effectLst/>
                          <a:latin typeface="Candara" panose="020E0502030303020204" pitchFamily="34" charset="0"/>
                        </a:rPr>
                        <a:t>Max CC spend </a:t>
                      </a:r>
                      <a:r>
                        <a:rPr lang="en-US" sz="900" b="1" i="0" u="none" strike="noStrike" dirty="0" err="1">
                          <a:solidFill>
                            <a:srgbClr val="000000"/>
                          </a:solidFill>
                          <a:effectLst/>
                          <a:latin typeface="Candara" panose="020E0502030303020204" pitchFamily="34" charset="0"/>
                        </a:rPr>
                        <a:t>etc</a:t>
                      </a:r>
                      <a:endParaRPr lang="en-US" sz="900" b="1" i="0" u="none" strike="noStrike" dirty="0">
                        <a:solidFill>
                          <a:srgbClr val="000000"/>
                        </a:solidFill>
                        <a:effectLst/>
                        <a:latin typeface="Candara" panose="020E050203030302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771109299"/>
                  </a:ext>
                </a:extLst>
              </a:tr>
            </a:tbl>
          </a:graphicData>
        </a:graphic>
      </p:graphicFrame>
    </p:spTree>
    <p:extLst>
      <p:ext uri="{BB962C8B-B14F-4D97-AF65-F5344CB8AC3E}">
        <p14:creationId xmlns:p14="http://schemas.microsoft.com/office/powerpoint/2010/main" val="224837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339847"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Basic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EDA</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Busines</a:t>
            </a:r>
            <a:r>
              <a:rPr lang="en-US" sz="900"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Model Methodology</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62" y="561632"/>
            <a:ext cx="393192" cy="393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F09E4F-7BB0-A09E-9FEA-6AAEF4192F54}"/>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F08A69C-F7AA-137A-5183-37F0A286560C}"/>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8C29389-49E6-B3B5-7269-41F02A4BF536}"/>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spTree>
    <p:extLst>
      <p:ext uri="{BB962C8B-B14F-4D97-AF65-F5344CB8AC3E}">
        <p14:creationId xmlns:p14="http://schemas.microsoft.com/office/powerpoint/2010/main" val="62435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7" y="561632"/>
            <a:ext cx="2977513"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Architecture</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Busines</a:t>
            </a:r>
            <a:r>
              <a:rPr lang="en-US" sz="900" dirty="0">
                <a:latin typeface="Poppins "/>
                <a:ea typeface="Arimo Medium" panose="020B0604020202020204" pitchFamily="34" charset="0"/>
                <a:cs typeface="Poppins" panose="00000500000000000000" pitchFamily="2" charset="0"/>
              </a:rPr>
              <a:t>s problem </a:t>
            </a:r>
          </a:p>
        </p:txBody>
      </p:sp>
      <p:sp>
        <p:nvSpPr>
          <p:cNvPr id="2" name="TextBox 1">
            <a:extLst>
              <a:ext uri="{FF2B5EF4-FFF2-40B4-BE49-F238E27FC236}">
                <a16:creationId xmlns:a16="http://schemas.microsoft.com/office/drawing/2014/main" id="{99FDE9D3-1C18-D3EB-D013-BD29BC9D041C}"/>
              </a:ext>
            </a:extLst>
          </p:cNvPr>
          <p:cNvSpPr txBox="1"/>
          <p:nvPr/>
        </p:nvSpPr>
        <p:spPr>
          <a:xfrm>
            <a:off x="9497419" y="813759"/>
            <a:ext cx="2245359"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High Level Architecture View : </a:t>
            </a:r>
          </a:p>
        </p:txBody>
      </p:sp>
      <p:pic>
        <p:nvPicPr>
          <p:cNvPr id="2050" name="Picture 2" descr="Architectural ">
            <a:extLst>
              <a:ext uri="{FF2B5EF4-FFF2-40B4-BE49-F238E27FC236}">
                <a16:creationId xmlns:a16="http://schemas.microsoft.com/office/drawing/2014/main" id="{AF32717E-C806-8CE5-4716-11822D7E4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26" y="726906"/>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CDC8D5-D49C-6FAD-B455-AD9BDBF2100E}"/>
              </a:ext>
            </a:extLst>
          </p:cNvPr>
          <p:cNvSpPr txBox="1"/>
          <p:nvPr/>
        </p:nvSpPr>
        <p:spPr>
          <a:xfrm>
            <a:off x="968879" y="2163689"/>
            <a:ext cx="822960" cy="274320"/>
          </a:xfrm>
          <a:prstGeom prst="rect">
            <a:avLst/>
          </a:prstGeom>
          <a:noFill/>
        </p:spPr>
        <p:txBody>
          <a:bodyPr wrap="square">
            <a:spAutoFit/>
          </a:bodyPr>
          <a:lstStyle/>
          <a:p>
            <a:pPr>
              <a:lnSpc>
                <a:spcPts val="1600"/>
              </a:lnSpc>
            </a:pPr>
            <a:r>
              <a:rPr lang="en-GB" sz="700" b="1" dirty="0"/>
              <a:t>Enrichment Data</a:t>
            </a:r>
          </a:p>
        </p:txBody>
      </p:sp>
      <p:sp>
        <p:nvSpPr>
          <p:cNvPr id="4" name="TextBox 3">
            <a:extLst>
              <a:ext uri="{FF2B5EF4-FFF2-40B4-BE49-F238E27FC236}">
                <a16:creationId xmlns:a16="http://schemas.microsoft.com/office/drawing/2014/main" id="{9460ECF5-A2CA-C226-2E27-29873E90D25E}"/>
              </a:ext>
            </a:extLst>
          </p:cNvPr>
          <p:cNvSpPr txBox="1"/>
          <p:nvPr/>
        </p:nvSpPr>
        <p:spPr>
          <a:xfrm>
            <a:off x="3218621" y="2180312"/>
            <a:ext cx="938530" cy="274320"/>
          </a:xfrm>
          <a:prstGeom prst="rect">
            <a:avLst/>
          </a:prstGeom>
          <a:noFill/>
        </p:spPr>
        <p:txBody>
          <a:bodyPr wrap="square">
            <a:spAutoFit/>
          </a:bodyPr>
          <a:lstStyle/>
          <a:p>
            <a:pPr>
              <a:lnSpc>
                <a:spcPts val="1600"/>
              </a:lnSpc>
            </a:pPr>
            <a:r>
              <a:rPr lang="en-GB" sz="700" b="1" dirty="0"/>
              <a:t>Demographic Data</a:t>
            </a:r>
          </a:p>
        </p:txBody>
      </p:sp>
      <p:sp>
        <p:nvSpPr>
          <p:cNvPr id="5" name="TextBox 4">
            <a:extLst>
              <a:ext uri="{FF2B5EF4-FFF2-40B4-BE49-F238E27FC236}">
                <a16:creationId xmlns:a16="http://schemas.microsoft.com/office/drawing/2014/main" id="{9AD4F496-147A-84D5-CBD8-E371D4497758}"/>
              </a:ext>
            </a:extLst>
          </p:cNvPr>
          <p:cNvSpPr txBox="1"/>
          <p:nvPr/>
        </p:nvSpPr>
        <p:spPr>
          <a:xfrm>
            <a:off x="2141473" y="2177276"/>
            <a:ext cx="822960" cy="274320"/>
          </a:xfrm>
          <a:prstGeom prst="rect">
            <a:avLst/>
          </a:prstGeom>
          <a:noFill/>
        </p:spPr>
        <p:txBody>
          <a:bodyPr wrap="square">
            <a:spAutoFit/>
          </a:bodyPr>
          <a:lstStyle/>
          <a:p>
            <a:pPr>
              <a:lnSpc>
                <a:spcPts val="1600"/>
              </a:lnSpc>
            </a:pPr>
            <a:r>
              <a:rPr lang="en-GB" sz="700" b="1" dirty="0"/>
              <a:t>Bank Data</a:t>
            </a:r>
          </a:p>
        </p:txBody>
      </p:sp>
      <p:sp>
        <p:nvSpPr>
          <p:cNvPr id="8" name="TextBox 7">
            <a:extLst>
              <a:ext uri="{FF2B5EF4-FFF2-40B4-BE49-F238E27FC236}">
                <a16:creationId xmlns:a16="http://schemas.microsoft.com/office/drawing/2014/main" id="{8EF1D3B0-4ABC-A5BF-B906-B78216252340}"/>
              </a:ext>
            </a:extLst>
          </p:cNvPr>
          <p:cNvSpPr txBox="1"/>
          <p:nvPr/>
        </p:nvSpPr>
        <p:spPr>
          <a:xfrm>
            <a:off x="4540689" y="2173458"/>
            <a:ext cx="822960" cy="274320"/>
          </a:xfrm>
          <a:prstGeom prst="rect">
            <a:avLst/>
          </a:prstGeom>
          <a:noFill/>
        </p:spPr>
        <p:txBody>
          <a:bodyPr wrap="square">
            <a:spAutoFit/>
          </a:bodyPr>
          <a:lstStyle/>
          <a:p>
            <a:pPr>
              <a:lnSpc>
                <a:spcPts val="1600"/>
              </a:lnSpc>
            </a:pPr>
            <a:r>
              <a:rPr lang="en-GB" sz="700" b="1" dirty="0"/>
              <a:t>Insurance Data</a:t>
            </a:r>
          </a:p>
        </p:txBody>
      </p:sp>
      <p:sp>
        <p:nvSpPr>
          <p:cNvPr id="9" name="Rectangle 8">
            <a:extLst>
              <a:ext uri="{FF2B5EF4-FFF2-40B4-BE49-F238E27FC236}">
                <a16:creationId xmlns:a16="http://schemas.microsoft.com/office/drawing/2014/main" id="{2A8D05C1-B05B-98BB-842F-1E626A8B7FF0}"/>
              </a:ext>
            </a:extLst>
          </p:cNvPr>
          <p:cNvSpPr/>
          <p:nvPr/>
        </p:nvSpPr>
        <p:spPr>
          <a:xfrm>
            <a:off x="843280" y="1706880"/>
            <a:ext cx="4520370" cy="745107"/>
          </a:xfrm>
          <a:prstGeom prst="rect">
            <a:avLst/>
          </a:prstGeom>
          <a:noFill/>
          <a:ln w="254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DF7E3E4-1144-4992-114B-31377A0650C2}"/>
              </a:ext>
            </a:extLst>
          </p:cNvPr>
          <p:cNvSpPr txBox="1"/>
          <p:nvPr/>
        </p:nvSpPr>
        <p:spPr>
          <a:xfrm>
            <a:off x="2651837" y="1510612"/>
            <a:ext cx="1133567"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Data Sources</a:t>
            </a:r>
          </a:p>
        </p:txBody>
      </p:sp>
      <p:pic>
        <p:nvPicPr>
          <p:cNvPr id="1026" name="Picture 2" descr="Bank ">
            <a:extLst>
              <a:ext uri="{FF2B5EF4-FFF2-40B4-BE49-F238E27FC236}">
                <a16:creationId xmlns:a16="http://schemas.microsoft.com/office/drawing/2014/main" id="{8333EDEB-E985-136B-8047-439CA68BA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613"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mographic ">
            <a:extLst>
              <a:ext uri="{FF2B5EF4-FFF2-40B4-BE49-F238E27FC236}">
                <a16:creationId xmlns:a16="http://schemas.microsoft.com/office/drawing/2014/main" id="{CBE75E0B-9364-33F2-2862-4CC9EC67C4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0562"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urance ">
            <a:extLst>
              <a:ext uri="{FF2B5EF4-FFF2-40B4-BE49-F238E27FC236}">
                <a16:creationId xmlns:a16="http://schemas.microsoft.com/office/drawing/2014/main" id="{1C8641D0-906B-5F41-2B12-7B5D1AE54D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3934" y="188296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nline analysis ">
            <a:extLst>
              <a:ext uri="{FF2B5EF4-FFF2-40B4-BE49-F238E27FC236}">
                <a16:creationId xmlns:a16="http://schemas.microsoft.com/office/drawing/2014/main" id="{E820324A-0571-94B1-3124-CC0B5FB42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55" y="1882966"/>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52D48FF-1AB2-5160-3700-5D5857F4F397}"/>
              </a:ext>
            </a:extLst>
          </p:cNvPr>
          <p:cNvSpPr/>
          <p:nvPr/>
        </p:nvSpPr>
        <p:spPr>
          <a:xfrm>
            <a:off x="860717" y="2916840"/>
            <a:ext cx="1260005" cy="3267585"/>
          </a:xfrm>
          <a:prstGeom prst="rect">
            <a:avLst/>
          </a:prstGeom>
          <a:noFill/>
          <a:ln w="254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1271301-A1F8-8E08-1663-F0676CA8DABE}"/>
              </a:ext>
            </a:extLst>
          </p:cNvPr>
          <p:cNvSpPr txBox="1"/>
          <p:nvPr/>
        </p:nvSpPr>
        <p:spPr>
          <a:xfrm>
            <a:off x="948402" y="2656600"/>
            <a:ext cx="1133567" cy="369332"/>
          </a:xfrm>
          <a:prstGeom prst="rect">
            <a:avLst/>
          </a:prstGeom>
          <a:solidFill>
            <a:schemeClr val="bg1"/>
          </a:solidFill>
          <a:ln>
            <a:solidFill>
              <a:schemeClr val="tx2">
                <a:lumMod val="50000"/>
              </a:schemeClr>
            </a:solidFill>
          </a:ln>
        </p:spPr>
        <p:txBody>
          <a:bodyPr wrap="square">
            <a:spAutoFit/>
          </a:bodyPr>
          <a:lstStyle/>
          <a:p>
            <a:pPr algn="ctr"/>
            <a:r>
              <a:rPr lang="en-GB" sz="900" b="1" dirty="0">
                <a:solidFill>
                  <a:schemeClr val="tx2"/>
                </a:solidFill>
                <a:latin typeface="Poppins "/>
                <a:ea typeface="Inter" panose="02000503000000020004" pitchFamily="2" charset="0"/>
              </a:rPr>
              <a:t>Model Deployment</a:t>
            </a:r>
          </a:p>
        </p:txBody>
      </p:sp>
      <p:sp>
        <p:nvSpPr>
          <p:cNvPr id="15" name="Rectangle 14">
            <a:extLst>
              <a:ext uri="{FF2B5EF4-FFF2-40B4-BE49-F238E27FC236}">
                <a16:creationId xmlns:a16="http://schemas.microsoft.com/office/drawing/2014/main" id="{D0FDE77A-3AF5-EBF7-8DB9-E30DCBA4B3C9}"/>
              </a:ext>
            </a:extLst>
          </p:cNvPr>
          <p:cNvSpPr/>
          <p:nvPr/>
        </p:nvSpPr>
        <p:spPr>
          <a:xfrm>
            <a:off x="2544468" y="2980870"/>
            <a:ext cx="2819181" cy="745107"/>
          </a:xfrm>
          <a:prstGeom prst="rect">
            <a:avLst/>
          </a:prstGeom>
          <a:noFill/>
          <a:ln w="254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14C1D6-F460-129F-77A4-18046AF07744}"/>
              </a:ext>
            </a:extLst>
          </p:cNvPr>
          <p:cNvSpPr/>
          <p:nvPr/>
        </p:nvSpPr>
        <p:spPr>
          <a:xfrm>
            <a:off x="2544468" y="4033460"/>
            <a:ext cx="2819181" cy="745107"/>
          </a:xfrm>
          <a:prstGeom prst="rect">
            <a:avLst/>
          </a:prstGeom>
          <a:noFill/>
          <a:ln w="254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F9548A-77E7-E5C7-36DB-AAEDF7CB1C43}"/>
              </a:ext>
            </a:extLst>
          </p:cNvPr>
          <p:cNvSpPr/>
          <p:nvPr/>
        </p:nvSpPr>
        <p:spPr>
          <a:xfrm>
            <a:off x="2544467" y="5086668"/>
            <a:ext cx="2819181" cy="745107"/>
          </a:xfrm>
          <a:prstGeom prst="rect">
            <a:avLst/>
          </a:prstGeom>
          <a:noFill/>
          <a:ln w="254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30499B-E733-3584-B7F0-DA77301F5872}"/>
              </a:ext>
            </a:extLst>
          </p:cNvPr>
          <p:cNvSpPr txBox="1"/>
          <p:nvPr/>
        </p:nvSpPr>
        <p:spPr>
          <a:xfrm>
            <a:off x="3815699" y="2832951"/>
            <a:ext cx="1133567"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API Endpoint</a:t>
            </a:r>
          </a:p>
        </p:txBody>
      </p:sp>
      <p:sp>
        <p:nvSpPr>
          <p:cNvPr id="19" name="TextBox 18">
            <a:extLst>
              <a:ext uri="{FF2B5EF4-FFF2-40B4-BE49-F238E27FC236}">
                <a16:creationId xmlns:a16="http://schemas.microsoft.com/office/drawing/2014/main" id="{E9022E78-6DB7-0D42-CD51-8FE10007D772}"/>
              </a:ext>
            </a:extLst>
          </p:cNvPr>
          <p:cNvSpPr txBox="1"/>
          <p:nvPr/>
        </p:nvSpPr>
        <p:spPr>
          <a:xfrm>
            <a:off x="3794345" y="3892395"/>
            <a:ext cx="1492688"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Model Development</a:t>
            </a:r>
          </a:p>
        </p:txBody>
      </p:sp>
      <p:sp>
        <p:nvSpPr>
          <p:cNvPr id="20" name="TextBox 19">
            <a:extLst>
              <a:ext uri="{FF2B5EF4-FFF2-40B4-BE49-F238E27FC236}">
                <a16:creationId xmlns:a16="http://schemas.microsoft.com/office/drawing/2014/main" id="{3264E8F0-BF40-39BE-7D25-09A271294459}"/>
              </a:ext>
            </a:extLst>
          </p:cNvPr>
          <p:cNvSpPr txBox="1"/>
          <p:nvPr/>
        </p:nvSpPr>
        <p:spPr>
          <a:xfrm>
            <a:off x="3785404" y="4948248"/>
            <a:ext cx="1492688" cy="282129"/>
          </a:xfrm>
          <a:prstGeom prst="rect">
            <a:avLst/>
          </a:prstGeom>
          <a:solidFill>
            <a:schemeClr val="bg1"/>
          </a:solidFill>
          <a:ln>
            <a:solidFill>
              <a:schemeClr val="tx2">
                <a:lumMod val="50000"/>
              </a:schemeClr>
            </a:solidFill>
          </a:ln>
        </p:spPr>
        <p:txBody>
          <a:bodyPr wrap="square">
            <a:spAutoFit/>
          </a:bodyPr>
          <a:lstStyle/>
          <a:p>
            <a:pPr algn="r">
              <a:lnSpc>
                <a:spcPts val="1600"/>
              </a:lnSpc>
            </a:pPr>
            <a:r>
              <a:rPr lang="en-GB" sz="1000" b="1" dirty="0">
                <a:solidFill>
                  <a:schemeClr val="tx2"/>
                </a:solidFill>
                <a:latin typeface="Poppins "/>
                <a:ea typeface="Inter" panose="02000503000000020004" pitchFamily="2" charset="0"/>
              </a:rPr>
              <a:t>Data pipeline</a:t>
            </a:r>
          </a:p>
        </p:txBody>
      </p:sp>
      <p:sp>
        <p:nvSpPr>
          <p:cNvPr id="29" name="TextBox 28">
            <a:extLst>
              <a:ext uri="{FF2B5EF4-FFF2-40B4-BE49-F238E27FC236}">
                <a16:creationId xmlns:a16="http://schemas.microsoft.com/office/drawing/2014/main" id="{1BD8B441-E433-3288-3A1C-16290805645E}"/>
              </a:ext>
            </a:extLst>
          </p:cNvPr>
          <p:cNvSpPr txBox="1"/>
          <p:nvPr/>
        </p:nvSpPr>
        <p:spPr>
          <a:xfrm>
            <a:off x="2643216" y="5558779"/>
            <a:ext cx="822960" cy="274320"/>
          </a:xfrm>
          <a:prstGeom prst="rect">
            <a:avLst/>
          </a:prstGeom>
          <a:noFill/>
        </p:spPr>
        <p:txBody>
          <a:bodyPr wrap="square">
            <a:spAutoFit/>
          </a:bodyPr>
          <a:lstStyle/>
          <a:p>
            <a:pPr>
              <a:lnSpc>
                <a:spcPts val="1600"/>
              </a:lnSpc>
            </a:pPr>
            <a:r>
              <a:rPr lang="en-GB" sz="700" b="1" dirty="0"/>
              <a:t>Validate</a:t>
            </a:r>
          </a:p>
        </p:txBody>
      </p:sp>
      <p:sp>
        <p:nvSpPr>
          <p:cNvPr id="30" name="TextBox 29">
            <a:extLst>
              <a:ext uri="{FF2B5EF4-FFF2-40B4-BE49-F238E27FC236}">
                <a16:creationId xmlns:a16="http://schemas.microsoft.com/office/drawing/2014/main" id="{9C7BC47E-E7A6-A1DF-D26B-35C25FA2FA29}"/>
              </a:ext>
            </a:extLst>
          </p:cNvPr>
          <p:cNvSpPr txBox="1"/>
          <p:nvPr/>
        </p:nvSpPr>
        <p:spPr>
          <a:xfrm>
            <a:off x="3638938" y="5558779"/>
            <a:ext cx="938530" cy="274320"/>
          </a:xfrm>
          <a:prstGeom prst="rect">
            <a:avLst/>
          </a:prstGeom>
          <a:noFill/>
        </p:spPr>
        <p:txBody>
          <a:bodyPr wrap="square">
            <a:spAutoFit/>
          </a:bodyPr>
          <a:lstStyle/>
          <a:p>
            <a:pPr algn="ctr">
              <a:lnSpc>
                <a:spcPts val="1600"/>
              </a:lnSpc>
            </a:pPr>
            <a:r>
              <a:rPr lang="en-GB" sz="700" b="1" dirty="0"/>
              <a:t>Standardize</a:t>
            </a:r>
          </a:p>
        </p:txBody>
      </p:sp>
      <p:sp>
        <p:nvSpPr>
          <p:cNvPr id="31" name="TextBox 30">
            <a:extLst>
              <a:ext uri="{FF2B5EF4-FFF2-40B4-BE49-F238E27FC236}">
                <a16:creationId xmlns:a16="http://schemas.microsoft.com/office/drawing/2014/main" id="{124AA974-A4B8-88E9-E360-61C1F6A74D30}"/>
              </a:ext>
            </a:extLst>
          </p:cNvPr>
          <p:cNvSpPr txBox="1"/>
          <p:nvPr/>
        </p:nvSpPr>
        <p:spPr>
          <a:xfrm>
            <a:off x="3075764" y="5558779"/>
            <a:ext cx="822960" cy="274320"/>
          </a:xfrm>
          <a:prstGeom prst="rect">
            <a:avLst/>
          </a:prstGeom>
          <a:noFill/>
        </p:spPr>
        <p:txBody>
          <a:bodyPr wrap="square">
            <a:spAutoFit/>
          </a:bodyPr>
          <a:lstStyle/>
          <a:p>
            <a:pPr algn="ctr">
              <a:lnSpc>
                <a:spcPts val="1600"/>
              </a:lnSpc>
            </a:pPr>
            <a:r>
              <a:rPr lang="en-GB" sz="700" b="1" dirty="0"/>
              <a:t>Clean</a:t>
            </a:r>
          </a:p>
        </p:txBody>
      </p:sp>
      <p:sp>
        <p:nvSpPr>
          <p:cNvPr id="33" name="TextBox 32">
            <a:extLst>
              <a:ext uri="{FF2B5EF4-FFF2-40B4-BE49-F238E27FC236}">
                <a16:creationId xmlns:a16="http://schemas.microsoft.com/office/drawing/2014/main" id="{41B4223E-3CBD-14DD-6092-E5D84D73E949}"/>
              </a:ext>
            </a:extLst>
          </p:cNvPr>
          <p:cNvSpPr txBox="1"/>
          <p:nvPr/>
        </p:nvSpPr>
        <p:spPr>
          <a:xfrm>
            <a:off x="4514152" y="5558779"/>
            <a:ext cx="822960" cy="274320"/>
          </a:xfrm>
          <a:prstGeom prst="rect">
            <a:avLst/>
          </a:prstGeom>
          <a:noFill/>
        </p:spPr>
        <p:txBody>
          <a:bodyPr wrap="square">
            <a:spAutoFit/>
          </a:bodyPr>
          <a:lstStyle/>
          <a:p>
            <a:pPr algn="ctr">
              <a:lnSpc>
                <a:spcPts val="1600"/>
              </a:lnSpc>
            </a:pPr>
            <a:r>
              <a:rPr lang="en-GB" sz="700" b="1" dirty="0"/>
              <a:t>Create</a:t>
            </a:r>
          </a:p>
        </p:txBody>
      </p:sp>
      <p:pic>
        <p:nvPicPr>
          <p:cNvPr id="1034" name="Picture 10" descr="Verification ">
            <a:extLst>
              <a:ext uri="{FF2B5EF4-FFF2-40B4-BE49-F238E27FC236}">
                <a16:creationId xmlns:a16="http://schemas.microsoft.com/office/drawing/2014/main" id="{56820614-A561-177D-F8DC-5E4F61CEBB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5708" y="519301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cket ">
            <a:extLst>
              <a:ext uri="{FF2B5EF4-FFF2-40B4-BE49-F238E27FC236}">
                <a16:creationId xmlns:a16="http://schemas.microsoft.com/office/drawing/2014/main" id="{A79C0869-EB54-4EE2-6059-52EB2AC7D6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4538" y="5193899"/>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ata cleaning ">
            <a:extLst>
              <a:ext uri="{FF2B5EF4-FFF2-40B4-BE49-F238E27FC236}">
                <a16:creationId xmlns:a16="http://schemas.microsoft.com/office/drawing/2014/main" id="{FF5DF9FA-1783-FB2C-B64A-947CF112A5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4072" y="5238346"/>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tabase ">
            <a:extLst>
              <a:ext uri="{FF2B5EF4-FFF2-40B4-BE49-F238E27FC236}">
                <a16:creationId xmlns:a16="http://schemas.microsoft.com/office/drawing/2014/main" id="{036F956F-6549-F09D-4F78-3D1F90281E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2380" y="5251924"/>
            <a:ext cx="365760" cy="3686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4614EE4-445D-ADBF-522F-E98BDE9E3D62}"/>
              </a:ext>
            </a:extLst>
          </p:cNvPr>
          <p:cNvSpPr txBox="1"/>
          <p:nvPr/>
        </p:nvSpPr>
        <p:spPr>
          <a:xfrm>
            <a:off x="1067190" y="3333711"/>
            <a:ext cx="822960" cy="274320"/>
          </a:xfrm>
          <a:prstGeom prst="rect">
            <a:avLst/>
          </a:prstGeom>
          <a:noFill/>
        </p:spPr>
        <p:txBody>
          <a:bodyPr wrap="square">
            <a:spAutoFit/>
          </a:bodyPr>
          <a:lstStyle/>
          <a:p>
            <a:pPr algn="ctr">
              <a:lnSpc>
                <a:spcPts val="1600"/>
              </a:lnSpc>
            </a:pPr>
            <a:r>
              <a:rPr lang="en-GB" sz="700" b="1" dirty="0"/>
              <a:t>App Service</a:t>
            </a:r>
          </a:p>
        </p:txBody>
      </p:sp>
      <p:sp>
        <p:nvSpPr>
          <p:cNvPr id="35" name="TextBox 34">
            <a:extLst>
              <a:ext uri="{FF2B5EF4-FFF2-40B4-BE49-F238E27FC236}">
                <a16:creationId xmlns:a16="http://schemas.microsoft.com/office/drawing/2014/main" id="{52E5A061-D108-BD66-36FB-0DCC6F9A2397}"/>
              </a:ext>
            </a:extLst>
          </p:cNvPr>
          <p:cNvSpPr txBox="1"/>
          <p:nvPr/>
        </p:nvSpPr>
        <p:spPr>
          <a:xfrm>
            <a:off x="1067190" y="3868740"/>
            <a:ext cx="822960" cy="274320"/>
          </a:xfrm>
          <a:prstGeom prst="rect">
            <a:avLst/>
          </a:prstGeom>
          <a:noFill/>
        </p:spPr>
        <p:txBody>
          <a:bodyPr wrap="square">
            <a:spAutoFit/>
          </a:bodyPr>
          <a:lstStyle/>
          <a:p>
            <a:pPr algn="ctr">
              <a:lnSpc>
                <a:spcPts val="1600"/>
              </a:lnSpc>
            </a:pPr>
            <a:r>
              <a:rPr lang="en-GB" sz="700" b="1" dirty="0"/>
              <a:t>App Config</a:t>
            </a:r>
          </a:p>
        </p:txBody>
      </p:sp>
      <p:sp>
        <p:nvSpPr>
          <p:cNvPr id="36" name="TextBox 35">
            <a:extLst>
              <a:ext uri="{FF2B5EF4-FFF2-40B4-BE49-F238E27FC236}">
                <a16:creationId xmlns:a16="http://schemas.microsoft.com/office/drawing/2014/main" id="{C8BD0F77-4E29-7C7D-53A4-08C4CE2D4990}"/>
              </a:ext>
            </a:extLst>
          </p:cNvPr>
          <p:cNvSpPr txBox="1"/>
          <p:nvPr/>
        </p:nvSpPr>
        <p:spPr>
          <a:xfrm>
            <a:off x="1147755" y="4470753"/>
            <a:ext cx="822960" cy="274320"/>
          </a:xfrm>
          <a:prstGeom prst="rect">
            <a:avLst/>
          </a:prstGeom>
          <a:noFill/>
        </p:spPr>
        <p:txBody>
          <a:bodyPr wrap="square">
            <a:spAutoFit/>
          </a:bodyPr>
          <a:lstStyle/>
          <a:p>
            <a:pPr>
              <a:lnSpc>
                <a:spcPts val="1600"/>
              </a:lnSpc>
            </a:pPr>
            <a:r>
              <a:rPr lang="en-GB" sz="700" b="1" dirty="0"/>
              <a:t>Code Build</a:t>
            </a:r>
          </a:p>
        </p:txBody>
      </p:sp>
      <p:sp>
        <p:nvSpPr>
          <p:cNvPr id="37" name="TextBox 36">
            <a:extLst>
              <a:ext uri="{FF2B5EF4-FFF2-40B4-BE49-F238E27FC236}">
                <a16:creationId xmlns:a16="http://schemas.microsoft.com/office/drawing/2014/main" id="{98FFCB58-CBC0-2A1C-8260-7196C5C825FD}"/>
              </a:ext>
            </a:extLst>
          </p:cNvPr>
          <p:cNvSpPr txBox="1"/>
          <p:nvPr/>
        </p:nvSpPr>
        <p:spPr>
          <a:xfrm>
            <a:off x="1150913" y="5146110"/>
            <a:ext cx="822960" cy="274320"/>
          </a:xfrm>
          <a:prstGeom prst="rect">
            <a:avLst/>
          </a:prstGeom>
          <a:noFill/>
        </p:spPr>
        <p:txBody>
          <a:bodyPr wrap="square">
            <a:spAutoFit/>
          </a:bodyPr>
          <a:lstStyle/>
          <a:p>
            <a:pPr>
              <a:lnSpc>
                <a:spcPts val="1600"/>
              </a:lnSpc>
            </a:pPr>
            <a:r>
              <a:rPr lang="en-GB" sz="700" b="1" dirty="0"/>
              <a:t>Containerize</a:t>
            </a:r>
          </a:p>
        </p:txBody>
      </p:sp>
      <p:sp>
        <p:nvSpPr>
          <p:cNvPr id="38" name="TextBox 37">
            <a:extLst>
              <a:ext uri="{FF2B5EF4-FFF2-40B4-BE49-F238E27FC236}">
                <a16:creationId xmlns:a16="http://schemas.microsoft.com/office/drawing/2014/main" id="{1D492E0C-7E75-E1C2-789C-873EB49AF6DA}"/>
              </a:ext>
            </a:extLst>
          </p:cNvPr>
          <p:cNvSpPr txBox="1"/>
          <p:nvPr/>
        </p:nvSpPr>
        <p:spPr>
          <a:xfrm>
            <a:off x="1106079" y="5728209"/>
            <a:ext cx="822960" cy="274320"/>
          </a:xfrm>
          <a:prstGeom prst="rect">
            <a:avLst/>
          </a:prstGeom>
          <a:noFill/>
        </p:spPr>
        <p:txBody>
          <a:bodyPr wrap="square">
            <a:spAutoFit/>
          </a:bodyPr>
          <a:lstStyle/>
          <a:p>
            <a:pPr algn="ctr">
              <a:lnSpc>
                <a:spcPts val="1600"/>
              </a:lnSpc>
            </a:pPr>
            <a:r>
              <a:rPr lang="en-GB" sz="700" b="1" dirty="0"/>
              <a:t>Repository</a:t>
            </a:r>
          </a:p>
        </p:txBody>
      </p:sp>
      <p:pic>
        <p:nvPicPr>
          <p:cNvPr id="1042" name="Picture 18" descr="Business ">
            <a:extLst>
              <a:ext uri="{FF2B5EF4-FFF2-40B4-BE49-F238E27FC236}">
                <a16:creationId xmlns:a16="http://schemas.microsoft.com/office/drawing/2014/main" id="{84D4DD11-D3FA-A3F7-8F22-69EC326289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0809" y="3092912"/>
            <a:ext cx="3467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obile app developer ">
            <a:extLst>
              <a:ext uri="{FF2B5EF4-FFF2-40B4-BE49-F238E27FC236}">
                <a16:creationId xmlns:a16="http://schemas.microsoft.com/office/drawing/2014/main" id="{C0798C59-59BD-41F8-FE35-FB78C02C79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3773" y="359069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gram ">
            <a:extLst>
              <a:ext uri="{FF2B5EF4-FFF2-40B4-BE49-F238E27FC236}">
                <a16:creationId xmlns:a16="http://schemas.microsoft.com/office/drawing/2014/main" id="{A9654735-B29C-1365-9D05-B1575F21ABC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0070" y="408152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012D3FA9-FB98-FE85-800D-638CF0C39653}"/>
              </a:ext>
            </a:extLst>
          </p:cNvPr>
          <p:cNvPicPr>
            <a:picLocks noChangeAspect="1"/>
          </p:cNvPicPr>
          <p:nvPr/>
        </p:nvPicPr>
        <p:blipFill>
          <a:blip r:embed="rId14"/>
          <a:stretch>
            <a:fillRect/>
          </a:stretch>
        </p:blipFill>
        <p:spPr>
          <a:xfrm>
            <a:off x="1262208" y="4746857"/>
            <a:ext cx="457200" cy="457200"/>
          </a:xfrm>
          <a:prstGeom prst="rect">
            <a:avLst/>
          </a:prstGeom>
        </p:spPr>
      </p:pic>
      <p:pic>
        <p:nvPicPr>
          <p:cNvPr id="1048" name="Picture 24" descr="Git ">
            <a:extLst>
              <a:ext uri="{FF2B5EF4-FFF2-40B4-BE49-F238E27FC236}">
                <a16:creationId xmlns:a16="http://schemas.microsoft.com/office/drawing/2014/main" id="{06307FFC-D65B-3359-1AE5-69865865311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33811" y="5376778"/>
            <a:ext cx="430569" cy="430569"/>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5BEE47CF-EDFC-BF8D-220A-5CD733622FAA}"/>
              </a:ext>
            </a:extLst>
          </p:cNvPr>
          <p:cNvCxnSpPr>
            <a:cxnSpLocks/>
          </p:cNvCxnSpPr>
          <p:nvPr/>
        </p:nvCxnSpPr>
        <p:spPr>
          <a:xfrm>
            <a:off x="2247613" y="4358993"/>
            <a:ext cx="274320" cy="0"/>
          </a:xfrm>
          <a:prstGeom prst="line">
            <a:avLst/>
          </a:prstGeom>
          <a:ln w="22225">
            <a:prstDash val="sysDash"/>
            <a:headEnd type="triangle"/>
            <a:tailEnd type="ova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6F56632-7903-295A-2C4C-66B6455B580F}"/>
              </a:ext>
            </a:extLst>
          </p:cNvPr>
          <p:cNvSpPr txBox="1"/>
          <p:nvPr/>
        </p:nvSpPr>
        <p:spPr>
          <a:xfrm>
            <a:off x="2622468" y="4476363"/>
            <a:ext cx="822960" cy="274320"/>
          </a:xfrm>
          <a:prstGeom prst="rect">
            <a:avLst/>
          </a:prstGeom>
          <a:noFill/>
        </p:spPr>
        <p:txBody>
          <a:bodyPr wrap="square">
            <a:spAutoFit/>
          </a:bodyPr>
          <a:lstStyle/>
          <a:p>
            <a:pPr>
              <a:lnSpc>
                <a:spcPts val="1600"/>
              </a:lnSpc>
            </a:pPr>
            <a:r>
              <a:rPr lang="en-GB" sz="700" b="1" dirty="0"/>
              <a:t>Code</a:t>
            </a:r>
          </a:p>
        </p:txBody>
      </p:sp>
      <p:sp>
        <p:nvSpPr>
          <p:cNvPr id="44" name="TextBox 43">
            <a:extLst>
              <a:ext uri="{FF2B5EF4-FFF2-40B4-BE49-F238E27FC236}">
                <a16:creationId xmlns:a16="http://schemas.microsoft.com/office/drawing/2014/main" id="{E164F718-C013-23DC-76F7-5824E5512EE9}"/>
              </a:ext>
            </a:extLst>
          </p:cNvPr>
          <p:cNvSpPr txBox="1"/>
          <p:nvPr/>
        </p:nvSpPr>
        <p:spPr>
          <a:xfrm>
            <a:off x="3618190" y="4476363"/>
            <a:ext cx="938530" cy="274320"/>
          </a:xfrm>
          <a:prstGeom prst="rect">
            <a:avLst/>
          </a:prstGeom>
          <a:noFill/>
        </p:spPr>
        <p:txBody>
          <a:bodyPr wrap="square">
            <a:spAutoFit/>
          </a:bodyPr>
          <a:lstStyle/>
          <a:p>
            <a:pPr algn="ctr">
              <a:lnSpc>
                <a:spcPts val="1600"/>
              </a:lnSpc>
            </a:pPr>
            <a:r>
              <a:rPr lang="en-GB" sz="700" b="1" dirty="0"/>
              <a:t>validate</a:t>
            </a:r>
          </a:p>
        </p:txBody>
      </p:sp>
      <p:sp>
        <p:nvSpPr>
          <p:cNvPr id="45" name="TextBox 44">
            <a:extLst>
              <a:ext uri="{FF2B5EF4-FFF2-40B4-BE49-F238E27FC236}">
                <a16:creationId xmlns:a16="http://schemas.microsoft.com/office/drawing/2014/main" id="{7DEF0F7B-0610-DDB0-A762-99F13CEEE27B}"/>
              </a:ext>
            </a:extLst>
          </p:cNvPr>
          <p:cNvSpPr txBox="1"/>
          <p:nvPr/>
        </p:nvSpPr>
        <p:spPr>
          <a:xfrm>
            <a:off x="3055016" y="4476363"/>
            <a:ext cx="822960" cy="274320"/>
          </a:xfrm>
          <a:prstGeom prst="rect">
            <a:avLst/>
          </a:prstGeom>
          <a:noFill/>
        </p:spPr>
        <p:txBody>
          <a:bodyPr wrap="square">
            <a:spAutoFit/>
          </a:bodyPr>
          <a:lstStyle/>
          <a:p>
            <a:pPr algn="ctr">
              <a:lnSpc>
                <a:spcPts val="1600"/>
              </a:lnSpc>
            </a:pPr>
            <a:r>
              <a:rPr lang="en-GB" sz="700" b="1" dirty="0"/>
              <a:t>Train</a:t>
            </a:r>
          </a:p>
        </p:txBody>
      </p:sp>
      <p:sp>
        <p:nvSpPr>
          <p:cNvPr id="46" name="TextBox 45">
            <a:extLst>
              <a:ext uri="{FF2B5EF4-FFF2-40B4-BE49-F238E27FC236}">
                <a16:creationId xmlns:a16="http://schemas.microsoft.com/office/drawing/2014/main" id="{D493690A-9D34-7F98-BC91-ACE8E9114BCC}"/>
              </a:ext>
            </a:extLst>
          </p:cNvPr>
          <p:cNvSpPr txBox="1"/>
          <p:nvPr/>
        </p:nvSpPr>
        <p:spPr>
          <a:xfrm>
            <a:off x="4493404" y="4476363"/>
            <a:ext cx="822960" cy="274320"/>
          </a:xfrm>
          <a:prstGeom prst="rect">
            <a:avLst/>
          </a:prstGeom>
          <a:noFill/>
        </p:spPr>
        <p:txBody>
          <a:bodyPr wrap="square">
            <a:spAutoFit/>
          </a:bodyPr>
          <a:lstStyle/>
          <a:p>
            <a:pPr algn="ctr">
              <a:lnSpc>
                <a:spcPts val="1600"/>
              </a:lnSpc>
            </a:pPr>
            <a:r>
              <a:rPr lang="en-GB" sz="700" b="1" dirty="0"/>
              <a:t>Evaluate</a:t>
            </a:r>
          </a:p>
        </p:txBody>
      </p:sp>
      <p:sp>
        <p:nvSpPr>
          <p:cNvPr id="47" name="TextBox 46">
            <a:extLst>
              <a:ext uri="{FF2B5EF4-FFF2-40B4-BE49-F238E27FC236}">
                <a16:creationId xmlns:a16="http://schemas.microsoft.com/office/drawing/2014/main" id="{FECF8F24-AB29-A82C-2FBA-A05AF7477542}"/>
              </a:ext>
            </a:extLst>
          </p:cNvPr>
          <p:cNvSpPr txBox="1"/>
          <p:nvPr/>
        </p:nvSpPr>
        <p:spPr>
          <a:xfrm>
            <a:off x="2776792" y="3427300"/>
            <a:ext cx="822960" cy="274320"/>
          </a:xfrm>
          <a:prstGeom prst="rect">
            <a:avLst/>
          </a:prstGeom>
          <a:noFill/>
        </p:spPr>
        <p:txBody>
          <a:bodyPr wrap="square">
            <a:spAutoFit/>
          </a:bodyPr>
          <a:lstStyle/>
          <a:p>
            <a:pPr algn="ctr">
              <a:lnSpc>
                <a:spcPts val="1600"/>
              </a:lnSpc>
            </a:pPr>
            <a:r>
              <a:rPr lang="en-GB" sz="700" b="1" dirty="0"/>
              <a:t>API endpoint</a:t>
            </a:r>
          </a:p>
        </p:txBody>
      </p:sp>
      <p:sp>
        <p:nvSpPr>
          <p:cNvPr id="48" name="TextBox 47">
            <a:extLst>
              <a:ext uri="{FF2B5EF4-FFF2-40B4-BE49-F238E27FC236}">
                <a16:creationId xmlns:a16="http://schemas.microsoft.com/office/drawing/2014/main" id="{DF685275-1D9A-A4AF-FB43-DACC39B77C43}"/>
              </a:ext>
            </a:extLst>
          </p:cNvPr>
          <p:cNvSpPr txBox="1"/>
          <p:nvPr/>
        </p:nvSpPr>
        <p:spPr>
          <a:xfrm>
            <a:off x="4215180" y="3427300"/>
            <a:ext cx="822960" cy="274320"/>
          </a:xfrm>
          <a:prstGeom prst="rect">
            <a:avLst/>
          </a:prstGeom>
          <a:noFill/>
        </p:spPr>
        <p:txBody>
          <a:bodyPr wrap="square">
            <a:spAutoFit/>
          </a:bodyPr>
          <a:lstStyle/>
          <a:p>
            <a:pPr algn="ctr">
              <a:lnSpc>
                <a:spcPts val="1600"/>
              </a:lnSpc>
            </a:pPr>
            <a:r>
              <a:rPr lang="en-GB" sz="700" b="1" dirty="0"/>
              <a:t>Prediction Data</a:t>
            </a:r>
          </a:p>
        </p:txBody>
      </p:sp>
      <p:pic>
        <p:nvPicPr>
          <p:cNvPr id="1050" name="Picture 26" descr="Experiment ">
            <a:extLst>
              <a:ext uri="{FF2B5EF4-FFF2-40B4-BE49-F238E27FC236}">
                <a16:creationId xmlns:a16="http://schemas.microsoft.com/office/drawing/2014/main" id="{A76DEF21-C4A0-D73E-3AA9-D1077369CB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5974" y="421988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val ">
            <a:extLst>
              <a:ext uri="{FF2B5EF4-FFF2-40B4-BE49-F238E27FC236}">
                <a16:creationId xmlns:a16="http://schemas.microsoft.com/office/drawing/2014/main" id="{78EB8594-77FE-BB92-F5F6-88BE5F21FD3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44764" y="4208643"/>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Machine learning ">
            <a:extLst>
              <a:ext uri="{FF2B5EF4-FFF2-40B4-BE49-F238E27FC236}">
                <a16:creationId xmlns:a16="http://schemas.microsoft.com/office/drawing/2014/main" id="{3092BF05-8F36-212C-6106-3C646685BDE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97112" y="4198088"/>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oding ">
            <a:extLst>
              <a:ext uri="{FF2B5EF4-FFF2-40B4-BE49-F238E27FC236}">
                <a16:creationId xmlns:a16="http://schemas.microsoft.com/office/drawing/2014/main" id="{E7F53B44-C66C-7ACD-7297-6384AA4190D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27506" y="418595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ngestion ">
            <a:extLst>
              <a:ext uri="{FF2B5EF4-FFF2-40B4-BE49-F238E27FC236}">
                <a16:creationId xmlns:a16="http://schemas.microsoft.com/office/drawing/2014/main" id="{21E10990-7C12-AA18-D4E1-4E9E3D69C8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52540" y="5266227"/>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Data lake ">
            <a:extLst>
              <a:ext uri="{FF2B5EF4-FFF2-40B4-BE49-F238E27FC236}">
                <a16:creationId xmlns:a16="http://schemas.microsoft.com/office/drawing/2014/main" id="{277205D0-1A07-E3B0-67BD-BDD5F1CB652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90888" y="5276341"/>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a:extLst>
              <a:ext uri="{FF2B5EF4-FFF2-40B4-BE49-F238E27FC236}">
                <a16:creationId xmlns:a16="http://schemas.microsoft.com/office/drawing/2014/main" id="{4B4A747D-06D6-2CA0-58BA-7E409C4C7852}"/>
              </a:ext>
            </a:extLst>
          </p:cNvPr>
          <p:cNvCxnSpPr>
            <a:cxnSpLocks/>
          </p:cNvCxnSpPr>
          <p:nvPr/>
        </p:nvCxnSpPr>
        <p:spPr>
          <a:xfrm>
            <a:off x="5363648" y="5491081"/>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06DFF8A-4254-6972-577D-74E058FD7374}"/>
              </a:ext>
            </a:extLst>
          </p:cNvPr>
          <p:cNvCxnSpPr>
            <a:cxnSpLocks/>
          </p:cNvCxnSpPr>
          <p:nvPr/>
        </p:nvCxnSpPr>
        <p:spPr>
          <a:xfrm>
            <a:off x="6281307" y="5491081"/>
            <a:ext cx="640080" cy="0"/>
          </a:xfrm>
          <a:prstGeom prst="line">
            <a:avLst/>
          </a:prstGeom>
          <a:ln w="22225">
            <a:solidFill>
              <a:schemeClr val="tx2">
                <a:lumMod val="75000"/>
              </a:schemeClr>
            </a:solidFill>
            <a:prstDash val="sysDash"/>
            <a:headEnd type="oval"/>
            <a:tailEnd type="oval"/>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22384F57-A462-8BF2-F45A-12E70F7EC9E8}"/>
              </a:ext>
            </a:extLst>
          </p:cNvPr>
          <p:cNvSpPr txBox="1"/>
          <p:nvPr/>
        </p:nvSpPr>
        <p:spPr>
          <a:xfrm>
            <a:off x="5704194" y="5660402"/>
            <a:ext cx="938530" cy="274320"/>
          </a:xfrm>
          <a:prstGeom prst="rect">
            <a:avLst/>
          </a:prstGeom>
          <a:noFill/>
        </p:spPr>
        <p:txBody>
          <a:bodyPr wrap="square">
            <a:spAutoFit/>
          </a:bodyPr>
          <a:lstStyle/>
          <a:p>
            <a:pPr algn="ctr">
              <a:lnSpc>
                <a:spcPts val="1600"/>
              </a:lnSpc>
            </a:pPr>
            <a:r>
              <a:rPr lang="en-GB" sz="700" b="1" dirty="0"/>
              <a:t>Batch Ingestion</a:t>
            </a:r>
          </a:p>
        </p:txBody>
      </p:sp>
      <p:sp>
        <p:nvSpPr>
          <p:cNvPr id="53" name="TextBox 52">
            <a:extLst>
              <a:ext uri="{FF2B5EF4-FFF2-40B4-BE49-F238E27FC236}">
                <a16:creationId xmlns:a16="http://schemas.microsoft.com/office/drawing/2014/main" id="{2BB47032-3925-AD1B-0ADC-426515179945}"/>
              </a:ext>
            </a:extLst>
          </p:cNvPr>
          <p:cNvSpPr txBox="1"/>
          <p:nvPr/>
        </p:nvSpPr>
        <p:spPr>
          <a:xfrm>
            <a:off x="6579408" y="5660402"/>
            <a:ext cx="822960" cy="274320"/>
          </a:xfrm>
          <a:prstGeom prst="rect">
            <a:avLst/>
          </a:prstGeom>
          <a:noFill/>
        </p:spPr>
        <p:txBody>
          <a:bodyPr wrap="square">
            <a:spAutoFit/>
          </a:bodyPr>
          <a:lstStyle/>
          <a:p>
            <a:pPr algn="ctr">
              <a:lnSpc>
                <a:spcPts val="1600"/>
              </a:lnSpc>
            </a:pPr>
            <a:r>
              <a:rPr lang="en-GB" sz="700" b="1" dirty="0"/>
              <a:t>Data Lake</a:t>
            </a:r>
          </a:p>
        </p:txBody>
      </p:sp>
      <p:pic>
        <p:nvPicPr>
          <p:cNvPr id="1062" name="Picture 38" descr="jenkins Vector Icons free download in SVG, PNG Format">
            <a:extLst>
              <a:ext uri="{FF2B5EF4-FFF2-40B4-BE49-F238E27FC236}">
                <a16:creationId xmlns:a16="http://schemas.microsoft.com/office/drawing/2014/main" id="{ECFA0420-5CE8-3DAE-E1BC-0B5DD1C870E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73201" y="5732530"/>
            <a:ext cx="457200" cy="40518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Connector 53">
            <a:extLst>
              <a:ext uri="{FF2B5EF4-FFF2-40B4-BE49-F238E27FC236}">
                <a16:creationId xmlns:a16="http://schemas.microsoft.com/office/drawing/2014/main" id="{6787F5BF-B7DC-A58E-6E0B-62D39C566D11}"/>
              </a:ext>
            </a:extLst>
          </p:cNvPr>
          <p:cNvCxnSpPr>
            <a:cxnSpLocks/>
          </p:cNvCxnSpPr>
          <p:nvPr/>
        </p:nvCxnSpPr>
        <p:spPr>
          <a:xfrm>
            <a:off x="2132885" y="3206578"/>
            <a:ext cx="274320" cy="0"/>
          </a:xfrm>
          <a:prstGeom prst="line">
            <a:avLst/>
          </a:prstGeom>
          <a:ln w="22225">
            <a:prstDash val="sysDash"/>
            <a:headEnd type="ova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373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76F48B-393B-3C50-00DC-506D38C34083}"/>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64D8CB-B5C7-2032-FC3B-A8A69138C64F}"/>
              </a:ext>
            </a:extLst>
          </p:cNvPr>
          <p:cNvSpPr txBox="1"/>
          <p:nvPr/>
        </p:nvSpPr>
        <p:spPr>
          <a:xfrm>
            <a:off x="584838" y="561632"/>
            <a:ext cx="1670682" cy="1067023"/>
          </a:xfrm>
          <a:prstGeom prst="rect">
            <a:avLst/>
          </a:prstGeom>
          <a:noFill/>
        </p:spPr>
        <p:txBody>
          <a:bodyPr wrap="square">
            <a:spAutoFit/>
          </a:bodyPr>
          <a:lstStyle/>
          <a:p>
            <a:pPr>
              <a:lnSpc>
                <a:spcPts val="3800"/>
              </a:lnSpc>
            </a:pPr>
            <a:r>
              <a:rPr lang="en-GB" dirty="0">
                <a:solidFill>
                  <a:schemeClr val="tx1">
                    <a:lumMod val="85000"/>
                    <a:lumOff val="15000"/>
                  </a:schemeClr>
                </a:solidFill>
                <a:latin typeface="Candara" panose="020E0502030303020204" pitchFamily="34" charset="0"/>
                <a:ea typeface="Inter Medium" panose="02000503000000020004" pitchFamily="2" charset="0"/>
              </a:rPr>
              <a:t>Model	</a:t>
            </a:r>
            <a:r>
              <a:rPr lang="en-GB" sz="3600" dirty="0">
                <a:solidFill>
                  <a:schemeClr val="tx1">
                    <a:lumMod val="85000"/>
                    <a:lumOff val="15000"/>
                  </a:schemeClr>
                </a:solidFill>
                <a:latin typeface="Candara" panose="020E0502030303020204" pitchFamily="34" charset="0"/>
                <a:ea typeface="Inter Medium" panose="02000503000000020004" pitchFamily="2" charset="0"/>
              </a:rPr>
              <a:t> </a:t>
            </a:r>
            <a:r>
              <a:rPr lang="en-GB" sz="3600" b="1" dirty="0">
                <a:solidFill>
                  <a:schemeClr val="accent6">
                    <a:lumMod val="50000"/>
                  </a:schemeClr>
                </a:solidFill>
                <a:latin typeface="Candara" panose="020E0502030303020204" pitchFamily="34" charset="0"/>
                <a:ea typeface="Inter Medium" panose="02000503000000020004" pitchFamily="2" charset="0"/>
              </a:rPr>
              <a:t>Results</a:t>
            </a:r>
          </a:p>
        </p:txBody>
      </p:sp>
      <p:grpSp>
        <p:nvGrpSpPr>
          <p:cNvPr id="35" name="Group 34">
            <a:extLst>
              <a:ext uri="{FF2B5EF4-FFF2-40B4-BE49-F238E27FC236}">
                <a16:creationId xmlns:a16="http://schemas.microsoft.com/office/drawing/2014/main" id="{7FF89257-A5B6-A5AC-2AC1-1194CA3465DF}"/>
              </a:ext>
            </a:extLst>
          </p:cNvPr>
          <p:cNvGrpSpPr/>
          <p:nvPr/>
        </p:nvGrpSpPr>
        <p:grpSpPr>
          <a:xfrm>
            <a:off x="510962" y="1962937"/>
            <a:ext cx="337785" cy="4196559"/>
            <a:chOff x="510962" y="1962937"/>
            <a:chExt cx="337785" cy="4196559"/>
          </a:xfrm>
        </p:grpSpPr>
        <p:sp>
          <p:nvSpPr>
            <p:cNvPr id="31" name="TextBox 30">
              <a:extLst>
                <a:ext uri="{FF2B5EF4-FFF2-40B4-BE49-F238E27FC236}">
                  <a16:creationId xmlns:a16="http://schemas.microsoft.com/office/drawing/2014/main" id="{84E10FEC-56C7-3322-3E47-881F4E158CAC}"/>
                </a:ext>
              </a:extLst>
            </p:cNvPr>
            <p:cNvSpPr txBox="1"/>
            <p:nvPr/>
          </p:nvSpPr>
          <p:spPr>
            <a:xfrm rot="16200000">
              <a:off x="-173170" y="2647069"/>
              <a:ext cx="1706049" cy="337785"/>
            </a:xfrm>
            <a:prstGeom prst="rect">
              <a:avLst/>
            </a:prstGeom>
            <a:noFill/>
          </p:spPr>
          <p:txBody>
            <a:bodyPr wrap="square" rtlCol="0">
              <a:spAutoFit/>
            </a:bodyPr>
            <a:lstStyle/>
            <a:p>
              <a:pPr>
                <a:lnSpc>
                  <a:spcPts val="2200"/>
                </a:lnSpc>
              </a:pPr>
              <a:r>
                <a:rPr lang="en-GB" sz="1000" b="1" u="sng" spc="300" dirty="0">
                  <a:solidFill>
                    <a:schemeClr val="tx1">
                      <a:lumMod val="75000"/>
                      <a:lumOff val="25000"/>
                    </a:schemeClr>
                  </a:solidFill>
                  <a:latin typeface="Candara" panose="020E0502030303020204" pitchFamily="34" charset="0"/>
                  <a:ea typeface="Inter Medium" panose="02000503000000020004" pitchFamily="2" charset="0"/>
                </a:rPr>
                <a:t>Variables</a:t>
              </a:r>
            </a:p>
          </p:txBody>
        </p:sp>
        <p:cxnSp>
          <p:nvCxnSpPr>
            <p:cNvPr id="32" name="Straight Connector 31">
              <a:extLst>
                <a:ext uri="{FF2B5EF4-FFF2-40B4-BE49-F238E27FC236}">
                  <a16:creationId xmlns:a16="http://schemas.microsoft.com/office/drawing/2014/main" id="{573A18E9-B876-D640-0555-32C5E2F94B5A}"/>
                </a:ext>
              </a:extLst>
            </p:cNvPr>
            <p:cNvCxnSpPr>
              <a:cxnSpLocks/>
            </p:cNvCxnSpPr>
            <p:nvPr/>
          </p:nvCxnSpPr>
          <p:spPr>
            <a:xfrm flipV="1">
              <a:off x="679855" y="3875093"/>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E65AE9AE-8150-BAAD-2291-C74F989BCF85}"/>
              </a:ext>
            </a:extLst>
          </p:cNvPr>
          <p:cNvCxnSpPr>
            <a:cxnSpLocks/>
          </p:cNvCxnSpPr>
          <p:nvPr/>
        </p:nvCxnSpPr>
        <p:spPr>
          <a:xfrm>
            <a:off x="8629650" y="95773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B77D17A4-3FBE-B924-C999-7D934CAA1A3D}"/>
              </a:ext>
            </a:extLst>
          </p:cNvPr>
          <p:cNvSpPr txBox="1"/>
          <p:nvPr/>
        </p:nvSpPr>
        <p:spPr>
          <a:xfrm>
            <a:off x="8459068" y="271105"/>
            <a:ext cx="1885201" cy="338554"/>
          </a:xfrm>
          <a:prstGeom prst="rect">
            <a:avLst/>
          </a:prstGeom>
          <a:noFill/>
        </p:spPr>
        <p:txBody>
          <a:bodyPr wrap="square" rtlCol="0">
            <a:spAutoFit/>
          </a:bodyPr>
          <a:lstStyle/>
          <a:p>
            <a:r>
              <a:rPr lang="en-US" sz="1600" dirty="0">
                <a:latin typeface="Poppins Medium" panose="00000600000000000000" pitchFamily="2" charset="0"/>
                <a:ea typeface="Arimo SemiBold" panose="020B0604020202020204" pitchFamily="34" charset="0"/>
                <a:cs typeface="Poppins Medium" panose="00000600000000000000" pitchFamily="2" charset="0"/>
              </a:rPr>
              <a:t>Overview</a:t>
            </a:r>
          </a:p>
        </p:txBody>
      </p:sp>
      <p:sp>
        <p:nvSpPr>
          <p:cNvPr id="65" name="TextBox 64">
            <a:extLst>
              <a:ext uri="{FF2B5EF4-FFF2-40B4-BE49-F238E27FC236}">
                <a16:creationId xmlns:a16="http://schemas.microsoft.com/office/drawing/2014/main" id="{3F73E6F2-B125-22A5-F9F5-8DF7F8F213C4}"/>
              </a:ext>
            </a:extLst>
          </p:cNvPr>
          <p:cNvSpPr txBox="1"/>
          <p:nvPr/>
        </p:nvSpPr>
        <p:spPr>
          <a:xfrm>
            <a:off x="8458386" y="611490"/>
            <a:ext cx="2788734" cy="230832"/>
          </a:xfrm>
          <a:prstGeom prst="rect">
            <a:avLst/>
          </a:prstGeom>
          <a:noFill/>
        </p:spPr>
        <p:txBody>
          <a:bodyPr wrap="square">
            <a:spAutoFit/>
          </a:bodyPr>
          <a:lstStyle/>
          <a:p>
            <a:r>
              <a:rPr lang="en-US" sz="900" b="0" i="0" dirty="0">
                <a:effectLst/>
                <a:latin typeface="Poppins "/>
                <a:ea typeface="Arimo Medium" panose="020B0604020202020204" pitchFamily="34" charset="0"/>
                <a:cs typeface="Poppins" panose="00000500000000000000" pitchFamily="2" charset="0"/>
              </a:rPr>
              <a:t>Busines</a:t>
            </a:r>
            <a:r>
              <a:rPr lang="en-US" sz="900" dirty="0">
                <a:latin typeface="Poppins "/>
                <a:ea typeface="Arimo Medium" panose="020B0604020202020204" pitchFamily="34" charset="0"/>
                <a:cs typeface="Poppins" panose="00000500000000000000" pitchFamily="2" charset="0"/>
              </a:rPr>
              <a:t>s problem </a:t>
            </a:r>
          </a:p>
        </p:txBody>
      </p:sp>
      <p:sp>
        <p:nvSpPr>
          <p:cNvPr id="70" name="TextBox 69">
            <a:extLst>
              <a:ext uri="{FF2B5EF4-FFF2-40B4-BE49-F238E27FC236}">
                <a16:creationId xmlns:a16="http://schemas.microsoft.com/office/drawing/2014/main" id="{99FDE9D3-1C18-D3EB-D013-BD29BC9D041C}"/>
              </a:ext>
            </a:extLst>
          </p:cNvPr>
          <p:cNvSpPr txBox="1"/>
          <p:nvPr/>
        </p:nvSpPr>
        <p:spPr>
          <a:xfrm>
            <a:off x="2336800" y="1126666"/>
            <a:ext cx="9631680" cy="487313"/>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grpSp>
        <p:nvGrpSpPr>
          <p:cNvPr id="74" name="Group 73">
            <a:extLst>
              <a:ext uri="{FF2B5EF4-FFF2-40B4-BE49-F238E27FC236}">
                <a16:creationId xmlns:a16="http://schemas.microsoft.com/office/drawing/2014/main" id="{9B78E40E-8CB9-3B7D-AA52-312EF7C44D20}"/>
              </a:ext>
            </a:extLst>
          </p:cNvPr>
          <p:cNvGrpSpPr/>
          <p:nvPr/>
        </p:nvGrpSpPr>
        <p:grpSpPr>
          <a:xfrm>
            <a:off x="6780912" y="3237230"/>
            <a:ext cx="1052386" cy="3150060"/>
            <a:chOff x="3348907" y="2933699"/>
            <a:chExt cx="1052386" cy="3311522"/>
          </a:xfrm>
        </p:grpSpPr>
        <p:sp>
          <p:nvSpPr>
            <p:cNvPr id="72" name="TextBox 71">
              <a:extLst>
                <a:ext uri="{FF2B5EF4-FFF2-40B4-BE49-F238E27FC236}">
                  <a16:creationId xmlns:a16="http://schemas.microsoft.com/office/drawing/2014/main" id="{339F843C-A9F1-EAC2-FF30-7868231BA770}"/>
                </a:ext>
              </a:extLst>
            </p:cNvPr>
            <p:cNvSpPr txBox="1"/>
            <p:nvPr/>
          </p:nvSpPr>
          <p:spPr>
            <a:xfrm rot="16200000">
              <a:off x="2418712" y="4262640"/>
              <a:ext cx="3311522" cy="653640"/>
            </a:xfrm>
            <a:prstGeom prst="rect">
              <a:avLst/>
            </a:prstGeom>
            <a:noFill/>
          </p:spPr>
          <p:txBody>
            <a:bodyPr wrap="square">
              <a:spAutoFit/>
            </a:bodyPr>
            <a:lstStyle/>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Many desktop publishing packages and web</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now use Lorem Ipsum as their model text, and </a:t>
              </a:r>
            </a:p>
            <a:p>
              <a:pPr>
                <a:lnSpc>
                  <a:spcPts val="1500"/>
                </a:lnSpc>
              </a:pPr>
              <a:r>
                <a:rPr lang="en-GB" sz="900" b="0" i="0" dirty="0">
                  <a:solidFill>
                    <a:schemeClr val="tx1">
                      <a:alpha val="90000"/>
                    </a:schemeClr>
                  </a:solidFill>
                  <a:effectLst/>
                  <a:latin typeface="Poppins "/>
                  <a:ea typeface="Arimo" panose="020B0604020202020204" pitchFamily="34" charset="0"/>
                  <a:cs typeface="Arimo" panose="020B0604020202020204" pitchFamily="34" charset="0"/>
                </a:rPr>
                <a:t>'lorem ipsum’  design</a:t>
              </a:r>
              <a:endParaRPr lang="en-GB" sz="900" dirty="0">
                <a:solidFill>
                  <a:schemeClr val="tx1">
                    <a:alpha val="90000"/>
                  </a:schemeClr>
                </a:solidFill>
                <a:latin typeface="Poppins "/>
                <a:ea typeface="Arimo" panose="020B0604020202020204" pitchFamily="34" charset="0"/>
                <a:cs typeface="Arimo" panose="020B0604020202020204" pitchFamily="34" charset="0"/>
              </a:endParaRPr>
            </a:p>
          </p:txBody>
        </p:sp>
        <p:sp>
          <p:nvSpPr>
            <p:cNvPr id="73" name="TextBox 72">
              <a:extLst>
                <a:ext uri="{FF2B5EF4-FFF2-40B4-BE49-F238E27FC236}">
                  <a16:creationId xmlns:a16="http://schemas.microsoft.com/office/drawing/2014/main" id="{6C37D21D-A14D-17B7-7665-515FEBB27368}"/>
                </a:ext>
              </a:extLst>
            </p:cNvPr>
            <p:cNvSpPr txBox="1"/>
            <p:nvPr/>
          </p:nvSpPr>
          <p:spPr>
            <a:xfrm rot="16200000">
              <a:off x="2333120" y="4588318"/>
              <a:ext cx="2370128" cy="338554"/>
            </a:xfrm>
            <a:prstGeom prst="rect">
              <a:avLst/>
            </a:prstGeom>
            <a:noFill/>
          </p:spPr>
          <p:txBody>
            <a:bodyPr wrap="square" rtlCol="0">
              <a:spAutoFit/>
            </a:bodyPr>
            <a:lstStyle/>
            <a:p>
              <a:r>
                <a:rPr lang="en-US" sz="1600" b="1" i="0" spc="140" dirty="0">
                  <a:effectLst/>
                  <a:latin typeface="Inter "/>
                  <a:cs typeface="Poppins SemiBold" panose="00000700000000000000" pitchFamily="50" charset="0"/>
                </a:rPr>
                <a:t>Model Methodology</a:t>
              </a:r>
            </a:p>
          </p:txBody>
        </p:sp>
      </p:grpSp>
      <p:sp>
        <p:nvSpPr>
          <p:cNvPr id="3" name="TextBox 2">
            <a:extLst>
              <a:ext uri="{FF2B5EF4-FFF2-40B4-BE49-F238E27FC236}">
                <a16:creationId xmlns:a16="http://schemas.microsoft.com/office/drawing/2014/main" id="{594FD04E-677A-0546-E874-DA3CE1EBCE15}"/>
              </a:ext>
            </a:extLst>
          </p:cNvPr>
          <p:cNvSpPr txBox="1"/>
          <p:nvPr/>
        </p:nvSpPr>
        <p:spPr>
          <a:xfrm>
            <a:off x="958719" y="2976489"/>
            <a:ext cx="4659542" cy="692497"/>
          </a:xfrm>
          <a:prstGeom prst="rect">
            <a:avLst/>
          </a:prstGeom>
          <a:noFill/>
        </p:spPr>
        <p:txBody>
          <a:bodyPr wrap="square">
            <a:spAutoFit/>
          </a:bodyPr>
          <a:lstStyle/>
          <a:p>
            <a:pPr>
              <a:lnSpc>
                <a:spcPts val="1600"/>
              </a:lnSpc>
            </a:pPr>
            <a:r>
              <a:rPr lang="en-GB" sz="1000" dirty="0">
                <a:solidFill>
                  <a:schemeClr val="tx2"/>
                </a:solidFill>
                <a:latin typeface="Poppins "/>
                <a:ea typeface="Inter" panose="02000503000000020004" pitchFamily="2" charset="0"/>
              </a:rPr>
              <a:t>There are many variations of passages of Lorem Ipsum and an available, but the passage of Lorem looks reasonable. The injected humour, or non-characteristic words etc.</a:t>
            </a:r>
          </a:p>
        </p:txBody>
      </p:sp>
      <p:cxnSp>
        <p:nvCxnSpPr>
          <p:cNvPr id="8" name="Straight Connector 7">
            <a:extLst>
              <a:ext uri="{FF2B5EF4-FFF2-40B4-BE49-F238E27FC236}">
                <a16:creationId xmlns:a16="http://schemas.microsoft.com/office/drawing/2014/main" id="{DC03928B-F9C2-9857-A696-D38627A0AC2A}"/>
              </a:ext>
            </a:extLst>
          </p:cNvPr>
          <p:cNvCxnSpPr>
            <a:cxnSpLocks/>
          </p:cNvCxnSpPr>
          <p:nvPr/>
        </p:nvCxnSpPr>
        <p:spPr>
          <a:xfrm flipV="1">
            <a:off x="7107600" y="387509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C3D30F-E02C-9ADA-F344-2FA83044B04A}"/>
              </a:ext>
            </a:extLst>
          </p:cNvPr>
          <p:cNvCxnSpPr>
            <a:cxnSpLocks/>
          </p:cNvCxnSpPr>
          <p:nvPr/>
        </p:nvCxnSpPr>
        <p:spPr>
          <a:xfrm flipV="1">
            <a:off x="7107600" y="3922312"/>
            <a:ext cx="0" cy="228440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4AD045-A929-6643-FE71-4145E142DE8A}"/>
              </a:ext>
            </a:extLst>
          </p:cNvPr>
          <p:cNvCxnSpPr>
            <a:cxnSpLocks/>
          </p:cNvCxnSpPr>
          <p:nvPr/>
        </p:nvCxnSpPr>
        <p:spPr>
          <a:xfrm>
            <a:off x="8629650" y="2369978"/>
            <a:ext cx="3562350" cy="0"/>
          </a:xfrm>
          <a:prstGeom prst="line">
            <a:avLst/>
          </a:prstGeom>
          <a:ln w="22225">
            <a:prstDash val="sysDash"/>
            <a:headEnd type="oval"/>
            <a:tailEnd type="oval"/>
          </a:ln>
        </p:spPr>
        <p:style>
          <a:lnRef idx="1">
            <a:schemeClr val="dk1"/>
          </a:lnRef>
          <a:fillRef idx="0">
            <a:schemeClr val="dk1"/>
          </a:fillRef>
          <a:effectRef idx="0">
            <a:schemeClr val="dk1"/>
          </a:effectRef>
          <a:fontRef idx="minor">
            <a:schemeClr val="tx1"/>
          </a:fontRef>
        </p:style>
      </p:cxnSp>
      <p:pic>
        <p:nvPicPr>
          <p:cNvPr id="9" name="Picture 2" descr="Adventurer ">
            <a:extLst>
              <a:ext uri="{FF2B5EF4-FFF2-40B4-BE49-F238E27FC236}">
                <a16:creationId xmlns:a16="http://schemas.microsoft.com/office/drawing/2014/main" id="{E0DC8389-FD7D-7206-480D-C70E0A8A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62" y="561632"/>
            <a:ext cx="393192" cy="3931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1E28248-1DFC-25BA-6B44-405F86B694EE}"/>
              </a:ext>
            </a:extLst>
          </p:cNvPr>
          <p:cNvGrpSpPr/>
          <p:nvPr/>
        </p:nvGrpSpPr>
        <p:grpSpPr>
          <a:xfrm>
            <a:off x="4045727" y="5900234"/>
            <a:ext cx="1413726" cy="396134"/>
            <a:chOff x="1524171" y="5770608"/>
            <a:chExt cx="1413726" cy="396134"/>
          </a:xfrm>
          <a:solidFill>
            <a:schemeClr val="accent6">
              <a:lumMod val="20000"/>
              <a:lumOff val="80000"/>
            </a:schemeClr>
          </a:solidFill>
        </p:grpSpPr>
        <p:sp>
          <p:nvSpPr>
            <p:cNvPr id="12" name="Rectangle: Rounded Corners 11">
              <a:extLst>
                <a:ext uri="{FF2B5EF4-FFF2-40B4-BE49-F238E27FC236}">
                  <a16:creationId xmlns:a16="http://schemas.microsoft.com/office/drawing/2014/main" id="{8C75ABD2-2CD6-2473-E9C5-38A454DD4238}"/>
                </a:ext>
              </a:extLst>
            </p:cNvPr>
            <p:cNvSpPr/>
            <p:nvPr/>
          </p:nvSpPr>
          <p:spPr>
            <a:xfrm>
              <a:off x="1524171" y="5770608"/>
              <a:ext cx="1413726" cy="39613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9BE18875-DB3C-4EF7-3617-81F646D1753F}"/>
                </a:ext>
              </a:extLst>
            </p:cNvPr>
            <p:cNvSpPr txBox="1"/>
            <p:nvPr/>
          </p:nvSpPr>
          <p:spPr>
            <a:xfrm>
              <a:off x="1612917" y="5837870"/>
              <a:ext cx="1236236" cy="246221"/>
            </a:xfrm>
            <a:prstGeom prst="rect">
              <a:avLst/>
            </a:prstGeom>
            <a:grpFill/>
          </p:spPr>
          <p:txBody>
            <a:bodyPr wrap="square" rtlCol="0">
              <a:spAutoFit/>
            </a:bodyPr>
            <a:lstStyle/>
            <a:p>
              <a:pPr algn="ctr"/>
              <a:r>
                <a:rPr lang="en-GB" sz="1000" b="1" dirty="0">
                  <a:latin typeface="Poppins" panose="00000500000000000000" pitchFamily="2" charset="0"/>
                  <a:cs typeface="Poppins" panose="00000500000000000000" pitchFamily="2" charset="0"/>
                </a:rPr>
                <a:t>Bank &amp; Others</a:t>
              </a:r>
            </a:p>
          </p:txBody>
        </p:sp>
      </p:grpSp>
    </p:spTree>
    <p:extLst>
      <p:ext uri="{BB962C8B-B14F-4D97-AF65-F5344CB8AC3E}">
        <p14:creationId xmlns:p14="http://schemas.microsoft.com/office/powerpoint/2010/main" val="292643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Placeholder 7">
            <a:extLst>
              <a:ext uri="{FF2B5EF4-FFF2-40B4-BE49-F238E27FC236}">
                <a16:creationId xmlns:a16="http://schemas.microsoft.com/office/drawing/2014/main" id="{780CA727-D35B-66DC-6D9B-FA0A32FC18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9350" b="9350"/>
          <a:stretch>
            <a:fillRect/>
          </a:stretch>
        </p:blipFill>
        <p:spPr>
          <a:xfrm>
            <a:off x="0" y="0"/>
            <a:ext cx="4744720" cy="6855611"/>
          </a:xfrm>
          <a:custGeom>
            <a:avLst/>
            <a:gdLst>
              <a:gd name="connsiteX0" fmla="*/ 0 w 3544394"/>
              <a:gd name="connsiteY0" fmla="*/ 0 h 5121269"/>
              <a:gd name="connsiteX1" fmla="*/ 3544394 w 3544394"/>
              <a:gd name="connsiteY1" fmla="*/ 0 h 5121269"/>
              <a:gd name="connsiteX2" fmla="*/ 3544394 w 3544394"/>
              <a:gd name="connsiteY2" fmla="*/ 5121269 h 5121269"/>
              <a:gd name="connsiteX3" fmla="*/ 0 w 3544394"/>
              <a:gd name="connsiteY3" fmla="*/ 5121269 h 5121269"/>
            </a:gdLst>
            <a:ahLst/>
            <a:cxnLst>
              <a:cxn ang="0">
                <a:pos x="connsiteX0" y="connsiteY0"/>
              </a:cxn>
              <a:cxn ang="0">
                <a:pos x="connsiteX1" y="connsiteY1"/>
              </a:cxn>
              <a:cxn ang="0">
                <a:pos x="connsiteX2" y="connsiteY2"/>
              </a:cxn>
              <a:cxn ang="0">
                <a:pos x="connsiteX3" y="connsiteY3"/>
              </a:cxn>
            </a:cxnLst>
            <a:rect l="l" t="t" r="r" b="b"/>
            <a:pathLst>
              <a:path w="3544394" h="5121269">
                <a:moveTo>
                  <a:pt x="0" y="0"/>
                </a:moveTo>
                <a:lnTo>
                  <a:pt x="3544394" y="0"/>
                </a:lnTo>
                <a:lnTo>
                  <a:pt x="3544394" y="5121269"/>
                </a:lnTo>
                <a:lnTo>
                  <a:pt x="0" y="5121269"/>
                </a:lnTo>
                <a:close/>
              </a:path>
            </a:pathLst>
          </a:custGeom>
          <a:solidFill>
            <a:schemeClr val="bg2">
              <a:lumMod val="90000"/>
            </a:schemeClr>
          </a:solidFill>
        </p:spPr>
      </p:pic>
      <p:sp>
        <p:nvSpPr>
          <p:cNvPr id="204" name="Rectangle 203">
            <a:extLst>
              <a:ext uri="{FF2B5EF4-FFF2-40B4-BE49-F238E27FC236}">
                <a16:creationId xmlns:a16="http://schemas.microsoft.com/office/drawing/2014/main" id="{549AA792-E632-A723-F602-7BA519278DCD}"/>
              </a:ext>
            </a:extLst>
          </p:cNvPr>
          <p:cNvSpPr/>
          <p:nvPr/>
        </p:nvSpPr>
        <p:spPr>
          <a:xfrm>
            <a:off x="248478" y="218661"/>
            <a:ext cx="11638722" cy="6430617"/>
          </a:xfrm>
          <a:prstGeom prst="rect">
            <a:avLst/>
          </a:prstGeom>
          <a:solidFill>
            <a:schemeClr val="accent5">
              <a:lumMod val="20000"/>
              <a:lumOff val="80000"/>
              <a:alpha val="1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E99EF802-0D92-9B65-DB79-551F8629D291}"/>
              </a:ext>
            </a:extLst>
          </p:cNvPr>
          <p:cNvSpPr txBox="1"/>
          <p:nvPr/>
        </p:nvSpPr>
        <p:spPr>
          <a:xfrm>
            <a:off x="4867864" y="2988708"/>
            <a:ext cx="2954111" cy="523220"/>
          </a:xfrm>
          <a:prstGeom prst="rect">
            <a:avLst/>
          </a:prstGeom>
          <a:noFill/>
        </p:spPr>
        <p:txBody>
          <a:bodyPr wrap="square" rtlCol="0">
            <a:spAutoFit/>
          </a:bodyPr>
          <a:lstStyle/>
          <a:p>
            <a:r>
              <a:rPr lang="en-GB" sz="2800" dirty="0">
                <a:latin typeface="Poppins Medium" panose="00000600000000000000" pitchFamily="2" charset="0"/>
                <a:ea typeface="Arimo Medium" panose="020B0604020202020204" pitchFamily="34" charset="0"/>
                <a:cs typeface="Poppins Medium" panose="00000600000000000000" pitchFamily="2" charset="0"/>
              </a:rPr>
              <a:t>Thank You !</a:t>
            </a:r>
          </a:p>
        </p:txBody>
      </p:sp>
    </p:spTree>
    <p:extLst>
      <p:ext uri="{BB962C8B-B14F-4D97-AF65-F5344CB8AC3E}">
        <p14:creationId xmlns:p14="http://schemas.microsoft.com/office/powerpoint/2010/main" val="3488202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8">
      <a:dk1>
        <a:sysClr val="windowText" lastClr="000000"/>
      </a:dk1>
      <a:lt1>
        <a:sysClr val="window" lastClr="FFFFFF"/>
      </a:lt1>
      <a:dk2>
        <a:srgbClr val="44546A"/>
      </a:dk2>
      <a:lt2>
        <a:srgbClr val="E7E6E6"/>
      </a:lt2>
      <a:accent1>
        <a:srgbClr val="D1B6BF"/>
      </a:accent1>
      <a:accent2>
        <a:srgbClr val="DFC7AD"/>
      </a:accent2>
      <a:accent3>
        <a:srgbClr val="C1C0B8"/>
      </a:accent3>
      <a:accent4>
        <a:srgbClr val="837F8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fografis">
      <a:dk1>
        <a:srgbClr val="000000"/>
      </a:dk1>
      <a:lt1>
        <a:srgbClr val="FFFFFF"/>
      </a:lt1>
      <a:dk2>
        <a:srgbClr val="2D3847"/>
      </a:dk2>
      <a:lt2>
        <a:srgbClr val="E7E6E6"/>
      </a:lt2>
      <a:accent1>
        <a:srgbClr val="439BF7"/>
      </a:accent1>
      <a:accent2>
        <a:srgbClr val="4EE2C2"/>
      </a:accent2>
      <a:accent3>
        <a:srgbClr val="FC6C8E"/>
      </a:accent3>
      <a:accent4>
        <a:srgbClr val="F6AF2E"/>
      </a:accent4>
      <a:accent5>
        <a:srgbClr val="F67A2E"/>
      </a:accent5>
      <a:accent6>
        <a:srgbClr val="C297E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650</Words>
  <Application>Microsoft Office PowerPoint</Application>
  <PresentationFormat>Widescreen</PresentationFormat>
  <Paragraphs>135</Paragraphs>
  <Slides>7</Slides>
  <Notes>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5" baseType="lpstr">
      <vt:lpstr>__fkGroteskNeue_598ab8</vt:lpstr>
      <vt:lpstr>Aptos</vt:lpstr>
      <vt:lpstr>Arial</vt:lpstr>
      <vt:lpstr>Calibri</vt:lpstr>
      <vt:lpstr>Calibri Light</vt:lpstr>
      <vt:lpstr>Candara</vt:lpstr>
      <vt:lpstr>Candara Light</vt:lpstr>
      <vt:lpstr>Inter </vt:lpstr>
      <vt:lpstr>Inter SemiBold</vt:lpstr>
      <vt:lpstr>Photograph Signature</vt:lpstr>
      <vt:lpstr>Poppins</vt:lpstr>
      <vt:lpstr>Poppins </vt:lpstr>
      <vt:lpstr>Poppins Medium</vt:lpstr>
      <vt:lpstr>Segoe UI Historic</vt:lpstr>
      <vt:lpstr>Segoe UI Variable Small</vt:lpstr>
      <vt:lpstr>Office Theme</vt:lpstr>
      <vt:lpstr>1_Office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Dwaipayan Dutta</dc:creator>
  <cp:lastModifiedBy>Dwaipayan Dutta</cp:lastModifiedBy>
  <cp:revision>16</cp:revision>
  <dcterms:created xsi:type="dcterms:W3CDTF">2024-05-26T13:52:00Z</dcterms:created>
  <dcterms:modified xsi:type="dcterms:W3CDTF">2024-10-03T12:04:04Z</dcterms:modified>
</cp:coreProperties>
</file>