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325" r:id="rId3"/>
    <p:sldId id="363" r:id="rId4"/>
    <p:sldId id="373" r:id="rId5"/>
    <p:sldId id="326" r:id="rId6"/>
    <p:sldId id="327" r:id="rId7"/>
    <p:sldId id="328" r:id="rId8"/>
    <p:sldId id="329" r:id="rId9"/>
    <p:sldId id="330" r:id="rId10"/>
    <p:sldId id="364" r:id="rId11"/>
    <p:sldId id="331" r:id="rId12"/>
    <p:sldId id="362" r:id="rId13"/>
    <p:sldId id="375" r:id="rId14"/>
    <p:sldId id="376" r:id="rId15"/>
    <p:sldId id="377" r:id="rId16"/>
    <p:sldId id="378" r:id="rId17"/>
    <p:sldId id="379" r:id="rId18"/>
    <p:sldId id="380" r:id="rId19"/>
    <p:sldId id="335" r:id="rId20"/>
    <p:sldId id="336" r:id="rId21"/>
    <p:sldId id="337" r:id="rId22"/>
    <p:sldId id="381" r:id="rId23"/>
    <p:sldId id="382" r:id="rId24"/>
    <p:sldId id="384" r:id="rId25"/>
    <p:sldId id="383" r:id="rId26"/>
    <p:sldId id="338" r:id="rId27"/>
    <p:sldId id="340" r:id="rId28"/>
    <p:sldId id="385"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86" r:id="rId42"/>
    <p:sldId id="354" r:id="rId43"/>
    <p:sldId id="370" r:id="rId44"/>
    <p:sldId id="372" r:id="rId45"/>
    <p:sldId id="371" r:id="rId46"/>
    <p:sldId id="368" r:id="rId47"/>
    <p:sldId id="369" r:id="rId48"/>
    <p:sldId id="355" r:id="rId49"/>
    <p:sldId id="357" r:id="rId50"/>
    <p:sldId id="360" r:id="rId51"/>
    <p:sldId id="361"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356" r:id="rId68"/>
    <p:sldId id="402" r:id="rId69"/>
    <p:sldId id="358" r:id="rId70"/>
    <p:sldId id="359" r:id="rId71"/>
    <p:sldId id="403" r:id="rId72"/>
    <p:sldId id="404" r:id="rId73"/>
    <p:sldId id="405" r:id="rId74"/>
    <p:sldId id="406" r:id="rId75"/>
    <p:sldId id="407" r:id="rId76"/>
    <p:sldId id="408" r:id="rId77"/>
    <p:sldId id="40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0869BA-6023-4F36-B406-EF52475022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26BB42-D04E-47E0-8F03-1CE6FF726F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00786-033C-4000-8043-1BA40E560995}" type="datetimeFigureOut">
              <a:rPr lang="en-US" smtClean="0"/>
              <a:t>1/15/2023</a:t>
            </a:fld>
            <a:endParaRPr lang="en-US"/>
          </a:p>
        </p:txBody>
      </p:sp>
      <p:sp>
        <p:nvSpPr>
          <p:cNvPr id="4" name="Footer Placeholder 3">
            <a:extLst>
              <a:ext uri="{FF2B5EF4-FFF2-40B4-BE49-F238E27FC236}">
                <a16:creationId xmlns:a16="http://schemas.microsoft.com/office/drawing/2014/main" id="{06F411D9-092E-4BDD-B7BA-66B9B61D40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174C44-04CE-4BC1-A5BE-3CD762FE0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56A36-F212-4F5D-8A9B-7A1749D6E998}" type="slidenum">
              <a:rPr lang="en-US" smtClean="0"/>
              <a:t>‹#›</a:t>
            </a:fld>
            <a:endParaRPr lang="en-US"/>
          </a:p>
        </p:txBody>
      </p:sp>
    </p:spTree>
    <p:extLst>
      <p:ext uri="{BB962C8B-B14F-4D97-AF65-F5344CB8AC3E}">
        <p14:creationId xmlns:p14="http://schemas.microsoft.com/office/powerpoint/2010/main" val="136929016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4A6C-99CC-4C0D-8317-3FFC5DA324E9}"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23484-40A7-483F-809F-B60CA0E64C93}" type="slidenum">
              <a:rPr lang="en-US" smtClean="0"/>
              <a:t>‹#›</a:t>
            </a:fld>
            <a:endParaRPr lang="en-US"/>
          </a:p>
        </p:txBody>
      </p:sp>
    </p:spTree>
    <p:extLst>
      <p:ext uri="{BB962C8B-B14F-4D97-AF65-F5344CB8AC3E}">
        <p14:creationId xmlns:p14="http://schemas.microsoft.com/office/powerpoint/2010/main" val="22024320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6452C82B-3016-4973-9E96-E8490CF08F2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D9535154-AD54-479F-8607-1D936D745C07}"/>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18575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601C530C-4665-4FBC-8127-CC65D5DD7548}"/>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642E3AE4-49F7-47E3-B91A-A327B49E1878}"/>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2896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06AFA116-A481-468F-B338-B197A821B01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5FD98B50-9DD9-407D-B5D1-A7DC25F7882A}"/>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78299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050">
            <a:extLst>
              <a:ext uri="{FF2B5EF4-FFF2-40B4-BE49-F238E27FC236}">
                <a16:creationId xmlns:a16="http://schemas.microsoft.com/office/drawing/2014/main" id="{6A2B927C-B75D-4072-B190-A4796158FC52}"/>
              </a:ext>
            </a:extLst>
          </p:cNvPr>
          <p:cNvSpPr>
            <a:spLocks noGrp="1" noRot="1" noChangeAspect="1" noChangeArrowheads="1" noTextEdit="1"/>
          </p:cNvSpPr>
          <p:nvPr>
            <p:ph type="sldImg"/>
          </p:nvPr>
        </p:nvSpPr>
        <p:spPr>
          <a:ln/>
        </p:spPr>
      </p:sp>
      <p:sp>
        <p:nvSpPr>
          <p:cNvPr id="45060" name="Rectangle 2051">
            <a:extLst>
              <a:ext uri="{FF2B5EF4-FFF2-40B4-BE49-F238E27FC236}">
                <a16:creationId xmlns:a16="http://schemas.microsoft.com/office/drawing/2014/main" id="{AEEDD60A-1F30-4D51-8BF6-B2077EADE435}"/>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1034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475C96F-BFC0-4CF8-9670-C739D425098B}"/>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E73CAB10-36AC-4A53-B734-B695752D8E73}"/>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8099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C45BB872-2580-4299-A422-B8A14C2BF34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540083D-BAF5-4C19-A8FF-15AE4F33FACC}"/>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7661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5989AC5C-37AD-46A2-A026-7BC2AB94036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09A72300-3D80-46A7-95B9-093192816A98}"/>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38667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80E24919-6CE1-45C8-91B2-5BBC5D9AA6A3}"/>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5CE4538D-AF5F-4CE5-8AF7-8A6AC7B320A5}"/>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8464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31345C2D-6740-4B33-8BC8-1EC2F0D567DE}"/>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C1A3C8-B4F7-45A8-8283-7508BA013348}"/>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508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21AD9A70-88A1-4E90-9348-CA97FE8D8EE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5A2BB644-D4B3-4099-A278-655EF5FBC22C}"/>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6488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1242C4C2-CB54-411C-B9DE-5383F68181C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290F2E4F-C28D-48B4-9EF0-B475A0BAFB98}"/>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9838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34F9B8B0-7CDB-4C60-9A3C-B0E8DE6B40B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01E60F28-8531-4615-A066-108A26E04201}"/>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96219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CF19449C-D6AA-4228-95F8-667E114B3BF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34AA0D69-DFDC-4860-81E8-5772B74AF753}"/>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72819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2E5B9991-D28F-486C-935B-DBCB8C1E4D2C}"/>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1D5459AD-795E-4288-9ED4-399286374C18}"/>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9608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1026">
            <a:extLst>
              <a:ext uri="{FF2B5EF4-FFF2-40B4-BE49-F238E27FC236}">
                <a16:creationId xmlns:a16="http://schemas.microsoft.com/office/drawing/2014/main" id="{0B68952B-7A62-4624-B6B9-509CE6A41FC0}"/>
              </a:ext>
            </a:extLst>
          </p:cNvPr>
          <p:cNvSpPr>
            <a:spLocks noGrp="1" noRot="1" noChangeAspect="1" noChangeArrowheads="1" noTextEdit="1"/>
          </p:cNvSpPr>
          <p:nvPr>
            <p:ph type="sldImg"/>
          </p:nvPr>
        </p:nvSpPr>
        <p:spPr>
          <a:ln/>
        </p:spPr>
      </p:sp>
      <p:sp>
        <p:nvSpPr>
          <p:cNvPr id="65540" name="Rectangle 1027">
            <a:extLst>
              <a:ext uri="{FF2B5EF4-FFF2-40B4-BE49-F238E27FC236}">
                <a16:creationId xmlns:a16="http://schemas.microsoft.com/office/drawing/2014/main" id="{F9D53BD1-CE36-49BA-BD14-DB176CCFA7E9}"/>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80000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53EF89B1-2D92-4203-AC23-D86F3B274C0D}"/>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4E4340BA-D0AF-4CF8-8AB3-C759F940856F}"/>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6727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DE1600E5-9DDA-4F43-9B0E-061F386C228F}"/>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4D75D366-E7FE-4942-867A-78855F97AE01}"/>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47132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4572B835-8938-45C4-8800-1E1F4B70ECF9}"/>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FDE25E8-123C-4A50-9F5F-7ED0A813E6A9}"/>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45773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D771BBEC-2C2D-4C59-9FDE-666B9BF27445}"/>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77884E7C-6A34-43B4-8B23-A9790A52F773}"/>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0125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305B31A4-5D26-4CE2-B037-B28985406377}"/>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359F0B6F-5658-426F-899F-E5BDD35400A0}"/>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69523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43A5FB7B-50ED-4791-AE22-A1E43ECF6EA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22068D69-2198-4836-B61B-FCC88E0C9ACD}"/>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67078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1026">
            <a:extLst>
              <a:ext uri="{FF2B5EF4-FFF2-40B4-BE49-F238E27FC236}">
                <a16:creationId xmlns:a16="http://schemas.microsoft.com/office/drawing/2014/main" id="{D8E39207-2ADF-4284-9294-53A97526C516}"/>
              </a:ext>
            </a:extLst>
          </p:cNvPr>
          <p:cNvSpPr>
            <a:spLocks noGrp="1" noRot="1" noChangeAspect="1" noChangeArrowheads="1" noTextEdit="1"/>
          </p:cNvSpPr>
          <p:nvPr>
            <p:ph type="sldImg"/>
          </p:nvPr>
        </p:nvSpPr>
        <p:spPr>
          <a:ln/>
        </p:spPr>
      </p:sp>
      <p:sp>
        <p:nvSpPr>
          <p:cNvPr id="90116" name="Rectangle 1027">
            <a:extLst>
              <a:ext uri="{FF2B5EF4-FFF2-40B4-BE49-F238E27FC236}">
                <a16:creationId xmlns:a16="http://schemas.microsoft.com/office/drawing/2014/main" id="{EB5B7288-2C70-4999-A92C-62C49791100C}"/>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472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EFADDE26-ECEF-417E-A7A8-07618ADC9BB2}"/>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1B1231B-03C9-4E24-9572-D508E6F4EFE0}"/>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04244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1026">
            <a:extLst>
              <a:ext uri="{FF2B5EF4-FFF2-40B4-BE49-F238E27FC236}">
                <a16:creationId xmlns:a16="http://schemas.microsoft.com/office/drawing/2014/main" id="{5BA49F99-66F4-457A-B0ED-CEB8BFD24785}"/>
              </a:ext>
            </a:extLst>
          </p:cNvPr>
          <p:cNvSpPr>
            <a:spLocks noGrp="1" noRot="1" noChangeAspect="1" noChangeArrowheads="1" noTextEdit="1"/>
          </p:cNvSpPr>
          <p:nvPr>
            <p:ph type="sldImg"/>
          </p:nvPr>
        </p:nvSpPr>
        <p:spPr>
          <a:ln/>
        </p:spPr>
      </p:sp>
      <p:sp>
        <p:nvSpPr>
          <p:cNvPr id="92164" name="Rectangle 1027">
            <a:extLst>
              <a:ext uri="{FF2B5EF4-FFF2-40B4-BE49-F238E27FC236}">
                <a16:creationId xmlns:a16="http://schemas.microsoft.com/office/drawing/2014/main" id="{CA1C8FF4-7C35-4126-8D04-DBA347EB374A}"/>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0794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1026">
            <a:extLst>
              <a:ext uri="{FF2B5EF4-FFF2-40B4-BE49-F238E27FC236}">
                <a16:creationId xmlns:a16="http://schemas.microsoft.com/office/drawing/2014/main" id="{C5C40614-1FB5-4F61-802C-3B18522147D1}"/>
              </a:ext>
            </a:extLst>
          </p:cNvPr>
          <p:cNvSpPr>
            <a:spLocks noGrp="1" noRot="1" noChangeAspect="1" noChangeArrowheads="1" noTextEdit="1"/>
          </p:cNvSpPr>
          <p:nvPr>
            <p:ph type="sldImg"/>
          </p:nvPr>
        </p:nvSpPr>
        <p:spPr>
          <a:ln/>
        </p:spPr>
      </p:sp>
      <p:sp>
        <p:nvSpPr>
          <p:cNvPr id="94212" name="Rectangle 1027">
            <a:extLst>
              <a:ext uri="{FF2B5EF4-FFF2-40B4-BE49-F238E27FC236}">
                <a16:creationId xmlns:a16="http://schemas.microsoft.com/office/drawing/2014/main" id="{F629EBAB-85CC-4EAC-A058-24BB9E208462}"/>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95830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1026">
            <a:extLst>
              <a:ext uri="{FF2B5EF4-FFF2-40B4-BE49-F238E27FC236}">
                <a16:creationId xmlns:a16="http://schemas.microsoft.com/office/drawing/2014/main" id="{17A5E562-ECEF-4A2D-840E-44EB6B070260}"/>
              </a:ext>
            </a:extLst>
          </p:cNvPr>
          <p:cNvSpPr>
            <a:spLocks noGrp="1" noRot="1" noChangeAspect="1" noChangeArrowheads="1" noTextEdit="1"/>
          </p:cNvSpPr>
          <p:nvPr>
            <p:ph type="sldImg"/>
          </p:nvPr>
        </p:nvSpPr>
        <p:spPr>
          <a:ln/>
        </p:spPr>
      </p:sp>
      <p:sp>
        <p:nvSpPr>
          <p:cNvPr id="96260" name="Rectangle 1027">
            <a:extLst>
              <a:ext uri="{FF2B5EF4-FFF2-40B4-BE49-F238E27FC236}">
                <a16:creationId xmlns:a16="http://schemas.microsoft.com/office/drawing/2014/main" id="{1F1A8825-3BE9-4B1B-A892-EEEF3DBCCCBD}"/>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25800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381000" y="685800"/>
            <a:ext cx="6096000" cy="3429000"/>
          </a:xfrm>
          <a:ln/>
        </p:spPr>
      </p:sp>
      <p:sp>
        <p:nvSpPr>
          <p:cNvPr id="74755" name="Notes Placeholder 2"/>
          <p:cNvSpPr>
            <a:spLocks noGrp="1"/>
          </p:cNvSpPr>
          <p:nvPr>
            <p:ph type="body" idx="1"/>
          </p:nvPr>
        </p:nvSpPr>
        <p:spPr>
          <a:noFill/>
          <a:ln/>
        </p:spPr>
        <p:txBody>
          <a:bodyPr/>
          <a:lstStyle/>
          <a:p>
            <a:endParaRPr lang="en-US">
              <a:latin typeface="Times New Roman" charset="0"/>
            </a:endParaRPr>
          </a:p>
        </p:txBody>
      </p:sp>
      <p:sp>
        <p:nvSpPr>
          <p:cNvPr id="74756" name="Slide Number Placeholder 3"/>
          <p:cNvSpPr>
            <a:spLocks noGrp="1"/>
          </p:cNvSpPr>
          <p:nvPr>
            <p:ph type="sldNum" sz="quarter" idx="5"/>
          </p:nvPr>
        </p:nvSpPr>
        <p:spPr>
          <a:noFill/>
        </p:spPr>
        <p:txBody>
          <a:bodyPr/>
          <a:lstStyle/>
          <a:p>
            <a:fld id="{705FCB0E-FE75-4C24-9B88-CFFE761E3F1A}" type="slidenum">
              <a:rPr lang="en-US" smtClean="0"/>
              <a:pPr/>
              <a:t>52</a:t>
            </a:fld>
            <a:endParaRPr lang="en-US"/>
          </a:p>
        </p:txBody>
      </p:sp>
    </p:spTree>
    <p:extLst>
      <p:ext uri="{BB962C8B-B14F-4D97-AF65-F5344CB8AC3E}">
        <p14:creationId xmlns:p14="http://schemas.microsoft.com/office/powerpoint/2010/main" val="913790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381000" y="685800"/>
            <a:ext cx="6096000" cy="3429000"/>
          </a:xfrm>
          <a:ln/>
        </p:spPr>
      </p:sp>
      <p:sp>
        <p:nvSpPr>
          <p:cNvPr id="75779" name="Notes Placeholder 2"/>
          <p:cNvSpPr>
            <a:spLocks noGrp="1"/>
          </p:cNvSpPr>
          <p:nvPr>
            <p:ph type="body" idx="1"/>
          </p:nvPr>
        </p:nvSpPr>
        <p:spPr>
          <a:noFill/>
          <a:ln/>
        </p:spPr>
        <p:txBody>
          <a:bodyPr/>
          <a:lstStyle/>
          <a:p>
            <a:endParaRPr lang="en-US">
              <a:latin typeface="Times New Roman" charset="0"/>
            </a:endParaRPr>
          </a:p>
        </p:txBody>
      </p:sp>
      <p:sp>
        <p:nvSpPr>
          <p:cNvPr id="75780" name="Slide Number Placeholder 3"/>
          <p:cNvSpPr>
            <a:spLocks noGrp="1"/>
          </p:cNvSpPr>
          <p:nvPr>
            <p:ph type="sldNum" sz="quarter" idx="5"/>
          </p:nvPr>
        </p:nvSpPr>
        <p:spPr>
          <a:noFill/>
        </p:spPr>
        <p:txBody>
          <a:bodyPr/>
          <a:lstStyle/>
          <a:p>
            <a:fld id="{B7C91047-BE40-40F0-B44C-843217370B33}" type="slidenum">
              <a:rPr lang="en-US" smtClean="0"/>
              <a:pPr/>
              <a:t>53</a:t>
            </a:fld>
            <a:endParaRPr lang="en-US"/>
          </a:p>
        </p:txBody>
      </p:sp>
    </p:spTree>
    <p:extLst>
      <p:ext uri="{BB962C8B-B14F-4D97-AF65-F5344CB8AC3E}">
        <p14:creationId xmlns:p14="http://schemas.microsoft.com/office/powerpoint/2010/main" val="717168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381000" y="685800"/>
            <a:ext cx="6096000" cy="3429000"/>
          </a:xfrm>
          <a:ln/>
        </p:spPr>
      </p:sp>
      <p:sp>
        <p:nvSpPr>
          <p:cNvPr id="76803" name="Notes Placeholder 2"/>
          <p:cNvSpPr>
            <a:spLocks noGrp="1"/>
          </p:cNvSpPr>
          <p:nvPr>
            <p:ph type="body" idx="1"/>
          </p:nvPr>
        </p:nvSpPr>
        <p:spPr>
          <a:noFill/>
          <a:ln/>
        </p:spPr>
        <p:txBody>
          <a:bodyPr/>
          <a:lstStyle/>
          <a:p>
            <a:endParaRPr lang="en-US">
              <a:latin typeface="Times New Roman" charset="0"/>
            </a:endParaRPr>
          </a:p>
        </p:txBody>
      </p:sp>
      <p:sp>
        <p:nvSpPr>
          <p:cNvPr id="76804" name="Slide Number Placeholder 3"/>
          <p:cNvSpPr>
            <a:spLocks noGrp="1"/>
          </p:cNvSpPr>
          <p:nvPr>
            <p:ph type="sldNum" sz="quarter" idx="5"/>
          </p:nvPr>
        </p:nvSpPr>
        <p:spPr>
          <a:noFill/>
        </p:spPr>
        <p:txBody>
          <a:bodyPr/>
          <a:lstStyle/>
          <a:p>
            <a:fld id="{932C9878-DF39-4543-AD36-731CDDD314D8}" type="slidenum">
              <a:rPr lang="en-US" smtClean="0"/>
              <a:pPr/>
              <a:t>54</a:t>
            </a:fld>
            <a:endParaRPr lang="en-US"/>
          </a:p>
        </p:txBody>
      </p:sp>
    </p:spTree>
    <p:extLst>
      <p:ext uri="{BB962C8B-B14F-4D97-AF65-F5344CB8AC3E}">
        <p14:creationId xmlns:p14="http://schemas.microsoft.com/office/powerpoint/2010/main" val="2873751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381000" y="685800"/>
            <a:ext cx="6096000" cy="3429000"/>
          </a:xfrm>
          <a:ln/>
        </p:spPr>
      </p:sp>
      <p:sp>
        <p:nvSpPr>
          <p:cNvPr id="77827" name="Notes Placeholder 2"/>
          <p:cNvSpPr>
            <a:spLocks noGrp="1"/>
          </p:cNvSpPr>
          <p:nvPr>
            <p:ph type="body" idx="1"/>
          </p:nvPr>
        </p:nvSpPr>
        <p:spPr>
          <a:noFill/>
          <a:ln/>
        </p:spPr>
        <p:txBody>
          <a:bodyPr/>
          <a:lstStyle/>
          <a:p>
            <a:endParaRPr lang="en-US">
              <a:latin typeface="Times New Roman" charset="0"/>
            </a:endParaRPr>
          </a:p>
        </p:txBody>
      </p:sp>
      <p:sp>
        <p:nvSpPr>
          <p:cNvPr id="77828" name="Slide Number Placeholder 3"/>
          <p:cNvSpPr>
            <a:spLocks noGrp="1"/>
          </p:cNvSpPr>
          <p:nvPr>
            <p:ph type="sldNum" sz="quarter" idx="5"/>
          </p:nvPr>
        </p:nvSpPr>
        <p:spPr>
          <a:noFill/>
        </p:spPr>
        <p:txBody>
          <a:bodyPr/>
          <a:lstStyle/>
          <a:p>
            <a:fld id="{8CA226AC-59CA-459E-94E6-611335AC6F65}" type="slidenum">
              <a:rPr lang="en-US" smtClean="0"/>
              <a:pPr/>
              <a:t>55</a:t>
            </a:fld>
            <a:endParaRPr lang="en-US"/>
          </a:p>
        </p:txBody>
      </p:sp>
    </p:spTree>
    <p:extLst>
      <p:ext uri="{BB962C8B-B14F-4D97-AF65-F5344CB8AC3E}">
        <p14:creationId xmlns:p14="http://schemas.microsoft.com/office/powerpoint/2010/main" val="2351190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81000" y="685800"/>
            <a:ext cx="6096000" cy="3429000"/>
          </a:xfrm>
          <a:ln/>
        </p:spPr>
      </p:sp>
      <p:sp>
        <p:nvSpPr>
          <p:cNvPr id="78851" name="Notes Placeholder 2"/>
          <p:cNvSpPr>
            <a:spLocks noGrp="1"/>
          </p:cNvSpPr>
          <p:nvPr>
            <p:ph type="body" idx="1"/>
          </p:nvPr>
        </p:nvSpPr>
        <p:spPr>
          <a:noFill/>
          <a:ln/>
        </p:spPr>
        <p:txBody>
          <a:bodyPr/>
          <a:lstStyle/>
          <a:p>
            <a:endParaRPr lang="en-US">
              <a:latin typeface="Times New Roman" charset="0"/>
            </a:endParaRPr>
          </a:p>
        </p:txBody>
      </p:sp>
      <p:sp>
        <p:nvSpPr>
          <p:cNvPr id="78852" name="Slide Number Placeholder 3"/>
          <p:cNvSpPr>
            <a:spLocks noGrp="1"/>
          </p:cNvSpPr>
          <p:nvPr>
            <p:ph type="sldNum" sz="quarter" idx="5"/>
          </p:nvPr>
        </p:nvSpPr>
        <p:spPr>
          <a:noFill/>
        </p:spPr>
        <p:txBody>
          <a:bodyPr/>
          <a:lstStyle/>
          <a:p>
            <a:fld id="{7ED8D16D-1C6A-4BF7-B24C-57D36E70E252}" type="slidenum">
              <a:rPr lang="en-US" smtClean="0"/>
              <a:pPr/>
              <a:t>56</a:t>
            </a:fld>
            <a:endParaRPr lang="en-US"/>
          </a:p>
        </p:txBody>
      </p:sp>
    </p:spTree>
    <p:extLst>
      <p:ext uri="{BB962C8B-B14F-4D97-AF65-F5344CB8AC3E}">
        <p14:creationId xmlns:p14="http://schemas.microsoft.com/office/powerpoint/2010/main" val="1389088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381000" y="685800"/>
            <a:ext cx="6096000" cy="3429000"/>
          </a:xfrm>
          <a:ln/>
        </p:spPr>
      </p:sp>
      <p:sp>
        <p:nvSpPr>
          <p:cNvPr id="79875" name="Notes Placeholder 2"/>
          <p:cNvSpPr>
            <a:spLocks noGrp="1"/>
          </p:cNvSpPr>
          <p:nvPr>
            <p:ph type="body" idx="1"/>
          </p:nvPr>
        </p:nvSpPr>
        <p:spPr>
          <a:noFill/>
          <a:ln/>
        </p:spPr>
        <p:txBody>
          <a:bodyPr/>
          <a:lstStyle/>
          <a:p>
            <a:endParaRPr lang="en-US">
              <a:latin typeface="Times New Roman" charset="0"/>
            </a:endParaRPr>
          </a:p>
        </p:txBody>
      </p:sp>
      <p:sp>
        <p:nvSpPr>
          <p:cNvPr id="79876" name="Slide Number Placeholder 3"/>
          <p:cNvSpPr>
            <a:spLocks noGrp="1"/>
          </p:cNvSpPr>
          <p:nvPr>
            <p:ph type="sldNum" sz="quarter" idx="5"/>
          </p:nvPr>
        </p:nvSpPr>
        <p:spPr>
          <a:noFill/>
        </p:spPr>
        <p:txBody>
          <a:bodyPr/>
          <a:lstStyle/>
          <a:p>
            <a:fld id="{0E84500B-1A74-4A9B-9014-34B375EC3A0C}" type="slidenum">
              <a:rPr lang="en-US" smtClean="0"/>
              <a:pPr/>
              <a:t>57</a:t>
            </a:fld>
            <a:endParaRPr lang="en-US"/>
          </a:p>
        </p:txBody>
      </p:sp>
    </p:spTree>
    <p:extLst>
      <p:ext uri="{BB962C8B-B14F-4D97-AF65-F5344CB8AC3E}">
        <p14:creationId xmlns:p14="http://schemas.microsoft.com/office/powerpoint/2010/main" val="1304018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381000" y="685800"/>
            <a:ext cx="6096000" cy="3429000"/>
          </a:xfrm>
          <a:ln/>
        </p:spPr>
      </p:sp>
      <p:sp>
        <p:nvSpPr>
          <p:cNvPr id="80899" name="Notes Placeholder 2"/>
          <p:cNvSpPr>
            <a:spLocks noGrp="1"/>
          </p:cNvSpPr>
          <p:nvPr>
            <p:ph type="body" idx="1"/>
          </p:nvPr>
        </p:nvSpPr>
        <p:spPr>
          <a:noFill/>
          <a:ln/>
        </p:spPr>
        <p:txBody>
          <a:bodyPr/>
          <a:lstStyle/>
          <a:p>
            <a:endParaRPr lang="en-US">
              <a:latin typeface="Times New Roman" charset="0"/>
            </a:endParaRPr>
          </a:p>
        </p:txBody>
      </p:sp>
      <p:sp>
        <p:nvSpPr>
          <p:cNvPr id="80900" name="Slide Number Placeholder 3"/>
          <p:cNvSpPr>
            <a:spLocks noGrp="1"/>
          </p:cNvSpPr>
          <p:nvPr>
            <p:ph type="sldNum" sz="quarter" idx="5"/>
          </p:nvPr>
        </p:nvSpPr>
        <p:spPr>
          <a:noFill/>
        </p:spPr>
        <p:txBody>
          <a:bodyPr/>
          <a:lstStyle/>
          <a:p>
            <a:fld id="{7C3FE816-6A6F-4BFB-BEF5-01DEB1E75448}" type="slidenum">
              <a:rPr lang="en-US" smtClean="0"/>
              <a:pPr/>
              <a:t>58</a:t>
            </a:fld>
            <a:endParaRPr lang="en-US"/>
          </a:p>
        </p:txBody>
      </p:sp>
    </p:spTree>
    <p:extLst>
      <p:ext uri="{BB962C8B-B14F-4D97-AF65-F5344CB8AC3E}">
        <p14:creationId xmlns:p14="http://schemas.microsoft.com/office/powerpoint/2010/main" val="220450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D96E9B72-F99E-4ECD-A2CF-398C12F2703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D3CEE21-9E44-4BFE-ACF9-0297AEE7F277}"/>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08432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381000" y="685800"/>
            <a:ext cx="6096000" cy="3429000"/>
          </a:xfrm>
          <a:ln/>
        </p:spPr>
      </p:sp>
      <p:sp>
        <p:nvSpPr>
          <p:cNvPr id="81923" name="Notes Placeholder 2"/>
          <p:cNvSpPr>
            <a:spLocks noGrp="1"/>
          </p:cNvSpPr>
          <p:nvPr>
            <p:ph type="body" idx="1"/>
          </p:nvPr>
        </p:nvSpPr>
        <p:spPr>
          <a:noFill/>
          <a:ln/>
        </p:spPr>
        <p:txBody>
          <a:bodyPr/>
          <a:lstStyle/>
          <a:p>
            <a:endParaRPr lang="en-US">
              <a:latin typeface="Times New Roman" charset="0"/>
            </a:endParaRPr>
          </a:p>
        </p:txBody>
      </p:sp>
      <p:sp>
        <p:nvSpPr>
          <p:cNvPr id="81924" name="Slide Number Placeholder 3"/>
          <p:cNvSpPr>
            <a:spLocks noGrp="1"/>
          </p:cNvSpPr>
          <p:nvPr>
            <p:ph type="sldNum" sz="quarter" idx="5"/>
          </p:nvPr>
        </p:nvSpPr>
        <p:spPr>
          <a:noFill/>
        </p:spPr>
        <p:txBody>
          <a:bodyPr/>
          <a:lstStyle/>
          <a:p>
            <a:fld id="{7A0EB3B5-968B-407D-9616-32522B274A87}" type="slidenum">
              <a:rPr lang="en-US" smtClean="0"/>
              <a:pPr/>
              <a:t>59</a:t>
            </a:fld>
            <a:endParaRPr lang="en-US"/>
          </a:p>
        </p:txBody>
      </p:sp>
    </p:spTree>
    <p:extLst>
      <p:ext uri="{BB962C8B-B14F-4D97-AF65-F5344CB8AC3E}">
        <p14:creationId xmlns:p14="http://schemas.microsoft.com/office/powerpoint/2010/main" val="178422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381000" y="685800"/>
            <a:ext cx="6096000" cy="3429000"/>
          </a:xfrm>
          <a:ln/>
        </p:spPr>
      </p:sp>
      <p:sp>
        <p:nvSpPr>
          <p:cNvPr id="82947" name="Notes Placeholder 2"/>
          <p:cNvSpPr>
            <a:spLocks noGrp="1"/>
          </p:cNvSpPr>
          <p:nvPr>
            <p:ph type="body" idx="1"/>
          </p:nvPr>
        </p:nvSpPr>
        <p:spPr>
          <a:noFill/>
          <a:ln/>
        </p:spPr>
        <p:txBody>
          <a:bodyPr/>
          <a:lstStyle/>
          <a:p>
            <a:endParaRPr lang="en-US">
              <a:latin typeface="Times New Roman" charset="0"/>
            </a:endParaRPr>
          </a:p>
        </p:txBody>
      </p:sp>
      <p:sp>
        <p:nvSpPr>
          <p:cNvPr id="82948" name="Slide Number Placeholder 3"/>
          <p:cNvSpPr>
            <a:spLocks noGrp="1"/>
          </p:cNvSpPr>
          <p:nvPr>
            <p:ph type="sldNum" sz="quarter" idx="5"/>
          </p:nvPr>
        </p:nvSpPr>
        <p:spPr>
          <a:noFill/>
        </p:spPr>
        <p:txBody>
          <a:bodyPr/>
          <a:lstStyle/>
          <a:p>
            <a:fld id="{7510154D-1A61-4DED-A0C3-EC9276E4DDE7}" type="slidenum">
              <a:rPr lang="en-US" smtClean="0"/>
              <a:pPr/>
              <a:t>60</a:t>
            </a:fld>
            <a:endParaRPr lang="en-US"/>
          </a:p>
        </p:txBody>
      </p:sp>
    </p:spTree>
    <p:extLst>
      <p:ext uri="{BB962C8B-B14F-4D97-AF65-F5344CB8AC3E}">
        <p14:creationId xmlns:p14="http://schemas.microsoft.com/office/powerpoint/2010/main" val="1358710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381000" y="685800"/>
            <a:ext cx="6096000" cy="3429000"/>
          </a:xfrm>
          <a:ln/>
        </p:spPr>
      </p:sp>
      <p:sp>
        <p:nvSpPr>
          <p:cNvPr id="83971" name="Notes Placeholder 2"/>
          <p:cNvSpPr>
            <a:spLocks noGrp="1"/>
          </p:cNvSpPr>
          <p:nvPr>
            <p:ph type="body" idx="1"/>
          </p:nvPr>
        </p:nvSpPr>
        <p:spPr>
          <a:noFill/>
          <a:ln/>
        </p:spPr>
        <p:txBody>
          <a:bodyPr/>
          <a:lstStyle/>
          <a:p>
            <a:endParaRPr lang="en-US">
              <a:latin typeface="Times New Roman" charset="0"/>
            </a:endParaRPr>
          </a:p>
        </p:txBody>
      </p:sp>
      <p:sp>
        <p:nvSpPr>
          <p:cNvPr id="83972" name="Slide Number Placeholder 3"/>
          <p:cNvSpPr>
            <a:spLocks noGrp="1"/>
          </p:cNvSpPr>
          <p:nvPr>
            <p:ph type="sldNum" sz="quarter" idx="5"/>
          </p:nvPr>
        </p:nvSpPr>
        <p:spPr>
          <a:noFill/>
        </p:spPr>
        <p:txBody>
          <a:bodyPr/>
          <a:lstStyle/>
          <a:p>
            <a:fld id="{C3361821-8CBB-446A-ADD8-C8D6E1E5C953}" type="slidenum">
              <a:rPr lang="en-US" smtClean="0"/>
              <a:pPr/>
              <a:t>61</a:t>
            </a:fld>
            <a:endParaRPr lang="en-US"/>
          </a:p>
        </p:txBody>
      </p:sp>
    </p:spTree>
    <p:extLst>
      <p:ext uri="{BB962C8B-B14F-4D97-AF65-F5344CB8AC3E}">
        <p14:creationId xmlns:p14="http://schemas.microsoft.com/office/powerpoint/2010/main" val="724691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381000" y="685800"/>
            <a:ext cx="6096000" cy="3429000"/>
          </a:xfrm>
          <a:ln/>
        </p:spPr>
      </p:sp>
      <p:sp>
        <p:nvSpPr>
          <p:cNvPr id="84995" name="Notes Placeholder 2"/>
          <p:cNvSpPr>
            <a:spLocks noGrp="1"/>
          </p:cNvSpPr>
          <p:nvPr>
            <p:ph type="body" idx="1"/>
          </p:nvPr>
        </p:nvSpPr>
        <p:spPr>
          <a:noFill/>
          <a:ln/>
        </p:spPr>
        <p:txBody>
          <a:bodyPr/>
          <a:lstStyle/>
          <a:p>
            <a:endParaRPr lang="en-US">
              <a:latin typeface="Times New Roman" charset="0"/>
            </a:endParaRPr>
          </a:p>
        </p:txBody>
      </p:sp>
      <p:sp>
        <p:nvSpPr>
          <p:cNvPr id="84996" name="Slide Number Placeholder 3"/>
          <p:cNvSpPr>
            <a:spLocks noGrp="1"/>
          </p:cNvSpPr>
          <p:nvPr>
            <p:ph type="sldNum" sz="quarter" idx="5"/>
          </p:nvPr>
        </p:nvSpPr>
        <p:spPr>
          <a:noFill/>
        </p:spPr>
        <p:txBody>
          <a:bodyPr/>
          <a:lstStyle/>
          <a:p>
            <a:fld id="{1D151005-7583-48B6-A8F5-FFEC804206E0}" type="slidenum">
              <a:rPr lang="en-US" smtClean="0"/>
              <a:pPr/>
              <a:t>62</a:t>
            </a:fld>
            <a:endParaRPr lang="en-US"/>
          </a:p>
        </p:txBody>
      </p:sp>
    </p:spTree>
    <p:extLst>
      <p:ext uri="{BB962C8B-B14F-4D97-AF65-F5344CB8AC3E}">
        <p14:creationId xmlns:p14="http://schemas.microsoft.com/office/powerpoint/2010/main" val="3487236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381000" y="685800"/>
            <a:ext cx="6096000" cy="3429000"/>
          </a:xfrm>
          <a:ln/>
        </p:spPr>
      </p:sp>
      <p:sp>
        <p:nvSpPr>
          <p:cNvPr id="86019" name="Notes Placeholder 2"/>
          <p:cNvSpPr>
            <a:spLocks noGrp="1"/>
          </p:cNvSpPr>
          <p:nvPr>
            <p:ph type="body" idx="1"/>
          </p:nvPr>
        </p:nvSpPr>
        <p:spPr>
          <a:noFill/>
          <a:ln/>
        </p:spPr>
        <p:txBody>
          <a:bodyPr/>
          <a:lstStyle/>
          <a:p>
            <a:endParaRPr lang="en-US">
              <a:latin typeface="Times New Roman" charset="0"/>
            </a:endParaRPr>
          </a:p>
        </p:txBody>
      </p:sp>
      <p:sp>
        <p:nvSpPr>
          <p:cNvPr id="86020" name="Slide Number Placeholder 3"/>
          <p:cNvSpPr>
            <a:spLocks noGrp="1"/>
          </p:cNvSpPr>
          <p:nvPr>
            <p:ph type="sldNum" sz="quarter" idx="5"/>
          </p:nvPr>
        </p:nvSpPr>
        <p:spPr>
          <a:noFill/>
        </p:spPr>
        <p:txBody>
          <a:bodyPr/>
          <a:lstStyle/>
          <a:p>
            <a:fld id="{26C32852-391E-4385-ACA1-7D3127E27A9A}" type="slidenum">
              <a:rPr lang="en-US" smtClean="0"/>
              <a:pPr/>
              <a:t>63</a:t>
            </a:fld>
            <a:endParaRPr lang="en-US"/>
          </a:p>
        </p:txBody>
      </p:sp>
    </p:spTree>
    <p:extLst>
      <p:ext uri="{BB962C8B-B14F-4D97-AF65-F5344CB8AC3E}">
        <p14:creationId xmlns:p14="http://schemas.microsoft.com/office/powerpoint/2010/main" val="35485620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381000" y="685800"/>
            <a:ext cx="6096000" cy="3429000"/>
          </a:xfrm>
          <a:ln/>
        </p:spPr>
      </p:sp>
      <p:sp>
        <p:nvSpPr>
          <p:cNvPr id="87043" name="Notes Placeholder 2"/>
          <p:cNvSpPr>
            <a:spLocks noGrp="1"/>
          </p:cNvSpPr>
          <p:nvPr>
            <p:ph type="body" idx="1"/>
          </p:nvPr>
        </p:nvSpPr>
        <p:spPr>
          <a:noFill/>
          <a:ln/>
        </p:spPr>
        <p:txBody>
          <a:bodyPr/>
          <a:lstStyle/>
          <a:p>
            <a:endParaRPr lang="en-US">
              <a:latin typeface="Times New Roman" charset="0"/>
            </a:endParaRPr>
          </a:p>
        </p:txBody>
      </p:sp>
      <p:sp>
        <p:nvSpPr>
          <p:cNvPr id="87044" name="Slide Number Placeholder 3"/>
          <p:cNvSpPr>
            <a:spLocks noGrp="1"/>
          </p:cNvSpPr>
          <p:nvPr>
            <p:ph type="sldNum" sz="quarter" idx="5"/>
          </p:nvPr>
        </p:nvSpPr>
        <p:spPr>
          <a:noFill/>
        </p:spPr>
        <p:txBody>
          <a:bodyPr/>
          <a:lstStyle/>
          <a:p>
            <a:fld id="{7D4D8BFB-F27D-42EF-9258-D810008B5167}" type="slidenum">
              <a:rPr lang="en-US" smtClean="0"/>
              <a:pPr/>
              <a:t>64</a:t>
            </a:fld>
            <a:endParaRPr lang="en-US"/>
          </a:p>
        </p:txBody>
      </p:sp>
    </p:spTree>
    <p:extLst>
      <p:ext uri="{BB962C8B-B14F-4D97-AF65-F5344CB8AC3E}">
        <p14:creationId xmlns:p14="http://schemas.microsoft.com/office/powerpoint/2010/main" val="1309731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381000" y="685800"/>
            <a:ext cx="6096000" cy="3429000"/>
          </a:xfrm>
          <a:ln/>
        </p:spPr>
      </p:sp>
      <p:sp>
        <p:nvSpPr>
          <p:cNvPr id="89091" name="Notes Placeholder 2"/>
          <p:cNvSpPr>
            <a:spLocks noGrp="1"/>
          </p:cNvSpPr>
          <p:nvPr>
            <p:ph type="body" idx="1"/>
          </p:nvPr>
        </p:nvSpPr>
        <p:spPr>
          <a:noFill/>
          <a:ln/>
        </p:spPr>
        <p:txBody>
          <a:bodyPr/>
          <a:lstStyle/>
          <a:p>
            <a:endParaRPr lang="en-US">
              <a:latin typeface="Times New Roman" charset="0"/>
            </a:endParaRPr>
          </a:p>
        </p:txBody>
      </p:sp>
      <p:sp>
        <p:nvSpPr>
          <p:cNvPr id="89092" name="Slide Number Placeholder 3"/>
          <p:cNvSpPr>
            <a:spLocks noGrp="1"/>
          </p:cNvSpPr>
          <p:nvPr>
            <p:ph type="sldNum" sz="quarter" idx="5"/>
          </p:nvPr>
        </p:nvSpPr>
        <p:spPr>
          <a:noFill/>
        </p:spPr>
        <p:txBody>
          <a:bodyPr/>
          <a:lstStyle/>
          <a:p>
            <a:fld id="{2E52E71F-8CE6-4A4A-8053-CA194B28B9B3}" type="slidenum">
              <a:rPr lang="en-US" smtClean="0"/>
              <a:pPr/>
              <a:t>65</a:t>
            </a:fld>
            <a:endParaRPr lang="en-US"/>
          </a:p>
        </p:txBody>
      </p:sp>
    </p:spTree>
    <p:extLst>
      <p:ext uri="{BB962C8B-B14F-4D97-AF65-F5344CB8AC3E}">
        <p14:creationId xmlns:p14="http://schemas.microsoft.com/office/powerpoint/2010/main" val="2708738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381000" y="685800"/>
            <a:ext cx="6096000" cy="3429000"/>
          </a:xfrm>
          <a:ln/>
        </p:spPr>
      </p:sp>
      <p:sp>
        <p:nvSpPr>
          <p:cNvPr id="90115" name="Notes Placeholder 2"/>
          <p:cNvSpPr>
            <a:spLocks noGrp="1"/>
          </p:cNvSpPr>
          <p:nvPr>
            <p:ph type="body" idx="1"/>
          </p:nvPr>
        </p:nvSpPr>
        <p:spPr>
          <a:noFill/>
          <a:ln/>
        </p:spPr>
        <p:txBody>
          <a:bodyPr/>
          <a:lstStyle/>
          <a:p>
            <a:endParaRPr lang="en-US">
              <a:latin typeface="Times New Roman" charset="0"/>
            </a:endParaRPr>
          </a:p>
        </p:txBody>
      </p:sp>
      <p:sp>
        <p:nvSpPr>
          <p:cNvPr id="90116" name="Slide Number Placeholder 3"/>
          <p:cNvSpPr>
            <a:spLocks noGrp="1"/>
          </p:cNvSpPr>
          <p:nvPr>
            <p:ph type="sldNum" sz="quarter" idx="5"/>
          </p:nvPr>
        </p:nvSpPr>
        <p:spPr>
          <a:noFill/>
        </p:spPr>
        <p:txBody>
          <a:bodyPr/>
          <a:lstStyle/>
          <a:p>
            <a:fld id="{07C8F6C6-9765-400E-8722-DA64D4249C80}" type="slidenum">
              <a:rPr lang="en-US" smtClean="0"/>
              <a:pPr/>
              <a:t>66</a:t>
            </a:fld>
            <a:endParaRPr lang="en-US"/>
          </a:p>
        </p:txBody>
      </p:sp>
    </p:spTree>
    <p:extLst>
      <p:ext uri="{BB962C8B-B14F-4D97-AF65-F5344CB8AC3E}">
        <p14:creationId xmlns:p14="http://schemas.microsoft.com/office/powerpoint/2010/main" val="19104406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1000" y="685800"/>
            <a:ext cx="6096000" cy="3429000"/>
          </a:xfrm>
          <a:ln/>
        </p:spPr>
      </p:sp>
      <p:sp>
        <p:nvSpPr>
          <p:cNvPr id="91139" name="Notes Placeholder 2"/>
          <p:cNvSpPr>
            <a:spLocks noGrp="1"/>
          </p:cNvSpPr>
          <p:nvPr>
            <p:ph type="body" idx="1"/>
          </p:nvPr>
        </p:nvSpPr>
        <p:spPr>
          <a:noFill/>
          <a:ln/>
        </p:spPr>
        <p:txBody>
          <a:bodyPr/>
          <a:lstStyle/>
          <a:p>
            <a:endParaRPr lang="en-US">
              <a:latin typeface="Times New Roman" charset="0"/>
            </a:endParaRPr>
          </a:p>
        </p:txBody>
      </p:sp>
      <p:sp>
        <p:nvSpPr>
          <p:cNvPr id="91140" name="Slide Number Placeholder 3"/>
          <p:cNvSpPr>
            <a:spLocks noGrp="1"/>
          </p:cNvSpPr>
          <p:nvPr>
            <p:ph type="sldNum" sz="quarter" idx="5"/>
          </p:nvPr>
        </p:nvSpPr>
        <p:spPr>
          <a:noFill/>
        </p:spPr>
        <p:txBody>
          <a:bodyPr/>
          <a:lstStyle/>
          <a:p>
            <a:fld id="{85C3AD24-AEA1-4F15-999B-EB8E2FC59E9D}" type="slidenum">
              <a:rPr lang="en-US" smtClean="0"/>
              <a:pPr/>
              <a:t>67</a:t>
            </a:fld>
            <a:endParaRPr lang="en-US"/>
          </a:p>
        </p:txBody>
      </p:sp>
    </p:spTree>
    <p:extLst>
      <p:ext uri="{BB962C8B-B14F-4D97-AF65-F5344CB8AC3E}">
        <p14:creationId xmlns:p14="http://schemas.microsoft.com/office/powerpoint/2010/main" val="41880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381000" y="685800"/>
            <a:ext cx="6096000" cy="3429000"/>
          </a:xfrm>
          <a:ln/>
        </p:spPr>
      </p:sp>
      <p:sp>
        <p:nvSpPr>
          <p:cNvPr id="92163" name="Notes Placeholder 2"/>
          <p:cNvSpPr>
            <a:spLocks noGrp="1"/>
          </p:cNvSpPr>
          <p:nvPr>
            <p:ph type="body" idx="1"/>
          </p:nvPr>
        </p:nvSpPr>
        <p:spPr>
          <a:noFill/>
          <a:ln/>
        </p:spPr>
        <p:txBody>
          <a:bodyPr/>
          <a:lstStyle/>
          <a:p>
            <a:endParaRPr lang="en-US">
              <a:latin typeface="Times New Roman" charset="0"/>
            </a:endParaRPr>
          </a:p>
        </p:txBody>
      </p:sp>
      <p:sp>
        <p:nvSpPr>
          <p:cNvPr id="92164" name="Slide Number Placeholder 3"/>
          <p:cNvSpPr>
            <a:spLocks noGrp="1"/>
          </p:cNvSpPr>
          <p:nvPr>
            <p:ph type="sldNum" sz="quarter" idx="5"/>
          </p:nvPr>
        </p:nvSpPr>
        <p:spPr>
          <a:noFill/>
        </p:spPr>
        <p:txBody>
          <a:bodyPr/>
          <a:lstStyle/>
          <a:p>
            <a:fld id="{00182C23-C8D9-447A-ADD1-562E6B6A95DE}" type="slidenum">
              <a:rPr lang="en-US" smtClean="0"/>
              <a:pPr/>
              <a:t>68</a:t>
            </a:fld>
            <a:endParaRPr lang="en-US"/>
          </a:p>
        </p:txBody>
      </p:sp>
    </p:spTree>
    <p:extLst>
      <p:ext uri="{BB962C8B-B14F-4D97-AF65-F5344CB8AC3E}">
        <p14:creationId xmlns:p14="http://schemas.microsoft.com/office/powerpoint/2010/main" val="221564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0EF8BA80-8BC9-40B0-B48D-BD1701FFAFDA}"/>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4DF250-3202-4F49-8CC7-D7350CCBCAB9}"/>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218853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1000" y="685800"/>
            <a:ext cx="6096000" cy="3429000"/>
          </a:xfrm>
          <a:ln/>
        </p:spPr>
      </p:sp>
      <p:sp>
        <p:nvSpPr>
          <p:cNvPr id="93187" name="Notes Placeholder 2"/>
          <p:cNvSpPr>
            <a:spLocks noGrp="1"/>
          </p:cNvSpPr>
          <p:nvPr>
            <p:ph type="body" idx="1"/>
          </p:nvPr>
        </p:nvSpPr>
        <p:spPr>
          <a:noFill/>
          <a:ln/>
        </p:spPr>
        <p:txBody>
          <a:bodyPr/>
          <a:lstStyle/>
          <a:p>
            <a:endParaRPr lang="en-US">
              <a:latin typeface="Times New Roman" charset="0"/>
            </a:endParaRPr>
          </a:p>
        </p:txBody>
      </p:sp>
      <p:sp>
        <p:nvSpPr>
          <p:cNvPr id="93188" name="Slide Number Placeholder 3"/>
          <p:cNvSpPr>
            <a:spLocks noGrp="1"/>
          </p:cNvSpPr>
          <p:nvPr>
            <p:ph type="sldNum" sz="quarter" idx="5"/>
          </p:nvPr>
        </p:nvSpPr>
        <p:spPr>
          <a:noFill/>
        </p:spPr>
        <p:txBody>
          <a:bodyPr/>
          <a:lstStyle/>
          <a:p>
            <a:fld id="{59FA11D5-03EF-4A06-8602-D7BD888D2103}" type="slidenum">
              <a:rPr lang="en-US" smtClean="0"/>
              <a:pPr/>
              <a:t>69</a:t>
            </a:fld>
            <a:endParaRPr lang="en-US"/>
          </a:p>
        </p:txBody>
      </p:sp>
    </p:spTree>
    <p:extLst>
      <p:ext uri="{BB962C8B-B14F-4D97-AF65-F5344CB8AC3E}">
        <p14:creationId xmlns:p14="http://schemas.microsoft.com/office/powerpoint/2010/main" val="505855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81000" y="685800"/>
            <a:ext cx="6096000" cy="3429000"/>
          </a:xfrm>
          <a:ln/>
        </p:spPr>
      </p:sp>
      <p:sp>
        <p:nvSpPr>
          <p:cNvPr id="94211" name="Notes Placeholder 2"/>
          <p:cNvSpPr>
            <a:spLocks noGrp="1"/>
          </p:cNvSpPr>
          <p:nvPr>
            <p:ph type="body" idx="1"/>
          </p:nvPr>
        </p:nvSpPr>
        <p:spPr>
          <a:noFill/>
          <a:ln/>
        </p:spPr>
        <p:txBody>
          <a:bodyPr/>
          <a:lstStyle/>
          <a:p>
            <a:endParaRPr lang="en-US">
              <a:latin typeface="Times New Roman" charset="0"/>
            </a:endParaRPr>
          </a:p>
        </p:txBody>
      </p:sp>
      <p:sp>
        <p:nvSpPr>
          <p:cNvPr id="94212" name="Slide Number Placeholder 3"/>
          <p:cNvSpPr>
            <a:spLocks noGrp="1"/>
          </p:cNvSpPr>
          <p:nvPr>
            <p:ph type="sldNum" sz="quarter" idx="5"/>
          </p:nvPr>
        </p:nvSpPr>
        <p:spPr>
          <a:noFill/>
        </p:spPr>
        <p:txBody>
          <a:bodyPr/>
          <a:lstStyle/>
          <a:p>
            <a:fld id="{DCCDE9C8-88AE-40F5-87EC-511F96856BBE}" type="slidenum">
              <a:rPr lang="en-US" smtClean="0"/>
              <a:pPr/>
              <a:t>70</a:t>
            </a:fld>
            <a:endParaRPr lang="en-US"/>
          </a:p>
        </p:txBody>
      </p:sp>
    </p:spTree>
    <p:extLst>
      <p:ext uri="{BB962C8B-B14F-4D97-AF65-F5344CB8AC3E}">
        <p14:creationId xmlns:p14="http://schemas.microsoft.com/office/powerpoint/2010/main" val="29092953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381000" y="685800"/>
            <a:ext cx="6096000" cy="3429000"/>
          </a:xfrm>
          <a:ln/>
        </p:spPr>
      </p:sp>
      <p:sp>
        <p:nvSpPr>
          <p:cNvPr id="95235" name="Notes Placeholder 2"/>
          <p:cNvSpPr>
            <a:spLocks noGrp="1"/>
          </p:cNvSpPr>
          <p:nvPr>
            <p:ph type="body" idx="1"/>
          </p:nvPr>
        </p:nvSpPr>
        <p:spPr>
          <a:noFill/>
          <a:ln/>
        </p:spPr>
        <p:txBody>
          <a:bodyPr/>
          <a:lstStyle/>
          <a:p>
            <a:endParaRPr lang="en-US">
              <a:latin typeface="Times New Roman" charset="0"/>
            </a:endParaRPr>
          </a:p>
        </p:txBody>
      </p:sp>
      <p:sp>
        <p:nvSpPr>
          <p:cNvPr id="95236" name="Slide Number Placeholder 3"/>
          <p:cNvSpPr>
            <a:spLocks noGrp="1"/>
          </p:cNvSpPr>
          <p:nvPr>
            <p:ph type="sldNum" sz="quarter" idx="5"/>
          </p:nvPr>
        </p:nvSpPr>
        <p:spPr>
          <a:noFill/>
        </p:spPr>
        <p:txBody>
          <a:bodyPr/>
          <a:lstStyle/>
          <a:p>
            <a:fld id="{551E8D95-1965-479F-B558-A9ADB806A7C9}" type="slidenum">
              <a:rPr lang="en-US" smtClean="0"/>
              <a:pPr/>
              <a:t>71</a:t>
            </a:fld>
            <a:endParaRPr lang="en-US"/>
          </a:p>
        </p:txBody>
      </p:sp>
    </p:spTree>
    <p:extLst>
      <p:ext uri="{BB962C8B-B14F-4D97-AF65-F5344CB8AC3E}">
        <p14:creationId xmlns:p14="http://schemas.microsoft.com/office/powerpoint/2010/main" val="34854143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381000" y="685800"/>
            <a:ext cx="6096000" cy="3429000"/>
          </a:xfrm>
          <a:ln/>
        </p:spPr>
      </p:sp>
      <p:sp>
        <p:nvSpPr>
          <p:cNvPr id="96259" name="Notes Placeholder 2"/>
          <p:cNvSpPr>
            <a:spLocks noGrp="1"/>
          </p:cNvSpPr>
          <p:nvPr>
            <p:ph type="body" idx="1"/>
          </p:nvPr>
        </p:nvSpPr>
        <p:spPr>
          <a:noFill/>
          <a:ln/>
        </p:spPr>
        <p:txBody>
          <a:bodyPr/>
          <a:lstStyle/>
          <a:p>
            <a:endParaRPr lang="en-US">
              <a:latin typeface="Times New Roman" charset="0"/>
            </a:endParaRPr>
          </a:p>
        </p:txBody>
      </p:sp>
      <p:sp>
        <p:nvSpPr>
          <p:cNvPr id="96260" name="Slide Number Placeholder 3"/>
          <p:cNvSpPr>
            <a:spLocks noGrp="1"/>
          </p:cNvSpPr>
          <p:nvPr>
            <p:ph type="sldNum" sz="quarter" idx="5"/>
          </p:nvPr>
        </p:nvSpPr>
        <p:spPr>
          <a:noFill/>
        </p:spPr>
        <p:txBody>
          <a:bodyPr/>
          <a:lstStyle/>
          <a:p>
            <a:fld id="{A7BEE6F0-B512-432F-ADD7-2486B1CEAE0D}" type="slidenum">
              <a:rPr lang="en-US" smtClean="0"/>
              <a:pPr/>
              <a:t>72</a:t>
            </a:fld>
            <a:endParaRPr lang="en-US"/>
          </a:p>
        </p:txBody>
      </p:sp>
    </p:spTree>
    <p:extLst>
      <p:ext uri="{BB962C8B-B14F-4D97-AF65-F5344CB8AC3E}">
        <p14:creationId xmlns:p14="http://schemas.microsoft.com/office/powerpoint/2010/main" val="2974319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381000" y="685800"/>
            <a:ext cx="6096000" cy="3429000"/>
          </a:xfrm>
          <a:ln/>
        </p:spPr>
      </p:sp>
      <p:sp>
        <p:nvSpPr>
          <p:cNvPr id="97283" name="Notes Placeholder 2"/>
          <p:cNvSpPr>
            <a:spLocks noGrp="1"/>
          </p:cNvSpPr>
          <p:nvPr>
            <p:ph type="body" idx="1"/>
          </p:nvPr>
        </p:nvSpPr>
        <p:spPr>
          <a:noFill/>
          <a:ln/>
        </p:spPr>
        <p:txBody>
          <a:bodyPr/>
          <a:lstStyle/>
          <a:p>
            <a:endParaRPr lang="en-US">
              <a:latin typeface="Times New Roman" charset="0"/>
            </a:endParaRPr>
          </a:p>
        </p:txBody>
      </p:sp>
      <p:sp>
        <p:nvSpPr>
          <p:cNvPr id="97284" name="Slide Number Placeholder 3"/>
          <p:cNvSpPr>
            <a:spLocks noGrp="1"/>
          </p:cNvSpPr>
          <p:nvPr>
            <p:ph type="sldNum" sz="quarter" idx="5"/>
          </p:nvPr>
        </p:nvSpPr>
        <p:spPr>
          <a:noFill/>
        </p:spPr>
        <p:txBody>
          <a:bodyPr/>
          <a:lstStyle/>
          <a:p>
            <a:fld id="{60C6D776-EDF2-4129-ACDB-EB526193AEA5}" type="slidenum">
              <a:rPr lang="en-US" smtClean="0"/>
              <a:pPr/>
              <a:t>73</a:t>
            </a:fld>
            <a:endParaRPr lang="en-US"/>
          </a:p>
        </p:txBody>
      </p:sp>
    </p:spTree>
    <p:extLst>
      <p:ext uri="{BB962C8B-B14F-4D97-AF65-F5344CB8AC3E}">
        <p14:creationId xmlns:p14="http://schemas.microsoft.com/office/powerpoint/2010/main" val="200552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6A5CA9BA-0B4D-4C57-BA76-1A21251E60F7}"/>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65AC4E0-3C89-4281-A2A0-DDF383D77281}"/>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7976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3B583071-A875-452B-B5C6-A13BE5FEE93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D722E4A-96E4-4138-B11D-39492569C323}"/>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8906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6">
            <a:extLst>
              <a:ext uri="{FF2B5EF4-FFF2-40B4-BE49-F238E27FC236}">
                <a16:creationId xmlns:a16="http://schemas.microsoft.com/office/drawing/2014/main" id="{1257047D-F7D4-44F3-83D4-417F88B58F5C}"/>
              </a:ext>
            </a:extLst>
          </p:cNvPr>
          <p:cNvSpPr>
            <a:spLocks noGrp="1" noRot="1" noChangeAspect="1" noChangeArrowheads="1" noTextEdit="1"/>
          </p:cNvSpPr>
          <p:nvPr>
            <p:ph type="sldImg"/>
          </p:nvPr>
        </p:nvSpPr>
        <p:spPr>
          <a:ln/>
        </p:spPr>
      </p:sp>
      <p:sp>
        <p:nvSpPr>
          <p:cNvPr id="27652" name="Rectangle 1027">
            <a:extLst>
              <a:ext uri="{FF2B5EF4-FFF2-40B4-BE49-F238E27FC236}">
                <a16:creationId xmlns:a16="http://schemas.microsoft.com/office/drawing/2014/main" id="{6AB3E6DE-BDF0-4877-B252-B4BFB1A4D2EA}"/>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7245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E5943E3A-4491-47C8-AEC7-AE5F0252530E}"/>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E2FE368-5F19-4B76-9E2A-BFBD1B809FF9}"/>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3155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73BD-DC60-4AAA-B0F6-F0E0E499F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DE9FAC-D599-400E-999E-295051B41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45E226-0148-4392-AC02-AFF0043F501F}"/>
              </a:ext>
            </a:extLst>
          </p:cNvPr>
          <p:cNvSpPr>
            <a:spLocks noGrp="1"/>
          </p:cNvSpPr>
          <p:nvPr>
            <p:ph type="dt" sz="half" idx="10"/>
          </p:nvPr>
        </p:nvSpPr>
        <p:spPr/>
        <p:txBody>
          <a:bodyPr/>
          <a:lstStyle/>
          <a:p>
            <a:fld id="{77610383-9E0F-4A7D-B55B-28B76E66E999}" type="datetime1">
              <a:rPr lang="en-US" smtClean="0"/>
              <a:t>1/15/2023</a:t>
            </a:fld>
            <a:endParaRPr lang="en-US"/>
          </a:p>
        </p:txBody>
      </p:sp>
      <p:sp>
        <p:nvSpPr>
          <p:cNvPr id="5" name="Footer Placeholder 4">
            <a:extLst>
              <a:ext uri="{FF2B5EF4-FFF2-40B4-BE49-F238E27FC236}">
                <a16:creationId xmlns:a16="http://schemas.microsoft.com/office/drawing/2014/main" id="{4F019191-36B0-4004-BFF9-2C3FD8EB0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007AF-6DF0-4E42-8284-1E87E13C7A2A}"/>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277397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CE10-4E84-4ED6-87CA-3A960B2F6E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14D6A4-5851-4A15-9732-F46A2423AE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8BA3E-32F5-4060-B719-A0CE734D49AE}"/>
              </a:ext>
            </a:extLst>
          </p:cNvPr>
          <p:cNvSpPr>
            <a:spLocks noGrp="1"/>
          </p:cNvSpPr>
          <p:nvPr>
            <p:ph type="dt" sz="half" idx="10"/>
          </p:nvPr>
        </p:nvSpPr>
        <p:spPr/>
        <p:txBody>
          <a:bodyPr/>
          <a:lstStyle/>
          <a:p>
            <a:fld id="{67B5E15E-A8B2-43C1-A9F4-905A8040EC0F}" type="datetime1">
              <a:rPr lang="en-US" smtClean="0"/>
              <a:t>1/15/2023</a:t>
            </a:fld>
            <a:endParaRPr lang="en-US"/>
          </a:p>
        </p:txBody>
      </p:sp>
      <p:sp>
        <p:nvSpPr>
          <p:cNvPr id="5" name="Footer Placeholder 4">
            <a:extLst>
              <a:ext uri="{FF2B5EF4-FFF2-40B4-BE49-F238E27FC236}">
                <a16:creationId xmlns:a16="http://schemas.microsoft.com/office/drawing/2014/main" id="{01CB4C58-FD7A-4810-AED2-F884FFE33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68E0F-2E6A-4924-AF8D-A234DBC4E44F}"/>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83408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2C17D-9C0E-478B-A6F3-3ED1ECC7F0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6FFA13-D37C-45E3-A478-839405FCE0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4F1DA-DB92-4346-AF8F-22EC76DEAE2B}"/>
              </a:ext>
            </a:extLst>
          </p:cNvPr>
          <p:cNvSpPr>
            <a:spLocks noGrp="1"/>
          </p:cNvSpPr>
          <p:nvPr>
            <p:ph type="dt" sz="half" idx="10"/>
          </p:nvPr>
        </p:nvSpPr>
        <p:spPr/>
        <p:txBody>
          <a:bodyPr/>
          <a:lstStyle/>
          <a:p>
            <a:fld id="{7EEB5578-2452-4E9A-B6EC-420F13BFFC8D}" type="datetime1">
              <a:rPr lang="en-US" smtClean="0"/>
              <a:t>1/15/2023</a:t>
            </a:fld>
            <a:endParaRPr lang="en-US"/>
          </a:p>
        </p:txBody>
      </p:sp>
      <p:sp>
        <p:nvSpPr>
          <p:cNvPr id="5" name="Footer Placeholder 4">
            <a:extLst>
              <a:ext uri="{FF2B5EF4-FFF2-40B4-BE49-F238E27FC236}">
                <a16:creationId xmlns:a16="http://schemas.microsoft.com/office/drawing/2014/main" id="{C6186FDB-6F43-44BF-ABC8-036256C20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AB04F-8052-4880-8112-CDEAD1BAE2D9}"/>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165826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1143000"/>
          </a:xfrm>
        </p:spPr>
        <p:txBody>
          <a:bodyPr/>
          <a:lstStyle/>
          <a:p>
            <a:r>
              <a:rPr lang="en-US"/>
              <a:t>Click to edit Master title style</a:t>
            </a:r>
          </a:p>
        </p:txBody>
      </p:sp>
      <p:sp>
        <p:nvSpPr>
          <p:cNvPr id="3" name="Text Placeholder 2"/>
          <p:cNvSpPr>
            <a:spLocks noGrp="1"/>
          </p:cNvSpPr>
          <p:nvPr>
            <p:ph type="body" sz="half" idx="1"/>
          </p:nvPr>
        </p:nvSpPr>
        <p:spPr>
          <a:xfrm>
            <a:off x="711200" y="16764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1200" y="4038600"/>
            <a:ext cx="1076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sz="1400" dirty="0">
                <a:latin typeface="+mj-lt"/>
              </a:defRPr>
            </a:lvl1pPr>
          </a:lstStyle>
          <a:p>
            <a:pPr>
              <a:defRPr/>
            </a:pPr>
            <a:endParaRPr lang="en-US"/>
          </a:p>
        </p:txBody>
      </p:sp>
      <p:sp>
        <p:nvSpPr>
          <p:cNvPr id="6" name="Rectangle 5"/>
          <p:cNvSpPr>
            <a:spLocks noGrp="1" noChangeArrowheads="1"/>
          </p:cNvSpPr>
          <p:nvPr>
            <p:ph type="sldNum" sz="quarter" idx="11"/>
          </p:nvPr>
        </p:nvSpPr>
        <p:spPr/>
        <p:txBody>
          <a:bodyPr/>
          <a:lstStyle>
            <a:lvl1pPr>
              <a:defRPr/>
            </a:lvl1pPr>
          </a:lstStyle>
          <a:p>
            <a:pPr>
              <a:defRPr/>
            </a:pPr>
            <a:fld id="{9D5C0C65-F05C-46E7-832C-F2429CF1FC7F}" type="slidenum">
              <a:rPr lang="en-US"/>
              <a:pPr>
                <a:defRPr/>
              </a:pPr>
              <a:t>‹#›</a:t>
            </a:fld>
            <a:endParaRPr lang="en-US" dirty="0"/>
          </a:p>
        </p:txBody>
      </p:sp>
    </p:spTree>
    <p:extLst>
      <p:ext uri="{BB962C8B-B14F-4D97-AF65-F5344CB8AC3E}">
        <p14:creationId xmlns:p14="http://schemas.microsoft.com/office/powerpoint/2010/main" val="202349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4D48-819D-4249-A862-13C7A1D2C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6B5F52-4004-48C1-8567-988A5FE2DA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489DB-0641-4C79-A850-AF3BC577BA14}"/>
              </a:ext>
            </a:extLst>
          </p:cNvPr>
          <p:cNvSpPr>
            <a:spLocks noGrp="1"/>
          </p:cNvSpPr>
          <p:nvPr>
            <p:ph type="dt" sz="half" idx="10"/>
          </p:nvPr>
        </p:nvSpPr>
        <p:spPr/>
        <p:txBody>
          <a:bodyPr/>
          <a:lstStyle/>
          <a:p>
            <a:fld id="{27502552-5545-4909-8F76-E166BC1BE727}" type="datetime1">
              <a:rPr lang="en-US" smtClean="0"/>
              <a:t>1/15/2023</a:t>
            </a:fld>
            <a:endParaRPr lang="en-US"/>
          </a:p>
        </p:txBody>
      </p:sp>
      <p:sp>
        <p:nvSpPr>
          <p:cNvPr id="5" name="Footer Placeholder 4">
            <a:extLst>
              <a:ext uri="{FF2B5EF4-FFF2-40B4-BE49-F238E27FC236}">
                <a16:creationId xmlns:a16="http://schemas.microsoft.com/office/drawing/2014/main" id="{2EF441CD-729C-4C93-A5FE-C15FC8D48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B9AF8-4D30-464B-B626-4F3FC901A273}"/>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98488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D933-632A-44C4-8E23-BAF44FF3E2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20F59C-CDE4-4454-9E29-D9E5A4DF04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FE4EE1-943C-4E4C-BDCA-749189283259}"/>
              </a:ext>
            </a:extLst>
          </p:cNvPr>
          <p:cNvSpPr>
            <a:spLocks noGrp="1"/>
          </p:cNvSpPr>
          <p:nvPr>
            <p:ph type="dt" sz="half" idx="10"/>
          </p:nvPr>
        </p:nvSpPr>
        <p:spPr/>
        <p:txBody>
          <a:bodyPr/>
          <a:lstStyle/>
          <a:p>
            <a:fld id="{364B6862-D9CC-474E-A5DF-26AAA9B3C4CC}" type="datetime1">
              <a:rPr lang="en-US" smtClean="0"/>
              <a:t>1/15/2023</a:t>
            </a:fld>
            <a:endParaRPr lang="en-US"/>
          </a:p>
        </p:txBody>
      </p:sp>
      <p:sp>
        <p:nvSpPr>
          <p:cNvPr id="5" name="Footer Placeholder 4">
            <a:extLst>
              <a:ext uri="{FF2B5EF4-FFF2-40B4-BE49-F238E27FC236}">
                <a16:creationId xmlns:a16="http://schemas.microsoft.com/office/drawing/2014/main" id="{9E01BA03-5781-4E94-9D29-B94ACFA1A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089AE-2610-4E40-AC04-49F20EFF59EE}"/>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411781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E8ED-4D85-45BA-8261-811B21836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7FC87C-0F8A-443D-A571-56495E9426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C46F30-3D56-43EB-B999-22EE086D90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1340E6-456C-4BDF-AE86-C20964236368}"/>
              </a:ext>
            </a:extLst>
          </p:cNvPr>
          <p:cNvSpPr>
            <a:spLocks noGrp="1"/>
          </p:cNvSpPr>
          <p:nvPr>
            <p:ph type="dt" sz="half" idx="10"/>
          </p:nvPr>
        </p:nvSpPr>
        <p:spPr/>
        <p:txBody>
          <a:bodyPr/>
          <a:lstStyle/>
          <a:p>
            <a:fld id="{6600E2CA-A7B9-4F33-BD6D-B1C43E7F911F}" type="datetime1">
              <a:rPr lang="en-US" smtClean="0"/>
              <a:t>1/15/2023</a:t>
            </a:fld>
            <a:endParaRPr lang="en-US"/>
          </a:p>
        </p:txBody>
      </p:sp>
      <p:sp>
        <p:nvSpPr>
          <p:cNvPr id="6" name="Footer Placeholder 5">
            <a:extLst>
              <a:ext uri="{FF2B5EF4-FFF2-40B4-BE49-F238E27FC236}">
                <a16:creationId xmlns:a16="http://schemas.microsoft.com/office/drawing/2014/main" id="{0104D4D0-F5F3-4751-A015-ACB8EBC7F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18509-13DC-4A9D-B736-D828DEB1EB3B}"/>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4106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F385-672F-4C3D-90E9-6168A21E55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E33CAB-0CF3-4948-8E56-6F717DED6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A04881-E013-4BB1-88D7-D4E63A3455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8CAD2-5A92-4BF5-A819-71AFB687D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9F4F87-0A1B-43D4-83B5-71A86A4CDC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5BB289-AB3B-4B47-A430-A4AF17F43216}"/>
              </a:ext>
            </a:extLst>
          </p:cNvPr>
          <p:cNvSpPr>
            <a:spLocks noGrp="1"/>
          </p:cNvSpPr>
          <p:nvPr>
            <p:ph type="dt" sz="half" idx="10"/>
          </p:nvPr>
        </p:nvSpPr>
        <p:spPr/>
        <p:txBody>
          <a:bodyPr/>
          <a:lstStyle/>
          <a:p>
            <a:fld id="{03F25907-F65D-4DFF-9BCE-D65E78C70D9F}" type="datetime1">
              <a:rPr lang="en-US" smtClean="0"/>
              <a:t>1/15/2023</a:t>
            </a:fld>
            <a:endParaRPr lang="en-US"/>
          </a:p>
        </p:txBody>
      </p:sp>
      <p:sp>
        <p:nvSpPr>
          <p:cNvPr id="8" name="Footer Placeholder 7">
            <a:extLst>
              <a:ext uri="{FF2B5EF4-FFF2-40B4-BE49-F238E27FC236}">
                <a16:creationId xmlns:a16="http://schemas.microsoft.com/office/drawing/2014/main" id="{CE4841C7-03E4-4D53-9208-226FA4E4A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7B97D5-8DA4-4D75-B3CC-3D514BFAEB72}"/>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402843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093F-7A85-499A-A9D1-A98676A3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756788-12C4-497C-82B5-D86052F9844E}"/>
              </a:ext>
            </a:extLst>
          </p:cNvPr>
          <p:cNvSpPr>
            <a:spLocks noGrp="1"/>
          </p:cNvSpPr>
          <p:nvPr>
            <p:ph type="dt" sz="half" idx="10"/>
          </p:nvPr>
        </p:nvSpPr>
        <p:spPr/>
        <p:txBody>
          <a:bodyPr/>
          <a:lstStyle/>
          <a:p>
            <a:fld id="{6135D70D-24BD-4BB0-A8F0-9B2D50EB9D2C}" type="datetime1">
              <a:rPr lang="en-US" smtClean="0"/>
              <a:t>1/15/2023</a:t>
            </a:fld>
            <a:endParaRPr lang="en-US"/>
          </a:p>
        </p:txBody>
      </p:sp>
      <p:sp>
        <p:nvSpPr>
          <p:cNvPr id="4" name="Footer Placeholder 3">
            <a:extLst>
              <a:ext uri="{FF2B5EF4-FFF2-40B4-BE49-F238E27FC236}">
                <a16:creationId xmlns:a16="http://schemas.microsoft.com/office/drawing/2014/main" id="{2E249522-3916-42E6-89BB-956B97ECB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F0FE2-81AA-4C8E-85FE-46BCEB59BDCD}"/>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10790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CBF06-7476-459B-9DF1-211A59DD7490}"/>
              </a:ext>
            </a:extLst>
          </p:cNvPr>
          <p:cNvSpPr>
            <a:spLocks noGrp="1"/>
          </p:cNvSpPr>
          <p:nvPr>
            <p:ph type="dt" sz="half" idx="10"/>
          </p:nvPr>
        </p:nvSpPr>
        <p:spPr/>
        <p:txBody>
          <a:bodyPr/>
          <a:lstStyle/>
          <a:p>
            <a:fld id="{A62D1AF3-6FEF-4B62-A3EA-8811FAFF9ED3}" type="datetime1">
              <a:rPr lang="en-US" smtClean="0"/>
              <a:t>1/15/2023</a:t>
            </a:fld>
            <a:endParaRPr lang="en-US"/>
          </a:p>
        </p:txBody>
      </p:sp>
      <p:sp>
        <p:nvSpPr>
          <p:cNvPr id="3" name="Footer Placeholder 2">
            <a:extLst>
              <a:ext uri="{FF2B5EF4-FFF2-40B4-BE49-F238E27FC236}">
                <a16:creationId xmlns:a16="http://schemas.microsoft.com/office/drawing/2014/main" id="{72FD666C-AF85-4D36-AD45-4D3A74E05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24E4B-4F32-4E59-AABB-12449298E64B}"/>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375687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9304-4555-41DE-814E-49980E7F7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C5DE4-436C-4700-9E5F-94BDEFA98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284034-FBF3-4D05-9027-84D8FCF58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F19C0-4056-42FC-8A74-B4CF7A05DB7D}"/>
              </a:ext>
            </a:extLst>
          </p:cNvPr>
          <p:cNvSpPr>
            <a:spLocks noGrp="1"/>
          </p:cNvSpPr>
          <p:nvPr>
            <p:ph type="dt" sz="half" idx="10"/>
          </p:nvPr>
        </p:nvSpPr>
        <p:spPr/>
        <p:txBody>
          <a:bodyPr/>
          <a:lstStyle/>
          <a:p>
            <a:fld id="{6EFC7338-4ABC-4803-BFB3-E216EAAA7864}" type="datetime1">
              <a:rPr lang="en-US" smtClean="0"/>
              <a:t>1/15/2023</a:t>
            </a:fld>
            <a:endParaRPr lang="en-US"/>
          </a:p>
        </p:txBody>
      </p:sp>
      <p:sp>
        <p:nvSpPr>
          <p:cNvPr id="6" name="Footer Placeholder 5">
            <a:extLst>
              <a:ext uri="{FF2B5EF4-FFF2-40B4-BE49-F238E27FC236}">
                <a16:creationId xmlns:a16="http://schemas.microsoft.com/office/drawing/2014/main" id="{5E96273F-4FE9-40B0-92CA-BAB87F1ED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B73F3-1A4B-4039-8AB7-0E348AFE0508}"/>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411963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A291-273D-465B-9050-51A72F630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A40164-D714-4F3A-8CC0-40E00804E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34391C-E4AB-46FB-A1BD-C284CEE71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FF2A61-A227-40E6-AE51-95FFD463FAC5}"/>
              </a:ext>
            </a:extLst>
          </p:cNvPr>
          <p:cNvSpPr>
            <a:spLocks noGrp="1"/>
          </p:cNvSpPr>
          <p:nvPr>
            <p:ph type="dt" sz="half" idx="10"/>
          </p:nvPr>
        </p:nvSpPr>
        <p:spPr/>
        <p:txBody>
          <a:bodyPr/>
          <a:lstStyle/>
          <a:p>
            <a:fld id="{883EC4C0-FDED-43E0-A145-326DCA458041}" type="datetime1">
              <a:rPr lang="en-US" smtClean="0"/>
              <a:t>1/15/2023</a:t>
            </a:fld>
            <a:endParaRPr lang="en-US"/>
          </a:p>
        </p:txBody>
      </p:sp>
      <p:sp>
        <p:nvSpPr>
          <p:cNvPr id="6" name="Footer Placeholder 5">
            <a:extLst>
              <a:ext uri="{FF2B5EF4-FFF2-40B4-BE49-F238E27FC236}">
                <a16:creationId xmlns:a16="http://schemas.microsoft.com/office/drawing/2014/main" id="{E1304FE6-CCDE-4D5F-A83E-EF44D45FE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5ACC5-9C67-4055-9648-A02B313BA07C}"/>
              </a:ext>
            </a:extLst>
          </p:cNvPr>
          <p:cNvSpPr>
            <a:spLocks noGrp="1"/>
          </p:cNvSpPr>
          <p:nvPr>
            <p:ph type="sldNum" sz="quarter" idx="12"/>
          </p:nvPr>
        </p:nvSpPr>
        <p:spPr/>
        <p:txBody>
          <a:bodyPr/>
          <a:lstStyle/>
          <a:p>
            <a:fld id="{77CCFA41-AA07-4103-A1DC-2144E0E69A02}" type="slidenum">
              <a:rPr lang="en-US" smtClean="0"/>
              <a:t>‹#›</a:t>
            </a:fld>
            <a:endParaRPr lang="en-US"/>
          </a:p>
        </p:txBody>
      </p:sp>
    </p:spTree>
    <p:extLst>
      <p:ext uri="{BB962C8B-B14F-4D97-AF65-F5344CB8AC3E}">
        <p14:creationId xmlns:p14="http://schemas.microsoft.com/office/powerpoint/2010/main" val="77410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079A61-601A-48AD-A43F-77B48A51A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0139E-BB23-4973-A3B9-F97B1A8A2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939EA-B54E-41A4-B53E-79F77B6A7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6E3D0-9065-4D1E-8CF1-591C7D383037}" type="datetime1">
              <a:rPr lang="en-US" smtClean="0"/>
              <a:t>1/15/2023</a:t>
            </a:fld>
            <a:endParaRPr lang="en-US"/>
          </a:p>
        </p:txBody>
      </p:sp>
      <p:sp>
        <p:nvSpPr>
          <p:cNvPr id="5" name="Footer Placeholder 4">
            <a:extLst>
              <a:ext uri="{FF2B5EF4-FFF2-40B4-BE49-F238E27FC236}">
                <a16:creationId xmlns:a16="http://schemas.microsoft.com/office/drawing/2014/main" id="{BD55C26F-0AC1-43EB-BCAB-9A53E88BC0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1277B-D3C8-4176-A8BC-1DC9ABDC0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CFA41-AA07-4103-A1DC-2144E0E69A02}" type="slidenum">
              <a:rPr lang="en-US" smtClean="0"/>
              <a:t>‹#›</a:t>
            </a:fld>
            <a:endParaRPr lang="en-US"/>
          </a:p>
        </p:txBody>
      </p:sp>
    </p:spTree>
    <p:extLst>
      <p:ext uri="{BB962C8B-B14F-4D97-AF65-F5344CB8AC3E}">
        <p14:creationId xmlns:p14="http://schemas.microsoft.com/office/powerpoint/2010/main" val="395494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3F59-6107-4EB8-878C-348D31296089}"/>
              </a:ext>
            </a:extLst>
          </p:cNvPr>
          <p:cNvSpPr>
            <a:spLocks noGrp="1"/>
          </p:cNvSpPr>
          <p:nvPr>
            <p:ph type="ctrTitle"/>
          </p:nvPr>
        </p:nvSpPr>
        <p:spPr/>
        <p:txBody>
          <a:bodyPr>
            <a:normAutofit fontScale="90000"/>
          </a:bodyPr>
          <a:lstStyle/>
          <a:p>
            <a:r>
              <a:rPr lang="en-US" dirty="0"/>
              <a:t>Introduction to DB design</a:t>
            </a:r>
            <a:br>
              <a:rPr lang="en-US" dirty="0"/>
            </a:br>
            <a:r>
              <a:rPr lang="en-US" dirty="0"/>
              <a:t>Entity-Relationship Model</a:t>
            </a:r>
            <a:br>
              <a:rPr lang="en-US" dirty="0"/>
            </a:br>
            <a:r>
              <a:rPr lang="en-US" dirty="0"/>
              <a:t>The Relational Model</a:t>
            </a:r>
          </a:p>
        </p:txBody>
      </p:sp>
      <p:sp>
        <p:nvSpPr>
          <p:cNvPr id="3" name="Subtitle 2">
            <a:extLst>
              <a:ext uri="{FF2B5EF4-FFF2-40B4-BE49-F238E27FC236}">
                <a16:creationId xmlns:a16="http://schemas.microsoft.com/office/drawing/2014/main" id="{5816598F-0628-49DD-82D4-5EBA671A815D}"/>
              </a:ext>
            </a:extLst>
          </p:cNvPr>
          <p:cNvSpPr>
            <a:spLocks noGrp="1"/>
          </p:cNvSpPr>
          <p:nvPr>
            <p:ph type="subTitle" idx="1"/>
          </p:nvPr>
        </p:nvSpPr>
        <p:spPr/>
        <p:txBody>
          <a:bodyPr/>
          <a:lstStyle/>
          <a:p>
            <a:r>
              <a:rPr lang="en-US" dirty="0"/>
              <a:t>DCIT 305</a:t>
            </a:r>
          </a:p>
          <a:p>
            <a:r>
              <a:rPr lang="en-US" dirty="0"/>
              <a:t>Matilda  Wilson</a:t>
            </a:r>
          </a:p>
          <a:p>
            <a:endParaRPr lang="en-US" dirty="0"/>
          </a:p>
        </p:txBody>
      </p:sp>
    </p:spTree>
    <p:extLst>
      <p:ext uri="{BB962C8B-B14F-4D97-AF65-F5344CB8AC3E}">
        <p14:creationId xmlns:p14="http://schemas.microsoft.com/office/powerpoint/2010/main" val="154399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ED932145-2B64-4F89-85B1-D3E032660422}"/>
              </a:ext>
            </a:extLst>
          </p:cNvPr>
          <p:cNvSpPr>
            <a:spLocks noGrp="1" noChangeArrowheads="1"/>
          </p:cNvSpPr>
          <p:nvPr>
            <p:ph type="title"/>
          </p:nvPr>
        </p:nvSpPr>
        <p:spPr/>
        <p:txBody>
          <a:bodyPr/>
          <a:lstStyle/>
          <a:p>
            <a:pPr eaLnBrk="1" hangingPunct="1"/>
            <a:r>
              <a:rPr lang="en-US" altLang="en-US"/>
              <a:t>Example of a composite attribute</a:t>
            </a:r>
          </a:p>
        </p:txBody>
      </p:sp>
      <p:pic>
        <p:nvPicPr>
          <p:cNvPr id="23556" name="Picture 4" descr="fig03_04">
            <a:extLst>
              <a:ext uri="{FF2B5EF4-FFF2-40B4-BE49-F238E27FC236}">
                <a16:creationId xmlns:a16="http://schemas.microsoft.com/office/drawing/2014/main" id="{2595941B-54F0-462F-A967-0555C329A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9" y="2362201"/>
            <a:ext cx="806132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02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a:extLst>
              <a:ext uri="{FF2B5EF4-FFF2-40B4-BE49-F238E27FC236}">
                <a16:creationId xmlns:a16="http://schemas.microsoft.com/office/drawing/2014/main" id="{657A4043-8457-469C-89D5-5421A1D759EE}"/>
              </a:ext>
            </a:extLst>
          </p:cNvPr>
          <p:cNvSpPr>
            <a:spLocks noGrp="1" noChangeArrowheads="1"/>
          </p:cNvSpPr>
          <p:nvPr>
            <p:ph type="title"/>
          </p:nvPr>
        </p:nvSpPr>
        <p:spPr/>
        <p:txBody>
          <a:bodyPr/>
          <a:lstStyle/>
          <a:p>
            <a:pPr eaLnBrk="1" hangingPunct="1"/>
            <a:r>
              <a:rPr lang="en-US" altLang="en-US"/>
              <a:t>Entity Types and Key Attributes (1)</a:t>
            </a:r>
          </a:p>
        </p:txBody>
      </p:sp>
      <p:sp>
        <p:nvSpPr>
          <p:cNvPr id="24580" name="Rectangle 5">
            <a:extLst>
              <a:ext uri="{FF2B5EF4-FFF2-40B4-BE49-F238E27FC236}">
                <a16:creationId xmlns:a16="http://schemas.microsoft.com/office/drawing/2014/main" id="{8961F207-D5ED-473C-9337-97FFBE798AF8}"/>
              </a:ext>
            </a:extLst>
          </p:cNvPr>
          <p:cNvSpPr>
            <a:spLocks noGrp="1" noChangeArrowheads="1"/>
          </p:cNvSpPr>
          <p:nvPr>
            <p:ph type="body" idx="1"/>
          </p:nvPr>
        </p:nvSpPr>
        <p:spPr/>
        <p:txBody>
          <a:bodyPr/>
          <a:lstStyle/>
          <a:p>
            <a:pPr eaLnBrk="1" hangingPunct="1"/>
            <a:r>
              <a:rPr lang="en-US" altLang="en-US" sz="3200"/>
              <a:t>Entities with the same basic attributes are grouped or typed into an entity type. </a:t>
            </a:r>
          </a:p>
          <a:p>
            <a:pPr lvl="1" eaLnBrk="1" hangingPunct="1"/>
            <a:r>
              <a:rPr lang="en-US" altLang="en-US" sz="3000"/>
              <a:t>For example, the entity type EMPLOYEE and PROJECT.</a:t>
            </a:r>
          </a:p>
          <a:p>
            <a:pPr eaLnBrk="1" hangingPunct="1"/>
            <a:r>
              <a:rPr lang="en-US" altLang="en-US" sz="3200"/>
              <a:t>An attribute of an entity type for which each entity must have a unique value is called a key attribute of the entity type. </a:t>
            </a:r>
          </a:p>
          <a:p>
            <a:pPr lvl="1" eaLnBrk="1" hangingPunct="1"/>
            <a:r>
              <a:rPr lang="en-US" altLang="en-US" sz="3000"/>
              <a:t>For example, SSN of EMPLOYEE.</a:t>
            </a:r>
          </a:p>
        </p:txBody>
      </p:sp>
    </p:spTree>
    <p:extLst>
      <p:ext uri="{BB962C8B-B14F-4D97-AF65-F5344CB8AC3E}">
        <p14:creationId xmlns:p14="http://schemas.microsoft.com/office/powerpoint/2010/main" val="342083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5DF508A-001E-4E59-A5E2-F0389D3DF5AF}"/>
              </a:ext>
            </a:extLst>
          </p:cNvPr>
          <p:cNvSpPr>
            <a:spLocks noGrp="1" noChangeArrowheads="1"/>
          </p:cNvSpPr>
          <p:nvPr>
            <p:ph type="title"/>
          </p:nvPr>
        </p:nvSpPr>
        <p:spPr/>
        <p:txBody>
          <a:bodyPr/>
          <a:lstStyle/>
          <a:p>
            <a:pPr eaLnBrk="1" hangingPunct="1"/>
            <a:r>
              <a:rPr lang="en-US" altLang="en-US"/>
              <a:t>Entity Types and Key Attributes (2)</a:t>
            </a:r>
          </a:p>
        </p:txBody>
      </p:sp>
      <p:sp>
        <p:nvSpPr>
          <p:cNvPr id="26628" name="Rectangle 3">
            <a:extLst>
              <a:ext uri="{FF2B5EF4-FFF2-40B4-BE49-F238E27FC236}">
                <a16:creationId xmlns:a16="http://schemas.microsoft.com/office/drawing/2014/main" id="{ADC7F450-03F7-456F-B771-EFD31F4BD843}"/>
              </a:ext>
            </a:extLst>
          </p:cNvPr>
          <p:cNvSpPr>
            <a:spLocks noGrp="1" noChangeArrowheads="1"/>
          </p:cNvSpPr>
          <p:nvPr>
            <p:ph type="body" idx="1"/>
          </p:nvPr>
        </p:nvSpPr>
        <p:spPr/>
        <p:txBody>
          <a:bodyPr/>
          <a:lstStyle/>
          <a:p>
            <a:pPr eaLnBrk="1" hangingPunct="1"/>
            <a:r>
              <a:rPr lang="en-US" altLang="en-US" dirty="0"/>
              <a:t>A key attribute may be composite. </a:t>
            </a:r>
          </a:p>
          <a:p>
            <a:pPr lvl="1" eaLnBrk="1" hangingPunct="1"/>
            <a:r>
              <a:rPr lang="en-US" altLang="en-US" sz="2800" dirty="0" err="1"/>
              <a:t>VehicleTagNumber</a:t>
            </a:r>
            <a:r>
              <a:rPr lang="en-US" altLang="en-US" sz="2800" dirty="0"/>
              <a:t> is a key of the CAR entity type with components (Number, Year).</a:t>
            </a:r>
          </a:p>
          <a:p>
            <a:pPr eaLnBrk="1" hangingPunct="1"/>
            <a:r>
              <a:rPr lang="en-US" altLang="en-US" dirty="0"/>
              <a:t>An entity type may have more than one key. </a:t>
            </a:r>
          </a:p>
          <a:p>
            <a:pPr lvl="1" eaLnBrk="1" hangingPunct="1"/>
            <a:r>
              <a:rPr lang="en-US" altLang="en-US" sz="2800" dirty="0"/>
              <a:t>The CAR entity type may have two keys:</a:t>
            </a:r>
          </a:p>
          <a:p>
            <a:pPr lvl="2" eaLnBrk="1" hangingPunct="1"/>
            <a:r>
              <a:rPr lang="en-US" altLang="en-US" dirty="0" err="1"/>
              <a:t>VehicleIdentificationNumber</a:t>
            </a:r>
            <a:r>
              <a:rPr lang="en-US" altLang="en-US" dirty="0"/>
              <a:t> (popularly called VIN)</a:t>
            </a:r>
          </a:p>
          <a:p>
            <a:pPr lvl="2" eaLnBrk="1" hangingPunct="1"/>
            <a:r>
              <a:rPr lang="en-US" altLang="en-US" dirty="0" err="1"/>
              <a:t>VehicleTagNumber</a:t>
            </a:r>
            <a:r>
              <a:rPr lang="en-US" altLang="en-US" dirty="0"/>
              <a:t> (Number,  Year), aka license plate number.</a:t>
            </a:r>
          </a:p>
          <a:p>
            <a:pPr eaLnBrk="1" hangingPunct="1"/>
            <a:r>
              <a:rPr lang="en-US" altLang="en-US" dirty="0"/>
              <a:t>Each key is </a:t>
            </a:r>
            <a:r>
              <a:rPr lang="en-US" altLang="en-US" u="sng" dirty="0"/>
              <a:t>underlined</a:t>
            </a:r>
          </a:p>
        </p:txBody>
      </p:sp>
    </p:spTree>
    <p:extLst>
      <p:ext uri="{BB962C8B-B14F-4D97-AF65-F5344CB8AC3E}">
        <p14:creationId xmlns:p14="http://schemas.microsoft.com/office/powerpoint/2010/main" val="188466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93DFEE52-400D-4E08-AD91-C6578E026E50}"/>
              </a:ext>
            </a:extLst>
          </p:cNvPr>
          <p:cNvSpPr>
            <a:spLocks noGrp="1" noChangeArrowheads="1"/>
          </p:cNvSpPr>
          <p:nvPr>
            <p:ph type="title"/>
          </p:nvPr>
        </p:nvSpPr>
        <p:spPr/>
        <p:txBody>
          <a:bodyPr/>
          <a:lstStyle/>
          <a:p>
            <a:pPr eaLnBrk="1" hangingPunct="1"/>
            <a:r>
              <a:rPr lang="en-US" altLang="en-US"/>
              <a:t>Displaying an Entity type</a:t>
            </a:r>
          </a:p>
        </p:txBody>
      </p:sp>
      <p:sp>
        <p:nvSpPr>
          <p:cNvPr id="28676" name="Rectangle 3">
            <a:extLst>
              <a:ext uri="{FF2B5EF4-FFF2-40B4-BE49-F238E27FC236}">
                <a16:creationId xmlns:a16="http://schemas.microsoft.com/office/drawing/2014/main" id="{BB3057C0-0CF9-47C4-A854-61584BA2F6F3}"/>
              </a:ext>
            </a:extLst>
          </p:cNvPr>
          <p:cNvSpPr>
            <a:spLocks noGrp="1" noChangeArrowheads="1"/>
          </p:cNvSpPr>
          <p:nvPr>
            <p:ph type="body" idx="1"/>
          </p:nvPr>
        </p:nvSpPr>
        <p:spPr/>
        <p:txBody>
          <a:bodyPr/>
          <a:lstStyle/>
          <a:p>
            <a:pPr eaLnBrk="1" hangingPunct="1">
              <a:lnSpc>
                <a:spcPct val="90000"/>
              </a:lnSpc>
            </a:pPr>
            <a:r>
              <a:rPr lang="en-US" altLang="en-US"/>
              <a:t>In ER diagrams, an entity type is displayed in a rectangular box</a:t>
            </a:r>
          </a:p>
          <a:p>
            <a:pPr eaLnBrk="1" hangingPunct="1">
              <a:lnSpc>
                <a:spcPct val="90000"/>
              </a:lnSpc>
            </a:pPr>
            <a:r>
              <a:rPr lang="en-US" altLang="en-US"/>
              <a:t>Attributes are displayed in ovals</a:t>
            </a:r>
          </a:p>
          <a:p>
            <a:pPr lvl="1" eaLnBrk="1" hangingPunct="1">
              <a:lnSpc>
                <a:spcPct val="90000"/>
              </a:lnSpc>
            </a:pPr>
            <a:r>
              <a:rPr lang="en-US" altLang="en-US"/>
              <a:t>Each attribute is connected to its entity type</a:t>
            </a:r>
          </a:p>
          <a:p>
            <a:pPr lvl="1" eaLnBrk="1" hangingPunct="1">
              <a:lnSpc>
                <a:spcPct val="90000"/>
              </a:lnSpc>
            </a:pPr>
            <a:r>
              <a:rPr lang="en-US" altLang="en-US"/>
              <a:t>Components of a composite attribute are connected to the oval representing the composite attribute</a:t>
            </a:r>
          </a:p>
          <a:p>
            <a:pPr lvl="1" eaLnBrk="1" hangingPunct="1">
              <a:lnSpc>
                <a:spcPct val="90000"/>
              </a:lnSpc>
            </a:pPr>
            <a:r>
              <a:rPr lang="en-US" altLang="en-US"/>
              <a:t>Each key attribute is underlined</a:t>
            </a:r>
          </a:p>
          <a:p>
            <a:pPr lvl="1" eaLnBrk="1" hangingPunct="1">
              <a:lnSpc>
                <a:spcPct val="90000"/>
              </a:lnSpc>
            </a:pPr>
            <a:r>
              <a:rPr lang="en-US" altLang="en-US"/>
              <a:t>Multivalued attributes displayed in double ovals</a:t>
            </a:r>
          </a:p>
          <a:p>
            <a:pPr eaLnBrk="1" hangingPunct="1">
              <a:lnSpc>
                <a:spcPct val="90000"/>
              </a:lnSpc>
            </a:pPr>
            <a:r>
              <a:rPr lang="en-US" altLang="en-US"/>
              <a:t>See CAR example on next slide</a:t>
            </a:r>
          </a:p>
        </p:txBody>
      </p:sp>
    </p:spTree>
    <p:extLst>
      <p:ext uri="{BB962C8B-B14F-4D97-AF65-F5344CB8AC3E}">
        <p14:creationId xmlns:p14="http://schemas.microsoft.com/office/powerpoint/2010/main" val="127807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26">
            <a:extLst>
              <a:ext uri="{FF2B5EF4-FFF2-40B4-BE49-F238E27FC236}">
                <a16:creationId xmlns:a16="http://schemas.microsoft.com/office/drawing/2014/main" id="{AD347CBC-9F1D-47F6-934C-78209FEBC256}"/>
              </a:ext>
            </a:extLst>
          </p:cNvPr>
          <p:cNvSpPr>
            <a:spLocks noGrp="1" noChangeArrowheads="1"/>
          </p:cNvSpPr>
          <p:nvPr>
            <p:ph type="title"/>
          </p:nvPr>
        </p:nvSpPr>
        <p:spPr/>
        <p:txBody>
          <a:bodyPr/>
          <a:lstStyle/>
          <a:p>
            <a:pPr eaLnBrk="1" hangingPunct="1"/>
            <a:r>
              <a:rPr lang="en-US" altLang="en-US" sz="3200"/>
              <a:t>Entity Type CAR with two keys and a corresponding Entity Set</a:t>
            </a:r>
          </a:p>
        </p:txBody>
      </p:sp>
      <p:pic>
        <p:nvPicPr>
          <p:cNvPr id="29700" name="Picture 1028" descr="fig03_07">
            <a:extLst>
              <a:ext uri="{FF2B5EF4-FFF2-40B4-BE49-F238E27FC236}">
                <a16:creationId xmlns:a16="http://schemas.microsoft.com/office/drawing/2014/main" id="{D9A5F39F-C54F-4D28-B89B-C46889192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25" y="1191927"/>
            <a:ext cx="10515599" cy="531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33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7DF8BA6B-3FC8-4964-BF71-CF2E3919E5F8}"/>
              </a:ext>
            </a:extLst>
          </p:cNvPr>
          <p:cNvSpPr>
            <a:spLocks noGrp="1" noChangeArrowheads="1"/>
          </p:cNvSpPr>
          <p:nvPr>
            <p:ph type="title"/>
          </p:nvPr>
        </p:nvSpPr>
        <p:spPr/>
        <p:txBody>
          <a:bodyPr/>
          <a:lstStyle/>
          <a:p>
            <a:pPr eaLnBrk="1" hangingPunct="1"/>
            <a:r>
              <a:rPr lang="en-US" altLang="en-US"/>
              <a:t>Entity Set</a:t>
            </a:r>
          </a:p>
        </p:txBody>
      </p:sp>
      <p:sp>
        <p:nvSpPr>
          <p:cNvPr id="30724" name="Rectangle 3">
            <a:extLst>
              <a:ext uri="{FF2B5EF4-FFF2-40B4-BE49-F238E27FC236}">
                <a16:creationId xmlns:a16="http://schemas.microsoft.com/office/drawing/2014/main" id="{278666FB-DF61-4F4F-B622-A1F97BABF2AF}"/>
              </a:ext>
            </a:extLst>
          </p:cNvPr>
          <p:cNvSpPr>
            <a:spLocks noGrp="1" noChangeArrowheads="1"/>
          </p:cNvSpPr>
          <p:nvPr>
            <p:ph type="body" idx="1"/>
          </p:nvPr>
        </p:nvSpPr>
        <p:spPr/>
        <p:txBody>
          <a:bodyPr/>
          <a:lstStyle/>
          <a:p>
            <a:pPr eaLnBrk="1" hangingPunct="1"/>
            <a:r>
              <a:rPr lang="en-US" altLang="en-US"/>
              <a:t>Each entity type will have a collection of entities stored in the database</a:t>
            </a:r>
          </a:p>
          <a:p>
            <a:pPr lvl="1" eaLnBrk="1" hangingPunct="1"/>
            <a:r>
              <a:rPr lang="en-US" altLang="en-US"/>
              <a:t>Called the </a:t>
            </a:r>
            <a:r>
              <a:rPr lang="en-US" altLang="en-US" b="1"/>
              <a:t>entity set</a:t>
            </a:r>
          </a:p>
          <a:p>
            <a:pPr eaLnBrk="1" hangingPunct="1"/>
            <a:r>
              <a:rPr lang="en-US" altLang="en-US"/>
              <a:t>Previous slide shows three CAR entity instances in the entity set for CAR</a:t>
            </a:r>
          </a:p>
          <a:p>
            <a:pPr eaLnBrk="1" hangingPunct="1"/>
            <a:r>
              <a:rPr lang="en-US" altLang="en-US"/>
              <a:t>Same name (CAR) used to refer to both the entity type and the entity set</a:t>
            </a:r>
          </a:p>
          <a:p>
            <a:pPr eaLnBrk="1" hangingPunct="1"/>
            <a:r>
              <a:rPr lang="en-US" altLang="en-US"/>
              <a:t>Entity set is the current </a:t>
            </a:r>
            <a:r>
              <a:rPr lang="en-US" altLang="en-US" i="1"/>
              <a:t>state</a:t>
            </a:r>
            <a:r>
              <a:rPr lang="en-US" altLang="en-US"/>
              <a:t> of the entities of that type that are stored in the database</a:t>
            </a:r>
          </a:p>
        </p:txBody>
      </p:sp>
    </p:spTree>
    <p:extLst>
      <p:ext uri="{BB962C8B-B14F-4D97-AF65-F5344CB8AC3E}">
        <p14:creationId xmlns:p14="http://schemas.microsoft.com/office/powerpoint/2010/main" val="12567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B9C31F06-CE99-4FFA-8FD3-8F036E6B2148}"/>
              </a:ext>
            </a:extLst>
          </p:cNvPr>
          <p:cNvSpPr>
            <a:spLocks noGrp="1" noChangeArrowheads="1"/>
          </p:cNvSpPr>
          <p:nvPr>
            <p:ph type="title"/>
          </p:nvPr>
        </p:nvSpPr>
        <p:spPr/>
        <p:txBody>
          <a:bodyPr/>
          <a:lstStyle/>
          <a:p>
            <a:pPr eaLnBrk="1" hangingPunct="1"/>
            <a:r>
              <a:rPr lang="en-US" altLang="en-US"/>
              <a:t>Initial Design of Entity Types for the </a:t>
            </a:r>
            <a:r>
              <a:rPr lang="en-US" altLang="en-US" sz="2400"/>
              <a:t>COMPANY </a:t>
            </a:r>
            <a:r>
              <a:rPr lang="en-US" altLang="en-US"/>
              <a:t>Database Schema</a:t>
            </a:r>
          </a:p>
        </p:txBody>
      </p:sp>
      <p:sp>
        <p:nvSpPr>
          <p:cNvPr id="31748" name="Rectangle 3">
            <a:extLst>
              <a:ext uri="{FF2B5EF4-FFF2-40B4-BE49-F238E27FC236}">
                <a16:creationId xmlns:a16="http://schemas.microsoft.com/office/drawing/2014/main" id="{5BDB7468-F09A-47EA-8378-6B5A6FA56D72}"/>
              </a:ext>
            </a:extLst>
          </p:cNvPr>
          <p:cNvSpPr>
            <a:spLocks noGrp="1" noChangeArrowheads="1"/>
          </p:cNvSpPr>
          <p:nvPr>
            <p:ph type="body" idx="1"/>
          </p:nvPr>
        </p:nvSpPr>
        <p:spPr/>
        <p:txBody>
          <a:bodyPr/>
          <a:lstStyle/>
          <a:p>
            <a:pPr eaLnBrk="1" hangingPunct="1"/>
            <a:r>
              <a:rPr lang="en-US" altLang="en-US"/>
              <a:t>Based on the requirements, we can identify four initial entity types in the COMPANY database:</a:t>
            </a:r>
          </a:p>
          <a:p>
            <a:pPr lvl="1" eaLnBrk="1" hangingPunct="1"/>
            <a:r>
              <a:rPr lang="en-US" altLang="en-US"/>
              <a:t>DEPARTMENT</a:t>
            </a:r>
          </a:p>
          <a:p>
            <a:pPr lvl="1" eaLnBrk="1" hangingPunct="1"/>
            <a:r>
              <a:rPr lang="en-US" altLang="en-US"/>
              <a:t>PROJECT</a:t>
            </a:r>
          </a:p>
          <a:p>
            <a:pPr lvl="1" eaLnBrk="1" hangingPunct="1"/>
            <a:r>
              <a:rPr lang="en-US" altLang="en-US"/>
              <a:t>EMPLOYEE</a:t>
            </a:r>
          </a:p>
          <a:p>
            <a:pPr lvl="1" eaLnBrk="1" hangingPunct="1"/>
            <a:r>
              <a:rPr lang="en-US" altLang="en-US"/>
              <a:t>DEPENDENT</a:t>
            </a:r>
          </a:p>
          <a:p>
            <a:pPr eaLnBrk="1" hangingPunct="1"/>
            <a:r>
              <a:rPr lang="en-US" altLang="en-US"/>
              <a:t>Their initial design is shown on the following slide</a:t>
            </a:r>
          </a:p>
          <a:p>
            <a:pPr eaLnBrk="1" hangingPunct="1"/>
            <a:r>
              <a:rPr lang="en-US" altLang="en-US"/>
              <a:t>The initial attributes shown are derived from the requirements description</a:t>
            </a:r>
          </a:p>
        </p:txBody>
      </p:sp>
    </p:spTree>
    <p:extLst>
      <p:ext uri="{BB962C8B-B14F-4D97-AF65-F5344CB8AC3E}">
        <p14:creationId xmlns:p14="http://schemas.microsoft.com/office/powerpoint/2010/main" val="85690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1847C96B-E364-492F-8E5F-EE2515A42DCC}"/>
              </a:ext>
            </a:extLst>
          </p:cNvPr>
          <p:cNvSpPr>
            <a:spLocks noGrp="1" noChangeArrowheads="1"/>
          </p:cNvSpPr>
          <p:nvPr>
            <p:ph type="title"/>
          </p:nvPr>
        </p:nvSpPr>
        <p:spPr/>
        <p:txBody>
          <a:bodyPr/>
          <a:lstStyle/>
          <a:p>
            <a:pPr eaLnBrk="1" hangingPunct="1"/>
            <a:r>
              <a:rPr lang="en-US" altLang="en-US"/>
              <a:t>Initial Design of Entity Types:</a:t>
            </a:r>
            <a:br>
              <a:rPr lang="en-US" altLang="en-US"/>
            </a:br>
            <a:r>
              <a:rPr lang="en-US" altLang="en-US" sz="2400"/>
              <a:t>EMPLOYEE, DEPARTMENT, PROJECT, DEPENDENT</a:t>
            </a:r>
          </a:p>
        </p:txBody>
      </p:sp>
      <p:pic>
        <p:nvPicPr>
          <p:cNvPr id="32772" name="Picture 4" descr="fig03_08">
            <a:extLst>
              <a:ext uri="{FF2B5EF4-FFF2-40B4-BE49-F238E27FC236}">
                <a16:creationId xmlns:a16="http://schemas.microsoft.com/office/drawing/2014/main" id="{597DBC57-F109-4091-8CE9-FF39CBAEC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00201"/>
            <a:ext cx="4859338"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89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D5A710AF-851F-490E-A798-A0F2BA23A1B5}"/>
              </a:ext>
            </a:extLst>
          </p:cNvPr>
          <p:cNvSpPr>
            <a:spLocks noGrp="1" noChangeArrowheads="1"/>
          </p:cNvSpPr>
          <p:nvPr>
            <p:ph type="title"/>
          </p:nvPr>
        </p:nvSpPr>
        <p:spPr/>
        <p:txBody>
          <a:bodyPr/>
          <a:lstStyle/>
          <a:p>
            <a:pPr eaLnBrk="1" hangingPunct="1"/>
            <a:r>
              <a:rPr lang="en-US" altLang="en-US" sz="3200"/>
              <a:t>Refining the initial design by introducing </a:t>
            </a:r>
            <a:r>
              <a:rPr lang="en-US" altLang="en-US" sz="3200" b="1"/>
              <a:t>relationships</a:t>
            </a:r>
          </a:p>
        </p:txBody>
      </p:sp>
      <p:sp>
        <p:nvSpPr>
          <p:cNvPr id="33796" name="Rectangle 3">
            <a:extLst>
              <a:ext uri="{FF2B5EF4-FFF2-40B4-BE49-F238E27FC236}">
                <a16:creationId xmlns:a16="http://schemas.microsoft.com/office/drawing/2014/main" id="{BF397657-5BDC-485C-A5A2-4EEEBAADACC5}"/>
              </a:ext>
            </a:extLst>
          </p:cNvPr>
          <p:cNvSpPr>
            <a:spLocks noGrp="1" noChangeArrowheads="1"/>
          </p:cNvSpPr>
          <p:nvPr>
            <p:ph type="body" idx="1"/>
          </p:nvPr>
        </p:nvSpPr>
        <p:spPr/>
        <p:txBody>
          <a:bodyPr/>
          <a:lstStyle/>
          <a:p>
            <a:pPr eaLnBrk="1" hangingPunct="1"/>
            <a:r>
              <a:rPr lang="en-US" altLang="en-US"/>
              <a:t>The initial design is typically not complete</a:t>
            </a:r>
          </a:p>
          <a:p>
            <a:pPr eaLnBrk="1" hangingPunct="1"/>
            <a:r>
              <a:rPr lang="en-US" altLang="en-US"/>
              <a:t>Some aspects in the requirements will be represented as </a:t>
            </a:r>
            <a:r>
              <a:rPr lang="en-US" altLang="en-US" b="1"/>
              <a:t>relationships</a:t>
            </a:r>
            <a:endParaRPr lang="en-US" altLang="en-US"/>
          </a:p>
          <a:p>
            <a:pPr eaLnBrk="1" hangingPunct="1"/>
            <a:r>
              <a:rPr lang="en-US" altLang="en-US"/>
              <a:t>ER model has three main concepts:</a:t>
            </a:r>
          </a:p>
          <a:p>
            <a:pPr lvl="1" eaLnBrk="1" hangingPunct="1"/>
            <a:r>
              <a:rPr lang="en-US" altLang="en-US"/>
              <a:t>Entities (and their entity types and entity sets)</a:t>
            </a:r>
          </a:p>
          <a:p>
            <a:pPr lvl="1" eaLnBrk="1" hangingPunct="1"/>
            <a:r>
              <a:rPr lang="en-US" altLang="en-US"/>
              <a:t>Attributes (simple, composite, multivalued)</a:t>
            </a:r>
          </a:p>
          <a:p>
            <a:pPr lvl="1" eaLnBrk="1" hangingPunct="1"/>
            <a:r>
              <a:rPr lang="en-US" altLang="en-US"/>
              <a:t>Relationships (and their relationship types and relationship sets)</a:t>
            </a:r>
          </a:p>
          <a:p>
            <a:pPr eaLnBrk="1" hangingPunct="1"/>
            <a:r>
              <a:rPr lang="en-US" altLang="en-US"/>
              <a:t>We introduce relationship concepts next</a:t>
            </a:r>
          </a:p>
        </p:txBody>
      </p:sp>
    </p:spTree>
    <p:extLst>
      <p:ext uri="{BB962C8B-B14F-4D97-AF65-F5344CB8AC3E}">
        <p14:creationId xmlns:p14="http://schemas.microsoft.com/office/powerpoint/2010/main" val="383298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a:extLst>
              <a:ext uri="{FF2B5EF4-FFF2-40B4-BE49-F238E27FC236}">
                <a16:creationId xmlns:a16="http://schemas.microsoft.com/office/drawing/2014/main" id="{BCDCF27B-8D2D-4617-B530-4B4A0512857C}"/>
              </a:ext>
            </a:extLst>
          </p:cNvPr>
          <p:cNvSpPr>
            <a:spLocks noGrp="1" noChangeArrowheads="1"/>
          </p:cNvSpPr>
          <p:nvPr>
            <p:ph type="title"/>
          </p:nvPr>
        </p:nvSpPr>
        <p:spPr/>
        <p:txBody>
          <a:bodyPr/>
          <a:lstStyle/>
          <a:p>
            <a:pPr eaLnBrk="1" hangingPunct="1"/>
            <a:r>
              <a:rPr lang="en-US" altLang="en-US" sz="3200"/>
              <a:t>Relationships and Relationship Types (1)</a:t>
            </a:r>
          </a:p>
        </p:txBody>
      </p:sp>
      <p:sp>
        <p:nvSpPr>
          <p:cNvPr id="34820" name="Rectangle 5">
            <a:extLst>
              <a:ext uri="{FF2B5EF4-FFF2-40B4-BE49-F238E27FC236}">
                <a16:creationId xmlns:a16="http://schemas.microsoft.com/office/drawing/2014/main" id="{6ABEDEC9-1196-48B4-B66D-950667C24172}"/>
              </a:ext>
            </a:extLst>
          </p:cNvPr>
          <p:cNvSpPr>
            <a:spLocks noGrp="1" noChangeArrowheads="1"/>
          </p:cNvSpPr>
          <p:nvPr>
            <p:ph type="body" idx="1"/>
          </p:nvPr>
        </p:nvSpPr>
        <p:spPr/>
        <p:txBody>
          <a:bodyPr/>
          <a:lstStyle/>
          <a:p>
            <a:pPr eaLnBrk="1" hangingPunct="1">
              <a:lnSpc>
                <a:spcPct val="80000"/>
              </a:lnSpc>
            </a:pPr>
            <a:r>
              <a:rPr lang="en-US" altLang="en-US" sz="2400"/>
              <a:t>A </a:t>
            </a:r>
            <a:r>
              <a:rPr lang="en-US" altLang="en-US" sz="2400" b="1"/>
              <a:t>relationship</a:t>
            </a:r>
            <a:r>
              <a:rPr lang="en-US" altLang="en-US" sz="2400"/>
              <a:t> relates two or more distinct entities with a specific meaning.</a:t>
            </a:r>
          </a:p>
          <a:p>
            <a:pPr lvl="1" eaLnBrk="1" hangingPunct="1">
              <a:lnSpc>
                <a:spcPct val="80000"/>
              </a:lnSpc>
            </a:pPr>
            <a:r>
              <a:rPr lang="en-US" altLang="en-US" sz="2100"/>
              <a:t>For example, EMPLOYEE John Smith </a:t>
            </a:r>
            <a:r>
              <a:rPr lang="en-US" altLang="en-US" sz="2100" i="1"/>
              <a:t>works on</a:t>
            </a:r>
            <a:r>
              <a:rPr lang="en-US" altLang="en-US" sz="2100"/>
              <a:t> the ProductX PROJECT, or EMPLOYEE Franklin Wong </a:t>
            </a:r>
            <a:r>
              <a:rPr lang="en-US" altLang="en-US" sz="2100" i="1"/>
              <a:t>manages</a:t>
            </a:r>
            <a:r>
              <a:rPr lang="en-US" altLang="en-US" sz="2100"/>
              <a:t> the Research DEPARTMENT.</a:t>
            </a:r>
          </a:p>
          <a:p>
            <a:pPr eaLnBrk="1" hangingPunct="1">
              <a:lnSpc>
                <a:spcPct val="80000"/>
              </a:lnSpc>
            </a:pPr>
            <a:r>
              <a:rPr lang="en-US" altLang="en-US" sz="2400"/>
              <a:t>Relationships of the same type are grouped or typed into a </a:t>
            </a:r>
            <a:r>
              <a:rPr lang="en-US" altLang="en-US" sz="2400" b="1"/>
              <a:t>relationship type</a:t>
            </a:r>
            <a:r>
              <a:rPr lang="en-US" altLang="en-US" sz="2400"/>
              <a:t>.</a:t>
            </a:r>
          </a:p>
          <a:p>
            <a:pPr lvl="1" eaLnBrk="1" hangingPunct="1">
              <a:lnSpc>
                <a:spcPct val="80000"/>
              </a:lnSpc>
            </a:pPr>
            <a:r>
              <a:rPr lang="en-US" altLang="en-US" sz="2100"/>
              <a:t>For example, the WORKS_ON relationship type in which EMPLOYEEs and PROJECTs participate, or the MANAGES relationship type in which EMPLOYEEs and DEPARTMENTs participate.</a:t>
            </a:r>
          </a:p>
          <a:p>
            <a:pPr eaLnBrk="1" hangingPunct="1">
              <a:lnSpc>
                <a:spcPct val="80000"/>
              </a:lnSpc>
            </a:pPr>
            <a:r>
              <a:rPr lang="en-US" altLang="en-US" sz="2400"/>
              <a:t>The degree of a relationship type is the number of participating entity types. </a:t>
            </a:r>
          </a:p>
          <a:p>
            <a:pPr lvl="1" eaLnBrk="1" hangingPunct="1">
              <a:lnSpc>
                <a:spcPct val="80000"/>
              </a:lnSpc>
            </a:pPr>
            <a:r>
              <a:rPr lang="en-US" altLang="en-US" sz="2100"/>
              <a:t>Both MANAGES and WORKS_ON are </a:t>
            </a:r>
            <a:r>
              <a:rPr lang="en-US" altLang="en-US" sz="2100" i="1"/>
              <a:t>binary</a:t>
            </a:r>
            <a:r>
              <a:rPr lang="en-US" altLang="en-US" sz="2100"/>
              <a:t> relationships.</a:t>
            </a:r>
          </a:p>
        </p:txBody>
      </p:sp>
    </p:spTree>
    <p:extLst>
      <p:ext uri="{BB962C8B-B14F-4D97-AF65-F5344CB8AC3E}">
        <p14:creationId xmlns:p14="http://schemas.microsoft.com/office/powerpoint/2010/main" val="94532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a:extLst>
              <a:ext uri="{FF2B5EF4-FFF2-40B4-BE49-F238E27FC236}">
                <a16:creationId xmlns:a16="http://schemas.microsoft.com/office/drawing/2014/main" id="{BE3F38A8-B077-4365-931A-AD129652797D}"/>
              </a:ext>
            </a:extLst>
          </p:cNvPr>
          <p:cNvSpPr>
            <a:spLocks noGrp="1" noChangeArrowheads="1"/>
          </p:cNvSpPr>
          <p:nvPr>
            <p:ph type="title"/>
          </p:nvPr>
        </p:nvSpPr>
        <p:spPr/>
        <p:txBody>
          <a:bodyPr/>
          <a:lstStyle/>
          <a:p>
            <a:pPr eaLnBrk="1" hangingPunct="1"/>
            <a:r>
              <a:rPr lang="en-US" altLang="en-US" dirty="0"/>
              <a:t>Chapter Outline</a:t>
            </a:r>
          </a:p>
        </p:txBody>
      </p:sp>
      <p:sp>
        <p:nvSpPr>
          <p:cNvPr id="9220" name="Rectangle 5">
            <a:extLst>
              <a:ext uri="{FF2B5EF4-FFF2-40B4-BE49-F238E27FC236}">
                <a16:creationId xmlns:a16="http://schemas.microsoft.com/office/drawing/2014/main" id="{B4A749D5-3C11-4086-88A2-990B31DF1F6E}"/>
              </a:ext>
            </a:extLst>
          </p:cNvPr>
          <p:cNvSpPr>
            <a:spLocks noGrp="1" noChangeArrowheads="1"/>
          </p:cNvSpPr>
          <p:nvPr>
            <p:ph type="body" idx="1"/>
          </p:nvPr>
        </p:nvSpPr>
        <p:spPr>
          <a:xfrm>
            <a:off x="207817" y="1440872"/>
            <a:ext cx="11388437" cy="5306291"/>
          </a:xfrm>
        </p:spPr>
        <p:txBody>
          <a:bodyPr>
            <a:normAutofit/>
          </a:bodyPr>
          <a:lstStyle/>
          <a:p>
            <a:pPr eaLnBrk="1" hangingPunct="1">
              <a:lnSpc>
                <a:spcPct val="90000"/>
              </a:lnSpc>
            </a:pPr>
            <a:r>
              <a:rPr lang="en-US" altLang="en-US" sz="2400" dirty="0"/>
              <a:t>Overview of Database Design Process</a:t>
            </a:r>
          </a:p>
          <a:p>
            <a:pPr eaLnBrk="1" hangingPunct="1">
              <a:lnSpc>
                <a:spcPct val="90000"/>
              </a:lnSpc>
            </a:pPr>
            <a:r>
              <a:rPr lang="en-US" altLang="en-US" sz="2400" dirty="0"/>
              <a:t>Example Database Application (COMPANY)</a:t>
            </a:r>
          </a:p>
          <a:p>
            <a:pPr eaLnBrk="1" hangingPunct="1">
              <a:lnSpc>
                <a:spcPct val="90000"/>
              </a:lnSpc>
            </a:pPr>
            <a:r>
              <a:rPr lang="en-US" altLang="en-US" sz="2400" dirty="0"/>
              <a:t>ER Model Concepts</a:t>
            </a:r>
          </a:p>
          <a:p>
            <a:pPr lvl="1" eaLnBrk="1" hangingPunct="1">
              <a:lnSpc>
                <a:spcPct val="90000"/>
              </a:lnSpc>
            </a:pPr>
            <a:r>
              <a:rPr lang="en-US" altLang="en-US" sz="2200" dirty="0"/>
              <a:t>Entities and Attributes</a:t>
            </a:r>
          </a:p>
          <a:p>
            <a:pPr lvl="1" eaLnBrk="1" hangingPunct="1">
              <a:lnSpc>
                <a:spcPct val="90000"/>
              </a:lnSpc>
            </a:pPr>
            <a:r>
              <a:rPr lang="en-US" altLang="en-US" sz="2200" dirty="0"/>
              <a:t>Entity Types, Value Sets, and Key Attributes</a:t>
            </a:r>
          </a:p>
          <a:p>
            <a:pPr lvl="1" eaLnBrk="1" hangingPunct="1">
              <a:lnSpc>
                <a:spcPct val="90000"/>
              </a:lnSpc>
            </a:pPr>
            <a:r>
              <a:rPr lang="en-US" altLang="en-US" sz="2200" dirty="0"/>
              <a:t>Relationships and Relationship Types</a:t>
            </a:r>
          </a:p>
          <a:p>
            <a:pPr lvl="1" eaLnBrk="1" hangingPunct="1">
              <a:lnSpc>
                <a:spcPct val="90000"/>
              </a:lnSpc>
            </a:pPr>
            <a:r>
              <a:rPr lang="en-US" altLang="en-US" sz="2200" dirty="0"/>
              <a:t>Weak Entity Types</a:t>
            </a:r>
          </a:p>
          <a:p>
            <a:pPr lvl="1" eaLnBrk="1" hangingPunct="1">
              <a:lnSpc>
                <a:spcPct val="90000"/>
              </a:lnSpc>
            </a:pPr>
            <a:r>
              <a:rPr lang="en-US" altLang="en-US" sz="2200" dirty="0"/>
              <a:t>Roles and Attributes in Relationship Types</a:t>
            </a:r>
          </a:p>
          <a:p>
            <a:pPr eaLnBrk="1" hangingPunct="1">
              <a:lnSpc>
                <a:spcPct val="90000"/>
              </a:lnSpc>
            </a:pPr>
            <a:r>
              <a:rPr lang="en-US" altLang="en-US" sz="2400" dirty="0"/>
              <a:t>ER Diagrams - Notation</a:t>
            </a:r>
          </a:p>
          <a:p>
            <a:pPr eaLnBrk="1" hangingPunct="1">
              <a:lnSpc>
                <a:spcPct val="90000"/>
              </a:lnSpc>
            </a:pPr>
            <a:r>
              <a:rPr lang="en-US" altLang="en-US" sz="2400" dirty="0"/>
              <a:t>ER Diagram for COMPANY Schema</a:t>
            </a:r>
          </a:p>
          <a:p>
            <a:pPr eaLnBrk="1" hangingPunct="1">
              <a:lnSpc>
                <a:spcPct val="90000"/>
              </a:lnSpc>
            </a:pPr>
            <a:r>
              <a:rPr lang="en-US" altLang="en-US" sz="2400" dirty="0"/>
              <a:t>Alternative Notations – UML class diagrams, others</a:t>
            </a:r>
          </a:p>
          <a:p>
            <a:pPr eaLnBrk="1" hangingPunct="1">
              <a:lnSpc>
                <a:spcPct val="90000"/>
              </a:lnSpc>
            </a:pPr>
            <a:endParaRPr lang="en-US" altLang="en-US" sz="2400" dirty="0"/>
          </a:p>
        </p:txBody>
      </p:sp>
    </p:spTree>
    <p:extLst>
      <p:ext uri="{BB962C8B-B14F-4D97-AF65-F5344CB8AC3E}">
        <p14:creationId xmlns:p14="http://schemas.microsoft.com/office/powerpoint/2010/main" val="12844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5">
            <a:extLst>
              <a:ext uri="{FF2B5EF4-FFF2-40B4-BE49-F238E27FC236}">
                <a16:creationId xmlns:a16="http://schemas.microsoft.com/office/drawing/2014/main" id="{ADD4A59A-DC64-4CFC-9A11-847ED4C2E187}"/>
              </a:ext>
            </a:extLst>
          </p:cNvPr>
          <p:cNvSpPr>
            <a:spLocks noGrp="1" noChangeArrowheads="1"/>
          </p:cNvSpPr>
          <p:nvPr>
            <p:ph type="title"/>
          </p:nvPr>
        </p:nvSpPr>
        <p:spPr>
          <a:xfrm>
            <a:off x="1676400" y="290514"/>
            <a:ext cx="8763000" cy="7762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eaLnBrk="1" hangingPunct="1"/>
            <a:r>
              <a:rPr lang="en-US" altLang="en-US" sz="2800"/>
              <a:t>Relationship instances of the WORKS_FOR N:1 relationship between EMPLOYEE and DEPARTMENT</a:t>
            </a:r>
          </a:p>
        </p:txBody>
      </p:sp>
      <p:pic>
        <p:nvPicPr>
          <p:cNvPr id="36868" name="Picture 31" descr="fig03_09">
            <a:extLst>
              <a:ext uri="{FF2B5EF4-FFF2-40B4-BE49-F238E27FC236}">
                <a16:creationId xmlns:a16="http://schemas.microsoft.com/office/drawing/2014/main" id="{69B8E07E-5534-440C-AC16-0418B3AA4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8138"/>
            <a:ext cx="7924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9281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0">
            <a:extLst>
              <a:ext uri="{FF2B5EF4-FFF2-40B4-BE49-F238E27FC236}">
                <a16:creationId xmlns:a16="http://schemas.microsoft.com/office/drawing/2014/main" id="{071FEB40-8D9F-47D1-AD8B-A07DBCB3C0B6}"/>
              </a:ext>
            </a:extLst>
          </p:cNvPr>
          <p:cNvSpPr>
            <a:spLocks noGrp="1" noChangeArrowheads="1"/>
          </p:cNvSpPr>
          <p:nvPr>
            <p:ph type="title"/>
          </p:nvPr>
        </p:nvSpPr>
        <p:spPr>
          <a:xfrm>
            <a:off x="1820863" y="85725"/>
            <a:ext cx="84963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sz="2800"/>
              <a:t>Relationship instances of the M:N  WORKS_ON relationship between EMPLOYEE and PROJECT</a:t>
            </a:r>
          </a:p>
        </p:txBody>
      </p:sp>
      <p:sp>
        <p:nvSpPr>
          <p:cNvPr id="38916" name="Text Box 21">
            <a:extLst>
              <a:ext uri="{FF2B5EF4-FFF2-40B4-BE49-F238E27FC236}">
                <a16:creationId xmlns:a16="http://schemas.microsoft.com/office/drawing/2014/main" id="{21CDCBB3-FAFD-4B8B-B003-8906E8D2A06B}"/>
              </a:ext>
            </a:extLst>
          </p:cNvPr>
          <p:cNvSpPr txBox="1">
            <a:spLocks noChangeArrowheads="1"/>
          </p:cNvSpPr>
          <p:nvPr/>
        </p:nvSpPr>
        <p:spPr bwMode="auto">
          <a:xfrm>
            <a:off x="2209801" y="1822450"/>
            <a:ext cx="809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endParaRPr lang="en-US" altLang="en-US">
              <a:solidFill>
                <a:schemeClr val="bg2"/>
              </a:solidFill>
              <a:latin typeface="Times New Roman" panose="02020603050405020304" pitchFamily="18" charset="0"/>
            </a:endParaRPr>
          </a:p>
        </p:txBody>
      </p:sp>
      <p:pic>
        <p:nvPicPr>
          <p:cNvPr id="38917" name="Picture 38" descr="fig03_13">
            <a:extLst>
              <a:ext uri="{FF2B5EF4-FFF2-40B4-BE49-F238E27FC236}">
                <a16:creationId xmlns:a16="http://schemas.microsoft.com/office/drawing/2014/main" id="{E02D2867-0674-4E04-BDF1-79DC0BC05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114" y="1644650"/>
            <a:ext cx="6948487"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07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050">
            <a:extLst>
              <a:ext uri="{FF2B5EF4-FFF2-40B4-BE49-F238E27FC236}">
                <a16:creationId xmlns:a16="http://schemas.microsoft.com/office/drawing/2014/main" id="{0074FEEC-809E-448A-BD44-7529FAB0D3D4}"/>
              </a:ext>
            </a:extLst>
          </p:cNvPr>
          <p:cNvSpPr>
            <a:spLocks noGrp="1" noChangeArrowheads="1"/>
          </p:cNvSpPr>
          <p:nvPr>
            <p:ph type="title"/>
          </p:nvPr>
        </p:nvSpPr>
        <p:spPr/>
        <p:txBody>
          <a:bodyPr/>
          <a:lstStyle/>
          <a:p>
            <a:pPr eaLnBrk="1" hangingPunct="1"/>
            <a:r>
              <a:rPr lang="en-US" altLang="en-US" sz="3200"/>
              <a:t>Relationship type vs. relationship set (1)</a:t>
            </a:r>
          </a:p>
        </p:txBody>
      </p:sp>
      <p:sp>
        <p:nvSpPr>
          <p:cNvPr id="40964" name="Rectangle 2051">
            <a:extLst>
              <a:ext uri="{FF2B5EF4-FFF2-40B4-BE49-F238E27FC236}">
                <a16:creationId xmlns:a16="http://schemas.microsoft.com/office/drawing/2014/main" id="{B1768A67-CFFC-4DD4-998A-0BA66FC56AC1}"/>
              </a:ext>
            </a:extLst>
          </p:cNvPr>
          <p:cNvSpPr>
            <a:spLocks noGrp="1" noChangeArrowheads="1"/>
          </p:cNvSpPr>
          <p:nvPr>
            <p:ph type="body" idx="1"/>
          </p:nvPr>
        </p:nvSpPr>
        <p:spPr/>
        <p:txBody>
          <a:bodyPr/>
          <a:lstStyle/>
          <a:p>
            <a:pPr eaLnBrk="1" hangingPunct="1"/>
            <a:r>
              <a:rPr lang="en-US" altLang="en-US"/>
              <a:t>Relationship Type:</a:t>
            </a:r>
          </a:p>
          <a:p>
            <a:pPr lvl="1" eaLnBrk="1" hangingPunct="1"/>
            <a:r>
              <a:rPr lang="en-US" altLang="en-US"/>
              <a:t>Is the schema description of a relationship</a:t>
            </a:r>
          </a:p>
          <a:p>
            <a:pPr lvl="1" eaLnBrk="1" hangingPunct="1"/>
            <a:r>
              <a:rPr lang="en-US" altLang="en-US"/>
              <a:t>Identifies the relationship name and the participating entity types</a:t>
            </a:r>
          </a:p>
          <a:p>
            <a:pPr lvl="1" eaLnBrk="1" hangingPunct="1"/>
            <a:r>
              <a:rPr lang="en-US" altLang="en-US"/>
              <a:t>Also identifies certain relationship constraints</a:t>
            </a:r>
          </a:p>
          <a:p>
            <a:pPr eaLnBrk="1" hangingPunct="1"/>
            <a:r>
              <a:rPr lang="en-US" altLang="en-US"/>
              <a:t>Relationship Set:</a:t>
            </a:r>
          </a:p>
          <a:p>
            <a:pPr lvl="1" eaLnBrk="1" hangingPunct="1"/>
            <a:r>
              <a:rPr lang="en-US" altLang="en-US"/>
              <a:t>The current set of relationship instances represented in the database</a:t>
            </a:r>
          </a:p>
          <a:p>
            <a:pPr lvl="1" eaLnBrk="1" hangingPunct="1"/>
            <a:r>
              <a:rPr lang="en-US" altLang="en-US"/>
              <a:t>The current </a:t>
            </a:r>
            <a:r>
              <a:rPr lang="en-US" altLang="en-US" i="1"/>
              <a:t>state</a:t>
            </a:r>
            <a:r>
              <a:rPr lang="en-US" altLang="en-US"/>
              <a:t> of a relationship type</a:t>
            </a:r>
          </a:p>
        </p:txBody>
      </p:sp>
    </p:spTree>
    <p:extLst>
      <p:ext uri="{BB962C8B-B14F-4D97-AF65-F5344CB8AC3E}">
        <p14:creationId xmlns:p14="http://schemas.microsoft.com/office/powerpoint/2010/main" val="152690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8DFE1236-0049-46F0-A799-5D1FF44F2BBE}"/>
              </a:ext>
            </a:extLst>
          </p:cNvPr>
          <p:cNvSpPr>
            <a:spLocks noGrp="1" noChangeArrowheads="1"/>
          </p:cNvSpPr>
          <p:nvPr>
            <p:ph type="title"/>
          </p:nvPr>
        </p:nvSpPr>
        <p:spPr/>
        <p:txBody>
          <a:bodyPr/>
          <a:lstStyle/>
          <a:p>
            <a:pPr eaLnBrk="1" hangingPunct="1"/>
            <a:r>
              <a:rPr lang="en-US" altLang="en-US" sz="3200"/>
              <a:t>Relationship type vs. relationship set (2)</a:t>
            </a:r>
          </a:p>
        </p:txBody>
      </p:sp>
      <p:sp>
        <p:nvSpPr>
          <p:cNvPr id="41988" name="Rectangle 3">
            <a:extLst>
              <a:ext uri="{FF2B5EF4-FFF2-40B4-BE49-F238E27FC236}">
                <a16:creationId xmlns:a16="http://schemas.microsoft.com/office/drawing/2014/main" id="{FD6BE029-5889-4014-BACC-4353D6EDE34B}"/>
              </a:ext>
            </a:extLst>
          </p:cNvPr>
          <p:cNvSpPr>
            <a:spLocks noGrp="1" noChangeArrowheads="1"/>
          </p:cNvSpPr>
          <p:nvPr>
            <p:ph type="body" idx="1"/>
          </p:nvPr>
        </p:nvSpPr>
        <p:spPr/>
        <p:txBody>
          <a:bodyPr/>
          <a:lstStyle/>
          <a:p>
            <a:pPr eaLnBrk="1" hangingPunct="1"/>
            <a:r>
              <a:rPr lang="en-US" altLang="en-US"/>
              <a:t>Previous figures displayed the relationship sets</a:t>
            </a:r>
          </a:p>
          <a:p>
            <a:pPr eaLnBrk="1" hangingPunct="1"/>
            <a:r>
              <a:rPr lang="en-US" altLang="en-US"/>
              <a:t>Each instance in the set relates individual participating entities – one from each participating entity type</a:t>
            </a:r>
          </a:p>
          <a:p>
            <a:pPr eaLnBrk="1" hangingPunct="1"/>
            <a:r>
              <a:rPr lang="en-US" altLang="en-US"/>
              <a:t>In ER diagrams, we represent the </a:t>
            </a:r>
            <a:r>
              <a:rPr lang="en-US" altLang="en-US" i="1"/>
              <a:t>relationship type </a:t>
            </a:r>
            <a:r>
              <a:rPr lang="en-US" altLang="en-US"/>
              <a:t>as follows:</a:t>
            </a:r>
          </a:p>
          <a:p>
            <a:pPr lvl="1" eaLnBrk="1" hangingPunct="1"/>
            <a:r>
              <a:rPr lang="en-US" altLang="en-US"/>
              <a:t>Diamond-shaped box is used to display a relationship type</a:t>
            </a:r>
          </a:p>
          <a:p>
            <a:pPr lvl="1" eaLnBrk="1" hangingPunct="1"/>
            <a:r>
              <a:rPr lang="en-US" altLang="en-US"/>
              <a:t>Connected to the participating entity types via straight lines</a:t>
            </a:r>
          </a:p>
        </p:txBody>
      </p:sp>
    </p:spTree>
    <p:extLst>
      <p:ext uri="{BB962C8B-B14F-4D97-AF65-F5344CB8AC3E}">
        <p14:creationId xmlns:p14="http://schemas.microsoft.com/office/powerpoint/2010/main" val="277613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050">
            <a:extLst>
              <a:ext uri="{FF2B5EF4-FFF2-40B4-BE49-F238E27FC236}">
                <a16:creationId xmlns:a16="http://schemas.microsoft.com/office/drawing/2014/main" id="{3707D5D6-EFFA-415D-84DD-46EBA01852B6}"/>
              </a:ext>
            </a:extLst>
          </p:cNvPr>
          <p:cNvSpPr>
            <a:spLocks noGrp="1" noChangeArrowheads="1"/>
          </p:cNvSpPr>
          <p:nvPr>
            <p:ph type="title"/>
          </p:nvPr>
        </p:nvSpPr>
        <p:spPr/>
        <p:txBody>
          <a:bodyPr/>
          <a:lstStyle/>
          <a:p>
            <a:pPr eaLnBrk="1" hangingPunct="1"/>
            <a:r>
              <a:rPr lang="en-US" altLang="en-US" sz="3200"/>
              <a:t>Refining the COMPANY database schema by introducing relationships</a:t>
            </a:r>
          </a:p>
        </p:txBody>
      </p:sp>
      <p:sp>
        <p:nvSpPr>
          <p:cNvPr id="43012" name="Rectangle 2051">
            <a:extLst>
              <a:ext uri="{FF2B5EF4-FFF2-40B4-BE49-F238E27FC236}">
                <a16:creationId xmlns:a16="http://schemas.microsoft.com/office/drawing/2014/main" id="{01A90C6D-1862-49B6-B4EE-6E5806093179}"/>
              </a:ext>
            </a:extLst>
          </p:cNvPr>
          <p:cNvSpPr>
            <a:spLocks noGrp="1" noChangeArrowheads="1"/>
          </p:cNvSpPr>
          <p:nvPr>
            <p:ph type="body" idx="1"/>
          </p:nvPr>
        </p:nvSpPr>
        <p:spPr/>
        <p:txBody>
          <a:bodyPr/>
          <a:lstStyle/>
          <a:p>
            <a:pPr eaLnBrk="1" hangingPunct="1"/>
            <a:r>
              <a:rPr lang="en-US" altLang="en-US" sz="2400"/>
              <a:t>By examining the requirements, six relationship types are identified</a:t>
            </a:r>
          </a:p>
          <a:p>
            <a:pPr eaLnBrk="1" hangingPunct="1"/>
            <a:r>
              <a:rPr lang="en-US" altLang="en-US" sz="2400"/>
              <a:t>All are </a:t>
            </a:r>
            <a:r>
              <a:rPr lang="en-US" altLang="en-US" sz="2400" i="1"/>
              <a:t>binary</a:t>
            </a:r>
            <a:r>
              <a:rPr lang="en-US" altLang="en-US" sz="2400"/>
              <a:t> relationships( degree 2)</a:t>
            </a:r>
          </a:p>
          <a:p>
            <a:pPr eaLnBrk="1" hangingPunct="1"/>
            <a:r>
              <a:rPr lang="en-US" altLang="en-US" sz="2400"/>
              <a:t>Listed below with their participating entity types:</a:t>
            </a:r>
          </a:p>
          <a:p>
            <a:pPr lvl="1" eaLnBrk="1" hangingPunct="1"/>
            <a:r>
              <a:rPr lang="en-US" altLang="en-US" sz="2200"/>
              <a:t>WORKS_FOR (between EMPLOYEE, DEPARTMENT)</a:t>
            </a:r>
          </a:p>
          <a:p>
            <a:pPr lvl="1" eaLnBrk="1" hangingPunct="1"/>
            <a:r>
              <a:rPr lang="en-US" altLang="en-US" sz="2200"/>
              <a:t>MANAGES (also between EMPLOYEE, DEPARTMENT)</a:t>
            </a:r>
          </a:p>
          <a:p>
            <a:pPr lvl="1" eaLnBrk="1" hangingPunct="1"/>
            <a:r>
              <a:rPr lang="en-US" altLang="en-US" sz="2200"/>
              <a:t>CONTROLS (between DEPARTMENT, PROJECT)</a:t>
            </a:r>
          </a:p>
          <a:p>
            <a:pPr lvl="1" eaLnBrk="1" hangingPunct="1"/>
            <a:r>
              <a:rPr lang="en-US" altLang="en-US" sz="2200"/>
              <a:t>WORKS_ON (between EMPLOYEE, PROJECT)</a:t>
            </a:r>
          </a:p>
          <a:p>
            <a:pPr lvl="1" eaLnBrk="1" hangingPunct="1"/>
            <a:r>
              <a:rPr lang="en-US" altLang="en-US" sz="2200"/>
              <a:t>SUPERVISION (between EMPLOYEE (as subordinate), EMPLOYEE (as supervisor))</a:t>
            </a:r>
          </a:p>
          <a:p>
            <a:pPr lvl="1" eaLnBrk="1" hangingPunct="1"/>
            <a:r>
              <a:rPr lang="en-US" altLang="en-US" sz="2200"/>
              <a:t>DEPENDENTS_OF (between EMPLOYEE, DEPENDENT)</a:t>
            </a:r>
          </a:p>
          <a:p>
            <a:pPr lvl="1" eaLnBrk="1" hangingPunct="1"/>
            <a:endParaRPr lang="en-US" altLang="en-US" sz="2200"/>
          </a:p>
        </p:txBody>
      </p:sp>
    </p:spTree>
    <p:extLst>
      <p:ext uri="{BB962C8B-B14F-4D97-AF65-F5344CB8AC3E}">
        <p14:creationId xmlns:p14="http://schemas.microsoft.com/office/powerpoint/2010/main" val="422100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374189E1-6087-46BC-B96E-DBC29AF0C5CD}"/>
              </a:ext>
            </a:extLst>
          </p:cNvPr>
          <p:cNvSpPr>
            <a:spLocks noGrp="1" noChangeArrowheads="1"/>
          </p:cNvSpPr>
          <p:nvPr>
            <p:ph type="title"/>
          </p:nvPr>
        </p:nvSpPr>
        <p:spPr>
          <a:xfrm>
            <a:off x="2146301" y="215900"/>
            <a:ext cx="7940675" cy="76835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sz="3200"/>
              <a:t>ER DIAGRAM – Relationship Types are:</a:t>
            </a:r>
            <a:br>
              <a:rPr lang="en-US" altLang="en-US" sz="3200"/>
            </a:br>
            <a:r>
              <a:rPr lang="en-US" altLang="en-US" sz="1400" b="1"/>
              <a:t>WORKS_FOR, MANAGES, WORKS_ON, CONTROLS, SUPERVISION, DEPENDENTS_OF</a:t>
            </a:r>
          </a:p>
        </p:txBody>
      </p:sp>
      <p:pic>
        <p:nvPicPr>
          <p:cNvPr id="44036" name="Picture 4" descr="fig03_02">
            <a:extLst>
              <a:ext uri="{FF2B5EF4-FFF2-40B4-BE49-F238E27FC236}">
                <a16:creationId xmlns:a16="http://schemas.microsoft.com/office/drawing/2014/main" id="{9C71CA43-729B-4EE4-9F21-CCF55F4DE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565276"/>
            <a:ext cx="5181600"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191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a:extLst>
              <a:ext uri="{FF2B5EF4-FFF2-40B4-BE49-F238E27FC236}">
                <a16:creationId xmlns:a16="http://schemas.microsoft.com/office/drawing/2014/main" id="{2EA71FE2-3917-49EE-AA74-8AEC6C3D2CF6}"/>
              </a:ext>
            </a:extLst>
          </p:cNvPr>
          <p:cNvSpPr>
            <a:spLocks noGrp="1" noChangeArrowheads="1"/>
          </p:cNvSpPr>
          <p:nvPr>
            <p:ph type="title"/>
          </p:nvPr>
        </p:nvSpPr>
        <p:spPr/>
        <p:txBody>
          <a:bodyPr/>
          <a:lstStyle/>
          <a:p>
            <a:pPr eaLnBrk="1" hangingPunct="1"/>
            <a:r>
              <a:rPr lang="en-US" altLang="en-US"/>
              <a:t>Discussion on Relationship Types</a:t>
            </a:r>
          </a:p>
        </p:txBody>
      </p:sp>
      <p:sp>
        <p:nvSpPr>
          <p:cNvPr id="46084" name="Rectangle 5">
            <a:extLst>
              <a:ext uri="{FF2B5EF4-FFF2-40B4-BE49-F238E27FC236}">
                <a16:creationId xmlns:a16="http://schemas.microsoft.com/office/drawing/2014/main" id="{8C461D80-4299-4563-92DF-4AB5B92EBC8D}"/>
              </a:ext>
            </a:extLst>
          </p:cNvPr>
          <p:cNvSpPr>
            <a:spLocks noGrp="1" noChangeArrowheads="1"/>
          </p:cNvSpPr>
          <p:nvPr>
            <p:ph type="body" idx="1"/>
          </p:nvPr>
        </p:nvSpPr>
        <p:spPr/>
        <p:txBody>
          <a:bodyPr/>
          <a:lstStyle/>
          <a:p>
            <a:pPr eaLnBrk="1" hangingPunct="1"/>
            <a:r>
              <a:rPr lang="en-US" altLang="en-US" sz="2400"/>
              <a:t>In the refined design, some attributes from the initial entity types are refined into relationships:</a:t>
            </a:r>
          </a:p>
          <a:p>
            <a:pPr lvl="1" eaLnBrk="1" hangingPunct="1"/>
            <a:r>
              <a:rPr lang="en-US" altLang="en-US" sz="2200"/>
              <a:t>Manager of DEPARTMENT -&gt; MANAGES</a:t>
            </a:r>
          </a:p>
          <a:p>
            <a:pPr lvl="1" eaLnBrk="1" hangingPunct="1"/>
            <a:r>
              <a:rPr lang="en-US" altLang="en-US" sz="2200"/>
              <a:t>Works_on of EMPLOYEE -&gt; WORKS_ON</a:t>
            </a:r>
          </a:p>
          <a:p>
            <a:pPr lvl="1" eaLnBrk="1" hangingPunct="1"/>
            <a:r>
              <a:rPr lang="en-US" altLang="en-US" sz="2200"/>
              <a:t>Department of EMPLOYEE -&gt; WORKS_FOR</a:t>
            </a:r>
          </a:p>
          <a:p>
            <a:pPr lvl="1" eaLnBrk="1" hangingPunct="1"/>
            <a:r>
              <a:rPr lang="en-US" altLang="en-US" sz="2200"/>
              <a:t>etc</a:t>
            </a:r>
          </a:p>
          <a:p>
            <a:pPr eaLnBrk="1" hangingPunct="1"/>
            <a:r>
              <a:rPr lang="en-US" altLang="en-US" sz="2400"/>
              <a:t>In general, more than one relationship type can exist between the same participating entity types </a:t>
            </a:r>
          </a:p>
          <a:p>
            <a:pPr lvl="1" eaLnBrk="1" hangingPunct="1"/>
            <a:r>
              <a:rPr lang="en-US" altLang="en-US" sz="2200"/>
              <a:t>MANAGES and WORKS_FOR are distinct relationship types between EMPLOYEE and DEPARTMENT</a:t>
            </a:r>
          </a:p>
          <a:p>
            <a:pPr lvl="1" eaLnBrk="1" hangingPunct="1"/>
            <a:r>
              <a:rPr lang="en-US" altLang="en-US" sz="2200"/>
              <a:t>Different meanings and different relationship instances.</a:t>
            </a:r>
          </a:p>
        </p:txBody>
      </p:sp>
    </p:spTree>
    <p:extLst>
      <p:ext uri="{BB962C8B-B14F-4D97-AF65-F5344CB8AC3E}">
        <p14:creationId xmlns:p14="http://schemas.microsoft.com/office/powerpoint/2010/main" val="1268807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8">
            <a:extLst>
              <a:ext uri="{FF2B5EF4-FFF2-40B4-BE49-F238E27FC236}">
                <a16:creationId xmlns:a16="http://schemas.microsoft.com/office/drawing/2014/main" id="{A03724B0-EFF7-4DBB-B1E6-B43262A307C4}"/>
              </a:ext>
            </a:extLst>
          </p:cNvPr>
          <p:cNvSpPr>
            <a:spLocks noGrp="1" noChangeArrowheads="1"/>
          </p:cNvSpPr>
          <p:nvPr>
            <p:ph type="title"/>
          </p:nvPr>
        </p:nvSpPr>
        <p:spPr/>
        <p:txBody>
          <a:bodyPr/>
          <a:lstStyle/>
          <a:p>
            <a:pPr eaLnBrk="1" hangingPunct="1"/>
            <a:r>
              <a:rPr lang="en-US" altLang="en-US"/>
              <a:t>Recursive Relationship Type</a:t>
            </a:r>
          </a:p>
        </p:txBody>
      </p:sp>
      <p:sp>
        <p:nvSpPr>
          <p:cNvPr id="48132" name="Rectangle 1029">
            <a:extLst>
              <a:ext uri="{FF2B5EF4-FFF2-40B4-BE49-F238E27FC236}">
                <a16:creationId xmlns:a16="http://schemas.microsoft.com/office/drawing/2014/main" id="{F1FE8858-A551-4115-B128-329C6961D832}"/>
              </a:ext>
            </a:extLst>
          </p:cNvPr>
          <p:cNvSpPr>
            <a:spLocks noGrp="1" noChangeArrowheads="1"/>
          </p:cNvSpPr>
          <p:nvPr>
            <p:ph type="body" idx="1"/>
          </p:nvPr>
        </p:nvSpPr>
        <p:spPr/>
        <p:txBody>
          <a:bodyPr/>
          <a:lstStyle/>
          <a:p>
            <a:pPr eaLnBrk="1" hangingPunct="1"/>
            <a:r>
              <a:rPr lang="en-US" altLang="en-US" sz="2400" dirty="0"/>
              <a:t>A relationship type whose with the same participating entity type in </a:t>
            </a:r>
            <a:r>
              <a:rPr lang="en-US" altLang="en-US" sz="2400" b="1" dirty="0"/>
              <a:t>distinct roles</a:t>
            </a:r>
          </a:p>
          <a:p>
            <a:pPr eaLnBrk="1" hangingPunct="1"/>
            <a:r>
              <a:rPr lang="en-US" altLang="en-US" sz="2400" dirty="0"/>
              <a:t>Example: the SUPERVISION relationship</a:t>
            </a:r>
          </a:p>
          <a:p>
            <a:pPr eaLnBrk="1" hangingPunct="1"/>
            <a:r>
              <a:rPr lang="en-US" altLang="en-US" sz="2400" dirty="0"/>
              <a:t>EMPLOYEE participates twice in two distinct roles:</a:t>
            </a:r>
          </a:p>
          <a:p>
            <a:pPr lvl="1" eaLnBrk="1" hangingPunct="1"/>
            <a:r>
              <a:rPr lang="en-US" altLang="en-US" sz="2200" dirty="0"/>
              <a:t>supervisor (or boss) role</a:t>
            </a:r>
          </a:p>
          <a:p>
            <a:pPr lvl="1" eaLnBrk="1" hangingPunct="1"/>
            <a:r>
              <a:rPr lang="en-US" altLang="en-US" sz="2200" dirty="0"/>
              <a:t>supervisee (or subordinate) role</a:t>
            </a:r>
          </a:p>
          <a:p>
            <a:pPr eaLnBrk="1" hangingPunct="1"/>
            <a:r>
              <a:rPr lang="en-US" altLang="en-US" sz="2400" dirty="0"/>
              <a:t>Each relationship instance relates two distinct EMPLOYEE entities:</a:t>
            </a:r>
          </a:p>
          <a:p>
            <a:pPr lvl="1" eaLnBrk="1" hangingPunct="1"/>
            <a:r>
              <a:rPr lang="en-US" altLang="en-US" sz="2200" dirty="0"/>
              <a:t>One employee in </a:t>
            </a:r>
            <a:r>
              <a:rPr lang="en-US" altLang="en-US" sz="2200" i="1" dirty="0"/>
              <a:t>supervisor</a:t>
            </a:r>
            <a:r>
              <a:rPr lang="en-US" altLang="en-US" sz="2200" dirty="0"/>
              <a:t> role</a:t>
            </a:r>
          </a:p>
          <a:p>
            <a:pPr lvl="1" eaLnBrk="1" hangingPunct="1"/>
            <a:r>
              <a:rPr lang="en-US" altLang="en-US" sz="2200" dirty="0"/>
              <a:t>One employee in </a:t>
            </a:r>
            <a:r>
              <a:rPr lang="en-US" altLang="en-US" sz="2200" i="1" dirty="0"/>
              <a:t>supervisee</a:t>
            </a:r>
            <a:r>
              <a:rPr lang="en-US" altLang="en-US" sz="2200" dirty="0"/>
              <a:t> role</a:t>
            </a:r>
          </a:p>
        </p:txBody>
      </p:sp>
    </p:spTree>
    <p:extLst>
      <p:ext uri="{BB962C8B-B14F-4D97-AF65-F5344CB8AC3E}">
        <p14:creationId xmlns:p14="http://schemas.microsoft.com/office/powerpoint/2010/main" val="116737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050">
            <a:extLst>
              <a:ext uri="{FF2B5EF4-FFF2-40B4-BE49-F238E27FC236}">
                <a16:creationId xmlns:a16="http://schemas.microsoft.com/office/drawing/2014/main" id="{DC9F6C58-EE7B-47EA-A6E4-376B7D75E6F2}"/>
              </a:ext>
            </a:extLst>
          </p:cNvPr>
          <p:cNvSpPr>
            <a:spLocks noGrp="1" noChangeArrowheads="1"/>
          </p:cNvSpPr>
          <p:nvPr>
            <p:ph type="title"/>
          </p:nvPr>
        </p:nvSpPr>
        <p:spPr/>
        <p:txBody>
          <a:bodyPr/>
          <a:lstStyle/>
          <a:p>
            <a:pPr eaLnBrk="1" hangingPunct="1"/>
            <a:r>
              <a:rPr lang="en-US" altLang="en-US"/>
              <a:t>Weak Entity Types</a:t>
            </a:r>
          </a:p>
        </p:txBody>
      </p:sp>
      <p:sp>
        <p:nvSpPr>
          <p:cNvPr id="50180" name="Rectangle 2051">
            <a:extLst>
              <a:ext uri="{FF2B5EF4-FFF2-40B4-BE49-F238E27FC236}">
                <a16:creationId xmlns:a16="http://schemas.microsoft.com/office/drawing/2014/main" id="{A53DA967-9786-4FF6-89C0-A615FD6B273E}"/>
              </a:ext>
            </a:extLst>
          </p:cNvPr>
          <p:cNvSpPr>
            <a:spLocks noGrp="1" noChangeArrowheads="1"/>
          </p:cNvSpPr>
          <p:nvPr>
            <p:ph type="body" idx="1"/>
          </p:nvPr>
        </p:nvSpPr>
        <p:spPr/>
        <p:txBody>
          <a:bodyPr/>
          <a:lstStyle/>
          <a:p>
            <a:pPr eaLnBrk="1" hangingPunct="1">
              <a:lnSpc>
                <a:spcPct val="90000"/>
              </a:lnSpc>
            </a:pPr>
            <a:r>
              <a:rPr lang="en-US" altLang="en-US" sz="2000"/>
              <a:t>An entity that does not have a key attribute</a:t>
            </a:r>
          </a:p>
          <a:p>
            <a:pPr eaLnBrk="1" hangingPunct="1">
              <a:lnSpc>
                <a:spcPct val="90000"/>
              </a:lnSpc>
            </a:pPr>
            <a:r>
              <a:rPr lang="en-US" altLang="en-US" sz="2000"/>
              <a:t>A weak entity must participate in an identifying relationship type with an owner or identifying entity type</a:t>
            </a:r>
          </a:p>
          <a:p>
            <a:pPr eaLnBrk="1" hangingPunct="1">
              <a:lnSpc>
                <a:spcPct val="90000"/>
              </a:lnSpc>
            </a:pPr>
            <a:r>
              <a:rPr lang="en-US" altLang="en-US" sz="2000"/>
              <a:t>Entities are identified by the combination of:</a:t>
            </a:r>
          </a:p>
          <a:p>
            <a:pPr lvl="1" eaLnBrk="1" hangingPunct="1">
              <a:lnSpc>
                <a:spcPct val="90000"/>
              </a:lnSpc>
            </a:pPr>
            <a:r>
              <a:rPr lang="en-US" altLang="en-US" sz="2000"/>
              <a:t>A partial key of the weak entity type</a:t>
            </a:r>
          </a:p>
          <a:p>
            <a:pPr lvl="1" eaLnBrk="1" hangingPunct="1">
              <a:lnSpc>
                <a:spcPct val="90000"/>
              </a:lnSpc>
            </a:pPr>
            <a:r>
              <a:rPr lang="en-US" altLang="en-US" sz="2000"/>
              <a:t>The particular entity they are related to in the identifying entity type</a:t>
            </a:r>
          </a:p>
          <a:p>
            <a:pPr eaLnBrk="1" hangingPunct="1">
              <a:lnSpc>
                <a:spcPct val="90000"/>
              </a:lnSpc>
            </a:pPr>
            <a:r>
              <a:rPr lang="en-US" altLang="en-US" sz="2000" b="1"/>
              <a:t>Example: </a:t>
            </a:r>
          </a:p>
          <a:p>
            <a:pPr lvl="1" eaLnBrk="1" hangingPunct="1">
              <a:lnSpc>
                <a:spcPct val="90000"/>
              </a:lnSpc>
            </a:pPr>
            <a:r>
              <a:rPr lang="en-US" altLang="en-US" sz="2000"/>
              <a:t>A DEPENDENT entity is identified by the dependent’s first name, </a:t>
            </a:r>
            <a:r>
              <a:rPr lang="en-US" altLang="en-US" sz="2000" i="1"/>
              <a:t>and</a:t>
            </a:r>
            <a:r>
              <a:rPr lang="en-US" altLang="en-US" sz="2000"/>
              <a:t> the specific EMPLOYEE with whom the dependent is related</a:t>
            </a:r>
          </a:p>
          <a:p>
            <a:pPr lvl="1" eaLnBrk="1" hangingPunct="1">
              <a:lnSpc>
                <a:spcPct val="90000"/>
              </a:lnSpc>
            </a:pPr>
            <a:r>
              <a:rPr lang="en-US" altLang="en-US" sz="2000"/>
              <a:t>Name of DEPENDENT is the </a:t>
            </a:r>
            <a:r>
              <a:rPr lang="en-US" altLang="en-US" sz="2000" i="1"/>
              <a:t>partial key</a:t>
            </a:r>
          </a:p>
          <a:p>
            <a:pPr lvl="1" eaLnBrk="1" hangingPunct="1">
              <a:lnSpc>
                <a:spcPct val="90000"/>
              </a:lnSpc>
            </a:pPr>
            <a:r>
              <a:rPr lang="en-US" altLang="en-US" sz="2000"/>
              <a:t>DEPENDENT is a </a:t>
            </a:r>
            <a:r>
              <a:rPr lang="en-US" altLang="en-US" sz="2000" i="1"/>
              <a:t>weak entity type</a:t>
            </a:r>
          </a:p>
          <a:p>
            <a:pPr lvl="1" eaLnBrk="1" hangingPunct="1">
              <a:lnSpc>
                <a:spcPct val="90000"/>
              </a:lnSpc>
            </a:pPr>
            <a:r>
              <a:rPr lang="en-US" altLang="en-US" sz="2000"/>
              <a:t>EMPLOYEE is its identifying entity type via the identifying relationship type DEPENDENT_OF</a:t>
            </a:r>
          </a:p>
        </p:txBody>
      </p:sp>
    </p:spTree>
    <p:extLst>
      <p:ext uri="{BB962C8B-B14F-4D97-AF65-F5344CB8AC3E}">
        <p14:creationId xmlns:p14="http://schemas.microsoft.com/office/powerpoint/2010/main" val="2340651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8">
            <a:extLst>
              <a:ext uri="{FF2B5EF4-FFF2-40B4-BE49-F238E27FC236}">
                <a16:creationId xmlns:a16="http://schemas.microsoft.com/office/drawing/2014/main" id="{3BF2D380-648B-449B-ADB6-331B7A832163}"/>
              </a:ext>
            </a:extLst>
          </p:cNvPr>
          <p:cNvSpPr>
            <a:spLocks noGrp="1" noChangeArrowheads="1"/>
          </p:cNvSpPr>
          <p:nvPr>
            <p:ph type="title"/>
          </p:nvPr>
        </p:nvSpPr>
        <p:spPr/>
        <p:txBody>
          <a:bodyPr/>
          <a:lstStyle/>
          <a:p>
            <a:pPr eaLnBrk="1" hangingPunct="1"/>
            <a:r>
              <a:rPr lang="en-US" altLang="en-US"/>
              <a:t>Constraints on Relationships</a:t>
            </a:r>
          </a:p>
        </p:txBody>
      </p:sp>
      <p:sp>
        <p:nvSpPr>
          <p:cNvPr id="52228" name="Rectangle 1029">
            <a:extLst>
              <a:ext uri="{FF2B5EF4-FFF2-40B4-BE49-F238E27FC236}">
                <a16:creationId xmlns:a16="http://schemas.microsoft.com/office/drawing/2014/main" id="{9EF6D6F9-E1D5-4319-91A8-40E65CBCD2B2}"/>
              </a:ext>
            </a:extLst>
          </p:cNvPr>
          <p:cNvSpPr>
            <a:spLocks noGrp="1" noChangeArrowheads="1"/>
          </p:cNvSpPr>
          <p:nvPr>
            <p:ph type="body" idx="1"/>
          </p:nvPr>
        </p:nvSpPr>
        <p:spPr/>
        <p:txBody>
          <a:bodyPr/>
          <a:lstStyle/>
          <a:p>
            <a:pPr eaLnBrk="1" hangingPunct="1"/>
            <a:r>
              <a:rPr lang="en-US" altLang="en-US" sz="2400"/>
              <a:t>Constraints on Relationship Types</a:t>
            </a:r>
          </a:p>
          <a:p>
            <a:pPr lvl="1" eaLnBrk="1" hangingPunct="1"/>
            <a:r>
              <a:rPr lang="en-US" altLang="en-US" sz="2200"/>
              <a:t>(Also known as ratio constraints)</a:t>
            </a:r>
          </a:p>
          <a:p>
            <a:pPr lvl="1" eaLnBrk="1" hangingPunct="1"/>
            <a:r>
              <a:rPr lang="en-US" altLang="en-US" sz="2200"/>
              <a:t>Cardinality Ratio (specifies </a:t>
            </a:r>
            <a:r>
              <a:rPr lang="en-US" altLang="en-US" sz="2200" i="1"/>
              <a:t>maximum</a:t>
            </a:r>
            <a:r>
              <a:rPr lang="en-US" altLang="en-US" sz="2200"/>
              <a:t> participation) </a:t>
            </a:r>
          </a:p>
          <a:p>
            <a:pPr lvl="2" eaLnBrk="1" hangingPunct="1"/>
            <a:r>
              <a:rPr lang="en-US" altLang="en-US"/>
              <a:t>One-to-one (1:1)</a:t>
            </a:r>
          </a:p>
          <a:p>
            <a:pPr lvl="2" eaLnBrk="1" hangingPunct="1"/>
            <a:r>
              <a:rPr lang="en-US" altLang="en-US"/>
              <a:t>One-to-many (1:N) or Many-to-one (N:1)</a:t>
            </a:r>
          </a:p>
          <a:p>
            <a:pPr lvl="2" eaLnBrk="1" hangingPunct="1"/>
            <a:r>
              <a:rPr lang="en-US" altLang="en-US"/>
              <a:t>Many-to-many (M:N)</a:t>
            </a:r>
          </a:p>
          <a:p>
            <a:pPr lvl="1" eaLnBrk="1" hangingPunct="1"/>
            <a:r>
              <a:rPr lang="en-US" altLang="en-US" sz="2200"/>
              <a:t>Existence Dependency Constraint (specifies </a:t>
            </a:r>
            <a:r>
              <a:rPr lang="en-US" altLang="en-US" sz="2200" i="1"/>
              <a:t>minimum</a:t>
            </a:r>
            <a:r>
              <a:rPr lang="en-US" altLang="en-US" sz="2200"/>
              <a:t> participation) (also called participation constraint)</a:t>
            </a:r>
          </a:p>
          <a:p>
            <a:pPr lvl="2" eaLnBrk="1" hangingPunct="1"/>
            <a:r>
              <a:rPr lang="en-US" altLang="en-US"/>
              <a:t>zero (optional participation, not existence-dependent)</a:t>
            </a:r>
          </a:p>
          <a:p>
            <a:pPr lvl="2" eaLnBrk="1" hangingPunct="1"/>
            <a:r>
              <a:rPr lang="en-US" altLang="en-US"/>
              <a:t>one or more (mandatory participation, existence-dependent)</a:t>
            </a:r>
          </a:p>
        </p:txBody>
      </p:sp>
    </p:spTree>
    <p:extLst>
      <p:ext uri="{BB962C8B-B14F-4D97-AF65-F5344CB8AC3E}">
        <p14:creationId xmlns:p14="http://schemas.microsoft.com/office/powerpoint/2010/main" val="86825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1A38B127-5B96-4F62-BF60-F7E6895F9E01}"/>
              </a:ext>
            </a:extLst>
          </p:cNvPr>
          <p:cNvSpPr>
            <a:spLocks noGrp="1" noChangeArrowheads="1"/>
          </p:cNvSpPr>
          <p:nvPr>
            <p:ph type="title"/>
          </p:nvPr>
        </p:nvSpPr>
        <p:spPr>
          <a:xfrm>
            <a:off x="838200" y="0"/>
            <a:ext cx="10515600" cy="1325563"/>
          </a:xfrm>
        </p:spPr>
        <p:txBody>
          <a:bodyPr/>
          <a:lstStyle/>
          <a:p>
            <a:pPr eaLnBrk="1" hangingPunct="1"/>
            <a:r>
              <a:rPr lang="en-US" altLang="en-US" sz="3200" dirty="0"/>
              <a:t>Overview of Database Design Process</a:t>
            </a:r>
          </a:p>
        </p:txBody>
      </p:sp>
      <p:sp>
        <p:nvSpPr>
          <p:cNvPr id="11268" name="Rectangle 3">
            <a:extLst>
              <a:ext uri="{FF2B5EF4-FFF2-40B4-BE49-F238E27FC236}">
                <a16:creationId xmlns:a16="http://schemas.microsoft.com/office/drawing/2014/main" id="{D71C0B98-2BFC-4156-B39E-E85F32836C01}"/>
              </a:ext>
            </a:extLst>
          </p:cNvPr>
          <p:cNvSpPr>
            <a:spLocks noGrp="1" noChangeArrowheads="1"/>
          </p:cNvSpPr>
          <p:nvPr>
            <p:ph type="body" idx="1"/>
          </p:nvPr>
        </p:nvSpPr>
        <p:spPr>
          <a:xfrm>
            <a:off x="332509" y="889144"/>
            <a:ext cx="11526982" cy="5650201"/>
          </a:xfrm>
        </p:spPr>
        <p:txBody>
          <a:bodyPr/>
          <a:lstStyle/>
          <a:p>
            <a:pPr eaLnBrk="1" hangingPunct="1"/>
            <a:r>
              <a:rPr lang="en-US" altLang="en-US" dirty="0"/>
              <a:t>Two main activities:</a:t>
            </a:r>
          </a:p>
          <a:p>
            <a:pPr lvl="1" eaLnBrk="1" hangingPunct="1"/>
            <a:r>
              <a:rPr lang="en-US" altLang="en-US" dirty="0"/>
              <a:t>Database design</a:t>
            </a:r>
          </a:p>
          <a:p>
            <a:pPr lvl="1" eaLnBrk="1" hangingPunct="1"/>
            <a:r>
              <a:rPr lang="en-US" altLang="en-US" dirty="0"/>
              <a:t>Applications design</a:t>
            </a:r>
          </a:p>
          <a:p>
            <a:pPr eaLnBrk="1" hangingPunct="1"/>
            <a:r>
              <a:rPr lang="en-US" altLang="en-US" dirty="0"/>
              <a:t>Focus in this course on database design</a:t>
            </a:r>
          </a:p>
          <a:p>
            <a:pPr lvl="1" eaLnBrk="1" hangingPunct="1"/>
            <a:r>
              <a:rPr lang="en-US" altLang="en-US" dirty="0"/>
              <a:t>To design the conceptual schema for a database application</a:t>
            </a:r>
          </a:p>
          <a:p>
            <a:pPr eaLnBrk="1" hangingPunct="1"/>
            <a:r>
              <a:rPr lang="en-US" altLang="en-US" dirty="0"/>
              <a:t>Applications design focuses on the programs and interfaces that access the database</a:t>
            </a:r>
          </a:p>
          <a:p>
            <a:pPr lvl="1" eaLnBrk="1" hangingPunct="1"/>
            <a:r>
              <a:rPr lang="en-US" altLang="en-US" dirty="0"/>
              <a:t>Generally considered part of software engineering</a:t>
            </a:r>
          </a:p>
        </p:txBody>
      </p:sp>
    </p:spTree>
    <p:extLst>
      <p:ext uri="{BB962C8B-B14F-4D97-AF65-F5344CB8AC3E}">
        <p14:creationId xmlns:p14="http://schemas.microsoft.com/office/powerpoint/2010/main" val="420833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039">
            <a:extLst>
              <a:ext uri="{FF2B5EF4-FFF2-40B4-BE49-F238E27FC236}">
                <a16:creationId xmlns:a16="http://schemas.microsoft.com/office/drawing/2014/main" id="{639946FE-0280-44E4-B462-80E31DC760E5}"/>
              </a:ext>
            </a:extLst>
          </p:cNvPr>
          <p:cNvSpPr>
            <a:spLocks noGrp="1" noChangeArrowheads="1"/>
          </p:cNvSpPr>
          <p:nvPr>
            <p:ph type="title"/>
          </p:nvPr>
        </p:nvSpPr>
        <p:spPr>
          <a:xfrm>
            <a:off x="1752601" y="325438"/>
            <a:ext cx="8418513" cy="5334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eaLnBrk="1" hangingPunct="1"/>
            <a:r>
              <a:rPr lang="en-US" altLang="en-US"/>
              <a:t>Many-to-one (N:1) Relationship</a:t>
            </a:r>
          </a:p>
        </p:txBody>
      </p:sp>
      <p:pic>
        <p:nvPicPr>
          <p:cNvPr id="54276" name="Picture 1054" descr="fig03_09">
            <a:extLst>
              <a:ext uri="{FF2B5EF4-FFF2-40B4-BE49-F238E27FC236}">
                <a16:creationId xmlns:a16="http://schemas.microsoft.com/office/drawing/2014/main" id="{1A64BC0C-E541-42E2-9FCA-C5CCF04AC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92276"/>
            <a:ext cx="777240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01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1044">
            <a:extLst>
              <a:ext uri="{FF2B5EF4-FFF2-40B4-BE49-F238E27FC236}">
                <a16:creationId xmlns:a16="http://schemas.microsoft.com/office/drawing/2014/main" id="{D8CA08B5-E930-49C4-8AAA-DDC0F6E19089}"/>
              </a:ext>
            </a:extLst>
          </p:cNvPr>
          <p:cNvSpPr>
            <a:spLocks noGrp="1" noChangeArrowheads="1"/>
          </p:cNvSpPr>
          <p:nvPr>
            <p:ph type="title"/>
          </p:nvPr>
        </p:nvSpPr>
        <p:spPr>
          <a:xfrm>
            <a:off x="1820863" y="85725"/>
            <a:ext cx="84963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sz="4000"/>
              <a:t>Many-to-many (M:N) Relationship</a:t>
            </a:r>
          </a:p>
        </p:txBody>
      </p:sp>
      <p:pic>
        <p:nvPicPr>
          <p:cNvPr id="56324" name="Picture 1062" descr="fig03_13">
            <a:extLst>
              <a:ext uri="{FF2B5EF4-FFF2-40B4-BE49-F238E27FC236}">
                <a16:creationId xmlns:a16="http://schemas.microsoft.com/office/drawing/2014/main" id="{0AD06712-1D8B-4F27-818E-80A4D9A8C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676400"/>
            <a:ext cx="6781800"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342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8">
            <a:extLst>
              <a:ext uri="{FF2B5EF4-FFF2-40B4-BE49-F238E27FC236}">
                <a16:creationId xmlns:a16="http://schemas.microsoft.com/office/drawing/2014/main" id="{7A27ABF8-1105-4FA7-93E1-BEFEC32205C3}"/>
              </a:ext>
            </a:extLst>
          </p:cNvPr>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sz="4000"/>
              <a:t>Displaying a recursive relationship</a:t>
            </a:r>
          </a:p>
        </p:txBody>
      </p:sp>
      <p:sp>
        <p:nvSpPr>
          <p:cNvPr id="58372" name="Rectangle 1029">
            <a:extLst>
              <a:ext uri="{FF2B5EF4-FFF2-40B4-BE49-F238E27FC236}">
                <a16:creationId xmlns:a16="http://schemas.microsoft.com/office/drawing/2014/main" id="{B3DC54B6-B70B-4FEC-AA87-E49F4011424E}"/>
              </a:ext>
            </a:extLst>
          </p:cNvPr>
          <p:cNvSpPr>
            <a:spLocks noGrp="1" noChangeArrowheads="1"/>
          </p:cNvSpPr>
          <p:nvPr>
            <p:ph type="body" idx="1"/>
          </p:nvPr>
        </p:nvSpPr>
        <p:spPr/>
        <p:txBody>
          <a:bodyPr/>
          <a:lstStyle/>
          <a:p>
            <a:pPr eaLnBrk="1" hangingPunct="1">
              <a:lnSpc>
                <a:spcPct val="80000"/>
              </a:lnSpc>
            </a:pPr>
            <a:r>
              <a:rPr lang="en-US" altLang="en-US"/>
              <a:t>In a recursive relationship type.</a:t>
            </a:r>
          </a:p>
          <a:p>
            <a:pPr lvl="1" eaLnBrk="1" hangingPunct="1">
              <a:lnSpc>
                <a:spcPct val="80000"/>
              </a:lnSpc>
            </a:pPr>
            <a:r>
              <a:rPr lang="en-US" altLang="en-US" sz="2800"/>
              <a:t>Both participations are same entity type in different roles.</a:t>
            </a:r>
          </a:p>
          <a:p>
            <a:pPr lvl="1" eaLnBrk="1" hangingPunct="1">
              <a:lnSpc>
                <a:spcPct val="80000"/>
              </a:lnSpc>
            </a:pPr>
            <a:r>
              <a:rPr lang="en-US" altLang="en-US" sz="2800"/>
              <a:t>For example, SUPERVISION relationships between EMPLOYEE (in role of supervisor or boss) and (another) EMPLOYEE (in role of subordinate or worker).</a:t>
            </a:r>
          </a:p>
          <a:p>
            <a:pPr eaLnBrk="1" hangingPunct="1">
              <a:lnSpc>
                <a:spcPct val="80000"/>
              </a:lnSpc>
            </a:pPr>
            <a:r>
              <a:rPr lang="en-US" altLang="en-US"/>
              <a:t>In following figure, first role participation labeled with 1 and second role participation labeled with 2.</a:t>
            </a:r>
          </a:p>
          <a:p>
            <a:pPr eaLnBrk="1" hangingPunct="1">
              <a:lnSpc>
                <a:spcPct val="80000"/>
              </a:lnSpc>
            </a:pPr>
            <a:r>
              <a:rPr lang="en-US" altLang="en-US"/>
              <a:t>In ER diagram, need to display role names to distinguish participations.</a:t>
            </a:r>
          </a:p>
        </p:txBody>
      </p:sp>
    </p:spTree>
    <p:extLst>
      <p:ext uri="{BB962C8B-B14F-4D97-AF65-F5344CB8AC3E}">
        <p14:creationId xmlns:p14="http://schemas.microsoft.com/office/powerpoint/2010/main" val="4146718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037">
            <a:extLst>
              <a:ext uri="{FF2B5EF4-FFF2-40B4-BE49-F238E27FC236}">
                <a16:creationId xmlns:a16="http://schemas.microsoft.com/office/drawing/2014/main" id="{721686DF-3629-449C-AD37-6636C7EB145A}"/>
              </a:ext>
            </a:extLst>
          </p:cNvPr>
          <p:cNvSpPr>
            <a:spLocks noGrp="1" noChangeArrowheads="1"/>
          </p:cNvSpPr>
          <p:nvPr>
            <p:ph type="title"/>
          </p:nvPr>
        </p:nvSpPr>
        <p:spPr>
          <a:xfrm>
            <a:off x="1998664" y="-76200"/>
            <a:ext cx="8364537" cy="105251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eaLnBrk="1" hangingPunct="1"/>
            <a:r>
              <a:rPr lang="en-US" altLang="en-US"/>
              <a:t>A Recursive Relationship Supervision`</a:t>
            </a:r>
          </a:p>
        </p:txBody>
      </p:sp>
      <p:pic>
        <p:nvPicPr>
          <p:cNvPr id="60420" name="Picture 1074" descr="fig03_11">
            <a:extLst>
              <a:ext uri="{FF2B5EF4-FFF2-40B4-BE49-F238E27FC236}">
                <a16:creationId xmlns:a16="http://schemas.microsoft.com/office/drawing/2014/main" id="{9234DECA-0D7F-4BF1-932B-8101BB2C6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4" y="1752601"/>
            <a:ext cx="7754937"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31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C3CC589D-ED34-4902-AE3B-5733571E31A2}"/>
              </a:ext>
            </a:extLst>
          </p:cNvPr>
          <p:cNvSpPr>
            <a:spLocks noGrp="1" noChangeArrowheads="1"/>
          </p:cNvSpPr>
          <p:nvPr>
            <p:ph type="title"/>
          </p:nvPr>
        </p:nvSpPr>
        <p:spPr>
          <a:xfrm>
            <a:off x="2146301" y="215900"/>
            <a:ext cx="7940675" cy="7683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normAutofit fontScale="90000"/>
          </a:bodyPr>
          <a:lstStyle/>
          <a:p>
            <a:pPr eaLnBrk="1" hangingPunct="1">
              <a:lnSpc>
                <a:spcPct val="90000"/>
              </a:lnSpc>
            </a:pPr>
            <a:r>
              <a:rPr lang="en-US" altLang="en-US" sz="2800" b="1"/>
              <a:t>Recursive Relationship Type is: </a:t>
            </a:r>
            <a:r>
              <a:rPr lang="en-US" altLang="en-US" sz="2400" b="1"/>
              <a:t>SUPERVISION</a:t>
            </a:r>
            <a:br>
              <a:rPr lang="en-US" altLang="en-US" sz="2400" b="1"/>
            </a:br>
            <a:r>
              <a:rPr lang="en-US" altLang="en-US" sz="2800" b="1"/>
              <a:t>(participation role names are shown)</a:t>
            </a:r>
            <a:endParaRPr lang="en-US" altLang="en-US" sz="2400" b="1"/>
          </a:p>
        </p:txBody>
      </p:sp>
      <p:pic>
        <p:nvPicPr>
          <p:cNvPr id="62468" name="Picture 4" descr="fig03_02">
            <a:extLst>
              <a:ext uri="{FF2B5EF4-FFF2-40B4-BE49-F238E27FC236}">
                <a16:creationId xmlns:a16="http://schemas.microsoft.com/office/drawing/2014/main" id="{21CFC1DC-B737-422A-A3DA-FAE8090EF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1"/>
            <a:ext cx="5156200"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453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6">
            <a:extLst>
              <a:ext uri="{FF2B5EF4-FFF2-40B4-BE49-F238E27FC236}">
                <a16:creationId xmlns:a16="http://schemas.microsoft.com/office/drawing/2014/main" id="{A3C77F5B-12A6-4AE0-8289-2A6E68F81596}"/>
              </a:ext>
            </a:extLst>
          </p:cNvPr>
          <p:cNvSpPr>
            <a:spLocks noGrp="1" noChangeArrowheads="1"/>
          </p:cNvSpPr>
          <p:nvPr>
            <p:ph type="title"/>
          </p:nvPr>
        </p:nvSpPr>
        <p:spPr/>
        <p:txBody>
          <a:bodyPr/>
          <a:lstStyle/>
          <a:p>
            <a:pPr eaLnBrk="1" hangingPunct="1"/>
            <a:r>
              <a:rPr lang="en-US" altLang="en-US"/>
              <a:t>Attributes of Relationship types</a:t>
            </a:r>
          </a:p>
        </p:txBody>
      </p:sp>
      <p:sp>
        <p:nvSpPr>
          <p:cNvPr id="64516" name="Rectangle 7">
            <a:extLst>
              <a:ext uri="{FF2B5EF4-FFF2-40B4-BE49-F238E27FC236}">
                <a16:creationId xmlns:a16="http://schemas.microsoft.com/office/drawing/2014/main" id="{4D1A410A-0451-4648-BEF3-2C242B3E24D8}"/>
              </a:ext>
            </a:extLst>
          </p:cNvPr>
          <p:cNvSpPr>
            <a:spLocks noGrp="1" noChangeArrowheads="1"/>
          </p:cNvSpPr>
          <p:nvPr>
            <p:ph type="body" idx="1"/>
          </p:nvPr>
        </p:nvSpPr>
        <p:spPr/>
        <p:txBody>
          <a:bodyPr/>
          <a:lstStyle/>
          <a:p>
            <a:pPr eaLnBrk="1" hangingPunct="1">
              <a:lnSpc>
                <a:spcPct val="90000"/>
              </a:lnSpc>
            </a:pPr>
            <a:r>
              <a:rPr lang="en-US" altLang="en-US"/>
              <a:t>A relationship type can have attributes:</a:t>
            </a:r>
          </a:p>
          <a:p>
            <a:pPr lvl="1" eaLnBrk="1" hangingPunct="1">
              <a:lnSpc>
                <a:spcPct val="90000"/>
              </a:lnSpc>
            </a:pPr>
            <a:r>
              <a:rPr lang="en-US" altLang="en-US"/>
              <a:t>For example, HoursPerWeek of WORKS_ON</a:t>
            </a:r>
          </a:p>
          <a:p>
            <a:pPr lvl="1" eaLnBrk="1" hangingPunct="1">
              <a:lnSpc>
                <a:spcPct val="90000"/>
              </a:lnSpc>
            </a:pPr>
            <a:r>
              <a:rPr lang="en-US" altLang="en-US"/>
              <a:t>Its value for each relationship instance describes the number of hours per week that an EMPLOYEE works on a PROJECT.</a:t>
            </a:r>
          </a:p>
          <a:p>
            <a:pPr lvl="2" eaLnBrk="1" hangingPunct="1">
              <a:lnSpc>
                <a:spcPct val="90000"/>
              </a:lnSpc>
            </a:pPr>
            <a:r>
              <a:rPr lang="en-US" altLang="en-US"/>
              <a:t>A value of HoursPerWeek depends on a particular (employee, project) combination</a:t>
            </a:r>
          </a:p>
          <a:p>
            <a:pPr lvl="1" eaLnBrk="1" hangingPunct="1">
              <a:lnSpc>
                <a:spcPct val="90000"/>
              </a:lnSpc>
            </a:pPr>
            <a:r>
              <a:rPr lang="en-US" altLang="en-US"/>
              <a:t>Most relationship attributes are used with M:N relationships</a:t>
            </a:r>
          </a:p>
          <a:p>
            <a:pPr lvl="2" eaLnBrk="1" hangingPunct="1">
              <a:lnSpc>
                <a:spcPct val="90000"/>
              </a:lnSpc>
            </a:pPr>
            <a:r>
              <a:rPr lang="en-US" altLang="en-US"/>
              <a:t>In 1:N relationships, they can be transferred to the entity type on the N-side of the relationship</a:t>
            </a:r>
          </a:p>
        </p:txBody>
      </p:sp>
    </p:spTree>
    <p:extLst>
      <p:ext uri="{BB962C8B-B14F-4D97-AF65-F5344CB8AC3E}">
        <p14:creationId xmlns:p14="http://schemas.microsoft.com/office/powerpoint/2010/main" val="1887203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9328A6F4-3271-4E93-96C8-A6B4E7B7F47B}"/>
              </a:ext>
            </a:extLst>
          </p:cNvPr>
          <p:cNvSpPr>
            <a:spLocks noGrp="1" noChangeArrowheads="1"/>
          </p:cNvSpPr>
          <p:nvPr>
            <p:ph type="title"/>
          </p:nvPr>
        </p:nvSpPr>
        <p:spPr>
          <a:xfrm>
            <a:off x="1524000" y="152400"/>
            <a:ext cx="91440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eaLnBrk="1" hangingPunct="1"/>
            <a:r>
              <a:rPr lang="en-US" altLang="en-US"/>
              <a:t>Example Attribute of a Relationship Type: </a:t>
            </a:r>
            <a:br>
              <a:rPr lang="en-US" altLang="en-US"/>
            </a:br>
            <a:r>
              <a:rPr lang="en-US" altLang="en-US"/>
              <a:t>Hours of WORKS_ON</a:t>
            </a:r>
          </a:p>
        </p:txBody>
      </p:sp>
      <p:pic>
        <p:nvPicPr>
          <p:cNvPr id="66564" name="Picture 4" descr="fig03_02">
            <a:extLst>
              <a:ext uri="{FF2B5EF4-FFF2-40B4-BE49-F238E27FC236}">
                <a16:creationId xmlns:a16="http://schemas.microsoft.com/office/drawing/2014/main" id="{E2BA2B24-4199-4A53-B5DF-9D1616820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579564"/>
            <a:ext cx="5080000"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473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a:extLst>
              <a:ext uri="{FF2B5EF4-FFF2-40B4-BE49-F238E27FC236}">
                <a16:creationId xmlns:a16="http://schemas.microsoft.com/office/drawing/2014/main" id="{F04EE8E6-1A46-49A6-9C2A-A604D8D9155B}"/>
              </a:ext>
            </a:extLst>
          </p:cNvPr>
          <p:cNvSpPr>
            <a:spLocks noGrp="1" noChangeArrowheads="1"/>
          </p:cNvSpPr>
          <p:nvPr>
            <p:ph type="title"/>
          </p:nvPr>
        </p:nvSpPr>
        <p:spPr/>
        <p:txBody>
          <a:bodyPr/>
          <a:lstStyle/>
          <a:p>
            <a:pPr eaLnBrk="1" hangingPunct="1"/>
            <a:r>
              <a:rPr lang="en-US" altLang="en-US"/>
              <a:t>Notation for Constraints on Relationships</a:t>
            </a:r>
          </a:p>
        </p:txBody>
      </p:sp>
      <p:sp>
        <p:nvSpPr>
          <p:cNvPr id="68612" name="Rectangle 5">
            <a:extLst>
              <a:ext uri="{FF2B5EF4-FFF2-40B4-BE49-F238E27FC236}">
                <a16:creationId xmlns:a16="http://schemas.microsoft.com/office/drawing/2014/main" id="{D3EBD8B1-8694-4130-B667-5B82215073B3}"/>
              </a:ext>
            </a:extLst>
          </p:cNvPr>
          <p:cNvSpPr>
            <a:spLocks noGrp="1" noChangeArrowheads="1"/>
          </p:cNvSpPr>
          <p:nvPr>
            <p:ph type="body" idx="1"/>
          </p:nvPr>
        </p:nvSpPr>
        <p:spPr/>
        <p:txBody>
          <a:bodyPr/>
          <a:lstStyle/>
          <a:p>
            <a:pPr eaLnBrk="1" hangingPunct="1">
              <a:lnSpc>
                <a:spcPct val="90000"/>
              </a:lnSpc>
            </a:pPr>
            <a:r>
              <a:rPr lang="en-US" altLang="en-US"/>
              <a:t>Cardinality ratio (of a binary relationship): 1:1, 1:N, N:1, or M:N</a:t>
            </a:r>
          </a:p>
          <a:p>
            <a:pPr lvl="1" eaLnBrk="1" hangingPunct="1">
              <a:lnSpc>
                <a:spcPct val="90000"/>
              </a:lnSpc>
            </a:pPr>
            <a:r>
              <a:rPr lang="en-US" altLang="en-US"/>
              <a:t>Shown by placing appropriate numbers on the relationship edges.</a:t>
            </a:r>
          </a:p>
          <a:p>
            <a:pPr eaLnBrk="1" hangingPunct="1">
              <a:lnSpc>
                <a:spcPct val="90000"/>
              </a:lnSpc>
            </a:pPr>
            <a:r>
              <a:rPr lang="en-US" altLang="en-US"/>
              <a:t>Participation constraint (on each participating entity type): total (called existence dependency) or partial.</a:t>
            </a:r>
          </a:p>
          <a:p>
            <a:pPr lvl="1" eaLnBrk="1" hangingPunct="1">
              <a:lnSpc>
                <a:spcPct val="90000"/>
              </a:lnSpc>
            </a:pPr>
            <a:r>
              <a:rPr lang="en-US" altLang="en-US"/>
              <a:t>Total shown by double line, partial by single line.</a:t>
            </a:r>
          </a:p>
          <a:p>
            <a:pPr eaLnBrk="1" hangingPunct="1">
              <a:lnSpc>
                <a:spcPct val="90000"/>
              </a:lnSpc>
            </a:pPr>
            <a:r>
              <a:rPr lang="en-US" altLang="en-US"/>
              <a:t>NOTE: These are easy to specify for Binary Relationship Types.</a:t>
            </a:r>
          </a:p>
        </p:txBody>
      </p:sp>
    </p:spTree>
    <p:extLst>
      <p:ext uri="{BB962C8B-B14F-4D97-AF65-F5344CB8AC3E}">
        <p14:creationId xmlns:p14="http://schemas.microsoft.com/office/powerpoint/2010/main" val="1940741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4">
            <a:extLst>
              <a:ext uri="{FF2B5EF4-FFF2-40B4-BE49-F238E27FC236}">
                <a16:creationId xmlns:a16="http://schemas.microsoft.com/office/drawing/2014/main" id="{D2D76960-777F-4101-B770-300B4DDAB274}"/>
              </a:ext>
            </a:extLst>
          </p:cNvPr>
          <p:cNvSpPr>
            <a:spLocks noGrp="1" noChangeArrowheads="1"/>
          </p:cNvSpPr>
          <p:nvPr>
            <p:ph type="title"/>
          </p:nvPr>
        </p:nvSpPr>
        <p:spPr/>
        <p:txBody>
          <a:bodyPr/>
          <a:lstStyle/>
          <a:p>
            <a:pPr eaLnBrk="1" hangingPunct="1"/>
            <a:r>
              <a:rPr lang="en-US" altLang="en-US"/>
              <a:t>Alternative (min, max) notation for relationship structural constraints:</a:t>
            </a:r>
          </a:p>
        </p:txBody>
      </p:sp>
      <p:sp>
        <p:nvSpPr>
          <p:cNvPr id="70660" name="Rectangle 5">
            <a:extLst>
              <a:ext uri="{FF2B5EF4-FFF2-40B4-BE49-F238E27FC236}">
                <a16:creationId xmlns:a16="http://schemas.microsoft.com/office/drawing/2014/main" id="{637FCDB0-4A11-4FBE-959C-BE95EBAF6716}"/>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sz="2000"/>
              <a:t>Specified on each participation of an entity type E in a relationship type R</a:t>
            </a:r>
          </a:p>
          <a:p>
            <a:pPr eaLnBrk="1" hangingPunct="1">
              <a:lnSpc>
                <a:spcPct val="80000"/>
              </a:lnSpc>
            </a:pPr>
            <a:r>
              <a:rPr lang="en-US" altLang="en-US" sz="2000"/>
              <a:t>Specifies that each entity e in E participates in at least </a:t>
            </a:r>
            <a:r>
              <a:rPr lang="en-US" altLang="en-US" sz="2000" i="1"/>
              <a:t>min</a:t>
            </a:r>
            <a:r>
              <a:rPr lang="en-US" altLang="en-US" sz="2000"/>
              <a:t> and at most </a:t>
            </a:r>
            <a:r>
              <a:rPr lang="en-US" altLang="en-US" sz="2000" i="1"/>
              <a:t>max</a:t>
            </a:r>
            <a:r>
              <a:rPr lang="en-US" altLang="en-US" sz="2000"/>
              <a:t> relationship instances in R</a:t>
            </a:r>
          </a:p>
          <a:p>
            <a:pPr eaLnBrk="1" hangingPunct="1">
              <a:lnSpc>
                <a:spcPct val="80000"/>
              </a:lnSpc>
            </a:pPr>
            <a:r>
              <a:rPr lang="en-US" altLang="en-US" sz="2000"/>
              <a:t>Default(no constraint): min</a:t>
            </a:r>
            <a:r>
              <a:rPr lang="en-US" altLang="en-US" sz="2000">
                <a:sym typeface="Symbol" panose="05050102010706020507" pitchFamily="18" charset="2"/>
              </a:rPr>
              <a:t>=0, max=n (signifying no limit)</a:t>
            </a:r>
          </a:p>
          <a:p>
            <a:pPr eaLnBrk="1" hangingPunct="1">
              <a:lnSpc>
                <a:spcPct val="80000"/>
              </a:lnSpc>
            </a:pPr>
            <a:r>
              <a:rPr lang="en-US" altLang="en-US" sz="2000">
                <a:sym typeface="Symbol" panose="05050102010706020507" pitchFamily="18" charset="2"/>
              </a:rPr>
              <a:t>Must have minmax, min0, max 1</a:t>
            </a:r>
          </a:p>
          <a:p>
            <a:pPr eaLnBrk="1" hangingPunct="1">
              <a:lnSpc>
                <a:spcPct val="80000"/>
              </a:lnSpc>
            </a:pPr>
            <a:r>
              <a:rPr lang="en-US" altLang="en-US" sz="2000">
                <a:sym typeface="Symbol" panose="05050102010706020507" pitchFamily="18" charset="2"/>
              </a:rPr>
              <a:t>Derived from the knowledge of mini-world constraints</a:t>
            </a:r>
          </a:p>
          <a:p>
            <a:pPr eaLnBrk="1" hangingPunct="1">
              <a:lnSpc>
                <a:spcPct val="80000"/>
              </a:lnSpc>
            </a:pPr>
            <a:r>
              <a:rPr lang="en-US" altLang="en-US" sz="2000">
                <a:sym typeface="Symbol" panose="05050102010706020507" pitchFamily="18" charset="2"/>
              </a:rPr>
              <a:t>Examples:</a:t>
            </a:r>
          </a:p>
          <a:p>
            <a:pPr lvl="1" eaLnBrk="1" hangingPunct="1">
              <a:lnSpc>
                <a:spcPct val="80000"/>
              </a:lnSpc>
            </a:pPr>
            <a:r>
              <a:rPr lang="en-US" altLang="en-US" sz="2000">
                <a:sym typeface="Symbol" panose="05050102010706020507" pitchFamily="18" charset="2"/>
              </a:rPr>
              <a:t>A department has exactly one manager and an employee can manage at most one department.</a:t>
            </a:r>
          </a:p>
          <a:p>
            <a:pPr lvl="2" eaLnBrk="1" hangingPunct="1">
              <a:lnSpc>
                <a:spcPct val="80000"/>
              </a:lnSpc>
            </a:pPr>
            <a:r>
              <a:rPr lang="en-US" altLang="en-US" sz="1800">
                <a:sym typeface="Symbol" panose="05050102010706020507" pitchFamily="18" charset="2"/>
              </a:rPr>
              <a:t>Specify (0,1) for participation of EMPLOYEE in MANAGES</a:t>
            </a:r>
          </a:p>
          <a:p>
            <a:pPr lvl="2" eaLnBrk="1" hangingPunct="1">
              <a:lnSpc>
                <a:spcPct val="80000"/>
              </a:lnSpc>
            </a:pPr>
            <a:r>
              <a:rPr lang="en-US" altLang="en-US" sz="1800">
                <a:sym typeface="Symbol" panose="05050102010706020507" pitchFamily="18" charset="2"/>
              </a:rPr>
              <a:t>Specify (1,1) for participation of DEPARTMENT in MANAGES</a:t>
            </a:r>
          </a:p>
          <a:p>
            <a:pPr lvl="1" eaLnBrk="1" hangingPunct="1">
              <a:lnSpc>
                <a:spcPct val="80000"/>
              </a:lnSpc>
            </a:pPr>
            <a:r>
              <a:rPr lang="en-US" altLang="en-US" sz="2000">
                <a:sym typeface="Symbol" panose="05050102010706020507" pitchFamily="18" charset="2"/>
              </a:rPr>
              <a:t>An employee can work for exactly one department but a department can have any number of employees.</a:t>
            </a:r>
          </a:p>
          <a:p>
            <a:pPr lvl="2" eaLnBrk="1" hangingPunct="1">
              <a:lnSpc>
                <a:spcPct val="80000"/>
              </a:lnSpc>
            </a:pPr>
            <a:r>
              <a:rPr lang="en-US" altLang="en-US" sz="1800">
                <a:sym typeface="Symbol" panose="05050102010706020507" pitchFamily="18" charset="2"/>
              </a:rPr>
              <a:t>Specify (1,1) for participation of EMPLOYEE in WORKS_FOR</a:t>
            </a:r>
          </a:p>
          <a:p>
            <a:pPr lvl="2" eaLnBrk="1" hangingPunct="1">
              <a:lnSpc>
                <a:spcPct val="80000"/>
              </a:lnSpc>
            </a:pPr>
            <a:r>
              <a:rPr lang="en-US" altLang="en-US" sz="1800">
                <a:sym typeface="Symbol" panose="05050102010706020507" pitchFamily="18" charset="2"/>
              </a:rPr>
              <a:t>Specify (0,n) for participation of DEPARTMENT in WORKS_FOR</a:t>
            </a:r>
          </a:p>
        </p:txBody>
      </p:sp>
    </p:spTree>
    <p:extLst>
      <p:ext uri="{BB962C8B-B14F-4D97-AF65-F5344CB8AC3E}">
        <p14:creationId xmlns:p14="http://schemas.microsoft.com/office/powerpoint/2010/main" val="247317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4">
            <a:extLst>
              <a:ext uri="{FF2B5EF4-FFF2-40B4-BE49-F238E27FC236}">
                <a16:creationId xmlns:a16="http://schemas.microsoft.com/office/drawing/2014/main" id="{2FFF2814-4CDD-4D62-B6C0-EAAC3BDCD6EC}"/>
              </a:ext>
            </a:extLst>
          </p:cNvPr>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a:t>The (min,max) notation for relationship constraints</a:t>
            </a:r>
          </a:p>
        </p:txBody>
      </p:sp>
      <p:pic>
        <p:nvPicPr>
          <p:cNvPr id="72708" name="Picture 27" descr="Slide3-40">
            <a:extLst>
              <a:ext uri="{FF2B5EF4-FFF2-40B4-BE49-F238E27FC236}">
                <a16:creationId xmlns:a16="http://schemas.microsoft.com/office/drawing/2014/main" id="{E6618399-51EF-4FC1-A8D3-11D95F8BD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4" y="2209801"/>
            <a:ext cx="777398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28" descr="Pink tissue paper">
            <a:extLst>
              <a:ext uri="{FF2B5EF4-FFF2-40B4-BE49-F238E27FC236}">
                <a16:creationId xmlns:a16="http://schemas.microsoft.com/office/drawing/2014/main" id="{F142896B-E0AB-472A-8E9E-44546F937F10}"/>
              </a:ext>
            </a:extLst>
          </p:cNvPr>
          <p:cNvSpPr txBox="1">
            <a:spLocks noChangeArrowheads="1"/>
          </p:cNvSpPr>
          <p:nvPr/>
        </p:nvSpPr>
        <p:spPr bwMode="auto">
          <a:xfrm>
            <a:off x="2819400" y="5410201"/>
            <a:ext cx="6477000" cy="830997"/>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a:t>Read the min,max numbers next to the entity type and looking </a:t>
            </a:r>
            <a:r>
              <a:rPr lang="en-US" altLang="en-US" b="1"/>
              <a:t>away from </a:t>
            </a:r>
            <a:r>
              <a:rPr lang="en-US" altLang="en-US"/>
              <a:t>the entity type</a:t>
            </a:r>
          </a:p>
        </p:txBody>
      </p:sp>
    </p:spTree>
    <p:extLst>
      <p:ext uri="{BB962C8B-B14F-4D97-AF65-F5344CB8AC3E}">
        <p14:creationId xmlns:p14="http://schemas.microsoft.com/office/powerpoint/2010/main" val="14376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ECE52B5-80B3-4A96-B3E7-69C6239EAC7A}"/>
              </a:ext>
            </a:extLst>
          </p:cNvPr>
          <p:cNvSpPr>
            <a:spLocks noGrp="1" noChangeArrowheads="1"/>
          </p:cNvSpPr>
          <p:nvPr>
            <p:ph type="title"/>
          </p:nvPr>
        </p:nvSpPr>
        <p:spPr>
          <a:xfrm>
            <a:off x="934526" y="0"/>
            <a:ext cx="10515600" cy="692727"/>
          </a:xfrm>
        </p:spPr>
        <p:txBody>
          <a:bodyPr/>
          <a:lstStyle/>
          <a:p>
            <a:pPr eaLnBrk="1" hangingPunct="1"/>
            <a:r>
              <a:rPr lang="en-US" altLang="en-US" sz="3200" dirty="0"/>
              <a:t>Overview of Database Design Process</a:t>
            </a:r>
          </a:p>
        </p:txBody>
      </p:sp>
      <p:pic>
        <p:nvPicPr>
          <p:cNvPr id="12292" name="Picture 4" descr="fig03_01">
            <a:extLst>
              <a:ext uri="{FF2B5EF4-FFF2-40B4-BE49-F238E27FC236}">
                <a16:creationId xmlns:a16="http://schemas.microsoft.com/office/drawing/2014/main" id="{15A99407-2577-438D-9208-32DB24308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872837"/>
            <a:ext cx="11471563" cy="577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905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DA95DBAF-CBA9-4732-BDA6-8E689434A326}"/>
              </a:ext>
            </a:extLst>
          </p:cNvPr>
          <p:cNvSpPr>
            <a:spLocks noGrp="1" noChangeArrowheads="1"/>
          </p:cNvSpPr>
          <p:nvPr>
            <p:ph type="title"/>
          </p:nvPr>
        </p:nvSpPr>
        <p:spPr>
          <a:xfrm>
            <a:off x="1774825" y="303213"/>
            <a:ext cx="8534400" cy="8429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eaLnBrk="1" hangingPunct="1"/>
            <a:r>
              <a:rPr lang="en-US" altLang="en-US" sz="3200"/>
              <a:t>COMPANY ER Schema Diagram using (min, max) notation</a:t>
            </a:r>
          </a:p>
        </p:txBody>
      </p:sp>
      <p:pic>
        <p:nvPicPr>
          <p:cNvPr id="74756" name="Picture 4" descr="fig03_15">
            <a:extLst>
              <a:ext uri="{FF2B5EF4-FFF2-40B4-BE49-F238E27FC236}">
                <a16:creationId xmlns:a16="http://schemas.microsoft.com/office/drawing/2014/main" id="{E97657F4-2BFF-40FE-9AC7-A0FB86AC6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114" y="1600201"/>
            <a:ext cx="4586287"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143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FB5726D2-2D8A-4B95-85F4-0769DD63D26B}"/>
              </a:ext>
            </a:extLst>
          </p:cNvPr>
          <p:cNvSpPr>
            <a:spLocks noGrp="1" noChangeArrowheads="1"/>
          </p:cNvSpPr>
          <p:nvPr>
            <p:ph type="title"/>
          </p:nvPr>
        </p:nvSpPr>
        <p:spPr/>
        <p:txBody>
          <a:bodyPr/>
          <a:lstStyle/>
          <a:p>
            <a:pPr eaLnBrk="1" hangingPunct="1"/>
            <a:r>
              <a:rPr lang="en-US" altLang="en-US" sz="3200"/>
              <a:t>Summary of notation for ER diagrams</a:t>
            </a:r>
          </a:p>
        </p:txBody>
      </p:sp>
      <p:pic>
        <p:nvPicPr>
          <p:cNvPr id="77828" name="Picture 4" descr="fig03_14">
            <a:extLst>
              <a:ext uri="{FF2B5EF4-FFF2-40B4-BE49-F238E27FC236}">
                <a16:creationId xmlns:a16="http://schemas.microsoft.com/office/drawing/2014/main" id="{5F3D0738-9780-4829-AE0E-F7D693F19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696" y="1613452"/>
            <a:ext cx="963433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1464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
            <a:extLst>
              <a:ext uri="{FF2B5EF4-FFF2-40B4-BE49-F238E27FC236}">
                <a16:creationId xmlns:a16="http://schemas.microsoft.com/office/drawing/2014/main" id="{89F75835-3624-48D0-A0F6-F9D32D4064B8}"/>
              </a:ext>
            </a:extLst>
          </p:cNvPr>
          <p:cNvSpPr>
            <a:spLocks noGrp="1" noChangeArrowheads="1"/>
          </p:cNvSpPr>
          <p:nvPr>
            <p:ph type="title"/>
          </p:nvPr>
        </p:nvSpPr>
        <p:spPr/>
        <p:txBody>
          <a:bodyPr/>
          <a:lstStyle/>
          <a:p>
            <a:pPr eaLnBrk="1" hangingPunct="1"/>
            <a:r>
              <a:rPr lang="en-US" altLang="en-US"/>
              <a:t>Relationships of Higher Degree</a:t>
            </a:r>
          </a:p>
        </p:txBody>
      </p:sp>
      <p:sp>
        <p:nvSpPr>
          <p:cNvPr id="81924" name="Rectangle 5">
            <a:extLst>
              <a:ext uri="{FF2B5EF4-FFF2-40B4-BE49-F238E27FC236}">
                <a16:creationId xmlns:a16="http://schemas.microsoft.com/office/drawing/2014/main" id="{EF900A88-5309-4EBC-BC59-A1FC1B41C5BE}"/>
              </a:ext>
            </a:extLst>
          </p:cNvPr>
          <p:cNvSpPr>
            <a:spLocks noGrp="1" noChangeArrowheads="1"/>
          </p:cNvSpPr>
          <p:nvPr>
            <p:ph type="body" idx="1"/>
          </p:nvPr>
        </p:nvSpPr>
        <p:spPr/>
        <p:txBody>
          <a:bodyPr/>
          <a:lstStyle/>
          <a:p>
            <a:pPr eaLnBrk="1" hangingPunct="1"/>
            <a:r>
              <a:rPr lang="en-US" altLang="en-US"/>
              <a:t>Relationship types of degree 2 are called binary</a:t>
            </a:r>
          </a:p>
          <a:p>
            <a:pPr eaLnBrk="1" hangingPunct="1"/>
            <a:r>
              <a:rPr lang="en-US" altLang="en-US"/>
              <a:t>Relationship types of degree 3 are called ternary and of degree n are called n-ary</a:t>
            </a:r>
          </a:p>
          <a:p>
            <a:pPr eaLnBrk="1" hangingPunct="1"/>
            <a:r>
              <a:rPr lang="en-US" altLang="en-US"/>
              <a:t>In general, an n-ary relationship is not equivalent to n binary relationships</a:t>
            </a:r>
          </a:p>
          <a:p>
            <a:pPr eaLnBrk="1" hangingPunct="1"/>
            <a:r>
              <a:rPr lang="en-US" altLang="en-US"/>
              <a:t>Constraints are harder to specify for higher-degree relationships (n &gt; 2) than for binary relationships</a:t>
            </a:r>
          </a:p>
        </p:txBody>
      </p:sp>
    </p:spTree>
    <p:extLst>
      <p:ext uri="{BB962C8B-B14F-4D97-AF65-F5344CB8AC3E}">
        <p14:creationId xmlns:p14="http://schemas.microsoft.com/office/powerpoint/2010/main" val="3396483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F784490D-B324-4A8D-B976-B33931DB69B8}"/>
              </a:ext>
            </a:extLst>
          </p:cNvPr>
          <p:cNvSpPr>
            <a:spLocks noGrp="1" noChangeArrowheads="1"/>
          </p:cNvSpPr>
          <p:nvPr>
            <p:ph type="title"/>
          </p:nvPr>
        </p:nvSpPr>
        <p:spPr/>
        <p:txBody>
          <a:bodyPr/>
          <a:lstStyle/>
          <a:p>
            <a:pPr eaLnBrk="1" hangingPunct="1"/>
            <a:r>
              <a:rPr lang="en-US" altLang="en-US" sz="3200"/>
              <a:t>Discussion of n-ary relationships (n &gt; 2)</a:t>
            </a:r>
          </a:p>
        </p:txBody>
      </p:sp>
      <p:sp>
        <p:nvSpPr>
          <p:cNvPr id="83972" name="Rectangle 3">
            <a:extLst>
              <a:ext uri="{FF2B5EF4-FFF2-40B4-BE49-F238E27FC236}">
                <a16:creationId xmlns:a16="http://schemas.microsoft.com/office/drawing/2014/main" id="{0664FAA0-66AD-4C45-A21F-BEE1A4A76858}"/>
              </a:ext>
            </a:extLst>
          </p:cNvPr>
          <p:cNvSpPr>
            <a:spLocks noGrp="1" noChangeArrowheads="1"/>
          </p:cNvSpPr>
          <p:nvPr>
            <p:ph type="body" idx="1"/>
          </p:nvPr>
        </p:nvSpPr>
        <p:spPr/>
        <p:txBody>
          <a:bodyPr/>
          <a:lstStyle/>
          <a:p>
            <a:pPr eaLnBrk="1" hangingPunct="1"/>
            <a:r>
              <a:rPr lang="en-US" altLang="en-US" sz="2400"/>
              <a:t>In general, 3 binary relationships can represent different information than a single ternary relationship (see Figure 3.17a and b on next slide)</a:t>
            </a:r>
          </a:p>
          <a:p>
            <a:pPr eaLnBrk="1" hangingPunct="1"/>
            <a:r>
              <a:rPr lang="en-US" altLang="en-US" sz="2400"/>
              <a:t>If needed, the binary and n-ary relationships can all be included in the schema design (see Figure 3.17a and b, where all relationships convey different meanings)</a:t>
            </a:r>
          </a:p>
          <a:p>
            <a:pPr eaLnBrk="1" hangingPunct="1"/>
            <a:r>
              <a:rPr lang="en-US" altLang="en-US" sz="2400"/>
              <a:t>In some cases, a ternary relationship can be represented as a weak entity if the data model allows a weak entity type to have multiple identifying relationships (and hence multiple owner entity types) (see Figure 3.17c)</a:t>
            </a:r>
          </a:p>
        </p:txBody>
      </p:sp>
    </p:spTree>
    <p:extLst>
      <p:ext uri="{BB962C8B-B14F-4D97-AF65-F5344CB8AC3E}">
        <p14:creationId xmlns:p14="http://schemas.microsoft.com/office/powerpoint/2010/main" val="1909941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1026">
            <a:extLst>
              <a:ext uri="{FF2B5EF4-FFF2-40B4-BE49-F238E27FC236}">
                <a16:creationId xmlns:a16="http://schemas.microsoft.com/office/drawing/2014/main" id="{E65DCAA4-B19D-4B85-A30A-28CB2B9BED0F}"/>
              </a:ext>
            </a:extLst>
          </p:cNvPr>
          <p:cNvSpPr>
            <a:spLocks noGrp="1" noChangeArrowheads="1"/>
          </p:cNvSpPr>
          <p:nvPr>
            <p:ph type="title"/>
          </p:nvPr>
        </p:nvSpPr>
        <p:spPr/>
        <p:txBody>
          <a:bodyPr/>
          <a:lstStyle/>
          <a:p>
            <a:pPr eaLnBrk="1" hangingPunct="1"/>
            <a:r>
              <a:rPr lang="en-US" altLang="en-US"/>
              <a:t>Example of a ternary relationship</a:t>
            </a:r>
          </a:p>
        </p:txBody>
      </p:sp>
      <p:pic>
        <p:nvPicPr>
          <p:cNvPr id="84996" name="Picture 1029" descr="fig03_17">
            <a:extLst>
              <a:ext uri="{FF2B5EF4-FFF2-40B4-BE49-F238E27FC236}">
                <a16:creationId xmlns:a16="http://schemas.microsoft.com/office/drawing/2014/main" id="{78C42BE5-CE61-4151-85B1-5EE5E97D0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524000"/>
            <a:ext cx="419576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812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1026">
            <a:extLst>
              <a:ext uri="{FF2B5EF4-FFF2-40B4-BE49-F238E27FC236}">
                <a16:creationId xmlns:a16="http://schemas.microsoft.com/office/drawing/2014/main" id="{191E6952-5F3F-410F-AC8C-872EAB687653}"/>
              </a:ext>
            </a:extLst>
          </p:cNvPr>
          <p:cNvSpPr>
            <a:spLocks noGrp="1" noChangeArrowheads="1"/>
          </p:cNvSpPr>
          <p:nvPr>
            <p:ph type="title"/>
          </p:nvPr>
        </p:nvSpPr>
        <p:spPr/>
        <p:txBody>
          <a:bodyPr/>
          <a:lstStyle/>
          <a:p>
            <a:pPr eaLnBrk="1" hangingPunct="1"/>
            <a:r>
              <a:rPr lang="en-US" altLang="en-US" sz="3200"/>
              <a:t>Discussion of n-ary relationships (n &gt; 2)</a:t>
            </a:r>
          </a:p>
        </p:txBody>
      </p:sp>
      <p:sp>
        <p:nvSpPr>
          <p:cNvPr id="86020" name="Rectangle 1027">
            <a:extLst>
              <a:ext uri="{FF2B5EF4-FFF2-40B4-BE49-F238E27FC236}">
                <a16:creationId xmlns:a16="http://schemas.microsoft.com/office/drawing/2014/main" id="{2F3838B5-BFD7-46A2-808E-79D75E353363}"/>
              </a:ext>
            </a:extLst>
          </p:cNvPr>
          <p:cNvSpPr>
            <a:spLocks noGrp="1" noChangeArrowheads="1"/>
          </p:cNvSpPr>
          <p:nvPr>
            <p:ph type="body" idx="1"/>
          </p:nvPr>
        </p:nvSpPr>
        <p:spPr/>
        <p:txBody>
          <a:bodyPr/>
          <a:lstStyle/>
          <a:p>
            <a:pPr eaLnBrk="1" hangingPunct="1"/>
            <a:r>
              <a:rPr lang="en-US" altLang="en-US"/>
              <a:t>If a particular binary relationship can be derived from a higher-degree relationship at all times, then it is redundant</a:t>
            </a:r>
          </a:p>
          <a:p>
            <a:pPr eaLnBrk="1" hangingPunct="1"/>
            <a:r>
              <a:rPr lang="en-US" altLang="en-US"/>
              <a:t>For example, the TAUGHT_DURING binary relationship in Figure 3.18 (see next slide) can be derived from the ternary relationship OFFERS (based on the meaning of the relationships)</a:t>
            </a:r>
          </a:p>
        </p:txBody>
      </p:sp>
    </p:spTree>
    <p:extLst>
      <p:ext uri="{BB962C8B-B14F-4D97-AF65-F5344CB8AC3E}">
        <p14:creationId xmlns:p14="http://schemas.microsoft.com/office/powerpoint/2010/main" val="183659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1026">
            <a:extLst>
              <a:ext uri="{FF2B5EF4-FFF2-40B4-BE49-F238E27FC236}">
                <a16:creationId xmlns:a16="http://schemas.microsoft.com/office/drawing/2014/main" id="{8CE31AFF-9679-4291-909F-7E2DC2E179B0}"/>
              </a:ext>
            </a:extLst>
          </p:cNvPr>
          <p:cNvSpPr>
            <a:spLocks noGrp="1" noChangeArrowheads="1"/>
          </p:cNvSpPr>
          <p:nvPr>
            <p:ph type="title"/>
          </p:nvPr>
        </p:nvSpPr>
        <p:spPr/>
        <p:txBody>
          <a:bodyPr/>
          <a:lstStyle/>
          <a:p>
            <a:pPr eaLnBrk="1" hangingPunct="1"/>
            <a:r>
              <a:rPr lang="en-US" altLang="en-US" sz="3200"/>
              <a:t>Another example of a ternary relationship</a:t>
            </a:r>
          </a:p>
        </p:txBody>
      </p:sp>
      <p:pic>
        <p:nvPicPr>
          <p:cNvPr id="87044" name="Picture 1029" descr="fig03_18">
            <a:extLst>
              <a:ext uri="{FF2B5EF4-FFF2-40B4-BE49-F238E27FC236}">
                <a16:creationId xmlns:a16="http://schemas.microsoft.com/office/drawing/2014/main" id="{4F18FA10-3DE4-47B9-B3ED-9792BFA42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4" y="1905000"/>
            <a:ext cx="79898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2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1026">
            <a:extLst>
              <a:ext uri="{FF2B5EF4-FFF2-40B4-BE49-F238E27FC236}">
                <a16:creationId xmlns:a16="http://schemas.microsoft.com/office/drawing/2014/main" id="{230AAD12-6DD7-4152-8159-56CE8777FDEB}"/>
              </a:ext>
            </a:extLst>
          </p:cNvPr>
          <p:cNvSpPr>
            <a:spLocks noGrp="1" noChangeArrowheads="1"/>
          </p:cNvSpPr>
          <p:nvPr>
            <p:ph type="title"/>
          </p:nvPr>
        </p:nvSpPr>
        <p:spPr/>
        <p:txBody>
          <a:bodyPr/>
          <a:lstStyle/>
          <a:p>
            <a:pPr eaLnBrk="1" hangingPunct="1"/>
            <a:r>
              <a:rPr lang="en-US" altLang="en-US" sz="3200"/>
              <a:t>Displaying constraints on higher-degree relationships</a:t>
            </a:r>
          </a:p>
        </p:txBody>
      </p:sp>
      <p:sp>
        <p:nvSpPr>
          <p:cNvPr id="88068" name="Rectangle 1027">
            <a:extLst>
              <a:ext uri="{FF2B5EF4-FFF2-40B4-BE49-F238E27FC236}">
                <a16:creationId xmlns:a16="http://schemas.microsoft.com/office/drawing/2014/main" id="{B7E9D1BB-B290-4DB6-BE52-6C5E0DFD8E05}"/>
              </a:ext>
            </a:extLst>
          </p:cNvPr>
          <p:cNvSpPr>
            <a:spLocks noGrp="1" noChangeArrowheads="1"/>
          </p:cNvSpPr>
          <p:nvPr>
            <p:ph type="body" idx="1"/>
          </p:nvPr>
        </p:nvSpPr>
        <p:spPr/>
        <p:txBody>
          <a:bodyPr/>
          <a:lstStyle/>
          <a:p>
            <a:pPr eaLnBrk="1" hangingPunct="1"/>
            <a:r>
              <a:rPr lang="en-US" altLang="en-US" sz="2400"/>
              <a:t>The (min, max) constraints can be displayed on the edges – however, they do not fully describe the constraints</a:t>
            </a:r>
          </a:p>
          <a:p>
            <a:pPr eaLnBrk="1" hangingPunct="1"/>
            <a:r>
              <a:rPr lang="en-US" altLang="en-US" sz="2400"/>
              <a:t>Displaying a 1, M, or N indicates additional constraints</a:t>
            </a:r>
          </a:p>
          <a:p>
            <a:pPr lvl="1" eaLnBrk="1" hangingPunct="1"/>
            <a:r>
              <a:rPr lang="en-US" altLang="en-US" sz="2200"/>
              <a:t>An M or N indicates no constraint</a:t>
            </a:r>
          </a:p>
          <a:p>
            <a:pPr lvl="1" eaLnBrk="1" hangingPunct="1"/>
            <a:r>
              <a:rPr lang="en-US" altLang="en-US" sz="2200"/>
              <a:t>A 1 indicates that an entity can participate in at most one relationship instance </a:t>
            </a:r>
            <a:r>
              <a:rPr lang="en-US" altLang="en-US" sz="2200" i="1"/>
              <a:t>that has a particular combination of the other participating entities</a:t>
            </a:r>
          </a:p>
          <a:p>
            <a:pPr eaLnBrk="1" hangingPunct="1"/>
            <a:r>
              <a:rPr lang="en-US" altLang="en-US" sz="2400"/>
              <a:t>In general, both (min, max) and 1, M, or N are needed to describe fully the constraints</a:t>
            </a:r>
          </a:p>
        </p:txBody>
      </p:sp>
    </p:spTree>
    <p:extLst>
      <p:ext uri="{BB962C8B-B14F-4D97-AF65-F5344CB8AC3E}">
        <p14:creationId xmlns:p14="http://schemas.microsoft.com/office/powerpoint/2010/main" val="2133401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4">
            <a:extLst>
              <a:ext uri="{FF2B5EF4-FFF2-40B4-BE49-F238E27FC236}">
                <a16:creationId xmlns:a16="http://schemas.microsoft.com/office/drawing/2014/main" id="{AB10CAC8-1F08-4C75-87F8-C508F1284ED0}"/>
              </a:ext>
            </a:extLst>
          </p:cNvPr>
          <p:cNvSpPr>
            <a:spLocks noGrp="1" noChangeArrowheads="1"/>
          </p:cNvSpPr>
          <p:nvPr>
            <p:ph type="title"/>
          </p:nvPr>
        </p:nvSpPr>
        <p:spPr/>
        <p:txBody>
          <a:bodyPr/>
          <a:lstStyle/>
          <a:p>
            <a:pPr eaLnBrk="1" hangingPunct="1"/>
            <a:r>
              <a:rPr lang="en-US" altLang="en-US"/>
              <a:t>Data Modeling Tools</a:t>
            </a:r>
          </a:p>
        </p:txBody>
      </p:sp>
      <p:sp>
        <p:nvSpPr>
          <p:cNvPr id="89092" name="Rectangle 5">
            <a:extLst>
              <a:ext uri="{FF2B5EF4-FFF2-40B4-BE49-F238E27FC236}">
                <a16:creationId xmlns:a16="http://schemas.microsoft.com/office/drawing/2014/main" id="{BF80769F-85B7-4B05-ABAA-714C75675DB2}"/>
              </a:ext>
            </a:extLst>
          </p:cNvPr>
          <p:cNvSpPr>
            <a:spLocks noGrp="1" noChangeArrowheads="1"/>
          </p:cNvSpPr>
          <p:nvPr>
            <p:ph type="body" idx="1"/>
          </p:nvPr>
        </p:nvSpPr>
        <p:spPr>
          <a:xfrm>
            <a:off x="652670" y="1690688"/>
            <a:ext cx="10515600" cy="4351338"/>
          </a:xfrm>
        </p:spPr>
        <p:txBody>
          <a:bodyPr>
            <a:normAutofit lnSpcReduction="10000"/>
          </a:bodyPr>
          <a:lstStyle/>
          <a:p>
            <a:pPr eaLnBrk="1" hangingPunct="1">
              <a:lnSpc>
                <a:spcPct val="90000"/>
              </a:lnSpc>
            </a:pPr>
            <a:r>
              <a:rPr lang="en-US" altLang="en-US" sz="2400" dirty="0"/>
              <a:t>A number of popular tools that cover conceptual modeling and mapping into relational schema design. </a:t>
            </a:r>
          </a:p>
          <a:p>
            <a:pPr lvl="1" eaLnBrk="1" hangingPunct="1">
              <a:lnSpc>
                <a:spcPct val="90000"/>
              </a:lnSpc>
            </a:pPr>
            <a:r>
              <a:rPr lang="en-US" altLang="en-US" sz="2200" dirty="0"/>
              <a:t>Examples: </a:t>
            </a:r>
            <a:r>
              <a:rPr lang="en-US" altLang="en-US" sz="2200" dirty="0" err="1"/>
              <a:t>ERWin</a:t>
            </a:r>
            <a:r>
              <a:rPr lang="en-US" altLang="en-US" sz="2200" dirty="0"/>
              <a:t>, S- Designer (Enterprise Application Suite), ER- Studio,  etc.</a:t>
            </a:r>
          </a:p>
          <a:p>
            <a:pPr eaLnBrk="1" hangingPunct="1">
              <a:lnSpc>
                <a:spcPct val="90000"/>
              </a:lnSpc>
            </a:pPr>
            <a:r>
              <a:rPr lang="en-US" altLang="en-US" sz="2400" dirty="0"/>
              <a:t>POSITIVES: </a:t>
            </a:r>
          </a:p>
          <a:p>
            <a:pPr lvl="1" eaLnBrk="1" hangingPunct="1">
              <a:lnSpc>
                <a:spcPct val="90000"/>
              </a:lnSpc>
            </a:pPr>
            <a:r>
              <a:rPr lang="en-US" altLang="en-US" sz="2200" dirty="0"/>
              <a:t>Serves as documentation of application requirements, easy user interface - mostly graphics editor support</a:t>
            </a:r>
          </a:p>
          <a:p>
            <a:pPr eaLnBrk="1" hangingPunct="1">
              <a:lnSpc>
                <a:spcPct val="90000"/>
              </a:lnSpc>
            </a:pPr>
            <a:r>
              <a:rPr lang="en-US" altLang="en-US" sz="2400" dirty="0"/>
              <a:t>NEGATIVES:</a:t>
            </a:r>
          </a:p>
          <a:p>
            <a:pPr lvl="1" eaLnBrk="1" hangingPunct="1">
              <a:lnSpc>
                <a:spcPct val="90000"/>
              </a:lnSpc>
            </a:pPr>
            <a:r>
              <a:rPr lang="en-US" altLang="en-US" sz="2200" dirty="0"/>
              <a:t>Most tools lack a proper distinct notation for relationships with relationship attributes</a:t>
            </a:r>
          </a:p>
          <a:p>
            <a:pPr lvl="1" eaLnBrk="1" hangingPunct="1">
              <a:lnSpc>
                <a:spcPct val="90000"/>
              </a:lnSpc>
            </a:pPr>
            <a:r>
              <a:rPr lang="en-US" altLang="en-US" sz="2200" dirty="0"/>
              <a:t>Mostly represent a relational design in a diagrammatic form rather than a conceptual ER-based design</a:t>
            </a:r>
          </a:p>
          <a:p>
            <a:pPr lvl="1" eaLnBrk="1" hangingPunct="1">
              <a:lnSpc>
                <a:spcPct val="90000"/>
              </a:lnSpc>
              <a:buFont typeface="Wingdings" panose="05000000000000000000" pitchFamily="2" charset="2"/>
              <a:buNone/>
            </a:pPr>
            <a:r>
              <a:rPr lang="en-US" altLang="en-US" sz="2200" dirty="0"/>
              <a:t>(See Chapter 12 for details)</a:t>
            </a:r>
          </a:p>
        </p:txBody>
      </p:sp>
    </p:spTree>
    <p:extLst>
      <p:ext uri="{BB962C8B-B14F-4D97-AF65-F5344CB8AC3E}">
        <p14:creationId xmlns:p14="http://schemas.microsoft.com/office/powerpoint/2010/main" val="218275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2">
            <a:extLst>
              <a:ext uri="{FF2B5EF4-FFF2-40B4-BE49-F238E27FC236}">
                <a16:creationId xmlns:a16="http://schemas.microsoft.com/office/drawing/2014/main" id="{AEFFC286-668D-407F-A725-164E0901A1E6}"/>
              </a:ext>
            </a:extLst>
          </p:cNvPr>
          <p:cNvSpPr txBox="1">
            <a:spLocks noChangeArrowheads="1"/>
          </p:cNvSpPr>
          <p:nvPr/>
        </p:nvSpPr>
        <p:spPr bwMode="auto">
          <a:xfrm>
            <a:off x="2438401" y="396876"/>
            <a:ext cx="7288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600">
                <a:solidFill>
                  <a:srgbClr val="800000"/>
                </a:solidFill>
              </a:rPr>
              <a:t>Some of the Currently Available Automated Database Design Tools</a:t>
            </a:r>
          </a:p>
        </p:txBody>
      </p:sp>
      <p:graphicFrame>
        <p:nvGraphicFramePr>
          <p:cNvPr id="884809" name="Group 73">
            <a:extLst>
              <a:ext uri="{FF2B5EF4-FFF2-40B4-BE49-F238E27FC236}">
                <a16:creationId xmlns:a16="http://schemas.microsoft.com/office/drawing/2014/main" id="{D201DACF-BA6D-4D5F-8CD5-AF8B22800945}"/>
              </a:ext>
            </a:extLst>
          </p:cNvPr>
          <p:cNvGraphicFramePr>
            <a:graphicFrameLocks noGrp="1"/>
          </p:cNvGraphicFramePr>
          <p:nvPr/>
        </p:nvGraphicFramePr>
        <p:xfrm>
          <a:off x="1752601" y="1447801"/>
          <a:ext cx="8664575" cy="5045440"/>
        </p:xfrm>
        <a:graphic>
          <a:graphicData uri="http://schemas.openxmlformats.org/drawingml/2006/table">
            <a:tbl>
              <a:tblPr/>
              <a:tblGrid>
                <a:gridCol w="1446213">
                  <a:extLst>
                    <a:ext uri="{9D8B030D-6E8A-4147-A177-3AD203B41FA5}">
                      <a16:colId xmlns:a16="http://schemas.microsoft.com/office/drawing/2014/main" val="2381276220"/>
                    </a:ext>
                  </a:extLst>
                </a:gridCol>
                <a:gridCol w="2713037">
                  <a:extLst>
                    <a:ext uri="{9D8B030D-6E8A-4147-A177-3AD203B41FA5}">
                      <a16:colId xmlns:a16="http://schemas.microsoft.com/office/drawing/2014/main" val="503490401"/>
                    </a:ext>
                  </a:extLst>
                </a:gridCol>
                <a:gridCol w="4505325">
                  <a:extLst>
                    <a:ext uri="{9D8B030D-6E8A-4147-A177-3AD203B41FA5}">
                      <a16:colId xmlns:a16="http://schemas.microsoft.com/office/drawing/2014/main" val="4280861744"/>
                    </a:ext>
                  </a:extLst>
                </a:gridCol>
              </a:tblGrid>
              <a:tr h="335238">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COMPANY</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TOOL</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FUNCTIONALITY</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8800984"/>
                  </a:ext>
                </a:extLst>
              </a:tr>
              <a:tr h="371428">
                <a:tc rowSpan="2">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Embarcadero Technologies</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ER Studio</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Database Modeling in ER and IDEF1X</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9261253"/>
                  </a:ext>
                </a:extLst>
              </a:tr>
              <a:tr h="579047">
                <a:tc vMerge="1">
                  <a:txBody>
                    <a:bodyPr/>
                    <a:lstStyle/>
                    <a:p>
                      <a:endParaRPr lang="en-US"/>
                    </a:p>
                  </a:txBody>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DB Artisan</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Database administration, space and security management</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61226772"/>
                  </a:ext>
                </a:extLst>
              </a:tr>
              <a:tr h="335238">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Oracle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Developer 2000/Designer 2000</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Database modeling, application development</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3988869"/>
                  </a:ext>
                </a:extLst>
              </a:tr>
              <a:tr h="579047">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Popkin Software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System Architect 2001</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Data modeling, object modeling, process modeling, structured analysis/design</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6326078"/>
                  </a:ext>
                </a:extLst>
              </a:tr>
              <a:tr h="822856">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Platinum (Computer Associates) </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Enterprise Modeling Suite: Erwin, BPWin, Paradigm Plus</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Data, process, and business component modeling</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0478602"/>
                  </a:ext>
                </a:extLst>
              </a:tr>
              <a:tr h="579047">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Persistence Inc.</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Pwertier</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Mapping from O-O to relational model</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4151919"/>
                  </a:ext>
                </a:extLst>
              </a:tr>
              <a:tr h="369841">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Rational (IBM)</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Rational Rose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UML Modeling &amp; application generation in C++/JAVA</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1816099"/>
                  </a:ext>
                </a:extLst>
              </a:tr>
              <a:tr h="368254">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Resolution Ltd.</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Xcase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Conceptual modeling up to code maintenance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650797"/>
                  </a:ext>
                </a:extLst>
              </a:tr>
              <a:tr h="335238">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Sybase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Enterprise Application Suite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Data modeling, business logic modeling</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9258366"/>
                  </a:ext>
                </a:extLst>
              </a:tr>
              <a:tr h="369841">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Visio</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a:ln>
                            <a:noFill/>
                          </a:ln>
                          <a:solidFill>
                            <a:schemeClr val="tx2"/>
                          </a:solidFill>
                          <a:effectLst/>
                          <a:latin typeface="Arial Narrow" panose="020B0606020202030204" pitchFamily="34" charset="0"/>
                        </a:rPr>
                        <a:t>Visio Enterprise</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altLang="en-US" sz="1600" b="1" i="0" u="none" strike="noStrike" cap="none" normalizeH="0" baseline="0" dirty="0">
                          <a:ln>
                            <a:noFill/>
                          </a:ln>
                          <a:solidFill>
                            <a:schemeClr val="tx2"/>
                          </a:solidFill>
                          <a:effectLst/>
                          <a:latin typeface="Arial Narrow" panose="020B0606020202030204" pitchFamily="34" charset="0"/>
                        </a:rPr>
                        <a:t>Data modeling, design/reengineering Visual Basic/C++</a:t>
                      </a:r>
                    </a:p>
                  </a:txBody>
                  <a:tcPr marT="45714" marB="4571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60259"/>
                  </a:ext>
                </a:extLst>
              </a:tr>
            </a:tbl>
          </a:graphicData>
        </a:graphic>
      </p:graphicFrame>
    </p:spTree>
    <p:extLst>
      <p:ext uri="{BB962C8B-B14F-4D97-AF65-F5344CB8AC3E}">
        <p14:creationId xmlns:p14="http://schemas.microsoft.com/office/powerpoint/2010/main" val="122937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a:extLst>
              <a:ext uri="{FF2B5EF4-FFF2-40B4-BE49-F238E27FC236}">
                <a16:creationId xmlns:a16="http://schemas.microsoft.com/office/drawing/2014/main" id="{13AEF99D-D14C-42F1-AE55-96EBC0AD9359}"/>
              </a:ext>
            </a:extLst>
          </p:cNvPr>
          <p:cNvSpPr>
            <a:spLocks noGrp="1" noChangeArrowheads="1"/>
          </p:cNvSpPr>
          <p:nvPr>
            <p:ph type="title"/>
          </p:nvPr>
        </p:nvSpPr>
        <p:spPr/>
        <p:txBody>
          <a:bodyPr/>
          <a:lstStyle/>
          <a:p>
            <a:pPr eaLnBrk="1" hangingPunct="1"/>
            <a:r>
              <a:rPr lang="en-US" altLang="en-US"/>
              <a:t>Example COMPANY Database</a:t>
            </a:r>
          </a:p>
        </p:txBody>
      </p:sp>
      <p:sp>
        <p:nvSpPr>
          <p:cNvPr id="13316" name="Rectangle 5">
            <a:extLst>
              <a:ext uri="{FF2B5EF4-FFF2-40B4-BE49-F238E27FC236}">
                <a16:creationId xmlns:a16="http://schemas.microsoft.com/office/drawing/2014/main" id="{57C17D89-AB81-4C67-9B03-85833A9C7543}"/>
              </a:ext>
            </a:extLst>
          </p:cNvPr>
          <p:cNvSpPr>
            <a:spLocks noGrp="1" noChangeArrowheads="1"/>
          </p:cNvSpPr>
          <p:nvPr>
            <p:ph type="body" idx="1"/>
          </p:nvPr>
        </p:nvSpPr>
        <p:spPr/>
        <p:txBody>
          <a:bodyPr/>
          <a:lstStyle/>
          <a:p>
            <a:pPr eaLnBrk="1" hangingPunct="1">
              <a:lnSpc>
                <a:spcPct val="90000"/>
              </a:lnSpc>
            </a:pPr>
            <a:r>
              <a:rPr lang="en-US" altLang="en-US"/>
              <a:t>We need to create a database schema design based on the following (simplified) </a:t>
            </a:r>
            <a:r>
              <a:rPr lang="en-US" altLang="en-US" b="1"/>
              <a:t>requirements</a:t>
            </a:r>
            <a:r>
              <a:rPr lang="en-US" altLang="en-US"/>
              <a:t> of the COMPANY Database:</a:t>
            </a:r>
          </a:p>
          <a:p>
            <a:pPr lvl="1" eaLnBrk="1" hangingPunct="1">
              <a:lnSpc>
                <a:spcPct val="90000"/>
              </a:lnSpc>
            </a:pPr>
            <a:r>
              <a:rPr lang="en-US" altLang="en-US"/>
              <a:t>The company is organized into DEPARTMENTs. Each department has a name, number and an employee who </a:t>
            </a:r>
            <a:r>
              <a:rPr lang="en-US" altLang="en-US" i="1"/>
              <a:t>manages</a:t>
            </a:r>
            <a:r>
              <a:rPr lang="en-US" altLang="en-US"/>
              <a:t> the department. We keep track of the start date of the department manager. A department may have several locations.</a:t>
            </a:r>
          </a:p>
          <a:p>
            <a:pPr lvl="1" eaLnBrk="1" hangingPunct="1">
              <a:lnSpc>
                <a:spcPct val="90000"/>
              </a:lnSpc>
            </a:pPr>
            <a:r>
              <a:rPr lang="en-US" altLang="en-US"/>
              <a:t>Each department </a:t>
            </a:r>
            <a:r>
              <a:rPr lang="en-US" altLang="en-US" i="1"/>
              <a:t>controls</a:t>
            </a:r>
            <a:r>
              <a:rPr lang="en-US" altLang="en-US"/>
              <a:t> a number of PROJECTs. Each project has a unique name, unique number and is located at a single location.</a:t>
            </a:r>
          </a:p>
        </p:txBody>
      </p:sp>
    </p:spTree>
    <p:extLst>
      <p:ext uri="{BB962C8B-B14F-4D97-AF65-F5344CB8AC3E}">
        <p14:creationId xmlns:p14="http://schemas.microsoft.com/office/powerpoint/2010/main" val="105367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4">
            <a:extLst>
              <a:ext uri="{FF2B5EF4-FFF2-40B4-BE49-F238E27FC236}">
                <a16:creationId xmlns:a16="http://schemas.microsoft.com/office/drawing/2014/main" id="{75F872C9-FAC6-4BF0-AB33-67D1317AF4EC}"/>
              </a:ext>
            </a:extLst>
          </p:cNvPr>
          <p:cNvSpPr>
            <a:spLocks noGrp="1" noChangeArrowheads="1"/>
          </p:cNvSpPr>
          <p:nvPr>
            <p:ph type="title"/>
          </p:nvPr>
        </p:nvSpPr>
        <p:spPr/>
        <p:txBody>
          <a:bodyPr/>
          <a:lstStyle/>
          <a:p>
            <a:pPr eaLnBrk="1" hangingPunct="1"/>
            <a:r>
              <a:rPr lang="en-US" altLang="en-US" dirty="0"/>
              <a:t>Extended Entity-Relationship (EER)</a:t>
            </a:r>
          </a:p>
        </p:txBody>
      </p:sp>
      <p:sp>
        <p:nvSpPr>
          <p:cNvPr id="93188" name="Rectangle 5">
            <a:extLst>
              <a:ext uri="{FF2B5EF4-FFF2-40B4-BE49-F238E27FC236}">
                <a16:creationId xmlns:a16="http://schemas.microsoft.com/office/drawing/2014/main" id="{E77620BD-AE4C-44B0-AB7A-EEEECAF56FDB}"/>
              </a:ext>
            </a:extLst>
          </p:cNvPr>
          <p:cNvSpPr>
            <a:spLocks noGrp="1" noChangeArrowheads="1"/>
          </p:cNvSpPr>
          <p:nvPr>
            <p:ph type="body" idx="1"/>
          </p:nvPr>
        </p:nvSpPr>
        <p:spPr/>
        <p:txBody>
          <a:bodyPr/>
          <a:lstStyle/>
          <a:p>
            <a:pPr eaLnBrk="1" hangingPunct="1">
              <a:buFont typeface="Wingdings" panose="05000000000000000000" pitchFamily="2" charset="2"/>
              <a:buNone/>
            </a:pPr>
            <a:endParaRPr lang="en-US" altLang="en-US" dirty="0"/>
          </a:p>
          <a:p>
            <a:pPr eaLnBrk="1" hangingPunct="1"/>
            <a:r>
              <a:rPr lang="en-US" altLang="en-US" dirty="0"/>
              <a:t>The entity relationship model in its original form did not support the specialization and generalization abstractions</a:t>
            </a:r>
          </a:p>
          <a:p>
            <a:pPr eaLnBrk="1" hangingPunct="1"/>
            <a:r>
              <a:rPr lang="en-US" altLang="en-US" dirty="0"/>
              <a:t>Next slides illustrates how the ER model can be extended with </a:t>
            </a:r>
          </a:p>
          <a:p>
            <a:pPr lvl="1" eaLnBrk="1" hangingPunct="1"/>
            <a:r>
              <a:rPr lang="en-US" altLang="en-US" dirty="0"/>
              <a:t>Type-subtype and set-subset relationships</a:t>
            </a:r>
          </a:p>
          <a:p>
            <a:pPr lvl="1" eaLnBrk="1" hangingPunct="1"/>
            <a:r>
              <a:rPr lang="en-US" altLang="en-US" dirty="0"/>
              <a:t>Specialization/Generalization Hierarchies</a:t>
            </a:r>
          </a:p>
          <a:p>
            <a:pPr lvl="1" eaLnBrk="1" hangingPunct="1"/>
            <a:r>
              <a:rPr lang="en-US" altLang="en-US" dirty="0"/>
              <a:t>Notation to display them in EER diagrams</a:t>
            </a:r>
          </a:p>
        </p:txBody>
      </p:sp>
    </p:spTree>
    <p:extLst>
      <p:ext uri="{BB962C8B-B14F-4D97-AF65-F5344CB8AC3E}">
        <p14:creationId xmlns:p14="http://schemas.microsoft.com/office/powerpoint/2010/main" val="3627352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74828637-6518-4F6F-900B-F510CC714818}"/>
              </a:ext>
            </a:extLst>
          </p:cNvPr>
          <p:cNvSpPr>
            <a:spLocks noGrp="1" noChangeArrowheads="1"/>
          </p:cNvSpPr>
          <p:nvPr>
            <p:ph type="title"/>
          </p:nvPr>
        </p:nvSpPr>
        <p:spPr/>
        <p:txBody>
          <a:bodyPr/>
          <a:lstStyle/>
          <a:p>
            <a:pPr eaLnBrk="1" hangingPunct="1"/>
            <a:r>
              <a:rPr lang="en-US" altLang="en-US" dirty="0"/>
              <a:t> Summary</a:t>
            </a:r>
          </a:p>
        </p:txBody>
      </p:sp>
      <p:sp>
        <p:nvSpPr>
          <p:cNvPr id="95236" name="Rectangle 3">
            <a:extLst>
              <a:ext uri="{FF2B5EF4-FFF2-40B4-BE49-F238E27FC236}">
                <a16:creationId xmlns:a16="http://schemas.microsoft.com/office/drawing/2014/main" id="{2BC8B938-13B8-46AC-AEC7-817AB2D24E0E}"/>
              </a:ext>
            </a:extLst>
          </p:cNvPr>
          <p:cNvSpPr>
            <a:spLocks noGrp="1" noChangeArrowheads="1"/>
          </p:cNvSpPr>
          <p:nvPr>
            <p:ph type="body" idx="1"/>
          </p:nvPr>
        </p:nvSpPr>
        <p:spPr/>
        <p:txBody>
          <a:bodyPr/>
          <a:lstStyle/>
          <a:p>
            <a:pPr eaLnBrk="1" hangingPunct="1"/>
            <a:r>
              <a:rPr lang="en-US" altLang="en-US" dirty="0"/>
              <a:t>ER Model Concepts: Entities, attributes, relationships</a:t>
            </a:r>
          </a:p>
          <a:p>
            <a:pPr eaLnBrk="1" hangingPunct="1"/>
            <a:r>
              <a:rPr lang="en-US" altLang="en-US" dirty="0"/>
              <a:t>Constraints in the ER model</a:t>
            </a:r>
          </a:p>
          <a:p>
            <a:pPr eaLnBrk="1" hangingPunct="1"/>
            <a:r>
              <a:rPr lang="en-US" altLang="en-US" dirty="0"/>
              <a:t>Using ER in step-by-step conceptual schema design for the COMPANY database</a:t>
            </a:r>
          </a:p>
          <a:p>
            <a:pPr eaLnBrk="1" hangingPunct="1"/>
            <a:r>
              <a:rPr lang="en-US" altLang="en-US" dirty="0"/>
              <a:t>ER Diagrams - Notation</a:t>
            </a:r>
          </a:p>
          <a:p>
            <a:pPr eaLnBrk="1" hangingPunct="1"/>
            <a:endParaRPr lang="en-US" altLang="en-US" dirty="0"/>
          </a:p>
        </p:txBody>
      </p:sp>
    </p:spTree>
    <p:extLst>
      <p:ext uri="{BB962C8B-B14F-4D97-AF65-F5344CB8AC3E}">
        <p14:creationId xmlns:p14="http://schemas.microsoft.com/office/powerpoint/2010/main" val="1868864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Entity Integrity:  </a:t>
            </a:r>
            <a:br>
              <a:rPr lang="en-US" dirty="0"/>
            </a:br>
            <a:r>
              <a:rPr lang="en-US" dirty="0"/>
              <a:t>Selecting Primary Keys</a:t>
            </a:r>
          </a:p>
        </p:txBody>
      </p:sp>
      <p:sp>
        <p:nvSpPr>
          <p:cNvPr id="24579" name="Rectangle 3"/>
          <p:cNvSpPr>
            <a:spLocks noGrp="1" noChangeArrowheads="1"/>
          </p:cNvSpPr>
          <p:nvPr>
            <p:ph type="body" idx="1"/>
          </p:nvPr>
        </p:nvSpPr>
        <p:spPr>
          <a:xfrm>
            <a:off x="1943100" y="2286000"/>
            <a:ext cx="8305800" cy="4572000"/>
          </a:xfrm>
        </p:spPr>
        <p:txBody>
          <a:bodyPr/>
          <a:lstStyle/>
          <a:p>
            <a:r>
              <a:rPr lang="en-US" dirty="0"/>
              <a:t>Primary key is the most important characteristic of an entity</a:t>
            </a:r>
          </a:p>
          <a:p>
            <a:pPr lvl="1"/>
            <a:r>
              <a:rPr lang="en-US" dirty="0"/>
              <a:t>Single attribute or some combination of attributes</a:t>
            </a:r>
          </a:p>
          <a:p>
            <a:r>
              <a:rPr lang="en-US" dirty="0"/>
              <a:t>Primary keys and foreign keys work together to implement relationships</a:t>
            </a:r>
          </a:p>
          <a:p>
            <a:r>
              <a:rPr lang="en-US" dirty="0"/>
              <a:t>Properly selecting primary key has direct bearing on efficiency and effectiveness</a:t>
            </a:r>
          </a:p>
        </p:txBody>
      </p:sp>
      <p:sp>
        <p:nvSpPr>
          <p:cNvPr id="24581" name="Slide Number Placeholder 4"/>
          <p:cNvSpPr>
            <a:spLocks noGrp="1"/>
          </p:cNvSpPr>
          <p:nvPr>
            <p:ph type="sldNum" sz="quarter" idx="11"/>
          </p:nvPr>
        </p:nvSpPr>
        <p:spPr>
          <a:noFill/>
        </p:spPr>
        <p:txBody>
          <a:bodyPr/>
          <a:lstStyle/>
          <a:p>
            <a:fld id="{E9B0C38A-9BE5-4759-BA75-E9C3D8FFCA79}" type="slidenum">
              <a:rPr lang="en-US" smtClean="0"/>
              <a:pPr/>
              <a:t>52</a:t>
            </a:fld>
            <a:endParaRPr lang="en-US"/>
          </a:p>
        </p:txBody>
      </p:sp>
    </p:spTree>
    <p:extLst>
      <p:ext uri="{BB962C8B-B14F-4D97-AF65-F5344CB8AC3E}">
        <p14:creationId xmlns:p14="http://schemas.microsoft.com/office/powerpoint/2010/main" val="453521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0"/>
            <a:ext cx="8077200" cy="1143000"/>
          </a:xfrm>
        </p:spPr>
        <p:txBody>
          <a:bodyPr/>
          <a:lstStyle/>
          <a:p>
            <a:r>
              <a:rPr lang="en-US" dirty="0"/>
              <a:t>Natural Keys and Primary Keys</a:t>
            </a:r>
          </a:p>
        </p:txBody>
      </p:sp>
      <p:sp>
        <p:nvSpPr>
          <p:cNvPr id="25603" name="Rectangle 3"/>
          <p:cNvSpPr>
            <a:spLocks noGrp="1" noChangeArrowheads="1"/>
          </p:cNvSpPr>
          <p:nvPr>
            <p:ph type="body" idx="1"/>
          </p:nvPr>
        </p:nvSpPr>
        <p:spPr>
          <a:xfrm>
            <a:off x="1524000" y="914400"/>
            <a:ext cx="9144000" cy="5334000"/>
          </a:xfrm>
        </p:spPr>
        <p:txBody>
          <a:bodyPr/>
          <a:lstStyle/>
          <a:p>
            <a:r>
              <a:rPr lang="en-US" dirty="0"/>
              <a:t>Natural key is a real-world identifier used to uniquely identify real-world objects</a:t>
            </a:r>
          </a:p>
          <a:p>
            <a:pPr lvl="1"/>
            <a:r>
              <a:rPr lang="en-US" dirty="0"/>
              <a:t>Familiar to end users and forms part of their day-to-day business vocabulary</a:t>
            </a:r>
          </a:p>
          <a:p>
            <a:r>
              <a:rPr lang="en-US" dirty="0"/>
              <a:t>Generally, data modeler uses natural identifier as primary key of entity being modeled</a:t>
            </a:r>
          </a:p>
          <a:p>
            <a:r>
              <a:rPr lang="en-US" dirty="0"/>
              <a:t>May instead use composite primary key or surrogate key</a:t>
            </a:r>
          </a:p>
          <a:p>
            <a:pPr lvl="1"/>
            <a:r>
              <a:rPr lang="en-US" dirty="0"/>
              <a:t>Surrogate key - a PK created to simplify the identification of entity instances</a:t>
            </a:r>
          </a:p>
          <a:p>
            <a:pPr lvl="2"/>
            <a:r>
              <a:rPr lang="en-US" dirty="0"/>
              <a:t>Has no meaning, exists only to distinguish one entity from another (e.g., </a:t>
            </a:r>
            <a:r>
              <a:rPr lang="en-US" dirty="0" err="1"/>
              <a:t>Autonumber</a:t>
            </a:r>
            <a:r>
              <a:rPr lang="en-US" dirty="0"/>
              <a:t>)</a:t>
            </a:r>
          </a:p>
        </p:txBody>
      </p:sp>
      <p:sp>
        <p:nvSpPr>
          <p:cNvPr id="25605" name="Slide Number Placeholder 4"/>
          <p:cNvSpPr>
            <a:spLocks noGrp="1"/>
          </p:cNvSpPr>
          <p:nvPr>
            <p:ph type="sldNum" sz="quarter" idx="11"/>
          </p:nvPr>
        </p:nvSpPr>
        <p:spPr>
          <a:noFill/>
        </p:spPr>
        <p:txBody>
          <a:bodyPr/>
          <a:lstStyle/>
          <a:p>
            <a:fld id="{FC1A1D08-DA29-4A2E-90A7-004A0F04FF1B}" type="slidenum">
              <a:rPr lang="en-US" smtClean="0"/>
              <a:pPr/>
              <a:t>53</a:t>
            </a:fld>
            <a:endParaRPr lang="en-US"/>
          </a:p>
        </p:txBody>
      </p:sp>
    </p:spTree>
    <p:extLst>
      <p:ext uri="{BB962C8B-B14F-4D97-AF65-F5344CB8AC3E}">
        <p14:creationId xmlns:p14="http://schemas.microsoft.com/office/powerpoint/2010/main" val="2892313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Primary Key Guidelines</a:t>
            </a:r>
          </a:p>
        </p:txBody>
      </p:sp>
      <p:sp>
        <p:nvSpPr>
          <p:cNvPr id="26627" name="Rectangle 3"/>
          <p:cNvSpPr>
            <a:spLocks noGrp="1" noChangeArrowheads="1"/>
          </p:cNvSpPr>
          <p:nvPr>
            <p:ph type="body" idx="1"/>
          </p:nvPr>
        </p:nvSpPr>
        <p:spPr>
          <a:xfrm>
            <a:off x="2057400" y="1600200"/>
            <a:ext cx="8077200" cy="4572000"/>
          </a:xfrm>
        </p:spPr>
        <p:txBody>
          <a:bodyPr/>
          <a:lstStyle/>
          <a:p>
            <a:r>
              <a:rPr lang="en-US" dirty="0"/>
              <a:t>Attribute that uniquely identifies entity instances in an entity set</a:t>
            </a:r>
          </a:p>
          <a:p>
            <a:pPr lvl="1"/>
            <a:r>
              <a:rPr lang="en-US" dirty="0"/>
              <a:t>Could also be combination of attributes</a:t>
            </a:r>
          </a:p>
          <a:p>
            <a:r>
              <a:rPr lang="en-US" dirty="0"/>
              <a:t>Main function is to uniquely identify an entity instance or row within a table</a:t>
            </a:r>
          </a:p>
          <a:p>
            <a:r>
              <a:rPr lang="en-US" b="1" i="1" dirty="0"/>
              <a:t>Guarantee entity integrity, not to “describe” the entity</a:t>
            </a:r>
          </a:p>
          <a:p>
            <a:r>
              <a:rPr lang="en-US" dirty="0"/>
              <a:t>Primary keys and foreign keys implement relationships among entities</a:t>
            </a:r>
          </a:p>
          <a:p>
            <a:pPr lvl="1"/>
            <a:r>
              <a:rPr lang="en-US" dirty="0"/>
              <a:t>Behind the scenes, hidden from user</a:t>
            </a:r>
          </a:p>
        </p:txBody>
      </p:sp>
      <p:sp>
        <p:nvSpPr>
          <p:cNvPr id="26629" name="Slide Number Placeholder 4"/>
          <p:cNvSpPr>
            <a:spLocks noGrp="1"/>
          </p:cNvSpPr>
          <p:nvPr>
            <p:ph type="sldNum" sz="quarter" idx="11"/>
          </p:nvPr>
        </p:nvSpPr>
        <p:spPr>
          <a:noFill/>
        </p:spPr>
        <p:txBody>
          <a:bodyPr/>
          <a:lstStyle/>
          <a:p>
            <a:fld id="{8240D60C-03B4-46DE-9844-1074560892F6}" type="slidenum">
              <a:rPr lang="en-US" smtClean="0"/>
              <a:pPr/>
              <a:t>54</a:t>
            </a:fld>
            <a:endParaRPr lang="en-US"/>
          </a:p>
        </p:txBody>
      </p:sp>
    </p:spTree>
    <p:extLst>
      <p:ext uri="{BB962C8B-B14F-4D97-AF65-F5344CB8AC3E}">
        <p14:creationId xmlns:p14="http://schemas.microsoft.com/office/powerpoint/2010/main" val="2560111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1"/>
          </p:nvPr>
        </p:nvSpPr>
        <p:spPr>
          <a:noFill/>
        </p:spPr>
        <p:txBody>
          <a:bodyPr/>
          <a:lstStyle/>
          <a:p>
            <a:fld id="{7D7E41F1-7473-4C97-87B9-8A2763DF0E1E}" type="slidenum">
              <a:rPr lang="en-US" smtClean="0"/>
              <a:pPr/>
              <a:t>55</a:t>
            </a:fld>
            <a:endParaRPr lang="en-US"/>
          </a:p>
        </p:txBody>
      </p:sp>
      <p:pic>
        <p:nvPicPr>
          <p:cNvPr id="27652" name="Picture 5" descr="Tbl05-03.bmp"/>
          <p:cNvPicPr>
            <a:picLocks noChangeAspect="1"/>
          </p:cNvPicPr>
          <p:nvPr/>
        </p:nvPicPr>
        <p:blipFill>
          <a:blip r:embed="rId3" cstate="print"/>
          <a:srcRect/>
          <a:stretch>
            <a:fillRect/>
          </a:stretch>
        </p:blipFill>
        <p:spPr bwMode="auto">
          <a:xfrm>
            <a:off x="990601" y="136525"/>
            <a:ext cx="10058400" cy="6721475"/>
          </a:xfrm>
          <a:prstGeom prst="rect">
            <a:avLst/>
          </a:prstGeom>
          <a:noFill/>
          <a:ln w="9525">
            <a:noFill/>
            <a:miter lim="800000"/>
            <a:headEnd/>
            <a:tailEnd/>
          </a:ln>
        </p:spPr>
      </p:pic>
    </p:spTree>
    <p:extLst>
      <p:ext uri="{BB962C8B-B14F-4D97-AF65-F5344CB8AC3E}">
        <p14:creationId xmlns:p14="http://schemas.microsoft.com/office/powerpoint/2010/main" val="4095334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57400" y="0"/>
            <a:ext cx="8077200" cy="1143000"/>
          </a:xfrm>
        </p:spPr>
        <p:txBody>
          <a:bodyPr>
            <a:normAutofit fontScale="90000"/>
          </a:bodyPr>
          <a:lstStyle/>
          <a:p>
            <a:r>
              <a:rPr lang="en-US" dirty="0"/>
              <a:t>When to Use Composite Primary Keys</a:t>
            </a:r>
          </a:p>
        </p:txBody>
      </p:sp>
      <p:sp>
        <p:nvSpPr>
          <p:cNvPr id="28675" name="Rectangle 3"/>
          <p:cNvSpPr>
            <a:spLocks noGrp="1" noChangeArrowheads="1"/>
          </p:cNvSpPr>
          <p:nvPr>
            <p:ph type="body" idx="1"/>
          </p:nvPr>
        </p:nvSpPr>
        <p:spPr>
          <a:xfrm>
            <a:off x="1752600" y="1143000"/>
            <a:ext cx="8686800" cy="5105400"/>
          </a:xfrm>
        </p:spPr>
        <p:txBody>
          <a:bodyPr/>
          <a:lstStyle/>
          <a:p>
            <a:r>
              <a:rPr lang="en-US" dirty="0"/>
              <a:t>Composite primary keys useful in two cases:</a:t>
            </a:r>
          </a:p>
          <a:p>
            <a:pPr lvl="1"/>
            <a:r>
              <a:rPr lang="en-US" dirty="0"/>
              <a:t>As identifiers of composite entities</a:t>
            </a:r>
          </a:p>
          <a:p>
            <a:pPr lvl="2"/>
            <a:r>
              <a:rPr lang="en-US" dirty="0"/>
              <a:t>In which each primary key combination is allowed once in M:N relationship</a:t>
            </a:r>
          </a:p>
          <a:p>
            <a:pPr lvl="1"/>
            <a:r>
              <a:rPr lang="en-US" dirty="0"/>
              <a:t>As identifiers of weak entities</a:t>
            </a:r>
          </a:p>
          <a:p>
            <a:pPr lvl="2"/>
            <a:r>
              <a:rPr lang="en-US" dirty="0"/>
              <a:t>In which weak entity has a strong identifying relationship with the parent entity</a:t>
            </a:r>
          </a:p>
          <a:p>
            <a:r>
              <a:rPr lang="en-US" dirty="0"/>
              <a:t>Automatically provides benefit of ensuring that there cannot be duplicate values</a:t>
            </a:r>
          </a:p>
        </p:txBody>
      </p:sp>
      <p:sp>
        <p:nvSpPr>
          <p:cNvPr id="28677" name="Slide Number Placeholder 4"/>
          <p:cNvSpPr>
            <a:spLocks noGrp="1"/>
          </p:cNvSpPr>
          <p:nvPr>
            <p:ph type="sldNum" sz="quarter" idx="11"/>
          </p:nvPr>
        </p:nvSpPr>
        <p:spPr>
          <a:noFill/>
        </p:spPr>
        <p:txBody>
          <a:bodyPr/>
          <a:lstStyle/>
          <a:p>
            <a:fld id="{DAECD8C0-9A32-47C2-8FB3-BF81947490E9}" type="slidenum">
              <a:rPr lang="en-US" smtClean="0"/>
              <a:pPr/>
              <a:t>56</a:t>
            </a:fld>
            <a:endParaRPr lang="en-US"/>
          </a:p>
        </p:txBody>
      </p:sp>
    </p:spTree>
    <p:extLst>
      <p:ext uri="{BB962C8B-B14F-4D97-AF65-F5344CB8AC3E}">
        <p14:creationId xmlns:p14="http://schemas.microsoft.com/office/powerpoint/2010/main" val="2004708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Fig05-06.bmp"/>
          <p:cNvPicPr>
            <a:picLocks noChangeAspect="1"/>
          </p:cNvPicPr>
          <p:nvPr/>
        </p:nvPicPr>
        <p:blipFill>
          <a:blip r:embed="rId3" cstate="print"/>
          <a:srcRect/>
          <a:stretch>
            <a:fillRect/>
          </a:stretch>
        </p:blipFill>
        <p:spPr bwMode="auto">
          <a:xfrm>
            <a:off x="2209800" y="685801"/>
            <a:ext cx="7924800" cy="4983163"/>
          </a:xfrm>
          <a:prstGeom prst="rect">
            <a:avLst/>
          </a:prstGeom>
          <a:noFill/>
          <a:ln w="9525">
            <a:noFill/>
            <a:miter lim="800000"/>
            <a:headEnd/>
            <a:tailEnd/>
          </a:ln>
        </p:spPr>
      </p:pic>
      <p:sp>
        <p:nvSpPr>
          <p:cNvPr id="29700" name="Slide Number Placeholder 5"/>
          <p:cNvSpPr>
            <a:spLocks noGrp="1"/>
          </p:cNvSpPr>
          <p:nvPr>
            <p:ph type="sldNum" sz="quarter" idx="11"/>
          </p:nvPr>
        </p:nvSpPr>
        <p:spPr>
          <a:noFill/>
        </p:spPr>
        <p:txBody>
          <a:bodyPr/>
          <a:lstStyle/>
          <a:p>
            <a:fld id="{711B99C9-2160-4311-B5E7-CEC87BF98952}" type="slidenum">
              <a:rPr lang="en-US" smtClean="0"/>
              <a:pPr/>
              <a:t>57</a:t>
            </a:fld>
            <a:endParaRPr lang="en-US"/>
          </a:p>
        </p:txBody>
      </p:sp>
      <p:sp>
        <p:nvSpPr>
          <p:cNvPr id="5" name="TextBox 4"/>
          <p:cNvSpPr txBox="1"/>
          <p:nvPr/>
        </p:nvSpPr>
        <p:spPr>
          <a:xfrm>
            <a:off x="5029200" y="5715000"/>
            <a:ext cx="3733800" cy="923330"/>
          </a:xfrm>
          <a:prstGeom prst="rect">
            <a:avLst/>
          </a:prstGeom>
          <a:noFill/>
        </p:spPr>
        <p:txBody>
          <a:bodyPr wrap="square" rtlCol="0">
            <a:spAutoFit/>
          </a:bodyPr>
          <a:lstStyle/>
          <a:p>
            <a:r>
              <a:rPr lang="en-US" b="1" dirty="0"/>
              <a:t>Composite PK of ENROLL ensures a student can not register for the same class twice</a:t>
            </a:r>
          </a:p>
        </p:txBody>
      </p:sp>
    </p:spTree>
    <p:extLst>
      <p:ext uri="{BB962C8B-B14F-4D97-AF65-F5344CB8AC3E}">
        <p14:creationId xmlns:p14="http://schemas.microsoft.com/office/powerpoint/2010/main" val="3973849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057400" y="381000"/>
            <a:ext cx="8077200" cy="762000"/>
          </a:xfrm>
        </p:spPr>
        <p:txBody>
          <a:bodyPr>
            <a:normAutofit fontScale="90000"/>
          </a:bodyPr>
          <a:lstStyle/>
          <a:p>
            <a:r>
              <a:rPr lang="en-US" dirty="0"/>
              <a:t>When to Use Composite Primary Keys</a:t>
            </a:r>
            <a:br>
              <a:rPr lang="en-US" dirty="0"/>
            </a:br>
            <a:endParaRPr lang="en-US" dirty="0"/>
          </a:p>
        </p:txBody>
      </p:sp>
      <p:sp>
        <p:nvSpPr>
          <p:cNvPr id="30723" name="Rectangle 3"/>
          <p:cNvSpPr>
            <a:spLocks noGrp="1" noChangeArrowheads="1"/>
          </p:cNvSpPr>
          <p:nvPr>
            <p:ph type="body" idx="1"/>
          </p:nvPr>
        </p:nvSpPr>
        <p:spPr>
          <a:xfrm>
            <a:off x="1828800" y="914400"/>
            <a:ext cx="8305800" cy="5334000"/>
          </a:xfrm>
        </p:spPr>
        <p:txBody>
          <a:bodyPr/>
          <a:lstStyle/>
          <a:p>
            <a:r>
              <a:rPr lang="en-US" dirty="0"/>
              <a:t>When used as identifiers of weak entities normally used to represent:</a:t>
            </a:r>
          </a:p>
          <a:p>
            <a:pPr lvl="1"/>
            <a:r>
              <a:rPr lang="en-US" dirty="0"/>
              <a:t>Real-world object that is existent-dependent on another real-world object</a:t>
            </a:r>
          </a:p>
          <a:p>
            <a:pPr lvl="1"/>
            <a:r>
              <a:rPr lang="en-US" dirty="0"/>
              <a:t>Real-world object that is represented in data model as two separate entities in strong identifying relationship</a:t>
            </a:r>
          </a:p>
          <a:p>
            <a:r>
              <a:rPr lang="en-US" dirty="0"/>
              <a:t>Dependent entity exists only when it is related to parent entity</a:t>
            </a:r>
          </a:p>
          <a:p>
            <a:pPr lvl="1"/>
            <a:r>
              <a:rPr lang="en-US" dirty="0"/>
              <a:t>EMPLOYEE  and DEPENDENT – latter uses a composite PK containing employee id</a:t>
            </a:r>
          </a:p>
          <a:p>
            <a:pPr lvl="1"/>
            <a:r>
              <a:rPr lang="en-US" dirty="0"/>
              <a:t>LINE exists only as part of INVOICE</a:t>
            </a:r>
          </a:p>
          <a:p>
            <a:pPr lvl="1"/>
            <a:endParaRPr lang="en-US" dirty="0"/>
          </a:p>
        </p:txBody>
      </p:sp>
      <p:sp>
        <p:nvSpPr>
          <p:cNvPr id="30725" name="Slide Number Placeholder 4"/>
          <p:cNvSpPr>
            <a:spLocks noGrp="1"/>
          </p:cNvSpPr>
          <p:nvPr>
            <p:ph type="sldNum" sz="quarter" idx="11"/>
          </p:nvPr>
        </p:nvSpPr>
        <p:spPr>
          <a:noFill/>
        </p:spPr>
        <p:txBody>
          <a:bodyPr/>
          <a:lstStyle/>
          <a:p>
            <a:fld id="{411C6953-047C-4903-8E14-CBDD55A85882}" type="slidenum">
              <a:rPr lang="en-US" smtClean="0"/>
              <a:pPr/>
              <a:t>58</a:t>
            </a:fld>
            <a:endParaRPr lang="en-US"/>
          </a:p>
        </p:txBody>
      </p:sp>
    </p:spTree>
    <p:extLst>
      <p:ext uri="{BB962C8B-B14F-4D97-AF65-F5344CB8AC3E}">
        <p14:creationId xmlns:p14="http://schemas.microsoft.com/office/powerpoint/2010/main" val="297507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When To Use Surrogate Primary Keys</a:t>
            </a:r>
          </a:p>
        </p:txBody>
      </p:sp>
      <p:sp>
        <p:nvSpPr>
          <p:cNvPr id="31747" name="Rectangle 3"/>
          <p:cNvSpPr>
            <a:spLocks noGrp="1" noChangeArrowheads="1"/>
          </p:cNvSpPr>
          <p:nvPr>
            <p:ph type="body" idx="1"/>
          </p:nvPr>
        </p:nvSpPr>
        <p:spPr/>
        <p:txBody>
          <a:bodyPr/>
          <a:lstStyle/>
          <a:p>
            <a:r>
              <a:rPr lang="en-US"/>
              <a:t>Especially helpful when there is:</a:t>
            </a:r>
          </a:p>
          <a:p>
            <a:pPr lvl="1"/>
            <a:r>
              <a:rPr lang="en-US"/>
              <a:t>No natural key</a:t>
            </a:r>
          </a:p>
          <a:p>
            <a:pPr lvl="1"/>
            <a:r>
              <a:rPr lang="en-US"/>
              <a:t>Selected candidate key has embedded semantic contents</a:t>
            </a:r>
          </a:p>
          <a:p>
            <a:pPr lvl="1"/>
            <a:r>
              <a:rPr lang="en-US"/>
              <a:t>Selected candidate key is too long or cumbersome</a:t>
            </a:r>
          </a:p>
        </p:txBody>
      </p:sp>
      <p:sp>
        <p:nvSpPr>
          <p:cNvPr id="31749" name="Slide Number Placeholder 4"/>
          <p:cNvSpPr>
            <a:spLocks noGrp="1"/>
          </p:cNvSpPr>
          <p:nvPr>
            <p:ph type="sldNum" sz="quarter" idx="11"/>
          </p:nvPr>
        </p:nvSpPr>
        <p:spPr>
          <a:noFill/>
        </p:spPr>
        <p:txBody>
          <a:bodyPr/>
          <a:lstStyle/>
          <a:p>
            <a:fld id="{84D63200-423C-4F1A-8DEF-6C3D52C5EF8B}" type="slidenum">
              <a:rPr lang="en-US" smtClean="0"/>
              <a:pPr/>
              <a:t>59</a:t>
            </a:fld>
            <a:endParaRPr lang="en-US"/>
          </a:p>
        </p:txBody>
      </p:sp>
    </p:spTree>
    <p:extLst>
      <p:ext uri="{BB962C8B-B14F-4D97-AF65-F5344CB8AC3E}">
        <p14:creationId xmlns:p14="http://schemas.microsoft.com/office/powerpoint/2010/main" val="98559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a:extLst>
              <a:ext uri="{FF2B5EF4-FFF2-40B4-BE49-F238E27FC236}">
                <a16:creationId xmlns:a16="http://schemas.microsoft.com/office/drawing/2014/main" id="{C65E863F-B1E8-4D44-8551-A3A0745B7A05}"/>
              </a:ext>
            </a:extLst>
          </p:cNvPr>
          <p:cNvSpPr>
            <a:spLocks noGrp="1" noChangeArrowheads="1"/>
          </p:cNvSpPr>
          <p:nvPr>
            <p:ph type="title"/>
          </p:nvPr>
        </p:nvSpPr>
        <p:spPr/>
        <p:txBody>
          <a:bodyPr/>
          <a:lstStyle/>
          <a:p>
            <a:pPr eaLnBrk="1" hangingPunct="1"/>
            <a:r>
              <a:rPr lang="en-US" altLang="en-US"/>
              <a:t>Example COMPANY Database (Contd.)</a:t>
            </a:r>
          </a:p>
        </p:txBody>
      </p:sp>
      <p:sp>
        <p:nvSpPr>
          <p:cNvPr id="15364" name="Rectangle 5">
            <a:extLst>
              <a:ext uri="{FF2B5EF4-FFF2-40B4-BE49-F238E27FC236}">
                <a16:creationId xmlns:a16="http://schemas.microsoft.com/office/drawing/2014/main" id="{0DF6FAB9-4B5A-49E7-9665-23E6C5AFAF2E}"/>
              </a:ext>
            </a:extLst>
          </p:cNvPr>
          <p:cNvSpPr>
            <a:spLocks noGrp="1" noChangeArrowheads="1"/>
          </p:cNvSpPr>
          <p:nvPr>
            <p:ph type="body" idx="1"/>
          </p:nvPr>
        </p:nvSpPr>
        <p:spPr/>
        <p:txBody>
          <a:bodyPr/>
          <a:lstStyle/>
          <a:p>
            <a:pPr lvl="1" eaLnBrk="1" hangingPunct="1">
              <a:lnSpc>
                <a:spcPct val="90000"/>
              </a:lnSpc>
            </a:pPr>
            <a:r>
              <a:rPr lang="en-US" altLang="en-US"/>
              <a:t>We store each EMPLOYEE’s social security number, address, salary, sex, and birthdate. </a:t>
            </a:r>
          </a:p>
          <a:p>
            <a:pPr lvl="2" eaLnBrk="1" hangingPunct="1">
              <a:lnSpc>
                <a:spcPct val="90000"/>
              </a:lnSpc>
            </a:pPr>
            <a:r>
              <a:rPr lang="en-US" altLang="en-US"/>
              <a:t>Each employee </a:t>
            </a:r>
            <a:r>
              <a:rPr lang="en-US" altLang="en-US" i="1"/>
              <a:t>works for</a:t>
            </a:r>
            <a:r>
              <a:rPr lang="en-US" altLang="en-US"/>
              <a:t> one department but may </a:t>
            </a:r>
            <a:r>
              <a:rPr lang="en-US" altLang="en-US" i="1"/>
              <a:t>work on</a:t>
            </a:r>
            <a:r>
              <a:rPr lang="en-US" altLang="en-US"/>
              <a:t> several projects.</a:t>
            </a:r>
          </a:p>
          <a:p>
            <a:pPr lvl="2" eaLnBrk="1" hangingPunct="1">
              <a:lnSpc>
                <a:spcPct val="90000"/>
              </a:lnSpc>
            </a:pPr>
            <a:r>
              <a:rPr lang="en-US" altLang="en-US"/>
              <a:t>We keep track of the number of hours per week that an employee currently works on each project.</a:t>
            </a:r>
          </a:p>
          <a:p>
            <a:pPr lvl="2" eaLnBrk="1" hangingPunct="1">
              <a:lnSpc>
                <a:spcPct val="90000"/>
              </a:lnSpc>
            </a:pPr>
            <a:r>
              <a:rPr lang="en-US" altLang="en-US"/>
              <a:t>We also keep track of the </a:t>
            </a:r>
            <a:r>
              <a:rPr lang="en-US" altLang="en-US" i="1"/>
              <a:t>direct supervisor</a:t>
            </a:r>
            <a:r>
              <a:rPr lang="en-US" altLang="en-US"/>
              <a:t> of each employee.</a:t>
            </a:r>
          </a:p>
          <a:p>
            <a:pPr lvl="1" eaLnBrk="1" hangingPunct="1">
              <a:lnSpc>
                <a:spcPct val="90000"/>
              </a:lnSpc>
            </a:pPr>
            <a:r>
              <a:rPr lang="en-US" altLang="en-US"/>
              <a:t>Each employee may </a:t>
            </a:r>
            <a:r>
              <a:rPr lang="en-US" altLang="en-US" i="1"/>
              <a:t>have</a:t>
            </a:r>
            <a:r>
              <a:rPr lang="en-US" altLang="en-US"/>
              <a:t> a number of DEPENDENTs.</a:t>
            </a:r>
          </a:p>
          <a:p>
            <a:pPr lvl="2" eaLnBrk="1" hangingPunct="1">
              <a:lnSpc>
                <a:spcPct val="90000"/>
              </a:lnSpc>
            </a:pPr>
            <a:r>
              <a:rPr lang="en-US" altLang="en-US"/>
              <a:t>For each dependent, we keep track of their name, sex, birthdate, and relationship to the employee.</a:t>
            </a:r>
          </a:p>
        </p:txBody>
      </p:sp>
    </p:spTree>
    <p:extLst>
      <p:ext uri="{BB962C8B-B14F-4D97-AF65-F5344CB8AC3E}">
        <p14:creationId xmlns:p14="http://schemas.microsoft.com/office/powerpoint/2010/main" val="6543158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057400" y="381000"/>
            <a:ext cx="8077200" cy="914400"/>
          </a:xfrm>
        </p:spPr>
        <p:txBody>
          <a:bodyPr>
            <a:normAutofit fontScale="90000"/>
          </a:bodyPr>
          <a:lstStyle/>
          <a:p>
            <a:r>
              <a:rPr lang="en-US" dirty="0"/>
              <a:t>When To Use Surrogate Primary Keys </a:t>
            </a:r>
          </a:p>
        </p:txBody>
      </p:sp>
      <p:sp>
        <p:nvSpPr>
          <p:cNvPr id="32771" name="Rectangle 3"/>
          <p:cNvSpPr>
            <a:spLocks noGrp="1" noChangeArrowheads="1"/>
          </p:cNvSpPr>
          <p:nvPr>
            <p:ph type="body" idx="1"/>
          </p:nvPr>
        </p:nvSpPr>
        <p:spPr>
          <a:xfrm>
            <a:off x="2057400" y="1295400"/>
            <a:ext cx="8077200" cy="4953000"/>
          </a:xfrm>
        </p:spPr>
        <p:txBody>
          <a:bodyPr/>
          <a:lstStyle/>
          <a:p>
            <a:r>
              <a:rPr lang="en-US" dirty="0"/>
              <a:t>If you use surrogate key:</a:t>
            </a:r>
          </a:p>
          <a:p>
            <a:pPr lvl="1"/>
            <a:r>
              <a:rPr lang="en-US" dirty="0"/>
              <a:t>Ensure that candidate key of entity in question performs properly</a:t>
            </a:r>
          </a:p>
          <a:p>
            <a:pPr lvl="1"/>
            <a:r>
              <a:rPr lang="en-US" dirty="0"/>
              <a:t>Use “unique index” and “not null” constraints</a:t>
            </a:r>
          </a:p>
        </p:txBody>
      </p:sp>
      <p:sp>
        <p:nvSpPr>
          <p:cNvPr id="32773" name="Slide Number Placeholder 4"/>
          <p:cNvSpPr>
            <a:spLocks noGrp="1"/>
          </p:cNvSpPr>
          <p:nvPr>
            <p:ph type="sldNum" sz="quarter" idx="11"/>
          </p:nvPr>
        </p:nvSpPr>
        <p:spPr>
          <a:noFill/>
        </p:spPr>
        <p:txBody>
          <a:bodyPr/>
          <a:lstStyle/>
          <a:p>
            <a:fld id="{0F952DD6-2740-491D-8DE1-955224ED7A91}" type="slidenum">
              <a:rPr lang="en-US" smtClean="0"/>
              <a:pPr/>
              <a:t>60</a:t>
            </a:fld>
            <a:endParaRPr lang="en-US"/>
          </a:p>
        </p:txBody>
      </p:sp>
    </p:spTree>
    <p:extLst>
      <p:ext uri="{BB962C8B-B14F-4D97-AF65-F5344CB8AC3E}">
        <p14:creationId xmlns:p14="http://schemas.microsoft.com/office/powerpoint/2010/main" val="2159898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Tbl05-04.bmp"/>
          <p:cNvPicPr>
            <a:picLocks noChangeAspect="1"/>
          </p:cNvPicPr>
          <p:nvPr/>
        </p:nvPicPr>
        <p:blipFill>
          <a:blip r:embed="rId3" cstate="print"/>
          <a:srcRect/>
          <a:stretch>
            <a:fillRect/>
          </a:stretch>
        </p:blipFill>
        <p:spPr bwMode="auto">
          <a:xfrm>
            <a:off x="2057400" y="914401"/>
            <a:ext cx="7842250" cy="2251075"/>
          </a:xfrm>
          <a:prstGeom prst="rect">
            <a:avLst/>
          </a:prstGeom>
          <a:noFill/>
          <a:ln w="9525">
            <a:noFill/>
            <a:miter lim="800000"/>
            <a:headEnd/>
            <a:tailEnd/>
          </a:ln>
        </p:spPr>
      </p:pic>
      <p:sp>
        <p:nvSpPr>
          <p:cNvPr id="33796" name="Slide Number Placeholder 5"/>
          <p:cNvSpPr>
            <a:spLocks noGrp="1"/>
          </p:cNvSpPr>
          <p:nvPr>
            <p:ph type="sldNum" sz="quarter" idx="11"/>
          </p:nvPr>
        </p:nvSpPr>
        <p:spPr>
          <a:noFill/>
        </p:spPr>
        <p:txBody>
          <a:bodyPr/>
          <a:lstStyle/>
          <a:p>
            <a:fld id="{123C5582-1DCC-4C41-9FBC-C55B8EBBDCFF}" type="slidenum">
              <a:rPr lang="en-US" smtClean="0"/>
              <a:pPr/>
              <a:t>61</a:t>
            </a:fld>
            <a:endParaRPr lang="en-US"/>
          </a:p>
        </p:txBody>
      </p:sp>
      <p:sp>
        <p:nvSpPr>
          <p:cNvPr id="5" name="Rectangle 2"/>
          <p:cNvSpPr>
            <a:spLocks noGrp="1" noChangeArrowheads="1"/>
          </p:cNvSpPr>
          <p:nvPr>
            <p:ph type="title"/>
          </p:nvPr>
        </p:nvSpPr>
        <p:spPr>
          <a:xfrm>
            <a:off x="2057400" y="0"/>
            <a:ext cx="8077200" cy="914400"/>
          </a:xfrm>
        </p:spPr>
        <p:txBody>
          <a:bodyPr>
            <a:normAutofit fontScale="90000"/>
          </a:bodyPr>
          <a:lstStyle/>
          <a:p>
            <a:r>
              <a:rPr lang="en-US" dirty="0"/>
              <a:t>When To Use Surrogate Primary Keys </a:t>
            </a:r>
          </a:p>
        </p:txBody>
      </p:sp>
      <p:sp>
        <p:nvSpPr>
          <p:cNvPr id="6" name="Rectangle 3"/>
          <p:cNvSpPr>
            <a:spLocks noGrp="1" noChangeArrowheads="1"/>
          </p:cNvSpPr>
          <p:nvPr>
            <p:ph type="body" idx="1"/>
          </p:nvPr>
        </p:nvSpPr>
        <p:spPr>
          <a:xfrm>
            <a:off x="1524000" y="3276600"/>
            <a:ext cx="9144000" cy="2971800"/>
          </a:xfrm>
        </p:spPr>
        <p:txBody>
          <a:bodyPr/>
          <a:lstStyle/>
          <a:p>
            <a:r>
              <a:rPr lang="en-US" sz="2000" dirty="0"/>
              <a:t>A catering hall has a number of rooms it rents for small parties</a:t>
            </a:r>
          </a:p>
          <a:p>
            <a:pPr lvl="1"/>
            <a:r>
              <a:rPr lang="en-US" sz="2000" dirty="0"/>
              <a:t>What should be the PK? DATE,TIME_START,ROOM </a:t>
            </a:r>
          </a:p>
          <a:p>
            <a:pPr lvl="1"/>
            <a:r>
              <a:rPr lang="en-US" sz="2000" dirty="0"/>
              <a:t>What if, in addition to the room, additional equipment were to be used from the RESOUCE table</a:t>
            </a:r>
          </a:p>
          <a:p>
            <a:pPr lvl="1"/>
            <a:r>
              <a:rPr lang="en-US" sz="2000" dirty="0"/>
              <a:t>Composite key for linking table would be DATE,TIME_START,ROOM, RSC_ID </a:t>
            </a:r>
          </a:p>
          <a:p>
            <a:pPr lvl="2"/>
            <a:r>
              <a:rPr lang="en-US" sz="1800" dirty="0"/>
              <a:t>Quite lengthy</a:t>
            </a:r>
          </a:p>
          <a:p>
            <a:pPr lvl="2"/>
            <a:r>
              <a:rPr lang="en-US" sz="1800" dirty="0"/>
              <a:t>If that became FK in another entity, it would be quite complex to maintain</a:t>
            </a:r>
          </a:p>
          <a:p>
            <a:pPr lvl="1"/>
            <a:r>
              <a:rPr lang="en-US" sz="2000" dirty="0"/>
              <a:t>Instead use numeric, single attribute surrogate key</a:t>
            </a:r>
          </a:p>
        </p:txBody>
      </p:sp>
    </p:spTree>
    <p:extLst>
      <p:ext uri="{BB962C8B-B14F-4D97-AF65-F5344CB8AC3E}">
        <p14:creationId xmlns:p14="http://schemas.microsoft.com/office/powerpoint/2010/main" val="2732202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Design Cases: </a:t>
            </a:r>
            <a:br>
              <a:rPr lang="en-US"/>
            </a:br>
            <a:r>
              <a:rPr lang="en-US"/>
              <a:t>Learning Flexible Database Design</a:t>
            </a:r>
          </a:p>
        </p:txBody>
      </p:sp>
      <p:sp>
        <p:nvSpPr>
          <p:cNvPr id="34819" name="Rectangle 3"/>
          <p:cNvSpPr>
            <a:spLocks noGrp="1" noChangeArrowheads="1"/>
          </p:cNvSpPr>
          <p:nvPr>
            <p:ph type="body" idx="1"/>
          </p:nvPr>
        </p:nvSpPr>
        <p:spPr/>
        <p:txBody>
          <a:bodyPr/>
          <a:lstStyle/>
          <a:p>
            <a:r>
              <a:rPr lang="en-US"/>
              <a:t>Data modeling and design requires skills acquired through experience</a:t>
            </a:r>
          </a:p>
          <a:p>
            <a:r>
              <a:rPr lang="en-US"/>
              <a:t>Experience acquired through practice</a:t>
            </a:r>
          </a:p>
          <a:p>
            <a:r>
              <a:rPr lang="en-US"/>
              <a:t>Four special design cases that highlight:</a:t>
            </a:r>
          </a:p>
          <a:p>
            <a:pPr lvl="1"/>
            <a:r>
              <a:rPr lang="en-US"/>
              <a:t>Importance of flexible design</a:t>
            </a:r>
          </a:p>
          <a:p>
            <a:pPr lvl="1"/>
            <a:r>
              <a:rPr lang="en-US"/>
              <a:t>Proper identification of primary keys</a:t>
            </a:r>
          </a:p>
          <a:p>
            <a:pPr lvl="1"/>
            <a:r>
              <a:rPr lang="en-US"/>
              <a:t>Placement of foreign keys</a:t>
            </a:r>
          </a:p>
        </p:txBody>
      </p:sp>
      <p:sp>
        <p:nvSpPr>
          <p:cNvPr id="34821" name="Slide Number Placeholder 4"/>
          <p:cNvSpPr>
            <a:spLocks noGrp="1"/>
          </p:cNvSpPr>
          <p:nvPr>
            <p:ph type="sldNum" sz="quarter" idx="11"/>
          </p:nvPr>
        </p:nvSpPr>
        <p:spPr>
          <a:noFill/>
        </p:spPr>
        <p:txBody>
          <a:bodyPr/>
          <a:lstStyle/>
          <a:p>
            <a:fld id="{00A2026C-A00E-4B6D-AACD-C1934E0FFDB9}" type="slidenum">
              <a:rPr lang="en-US" smtClean="0"/>
              <a:pPr/>
              <a:t>62</a:t>
            </a:fld>
            <a:endParaRPr lang="en-US"/>
          </a:p>
        </p:txBody>
      </p:sp>
    </p:spTree>
    <p:extLst>
      <p:ext uri="{BB962C8B-B14F-4D97-AF65-F5344CB8AC3E}">
        <p14:creationId xmlns:p14="http://schemas.microsoft.com/office/powerpoint/2010/main" val="17458108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Design Case 1: Implementing 1:1 Relationships</a:t>
            </a:r>
          </a:p>
        </p:txBody>
      </p:sp>
      <p:sp>
        <p:nvSpPr>
          <p:cNvPr id="35843" name="Rectangle 3"/>
          <p:cNvSpPr>
            <a:spLocks noGrp="1" noChangeArrowheads="1"/>
          </p:cNvSpPr>
          <p:nvPr>
            <p:ph type="body" idx="1"/>
          </p:nvPr>
        </p:nvSpPr>
        <p:spPr/>
        <p:txBody>
          <a:bodyPr/>
          <a:lstStyle/>
          <a:p>
            <a:r>
              <a:rPr lang="en-US"/>
              <a:t>Foreign keys work with primary keys to properly implement relationships in relational model</a:t>
            </a:r>
          </a:p>
          <a:p>
            <a:r>
              <a:rPr lang="en-US"/>
              <a:t>Put primary key of the “one” side on the “many” side as foreign key</a:t>
            </a:r>
          </a:p>
          <a:p>
            <a:pPr lvl="1"/>
            <a:r>
              <a:rPr lang="en-US"/>
              <a:t>Primary key: parent entity</a:t>
            </a:r>
          </a:p>
          <a:p>
            <a:pPr lvl="1"/>
            <a:r>
              <a:rPr lang="en-US"/>
              <a:t>Foreign key: dependent entity</a:t>
            </a:r>
          </a:p>
        </p:txBody>
      </p:sp>
      <p:sp>
        <p:nvSpPr>
          <p:cNvPr id="35845" name="Slide Number Placeholder 4"/>
          <p:cNvSpPr>
            <a:spLocks noGrp="1"/>
          </p:cNvSpPr>
          <p:nvPr>
            <p:ph type="sldNum" sz="quarter" idx="11"/>
          </p:nvPr>
        </p:nvSpPr>
        <p:spPr>
          <a:noFill/>
        </p:spPr>
        <p:txBody>
          <a:bodyPr/>
          <a:lstStyle/>
          <a:p>
            <a:fld id="{1B8A27CA-D160-439A-A882-52AD32A42E47}" type="slidenum">
              <a:rPr lang="en-US" smtClean="0"/>
              <a:pPr/>
              <a:t>63</a:t>
            </a:fld>
            <a:endParaRPr lang="en-US"/>
          </a:p>
        </p:txBody>
      </p:sp>
    </p:spTree>
    <p:extLst>
      <p:ext uri="{BB962C8B-B14F-4D97-AF65-F5344CB8AC3E}">
        <p14:creationId xmlns:p14="http://schemas.microsoft.com/office/powerpoint/2010/main" val="2997409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1524000" y="0"/>
            <a:ext cx="9144000" cy="1371600"/>
          </a:xfrm>
        </p:spPr>
        <p:txBody>
          <a:bodyPr/>
          <a:lstStyle/>
          <a:p>
            <a:r>
              <a:rPr lang="en-US" dirty="0"/>
              <a:t>Design Case 1: Implementing 1:1 Relationships</a:t>
            </a:r>
          </a:p>
        </p:txBody>
      </p:sp>
      <p:sp>
        <p:nvSpPr>
          <p:cNvPr id="36867" name="Rectangle 5"/>
          <p:cNvSpPr>
            <a:spLocks noGrp="1" noChangeArrowheads="1"/>
          </p:cNvSpPr>
          <p:nvPr>
            <p:ph type="body" idx="1"/>
          </p:nvPr>
        </p:nvSpPr>
        <p:spPr>
          <a:xfrm>
            <a:off x="2057400" y="1295400"/>
            <a:ext cx="8077200" cy="4953000"/>
          </a:xfrm>
        </p:spPr>
        <p:txBody>
          <a:bodyPr/>
          <a:lstStyle/>
          <a:p>
            <a:r>
              <a:rPr lang="en-US" dirty="0"/>
              <a:t>In 1:1 relationship, there are two options:</a:t>
            </a:r>
          </a:p>
          <a:p>
            <a:pPr lvl="1"/>
            <a:r>
              <a:rPr lang="en-US" dirty="0"/>
              <a:t>Place a foreign key in both entities (not recommended)</a:t>
            </a:r>
          </a:p>
          <a:p>
            <a:pPr lvl="1"/>
            <a:r>
              <a:rPr lang="en-US" dirty="0"/>
              <a:t>Place a foreign key in one of the entities </a:t>
            </a:r>
          </a:p>
          <a:p>
            <a:pPr lvl="2"/>
            <a:r>
              <a:rPr lang="en-US" dirty="0"/>
              <a:t>Primary key of one of the two entities appears as foreign key of other</a:t>
            </a:r>
          </a:p>
          <a:p>
            <a:endParaRPr lang="en-US" dirty="0"/>
          </a:p>
        </p:txBody>
      </p:sp>
      <p:sp>
        <p:nvSpPr>
          <p:cNvPr id="36869" name="Slide Number Placeholder 4"/>
          <p:cNvSpPr>
            <a:spLocks noGrp="1"/>
          </p:cNvSpPr>
          <p:nvPr>
            <p:ph type="sldNum" sz="quarter" idx="11"/>
          </p:nvPr>
        </p:nvSpPr>
        <p:spPr>
          <a:noFill/>
        </p:spPr>
        <p:txBody>
          <a:bodyPr/>
          <a:lstStyle/>
          <a:p>
            <a:fld id="{8761AE24-99D8-4205-8130-C3546FEC76D3}" type="slidenum">
              <a:rPr lang="en-US" smtClean="0"/>
              <a:pPr/>
              <a:t>64</a:t>
            </a:fld>
            <a:endParaRPr lang="en-US"/>
          </a:p>
        </p:txBody>
      </p:sp>
      <p:pic>
        <p:nvPicPr>
          <p:cNvPr id="6" name="Picture 4" descr="Tbl05-05.bmp"/>
          <p:cNvPicPr>
            <a:picLocks noChangeAspect="1"/>
          </p:cNvPicPr>
          <p:nvPr/>
        </p:nvPicPr>
        <p:blipFill>
          <a:blip r:embed="rId3" cstate="print"/>
          <a:srcRect/>
          <a:stretch>
            <a:fillRect/>
          </a:stretch>
        </p:blipFill>
        <p:spPr bwMode="auto">
          <a:xfrm>
            <a:off x="2438400" y="4191001"/>
            <a:ext cx="7004050" cy="1914525"/>
          </a:xfrm>
          <a:prstGeom prst="rect">
            <a:avLst/>
          </a:prstGeom>
          <a:noFill/>
          <a:ln w="9525">
            <a:noFill/>
            <a:miter lim="800000"/>
            <a:headEnd/>
            <a:tailEnd/>
          </a:ln>
        </p:spPr>
      </p:pic>
    </p:spTree>
    <p:extLst>
      <p:ext uri="{BB962C8B-B14F-4D97-AF65-F5344CB8AC3E}">
        <p14:creationId xmlns:p14="http://schemas.microsoft.com/office/powerpoint/2010/main" val="2887790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Fig05-07.bmp"/>
          <p:cNvPicPr>
            <a:picLocks noChangeAspect="1"/>
          </p:cNvPicPr>
          <p:nvPr/>
        </p:nvPicPr>
        <p:blipFill>
          <a:blip r:embed="rId3" cstate="print"/>
          <a:srcRect/>
          <a:stretch>
            <a:fillRect/>
          </a:stretch>
        </p:blipFill>
        <p:spPr bwMode="auto">
          <a:xfrm>
            <a:off x="2135189" y="1905001"/>
            <a:ext cx="7769225" cy="2778125"/>
          </a:xfrm>
          <a:prstGeom prst="rect">
            <a:avLst/>
          </a:prstGeom>
          <a:noFill/>
          <a:ln w="9525">
            <a:noFill/>
            <a:miter lim="800000"/>
            <a:headEnd/>
            <a:tailEnd/>
          </a:ln>
        </p:spPr>
      </p:pic>
      <p:sp>
        <p:nvSpPr>
          <p:cNvPr id="38916" name="Slide Number Placeholder 5"/>
          <p:cNvSpPr>
            <a:spLocks noGrp="1"/>
          </p:cNvSpPr>
          <p:nvPr>
            <p:ph type="sldNum" sz="quarter" idx="11"/>
          </p:nvPr>
        </p:nvSpPr>
        <p:spPr>
          <a:noFill/>
        </p:spPr>
        <p:txBody>
          <a:bodyPr/>
          <a:lstStyle/>
          <a:p>
            <a:fld id="{DAA6A0B1-54DF-49E7-B613-4182EEC750A5}" type="slidenum">
              <a:rPr lang="en-US" smtClean="0"/>
              <a:pPr/>
              <a:t>65</a:t>
            </a:fld>
            <a:endParaRPr lang="en-US"/>
          </a:p>
        </p:txBody>
      </p:sp>
    </p:spTree>
    <p:extLst>
      <p:ext uri="{BB962C8B-B14F-4D97-AF65-F5344CB8AC3E}">
        <p14:creationId xmlns:p14="http://schemas.microsoft.com/office/powerpoint/2010/main" val="25254126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Design Case 2: Maintaining History of Time-Variant Data</a:t>
            </a:r>
          </a:p>
        </p:txBody>
      </p:sp>
      <p:sp>
        <p:nvSpPr>
          <p:cNvPr id="39939" name="Rectangle 3"/>
          <p:cNvSpPr>
            <a:spLocks noGrp="1" noChangeArrowheads="1"/>
          </p:cNvSpPr>
          <p:nvPr>
            <p:ph type="body" idx="1"/>
          </p:nvPr>
        </p:nvSpPr>
        <p:spPr>
          <a:xfrm>
            <a:off x="2057400" y="1524000"/>
            <a:ext cx="8077200" cy="4572000"/>
          </a:xfrm>
        </p:spPr>
        <p:txBody>
          <a:bodyPr/>
          <a:lstStyle/>
          <a:p>
            <a:r>
              <a:rPr lang="en-US"/>
              <a:t>Normally, existing attribute values are replaced with new value without regard to previous value</a:t>
            </a:r>
          </a:p>
          <a:p>
            <a:r>
              <a:rPr lang="en-US"/>
              <a:t>Time-variant data:</a:t>
            </a:r>
          </a:p>
          <a:p>
            <a:pPr lvl="1"/>
            <a:r>
              <a:rPr lang="en-US"/>
              <a:t>Values change over time</a:t>
            </a:r>
          </a:p>
          <a:p>
            <a:pPr lvl="1"/>
            <a:r>
              <a:rPr lang="en-US"/>
              <a:t>Must keep a history of data changes</a:t>
            </a:r>
          </a:p>
          <a:p>
            <a:r>
              <a:rPr lang="en-US"/>
              <a:t>Keeping history of time-variant data equivalent to having a multivalued attribute in your entity</a:t>
            </a:r>
          </a:p>
          <a:p>
            <a:r>
              <a:rPr lang="en-US"/>
              <a:t>Must create new entity in 1:M relationships with original entity</a:t>
            </a:r>
          </a:p>
          <a:p>
            <a:r>
              <a:rPr lang="en-US"/>
              <a:t>New entity contains new value, date of change</a:t>
            </a:r>
          </a:p>
          <a:p>
            <a:endParaRPr lang="en-US"/>
          </a:p>
        </p:txBody>
      </p:sp>
      <p:sp>
        <p:nvSpPr>
          <p:cNvPr id="39941" name="Slide Number Placeholder 4"/>
          <p:cNvSpPr>
            <a:spLocks noGrp="1"/>
          </p:cNvSpPr>
          <p:nvPr>
            <p:ph type="sldNum" sz="quarter" idx="11"/>
          </p:nvPr>
        </p:nvSpPr>
        <p:spPr>
          <a:noFill/>
        </p:spPr>
        <p:txBody>
          <a:bodyPr/>
          <a:lstStyle/>
          <a:p>
            <a:fld id="{8790578A-94F6-4C6D-9CFE-1528BE79E1E4}" type="slidenum">
              <a:rPr lang="en-US" smtClean="0"/>
              <a:pPr/>
              <a:t>66</a:t>
            </a:fld>
            <a:endParaRPr lang="en-US"/>
          </a:p>
        </p:txBody>
      </p:sp>
    </p:spTree>
    <p:extLst>
      <p:ext uri="{BB962C8B-B14F-4D97-AF65-F5344CB8AC3E}">
        <p14:creationId xmlns:p14="http://schemas.microsoft.com/office/powerpoint/2010/main" val="930928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descr="Fig05-08.bmp"/>
          <p:cNvPicPr>
            <a:picLocks noChangeAspect="1"/>
          </p:cNvPicPr>
          <p:nvPr/>
        </p:nvPicPr>
        <p:blipFill>
          <a:blip r:embed="rId3" cstate="print"/>
          <a:srcRect/>
          <a:stretch>
            <a:fillRect/>
          </a:stretch>
        </p:blipFill>
        <p:spPr bwMode="auto">
          <a:xfrm>
            <a:off x="2133600" y="747714"/>
            <a:ext cx="7848600" cy="5057775"/>
          </a:xfrm>
          <a:prstGeom prst="rect">
            <a:avLst/>
          </a:prstGeom>
          <a:noFill/>
          <a:ln w="9525">
            <a:noFill/>
            <a:miter lim="800000"/>
            <a:headEnd/>
            <a:tailEnd/>
          </a:ln>
        </p:spPr>
      </p:pic>
      <p:sp>
        <p:nvSpPr>
          <p:cNvPr id="40964" name="Slide Number Placeholder 5"/>
          <p:cNvSpPr>
            <a:spLocks noGrp="1"/>
          </p:cNvSpPr>
          <p:nvPr>
            <p:ph type="sldNum" sz="quarter" idx="11"/>
          </p:nvPr>
        </p:nvSpPr>
        <p:spPr>
          <a:noFill/>
        </p:spPr>
        <p:txBody>
          <a:bodyPr/>
          <a:lstStyle/>
          <a:p>
            <a:fld id="{BBFA0BE9-287F-45E5-8684-9C7B565DC9E8}" type="slidenum">
              <a:rPr lang="en-US" smtClean="0"/>
              <a:pPr/>
              <a:t>67</a:t>
            </a:fld>
            <a:endParaRPr lang="en-US"/>
          </a:p>
        </p:txBody>
      </p:sp>
    </p:spTree>
    <p:extLst>
      <p:ext uri="{BB962C8B-B14F-4D97-AF65-F5344CB8AC3E}">
        <p14:creationId xmlns:p14="http://schemas.microsoft.com/office/powerpoint/2010/main" val="2648446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Fig05-09.bmp"/>
          <p:cNvPicPr>
            <a:picLocks noChangeAspect="1"/>
          </p:cNvPicPr>
          <p:nvPr/>
        </p:nvPicPr>
        <p:blipFill>
          <a:blip r:embed="rId3" cstate="print"/>
          <a:srcRect/>
          <a:stretch>
            <a:fillRect/>
          </a:stretch>
        </p:blipFill>
        <p:spPr bwMode="auto">
          <a:xfrm>
            <a:off x="2141539" y="685800"/>
            <a:ext cx="7832725" cy="5181600"/>
          </a:xfrm>
          <a:prstGeom prst="rect">
            <a:avLst/>
          </a:prstGeom>
          <a:noFill/>
          <a:ln w="9525">
            <a:noFill/>
            <a:miter lim="800000"/>
            <a:headEnd/>
            <a:tailEnd/>
          </a:ln>
        </p:spPr>
      </p:pic>
      <p:sp>
        <p:nvSpPr>
          <p:cNvPr id="41988" name="Slide Number Placeholder 5"/>
          <p:cNvSpPr>
            <a:spLocks noGrp="1"/>
          </p:cNvSpPr>
          <p:nvPr>
            <p:ph type="sldNum" sz="quarter" idx="11"/>
          </p:nvPr>
        </p:nvSpPr>
        <p:spPr>
          <a:noFill/>
        </p:spPr>
        <p:txBody>
          <a:bodyPr/>
          <a:lstStyle/>
          <a:p>
            <a:fld id="{9ACDE524-7928-4B71-8590-CAF99D07B09C}" type="slidenum">
              <a:rPr lang="en-US" smtClean="0"/>
              <a:pPr/>
              <a:t>68</a:t>
            </a:fld>
            <a:endParaRPr lang="en-US"/>
          </a:p>
        </p:txBody>
      </p:sp>
    </p:spTree>
    <p:extLst>
      <p:ext uri="{BB962C8B-B14F-4D97-AF65-F5344CB8AC3E}">
        <p14:creationId xmlns:p14="http://schemas.microsoft.com/office/powerpoint/2010/main" val="3018276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Design Case 3: Fan Traps</a:t>
            </a:r>
          </a:p>
        </p:txBody>
      </p:sp>
      <p:sp>
        <p:nvSpPr>
          <p:cNvPr id="43011" name="Rectangle 3"/>
          <p:cNvSpPr>
            <a:spLocks noGrp="1" noChangeArrowheads="1"/>
          </p:cNvSpPr>
          <p:nvPr>
            <p:ph type="body" idx="1"/>
          </p:nvPr>
        </p:nvSpPr>
        <p:spPr/>
        <p:txBody>
          <a:bodyPr/>
          <a:lstStyle/>
          <a:p>
            <a:r>
              <a:rPr lang="en-US"/>
              <a:t>Design trap occurs when relationship is improperly or incompletely identified</a:t>
            </a:r>
          </a:p>
          <a:p>
            <a:pPr lvl="1"/>
            <a:r>
              <a:rPr lang="en-US"/>
              <a:t>Represented in a way not consistent with the real world</a:t>
            </a:r>
          </a:p>
          <a:p>
            <a:r>
              <a:rPr lang="en-US"/>
              <a:t>Most common design trap is known as fan trap</a:t>
            </a:r>
          </a:p>
          <a:p>
            <a:r>
              <a:rPr lang="en-US"/>
              <a:t>Fan trap occurs when one entity is in two 1:M relationships to other entities</a:t>
            </a:r>
          </a:p>
          <a:p>
            <a:pPr lvl="1"/>
            <a:r>
              <a:rPr lang="en-US"/>
              <a:t>Produces an association among other entities not expressed in the model</a:t>
            </a:r>
          </a:p>
        </p:txBody>
      </p:sp>
      <p:sp>
        <p:nvSpPr>
          <p:cNvPr id="43013" name="Slide Number Placeholder 4"/>
          <p:cNvSpPr>
            <a:spLocks noGrp="1"/>
          </p:cNvSpPr>
          <p:nvPr>
            <p:ph type="sldNum" sz="quarter" idx="11"/>
          </p:nvPr>
        </p:nvSpPr>
        <p:spPr>
          <a:noFill/>
        </p:spPr>
        <p:txBody>
          <a:bodyPr/>
          <a:lstStyle/>
          <a:p>
            <a:fld id="{3BDDAA11-5AE1-4839-9965-59C12F14F76C}" type="slidenum">
              <a:rPr lang="en-US" smtClean="0"/>
              <a:pPr/>
              <a:t>69</a:t>
            </a:fld>
            <a:endParaRPr lang="en-US"/>
          </a:p>
        </p:txBody>
      </p:sp>
    </p:spTree>
    <p:extLst>
      <p:ext uri="{BB962C8B-B14F-4D97-AF65-F5344CB8AC3E}">
        <p14:creationId xmlns:p14="http://schemas.microsoft.com/office/powerpoint/2010/main" val="170438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a:extLst>
              <a:ext uri="{FF2B5EF4-FFF2-40B4-BE49-F238E27FC236}">
                <a16:creationId xmlns:a16="http://schemas.microsoft.com/office/drawing/2014/main" id="{A86F746A-982A-4272-AFF1-8716124F496C}"/>
              </a:ext>
            </a:extLst>
          </p:cNvPr>
          <p:cNvSpPr>
            <a:spLocks noGrp="1" noChangeArrowheads="1"/>
          </p:cNvSpPr>
          <p:nvPr>
            <p:ph type="title"/>
          </p:nvPr>
        </p:nvSpPr>
        <p:spPr>
          <a:xfrm>
            <a:off x="838200" y="18255"/>
            <a:ext cx="10515600" cy="1325563"/>
          </a:xfrm>
        </p:spPr>
        <p:txBody>
          <a:bodyPr/>
          <a:lstStyle/>
          <a:p>
            <a:pPr eaLnBrk="1" hangingPunct="1"/>
            <a:r>
              <a:rPr lang="en-US" altLang="en-US" dirty="0"/>
              <a:t>ER Model Concepts</a:t>
            </a:r>
          </a:p>
        </p:txBody>
      </p:sp>
      <p:sp>
        <p:nvSpPr>
          <p:cNvPr id="17412" name="Rectangle 5">
            <a:extLst>
              <a:ext uri="{FF2B5EF4-FFF2-40B4-BE49-F238E27FC236}">
                <a16:creationId xmlns:a16="http://schemas.microsoft.com/office/drawing/2014/main" id="{3F186F1F-AD5D-4A63-A308-96109DBDA9B0}"/>
              </a:ext>
            </a:extLst>
          </p:cNvPr>
          <p:cNvSpPr>
            <a:spLocks noGrp="1" noChangeArrowheads="1"/>
          </p:cNvSpPr>
          <p:nvPr>
            <p:ph type="body" idx="1"/>
          </p:nvPr>
        </p:nvSpPr>
        <p:spPr>
          <a:xfrm>
            <a:off x="838200" y="1343818"/>
            <a:ext cx="10515600" cy="4833145"/>
          </a:xfrm>
        </p:spPr>
        <p:txBody>
          <a:bodyPr/>
          <a:lstStyle/>
          <a:p>
            <a:pPr eaLnBrk="1" hangingPunct="1">
              <a:lnSpc>
                <a:spcPct val="80000"/>
              </a:lnSpc>
            </a:pPr>
            <a:r>
              <a:rPr lang="en-US" altLang="en-US" sz="2400" dirty="0"/>
              <a:t>Entities and Attributes</a:t>
            </a:r>
          </a:p>
          <a:p>
            <a:pPr lvl="1" eaLnBrk="1" hangingPunct="1">
              <a:lnSpc>
                <a:spcPct val="80000"/>
              </a:lnSpc>
            </a:pPr>
            <a:r>
              <a:rPr lang="en-US" altLang="en-US" sz="2200" dirty="0"/>
              <a:t>Entities are specific objects or things in the mini-world that are represented in the database.</a:t>
            </a:r>
          </a:p>
          <a:p>
            <a:pPr lvl="2" eaLnBrk="1" hangingPunct="1">
              <a:lnSpc>
                <a:spcPct val="80000"/>
              </a:lnSpc>
            </a:pPr>
            <a:r>
              <a:rPr lang="en-US" altLang="en-US" dirty="0"/>
              <a:t>For example the EMPLOYEE John Smith, the Research DEPARTMENT, the </a:t>
            </a:r>
            <a:r>
              <a:rPr lang="en-US" altLang="en-US" dirty="0" err="1"/>
              <a:t>ProductX</a:t>
            </a:r>
            <a:r>
              <a:rPr lang="en-US" altLang="en-US" dirty="0"/>
              <a:t> PROJECT</a:t>
            </a:r>
          </a:p>
          <a:p>
            <a:pPr lvl="1" eaLnBrk="1" hangingPunct="1">
              <a:lnSpc>
                <a:spcPct val="80000"/>
              </a:lnSpc>
            </a:pPr>
            <a:r>
              <a:rPr lang="en-US" altLang="en-US" sz="2200" dirty="0"/>
              <a:t>Attributes are properties used to describe an entity.</a:t>
            </a:r>
          </a:p>
          <a:p>
            <a:pPr lvl="2" eaLnBrk="1" hangingPunct="1">
              <a:lnSpc>
                <a:spcPct val="80000"/>
              </a:lnSpc>
            </a:pPr>
            <a:r>
              <a:rPr lang="en-US" altLang="en-US" dirty="0"/>
              <a:t>For example an EMPLOYEE entity may have the attributes Name, SSN, Address, Sex, </a:t>
            </a:r>
            <a:r>
              <a:rPr lang="en-US" altLang="en-US" dirty="0" err="1"/>
              <a:t>BirthDate</a:t>
            </a:r>
            <a:endParaRPr lang="en-US" altLang="en-US" dirty="0"/>
          </a:p>
          <a:p>
            <a:pPr lvl="1" eaLnBrk="1" hangingPunct="1">
              <a:lnSpc>
                <a:spcPct val="80000"/>
              </a:lnSpc>
            </a:pPr>
            <a:r>
              <a:rPr lang="en-US" altLang="en-US" sz="2200" dirty="0"/>
              <a:t>A specific entity will have a value for each of its attributes.</a:t>
            </a:r>
          </a:p>
          <a:p>
            <a:pPr lvl="2" eaLnBrk="1" hangingPunct="1">
              <a:lnSpc>
                <a:spcPct val="80000"/>
              </a:lnSpc>
            </a:pPr>
            <a:r>
              <a:rPr lang="en-US" altLang="en-US" dirty="0"/>
              <a:t>For example a specific employee entity may have Name='John Smith', SSN='123456789', Address ='731, Fondren, Houston, TX', Sex='M', </a:t>
            </a:r>
            <a:r>
              <a:rPr lang="en-US" altLang="en-US" dirty="0" err="1"/>
              <a:t>BirthDate</a:t>
            </a:r>
            <a:r>
              <a:rPr lang="en-US" altLang="en-US" dirty="0"/>
              <a:t>='09-JAN-55‘</a:t>
            </a:r>
          </a:p>
          <a:p>
            <a:pPr lvl="1" eaLnBrk="1" hangingPunct="1">
              <a:lnSpc>
                <a:spcPct val="80000"/>
              </a:lnSpc>
            </a:pPr>
            <a:r>
              <a:rPr lang="en-US" altLang="en-US" sz="2200" dirty="0"/>
              <a:t>Each attribute has a </a:t>
            </a:r>
            <a:r>
              <a:rPr lang="en-US" altLang="en-US" sz="2200" i="1" dirty="0"/>
              <a:t>value set</a:t>
            </a:r>
            <a:r>
              <a:rPr lang="en-US" altLang="en-US" sz="2200" dirty="0"/>
              <a:t> (or data type) associated with it – e.g. integer, string, subrange, enumerated type, …</a:t>
            </a:r>
          </a:p>
        </p:txBody>
      </p:sp>
    </p:spTree>
    <p:extLst>
      <p:ext uri="{BB962C8B-B14F-4D97-AF65-F5344CB8AC3E}">
        <p14:creationId xmlns:p14="http://schemas.microsoft.com/office/powerpoint/2010/main" val="42155630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Fig05-10.bmp"/>
          <p:cNvPicPr>
            <a:picLocks noChangeAspect="1"/>
          </p:cNvPicPr>
          <p:nvPr/>
        </p:nvPicPr>
        <p:blipFill>
          <a:blip r:embed="rId3" cstate="print"/>
          <a:srcRect/>
          <a:stretch>
            <a:fillRect/>
          </a:stretch>
        </p:blipFill>
        <p:spPr bwMode="auto">
          <a:xfrm>
            <a:off x="2133601" y="800100"/>
            <a:ext cx="7966075" cy="4724400"/>
          </a:xfrm>
          <a:prstGeom prst="rect">
            <a:avLst/>
          </a:prstGeom>
          <a:noFill/>
          <a:ln w="9525">
            <a:noFill/>
            <a:miter lim="800000"/>
            <a:headEnd/>
            <a:tailEnd/>
          </a:ln>
        </p:spPr>
      </p:pic>
      <p:sp>
        <p:nvSpPr>
          <p:cNvPr id="44036" name="Slide Number Placeholder 5"/>
          <p:cNvSpPr>
            <a:spLocks noGrp="1"/>
          </p:cNvSpPr>
          <p:nvPr>
            <p:ph type="sldNum" sz="quarter" idx="11"/>
          </p:nvPr>
        </p:nvSpPr>
        <p:spPr>
          <a:noFill/>
        </p:spPr>
        <p:txBody>
          <a:bodyPr/>
          <a:lstStyle/>
          <a:p>
            <a:fld id="{45BC37AD-343F-4549-8719-A13D809BBA2D}" type="slidenum">
              <a:rPr lang="en-US" smtClean="0"/>
              <a:pPr/>
              <a:t>70</a:t>
            </a:fld>
            <a:endParaRPr lang="en-US"/>
          </a:p>
        </p:txBody>
      </p:sp>
    </p:spTree>
    <p:extLst>
      <p:ext uri="{BB962C8B-B14F-4D97-AF65-F5344CB8AC3E}">
        <p14:creationId xmlns:p14="http://schemas.microsoft.com/office/powerpoint/2010/main" val="948111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Fig05-11.bmp"/>
          <p:cNvPicPr>
            <a:picLocks noChangeAspect="1"/>
          </p:cNvPicPr>
          <p:nvPr/>
        </p:nvPicPr>
        <p:blipFill>
          <a:blip r:embed="rId3" cstate="print"/>
          <a:srcRect/>
          <a:stretch>
            <a:fillRect/>
          </a:stretch>
        </p:blipFill>
        <p:spPr bwMode="auto">
          <a:xfrm>
            <a:off x="2133601" y="762000"/>
            <a:ext cx="7967663" cy="4800600"/>
          </a:xfrm>
          <a:prstGeom prst="rect">
            <a:avLst/>
          </a:prstGeom>
          <a:noFill/>
          <a:ln w="9525">
            <a:noFill/>
            <a:miter lim="800000"/>
            <a:headEnd/>
            <a:tailEnd/>
          </a:ln>
        </p:spPr>
      </p:pic>
      <p:sp>
        <p:nvSpPr>
          <p:cNvPr id="45060" name="Slide Number Placeholder 2"/>
          <p:cNvSpPr>
            <a:spLocks noGrp="1"/>
          </p:cNvSpPr>
          <p:nvPr>
            <p:ph type="sldNum" sz="quarter" idx="11"/>
          </p:nvPr>
        </p:nvSpPr>
        <p:spPr>
          <a:noFill/>
        </p:spPr>
        <p:txBody>
          <a:bodyPr/>
          <a:lstStyle/>
          <a:p>
            <a:fld id="{D91DB630-11B9-492A-B511-E7169BACF825}" type="slidenum">
              <a:rPr lang="en-US" smtClean="0"/>
              <a:pPr/>
              <a:t>71</a:t>
            </a:fld>
            <a:endParaRPr lang="en-US"/>
          </a:p>
        </p:txBody>
      </p:sp>
    </p:spTree>
    <p:extLst>
      <p:ext uri="{BB962C8B-B14F-4D97-AF65-F5344CB8AC3E}">
        <p14:creationId xmlns:p14="http://schemas.microsoft.com/office/powerpoint/2010/main" val="1063441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057400" y="0"/>
            <a:ext cx="8077200" cy="1143000"/>
          </a:xfrm>
        </p:spPr>
        <p:txBody>
          <a:bodyPr>
            <a:normAutofit fontScale="90000"/>
          </a:bodyPr>
          <a:lstStyle/>
          <a:p>
            <a:r>
              <a:rPr lang="en-US" dirty="0"/>
              <a:t>Design Case 4: </a:t>
            </a:r>
            <a:br>
              <a:rPr lang="en-US" dirty="0"/>
            </a:br>
            <a:r>
              <a:rPr lang="en-US" dirty="0"/>
              <a:t>Redundant Relationships</a:t>
            </a:r>
          </a:p>
        </p:txBody>
      </p:sp>
      <p:sp>
        <p:nvSpPr>
          <p:cNvPr id="46083" name="Rectangle 3"/>
          <p:cNvSpPr>
            <a:spLocks noGrp="1" noChangeArrowheads="1"/>
          </p:cNvSpPr>
          <p:nvPr>
            <p:ph type="body" idx="1"/>
          </p:nvPr>
        </p:nvSpPr>
        <p:spPr>
          <a:xfrm>
            <a:off x="1752600" y="1219200"/>
            <a:ext cx="8610600" cy="5029200"/>
          </a:xfrm>
        </p:spPr>
        <p:txBody>
          <a:bodyPr/>
          <a:lstStyle/>
          <a:p>
            <a:r>
              <a:rPr lang="en-US" dirty="0"/>
              <a:t>Redundancy is seldom a good thing in database environment</a:t>
            </a:r>
          </a:p>
          <a:p>
            <a:r>
              <a:rPr lang="en-US" dirty="0"/>
              <a:t>Occurs when there are multiple relationship paths between related entities</a:t>
            </a:r>
          </a:p>
          <a:p>
            <a:r>
              <a:rPr lang="en-US" dirty="0"/>
              <a:t>Main concern is that redundant relationships remain consistent across model</a:t>
            </a:r>
          </a:p>
          <a:p>
            <a:r>
              <a:rPr lang="en-US" dirty="0"/>
              <a:t>Some designs use redundant relationships to simplify the design</a:t>
            </a:r>
          </a:p>
          <a:p>
            <a:r>
              <a:rPr lang="en-US" dirty="0"/>
              <a:t>In the following example, the relationship between DIVISION and PLAYER is not needed as all information can be obtained through TEAM</a:t>
            </a:r>
          </a:p>
        </p:txBody>
      </p:sp>
      <p:sp>
        <p:nvSpPr>
          <p:cNvPr id="46085" name="Slide Number Placeholder 4"/>
          <p:cNvSpPr>
            <a:spLocks noGrp="1"/>
          </p:cNvSpPr>
          <p:nvPr>
            <p:ph type="sldNum" sz="quarter" idx="11"/>
          </p:nvPr>
        </p:nvSpPr>
        <p:spPr>
          <a:noFill/>
        </p:spPr>
        <p:txBody>
          <a:bodyPr/>
          <a:lstStyle/>
          <a:p>
            <a:fld id="{3ED87A85-C5B0-43F4-8EDF-4877560F9E75}" type="slidenum">
              <a:rPr lang="en-US" smtClean="0"/>
              <a:pPr/>
              <a:t>72</a:t>
            </a:fld>
            <a:endParaRPr lang="en-US"/>
          </a:p>
        </p:txBody>
      </p:sp>
    </p:spTree>
    <p:extLst>
      <p:ext uri="{BB962C8B-B14F-4D97-AF65-F5344CB8AC3E}">
        <p14:creationId xmlns:p14="http://schemas.microsoft.com/office/powerpoint/2010/main" val="48307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Fig05-12.bmp"/>
          <p:cNvPicPr>
            <a:picLocks noChangeAspect="1"/>
          </p:cNvPicPr>
          <p:nvPr/>
        </p:nvPicPr>
        <p:blipFill>
          <a:blip r:embed="rId3" cstate="print"/>
          <a:srcRect/>
          <a:stretch>
            <a:fillRect/>
          </a:stretch>
        </p:blipFill>
        <p:spPr bwMode="auto">
          <a:xfrm>
            <a:off x="2135189" y="1981201"/>
            <a:ext cx="7845425" cy="2549525"/>
          </a:xfrm>
          <a:prstGeom prst="rect">
            <a:avLst/>
          </a:prstGeom>
          <a:noFill/>
          <a:ln w="9525">
            <a:noFill/>
            <a:miter lim="800000"/>
            <a:headEnd/>
            <a:tailEnd/>
          </a:ln>
        </p:spPr>
      </p:pic>
      <p:sp>
        <p:nvSpPr>
          <p:cNvPr id="47108" name="Slide Number Placeholder 5"/>
          <p:cNvSpPr>
            <a:spLocks noGrp="1"/>
          </p:cNvSpPr>
          <p:nvPr>
            <p:ph type="sldNum" sz="quarter" idx="11"/>
          </p:nvPr>
        </p:nvSpPr>
        <p:spPr>
          <a:noFill/>
        </p:spPr>
        <p:txBody>
          <a:bodyPr/>
          <a:lstStyle/>
          <a:p>
            <a:fld id="{AB6A5A3B-B792-4B33-97C9-FEB88158B92A}" type="slidenum">
              <a:rPr lang="en-US" smtClean="0"/>
              <a:pPr/>
              <a:t>73</a:t>
            </a:fld>
            <a:endParaRPr lang="en-US"/>
          </a:p>
        </p:txBody>
      </p:sp>
    </p:spTree>
    <p:extLst>
      <p:ext uri="{BB962C8B-B14F-4D97-AF65-F5344CB8AC3E}">
        <p14:creationId xmlns:p14="http://schemas.microsoft.com/office/powerpoint/2010/main" val="612892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6" name="Slide Number Placeholder 5"/>
          <p:cNvSpPr>
            <a:spLocks noGrp="1"/>
          </p:cNvSpPr>
          <p:nvPr>
            <p:ph type="sldNum" sz="quarter" idx="11"/>
          </p:nvPr>
        </p:nvSpPr>
        <p:spPr/>
        <p:txBody>
          <a:bodyPr/>
          <a:lstStyle/>
          <a:p>
            <a:pPr>
              <a:defRPr/>
            </a:pPr>
            <a:fld id="{9D5C0C65-F05C-46E7-832C-F2429CF1FC7F}" type="slidenum">
              <a:rPr lang="en-US" smtClean="0"/>
              <a:pPr>
                <a:defRPr/>
              </a:pPr>
              <a:t>74</a:t>
            </a:fld>
            <a:endParaRPr lang="en-US" dirty="0"/>
          </a:p>
        </p:txBody>
      </p:sp>
      <p:pic>
        <p:nvPicPr>
          <p:cNvPr id="3074" name="Picture 12" descr="L:\MISC\Coronel-Rob-Morris-Edition9\InstructorManual\Figures\Ch05-Adv-Data-Modeling\FigP5-04-Updated-Tiny-College-ERD.tif"/>
          <p:cNvPicPr>
            <a:picLocks noChangeAspect="1" noChangeArrowheads="1"/>
          </p:cNvPicPr>
          <p:nvPr/>
        </p:nvPicPr>
        <p:blipFill>
          <a:blip r:embed="rId2" cstate="print"/>
          <a:srcRect/>
          <a:stretch>
            <a:fillRect/>
          </a:stretch>
        </p:blipFill>
        <p:spPr bwMode="auto">
          <a:xfrm>
            <a:off x="3505201" y="228600"/>
            <a:ext cx="4891177" cy="6172200"/>
          </a:xfrm>
          <a:prstGeom prst="rect">
            <a:avLst/>
          </a:prstGeom>
          <a:noFill/>
          <a:ln w="9525">
            <a:noFill/>
            <a:miter lim="800000"/>
            <a:headEnd/>
            <a:tailEnd/>
          </a:ln>
        </p:spPr>
      </p:pic>
    </p:spTree>
    <p:extLst>
      <p:ext uri="{BB962C8B-B14F-4D97-AF65-F5344CB8AC3E}">
        <p14:creationId xmlns:p14="http://schemas.microsoft.com/office/powerpoint/2010/main" val="15804072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077200" cy="914400"/>
          </a:xfrm>
        </p:spPr>
        <p:txBody>
          <a:bodyPr/>
          <a:lstStyle/>
          <a:p>
            <a:r>
              <a:rPr lang="en-US" dirty="0">
                <a:solidFill>
                  <a:schemeClr val="tx1"/>
                </a:solidFill>
              </a:rPr>
              <a:t>Portion of Tiny College ERD</a:t>
            </a:r>
          </a:p>
        </p:txBody>
      </p:sp>
      <p:sp>
        <p:nvSpPr>
          <p:cNvPr id="6" name="Slide Number Placeholder 5"/>
          <p:cNvSpPr>
            <a:spLocks noGrp="1"/>
          </p:cNvSpPr>
          <p:nvPr>
            <p:ph type="sldNum" sz="quarter" idx="11"/>
          </p:nvPr>
        </p:nvSpPr>
        <p:spPr/>
        <p:txBody>
          <a:bodyPr/>
          <a:lstStyle/>
          <a:p>
            <a:pPr>
              <a:defRPr/>
            </a:pPr>
            <a:fld id="{9D5C0C65-F05C-46E7-832C-F2429CF1FC7F}" type="slidenum">
              <a:rPr lang="en-US" smtClean="0"/>
              <a:pPr>
                <a:defRPr/>
              </a:pPr>
              <a:t>75</a:t>
            </a:fld>
            <a:endParaRPr lang="en-US" dirty="0"/>
          </a:p>
        </p:txBody>
      </p:sp>
      <p:pic>
        <p:nvPicPr>
          <p:cNvPr id="1026" name="Picture 12" descr="L:\MISC\Coronel-Rob-Morris-Edition9\InstructorManual\Figures\Ch05-Adv-Data-Modeling\FigP5-04-Updated-Tiny-College-ERD.tif"/>
          <p:cNvPicPr>
            <a:picLocks noChangeAspect="1" noChangeArrowheads="1"/>
          </p:cNvPicPr>
          <p:nvPr/>
        </p:nvPicPr>
        <p:blipFill>
          <a:blip r:embed="rId2" cstate="print"/>
          <a:srcRect l="45238" t="8730" r="-1190" b="41509"/>
          <a:stretch>
            <a:fillRect/>
          </a:stretch>
        </p:blipFill>
        <p:spPr bwMode="auto">
          <a:xfrm>
            <a:off x="4114800" y="1219200"/>
            <a:ext cx="4572000" cy="5109882"/>
          </a:xfrm>
          <a:prstGeom prst="rect">
            <a:avLst/>
          </a:prstGeom>
          <a:noFill/>
          <a:ln w="9525">
            <a:noFill/>
            <a:miter lim="800000"/>
            <a:headEnd/>
            <a:tailEnd/>
          </a:ln>
        </p:spPr>
      </p:pic>
    </p:spTree>
    <p:extLst>
      <p:ext uri="{BB962C8B-B14F-4D97-AF65-F5344CB8AC3E}">
        <p14:creationId xmlns:p14="http://schemas.microsoft.com/office/powerpoint/2010/main" val="978495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Tiny </a:t>
            </a:r>
            <a:r>
              <a:rPr lang="en-US"/>
              <a:t>College - New Requirement</a:t>
            </a:r>
            <a:endParaRPr lang="en-US" dirty="0"/>
          </a:p>
        </p:txBody>
      </p:sp>
      <p:sp>
        <p:nvSpPr>
          <p:cNvPr id="3" name="Text Placeholder 2"/>
          <p:cNvSpPr>
            <a:spLocks noGrp="1"/>
          </p:cNvSpPr>
          <p:nvPr>
            <p:ph type="body" sz="half" idx="1"/>
          </p:nvPr>
        </p:nvSpPr>
        <p:spPr>
          <a:xfrm>
            <a:off x="1981200" y="1371600"/>
            <a:ext cx="8153400" cy="3886200"/>
          </a:xfrm>
        </p:spPr>
        <p:txBody>
          <a:bodyPr/>
          <a:lstStyle/>
          <a:p>
            <a:pPr lvl="0"/>
            <a:r>
              <a:rPr lang="en-US" sz="2400" dirty="0"/>
              <a:t>Tiny College wants to keep track of the history of all administrative appointments (date of appointment and date of termination). </a:t>
            </a:r>
          </a:p>
          <a:p>
            <a:pPr lvl="0"/>
            <a:r>
              <a:rPr lang="en-US" sz="2400" dirty="0"/>
              <a:t>The Tiny College chancellor may want to know how many deans worked in the College of Business between January 1, 1960 and January 1, 2010 or who the dean of the College of Education was in 1990. Given that information, create the complete ERD containing all primary keys, foreign keys, and main attributes.</a:t>
            </a:r>
          </a:p>
          <a:p>
            <a:endParaRPr lang="en-US" dirty="0"/>
          </a:p>
        </p:txBody>
      </p:sp>
      <p:sp>
        <p:nvSpPr>
          <p:cNvPr id="6" name="Slide Number Placeholder 5"/>
          <p:cNvSpPr>
            <a:spLocks noGrp="1"/>
          </p:cNvSpPr>
          <p:nvPr>
            <p:ph type="sldNum" sz="quarter" idx="11"/>
          </p:nvPr>
        </p:nvSpPr>
        <p:spPr/>
        <p:txBody>
          <a:bodyPr/>
          <a:lstStyle/>
          <a:p>
            <a:pPr>
              <a:defRPr/>
            </a:pPr>
            <a:fld id="{9D5C0C65-F05C-46E7-832C-F2429CF1FC7F}" type="slidenum">
              <a:rPr lang="en-US" smtClean="0"/>
              <a:pPr>
                <a:defRPr/>
              </a:pPr>
              <a:t>76</a:t>
            </a:fld>
            <a:endParaRPr lang="en-US" dirty="0"/>
          </a:p>
        </p:txBody>
      </p:sp>
    </p:spTree>
    <p:extLst>
      <p:ext uri="{BB962C8B-B14F-4D97-AF65-F5344CB8AC3E}">
        <p14:creationId xmlns:p14="http://schemas.microsoft.com/office/powerpoint/2010/main" val="7073931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Tiny College ERD</a:t>
            </a:r>
          </a:p>
        </p:txBody>
      </p:sp>
      <p:sp>
        <p:nvSpPr>
          <p:cNvPr id="3" name="Text Placeholder 2"/>
          <p:cNvSpPr>
            <a:spLocks noGrp="1"/>
          </p:cNvSpPr>
          <p:nvPr>
            <p:ph type="body"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6" name="Slide Number Placeholder 5"/>
          <p:cNvSpPr>
            <a:spLocks noGrp="1"/>
          </p:cNvSpPr>
          <p:nvPr>
            <p:ph type="sldNum" sz="quarter" idx="11"/>
          </p:nvPr>
        </p:nvSpPr>
        <p:spPr/>
        <p:txBody>
          <a:bodyPr/>
          <a:lstStyle/>
          <a:p>
            <a:pPr>
              <a:defRPr/>
            </a:pPr>
            <a:fld id="{9D5C0C65-F05C-46E7-832C-F2429CF1FC7F}" type="slidenum">
              <a:rPr lang="en-US" smtClean="0"/>
              <a:pPr>
                <a:defRPr/>
              </a:pPr>
              <a:t>77</a:t>
            </a:fld>
            <a:endParaRPr lang="en-US" dirty="0"/>
          </a:p>
        </p:txBody>
      </p:sp>
      <p:pic>
        <p:nvPicPr>
          <p:cNvPr id="2050" name="Picture 2" descr="L:\MISC\Coronel-Rob-Morris-Edition9\InstructorManual\Figures\Ch05-Adv-Data-Modeling\FigP5-05-Tiny-College-ERD.tif"/>
          <p:cNvPicPr>
            <a:picLocks noChangeAspect="1" noChangeArrowheads="1"/>
          </p:cNvPicPr>
          <p:nvPr/>
        </p:nvPicPr>
        <p:blipFill>
          <a:blip r:embed="rId2" cstate="print"/>
          <a:srcRect t="35905"/>
          <a:stretch>
            <a:fillRect/>
          </a:stretch>
        </p:blipFill>
        <p:spPr bwMode="auto">
          <a:xfrm>
            <a:off x="2371204" y="1371601"/>
            <a:ext cx="7153796" cy="4865007"/>
          </a:xfrm>
          <a:prstGeom prst="rect">
            <a:avLst/>
          </a:prstGeom>
          <a:noFill/>
          <a:ln w="9525">
            <a:noFill/>
            <a:miter lim="800000"/>
            <a:headEnd/>
            <a:tailEnd/>
          </a:ln>
        </p:spPr>
      </p:pic>
    </p:spTree>
    <p:extLst>
      <p:ext uri="{BB962C8B-B14F-4D97-AF65-F5344CB8AC3E}">
        <p14:creationId xmlns:p14="http://schemas.microsoft.com/office/powerpoint/2010/main" val="15472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a:extLst>
              <a:ext uri="{FF2B5EF4-FFF2-40B4-BE49-F238E27FC236}">
                <a16:creationId xmlns:a16="http://schemas.microsoft.com/office/drawing/2014/main" id="{A9ABF6DA-8D88-4CA0-B0F9-480E850B949A}"/>
              </a:ext>
            </a:extLst>
          </p:cNvPr>
          <p:cNvSpPr>
            <a:spLocks noGrp="1" noChangeArrowheads="1"/>
          </p:cNvSpPr>
          <p:nvPr>
            <p:ph type="title"/>
          </p:nvPr>
        </p:nvSpPr>
        <p:spPr/>
        <p:txBody>
          <a:bodyPr/>
          <a:lstStyle/>
          <a:p>
            <a:pPr eaLnBrk="1" hangingPunct="1"/>
            <a:r>
              <a:rPr lang="en-US" altLang="en-US"/>
              <a:t>Types of Attributes (1)</a:t>
            </a:r>
          </a:p>
        </p:txBody>
      </p:sp>
      <p:sp>
        <p:nvSpPr>
          <p:cNvPr id="19460" name="Rectangle 5">
            <a:extLst>
              <a:ext uri="{FF2B5EF4-FFF2-40B4-BE49-F238E27FC236}">
                <a16:creationId xmlns:a16="http://schemas.microsoft.com/office/drawing/2014/main" id="{C6D944D5-FE0B-4760-B456-361CDB8041BC}"/>
              </a:ext>
            </a:extLst>
          </p:cNvPr>
          <p:cNvSpPr>
            <a:spLocks noGrp="1" noChangeArrowheads="1"/>
          </p:cNvSpPr>
          <p:nvPr>
            <p:ph type="body" idx="1"/>
          </p:nvPr>
        </p:nvSpPr>
        <p:spPr/>
        <p:txBody>
          <a:bodyPr/>
          <a:lstStyle/>
          <a:p>
            <a:pPr eaLnBrk="1" hangingPunct="1">
              <a:lnSpc>
                <a:spcPct val="80000"/>
              </a:lnSpc>
            </a:pPr>
            <a:r>
              <a:rPr lang="en-US" altLang="en-US" sz="2400"/>
              <a:t>Simple</a:t>
            </a:r>
          </a:p>
          <a:p>
            <a:pPr lvl="1" eaLnBrk="1" hangingPunct="1">
              <a:lnSpc>
                <a:spcPct val="80000"/>
              </a:lnSpc>
            </a:pPr>
            <a:r>
              <a:rPr lang="en-US" altLang="en-US" sz="2100"/>
              <a:t>Each entity has a single atomic value for the attribute. For example, SSN or Sex.</a:t>
            </a:r>
          </a:p>
          <a:p>
            <a:pPr eaLnBrk="1" hangingPunct="1">
              <a:lnSpc>
                <a:spcPct val="80000"/>
              </a:lnSpc>
            </a:pPr>
            <a:r>
              <a:rPr lang="en-US" altLang="en-US" sz="2400"/>
              <a:t>Composite</a:t>
            </a:r>
          </a:p>
          <a:p>
            <a:pPr lvl="1" eaLnBrk="1" hangingPunct="1">
              <a:lnSpc>
                <a:spcPct val="80000"/>
              </a:lnSpc>
            </a:pPr>
            <a:r>
              <a:rPr lang="en-US" altLang="en-US" sz="2100"/>
              <a:t>The attribute may be composed of several components. For example:</a:t>
            </a:r>
          </a:p>
          <a:p>
            <a:pPr lvl="2" eaLnBrk="1" hangingPunct="1">
              <a:lnSpc>
                <a:spcPct val="80000"/>
              </a:lnSpc>
            </a:pPr>
            <a:r>
              <a:rPr lang="en-US" altLang="en-US" sz="1900"/>
              <a:t>Address(Apt#, House#, Street, City, State, ZipCode, Country), or</a:t>
            </a:r>
          </a:p>
          <a:p>
            <a:pPr lvl="2" eaLnBrk="1" hangingPunct="1">
              <a:lnSpc>
                <a:spcPct val="80000"/>
              </a:lnSpc>
            </a:pPr>
            <a:r>
              <a:rPr lang="en-US" altLang="en-US" sz="1900"/>
              <a:t>Name(FirstName, MiddleName, LastName).</a:t>
            </a:r>
          </a:p>
          <a:p>
            <a:pPr lvl="2" eaLnBrk="1" hangingPunct="1">
              <a:lnSpc>
                <a:spcPct val="80000"/>
              </a:lnSpc>
            </a:pPr>
            <a:r>
              <a:rPr lang="en-US" altLang="en-US"/>
              <a:t>Composition may form a hierarchy where some components are themselves composite.</a:t>
            </a:r>
          </a:p>
          <a:p>
            <a:pPr eaLnBrk="1" hangingPunct="1">
              <a:lnSpc>
                <a:spcPct val="80000"/>
              </a:lnSpc>
            </a:pPr>
            <a:r>
              <a:rPr lang="en-US" altLang="en-US" sz="2400"/>
              <a:t>Multi-valued</a:t>
            </a:r>
          </a:p>
          <a:p>
            <a:pPr lvl="1" eaLnBrk="1" hangingPunct="1">
              <a:lnSpc>
                <a:spcPct val="80000"/>
              </a:lnSpc>
            </a:pPr>
            <a:r>
              <a:rPr lang="en-US" altLang="en-US" sz="2100"/>
              <a:t>An entity may have multiple values for that attribute. For example, Color of a CAR or PreviousDegrees of a STUDENT.</a:t>
            </a:r>
          </a:p>
          <a:p>
            <a:pPr lvl="2" eaLnBrk="1" hangingPunct="1">
              <a:lnSpc>
                <a:spcPct val="80000"/>
              </a:lnSpc>
            </a:pPr>
            <a:r>
              <a:rPr lang="en-US" altLang="en-US"/>
              <a:t>Denoted as {Color} or {PreviousDegrees}.</a:t>
            </a:r>
          </a:p>
        </p:txBody>
      </p:sp>
    </p:spTree>
    <p:extLst>
      <p:ext uri="{BB962C8B-B14F-4D97-AF65-F5344CB8AC3E}">
        <p14:creationId xmlns:p14="http://schemas.microsoft.com/office/powerpoint/2010/main" val="126597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a:extLst>
              <a:ext uri="{FF2B5EF4-FFF2-40B4-BE49-F238E27FC236}">
                <a16:creationId xmlns:a16="http://schemas.microsoft.com/office/drawing/2014/main" id="{5C4AF957-CBA0-4F09-AF53-323B2B206E4C}"/>
              </a:ext>
            </a:extLst>
          </p:cNvPr>
          <p:cNvSpPr>
            <a:spLocks noGrp="1" noChangeArrowheads="1"/>
          </p:cNvSpPr>
          <p:nvPr>
            <p:ph type="title"/>
          </p:nvPr>
        </p:nvSpPr>
        <p:spPr/>
        <p:txBody>
          <a:bodyPr/>
          <a:lstStyle/>
          <a:p>
            <a:pPr eaLnBrk="1" hangingPunct="1"/>
            <a:r>
              <a:rPr lang="en-US" altLang="en-US"/>
              <a:t>Types of Attributes (2)</a:t>
            </a:r>
          </a:p>
        </p:txBody>
      </p:sp>
      <p:sp>
        <p:nvSpPr>
          <p:cNvPr id="21508" name="Rectangle 5">
            <a:extLst>
              <a:ext uri="{FF2B5EF4-FFF2-40B4-BE49-F238E27FC236}">
                <a16:creationId xmlns:a16="http://schemas.microsoft.com/office/drawing/2014/main" id="{825CE214-1114-4AF5-8D88-37FEF09FF300}"/>
              </a:ext>
            </a:extLst>
          </p:cNvPr>
          <p:cNvSpPr>
            <a:spLocks noGrp="1" noChangeArrowheads="1"/>
          </p:cNvSpPr>
          <p:nvPr>
            <p:ph type="body" idx="1"/>
          </p:nvPr>
        </p:nvSpPr>
        <p:spPr/>
        <p:txBody>
          <a:bodyPr/>
          <a:lstStyle/>
          <a:p>
            <a:pPr eaLnBrk="1" hangingPunct="1"/>
            <a:r>
              <a:rPr lang="en-US" altLang="en-US" dirty="0"/>
              <a:t>In general, composite and multi-valued attributes may be nested arbitrarily to any number of levels, although this is rare.</a:t>
            </a:r>
          </a:p>
          <a:p>
            <a:pPr lvl="1" eaLnBrk="1" hangingPunct="1"/>
            <a:r>
              <a:rPr lang="en-US" altLang="en-US" dirty="0"/>
              <a:t>For example, </a:t>
            </a:r>
            <a:r>
              <a:rPr lang="en-US" altLang="en-US" dirty="0" err="1"/>
              <a:t>PreviousDegrees</a:t>
            </a:r>
            <a:r>
              <a:rPr lang="en-US" altLang="en-US" dirty="0"/>
              <a:t> of a STUDENT is a composite multi-valued attribute denoted by {</a:t>
            </a:r>
            <a:r>
              <a:rPr lang="en-US" altLang="en-US" dirty="0" err="1"/>
              <a:t>PreviousDegrees</a:t>
            </a:r>
            <a:r>
              <a:rPr lang="en-US" altLang="en-US" dirty="0"/>
              <a:t> (College, Year, Degree, Field)}</a:t>
            </a:r>
          </a:p>
          <a:p>
            <a:pPr lvl="1" eaLnBrk="1" hangingPunct="1"/>
            <a:r>
              <a:rPr lang="en-US" altLang="en-US" dirty="0"/>
              <a:t>Multiple </a:t>
            </a:r>
            <a:r>
              <a:rPr lang="en-US" altLang="en-US" dirty="0" err="1"/>
              <a:t>PreviousDegrees</a:t>
            </a:r>
            <a:r>
              <a:rPr lang="en-US" altLang="en-US" dirty="0"/>
              <a:t> values can exist</a:t>
            </a:r>
          </a:p>
          <a:p>
            <a:pPr lvl="1" eaLnBrk="1" hangingPunct="1"/>
            <a:r>
              <a:rPr lang="en-US" altLang="en-US" dirty="0"/>
              <a:t>Each has four subcomponent attributes:</a:t>
            </a:r>
          </a:p>
          <a:p>
            <a:pPr lvl="2" eaLnBrk="1" hangingPunct="1"/>
            <a:r>
              <a:rPr lang="en-US" altLang="en-US" sz="2800" dirty="0"/>
              <a:t>College, Year, Degree, Field</a:t>
            </a:r>
          </a:p>
        </p:txBody>
      </p:sp>
    </p:spTree>
    <p:extLst>
      <p:ext uri="{BB962C8B-B14F-4D97-AF65-F5344CB8AC3E}">
        <p14:creationId xmlns:p14="http://schemas.microsoft.com/office/powerpoint/2010/main" val="411766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3840</Words>
  <Application>Microsoft Office PowerPoint</Application>
  <PresentationFormat>Widescreen</PresentationFormat>
  <Paragraphs>436</Paragraphs>
  <Slides>77</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Arial Narrow</vt:lpstr>
      <vt:lpstr>Calibri</vt:lpstr>
      <vt:lpstr>Calibri Light</vt:lpstr>
      <vt:lpstr>Symbol</vt:lpstr>
      <vt:lpstr>Times New Roman</vt:lpstr>
      <vt:lpstr>Wingdings</vt:lpstr>
      <vt:lpstr>Office Theme</vt:lpstr>
      <vt:lpstr>Introduction to DB design Entity-Relationship Model The Relational Model</vt:lpstr>
      <vt:lpstr>Chapter Outline</vt:lpstr>
      <vt:lpstr>Overview of Database Design Process</vt:lpstr>
      <vt:lpstr>Overview of Database Design Process</vt:lpstr>
      <vt:lpstr>Example COMPANY Database</vt:lpstr>
      <vt:lpstr>Example COMPANY Database (Contd.)</vt:lpstr>
      <vt:lpstr>ER Model Concepts</vt:lpstr>
      <vt:lpstr>Types of Attributes (1)</vt:lpstr>
      <vt:lpstr>Types of Attributes (2)</vt:lpstr>
      <vt:lpstr>Example of a composite attribute</vt:lpstr>
      <vt:lpstr>Entity Types and Key Attributes (1)</vt:lpstr>
      <vt:lpstr>Entity Types and Key Attributes (2)</vt:lpstr>
      <vt:lpstr>Displaying an Entity type</vt:lpstr>
      <vt:lpstr>Entity Type CAR with two keys and a corresponding Entity Set</vt:lpstr>
      <vt:lpstr>Entity Set</vt:lpstr>
      <vt:lpstr>Initial Design of Entity Types for the COMPANY Database Schema</vt:lpstr>
      <vt:lpstr>Initial Design of Entity Types: EMPLOYEE, DEPARTMENT, PROJECT, DEPENDENT</vt:lpstr>
      <vt:lpstr>Refining the initial design by introducing relationships</vt:lpstr>
      <vt:lpstr>Relationships and Relationship Types (1)</vt:lpstr>
      <vt:lpstr>Relationship instances of the WORKS_FOR N:1 relationship between EMPLOYEE and DEPARTMENT</vt:lpstr>
      <vt:lpstr>Relationship instances of the M:N  WORKS_ON relationship between EMPLOYEE and PROJECT</vt:lpstr>
      <vt:lpstr>Relationship type vs. relationship set (1)</vt:lpstr>
      <vt:lpstr>Relationship type vs. relationship set (2)</vt:lpstr>
      <vt:lpstr>Refining the COMPANY database schema by introducing relationships</vt:lpstr>
      <vt:lpstr>ER DIAGRAM – Relationship Types are: WORKS_FOR, MANAGES, WORKS_ON, CONTROLS, SUPERVISION, DEPENDENTS_OF</vt:lpstr>
      <vt:lpstr>Discussion on Relationship Types</vt:lpstr>
      <vt:lpstr>Recursive Relationship Type</vt:lpstr>
      <vt:lpstr>Weak Entity Types</vt:lpstr>
      <vt:lpstr>Constraints on Relationships</vt:lpstr>
      <vt:lpstr>Many-to-one (N:1) Relationship</vt:lpstr>
      <vt:lpstr>Many-to-many (M:N) Relationship</vt:lpstr>
      <vt:lpstr>Displaying a recursive relationship</vt:lpstr>
      <vt:lpstr>A Recursive Relationship Supervision`</vt:lpstr>
      <vt:lpstr>Recursive Relationship Type is: SUPERVISION (participation role names are shown)</vt:lpstr>
      <vt:lpstr>Attributes of Relationship types</vt:lpstr>
      <vt:lpstr>Example Attribute of a Relationship Type:  Hours of WORKS_ON</vt:lpstr>
      <vt:lpstr>Notation for Constraints on Relationships</vt:lpstr>
      <vt:lpstr>Alternative (min, max) notation for relationship structural constraints:</vt:lpstr>
      <vt:lpstr>The (min,max) notation for relationship constraints</vt:lpstr>
      <vt:lpstr>COMPANY ER Schema Diagram using (min, max) notation</vt:lpstr>
      <vt:lpstr>Summary of notation for ER diagrams</vt:lpstr>
      <vt:lpstr>Relationships of Higher Degree</vt:lpstr>
      <vt:lpstr>Discussion of n-ary relationships (n &gt; 2)</vt:lpstr>
      <vt:lpstr>Example of a ternary relationship</vt:lpstr>
      <vt:lpstr>Discussion of n-ary relationships (n &gt; 2)</vt:lpstr>
      <vt:lpstr>Another example of a ternary relationship</vt:lpstr>
      <vt:lpstr>Displaying constraints on higher-degree relationships</vt:lpstr>
      <vt:lpstr>Data Modeling Tools</vt:lpstr>
      <vt:lpstr>PowerPoint Presentation</vt:lpstr>
      <vt:lpstr>Extended Entity-Relationship (EER)</vt:lpstr>
      <vt:lpstr> Summary</vt:lpstr>
      <vt:lpstr>Entity Integrity:   Selecting Primary Keys</vt:lpstr>
      <vt:lpstr>Natural Keys and Primary Keys</vt:lpstr>
      <vt:lpstr>Primary Key Guidelines</vt:lpstr>
      <vt:lpstr>PowerPoint Presentation</vt:lpstr>
      <vt:lpstr>When to Use Composite Primary Keys</vt:lpstr>
      <vt:lpstr>PowerPoint Presentation</vt:lpstr>
      <vt:lpstr>When to Use Composite Primary Keys </vt:lpstr>
      <vt:lpstr>When To Use Surrogate Primary Keys</vt:lpstr>
      <vt:lpstr>When To Use Surrogate Primary Keys </vt:lpstr>
      <vt:lpstr>When To Use Surrogate Primary Keys </vt:lpstr>
      <vt:lpstr>Design Cases:  Learning Flexible Database Design</vt:lpstr>
      <vt:lpstr>Design Case 1: Implementing 1:1 Relationships</vt:lpstr>
      <vt:lpstr>Design Case 1: Implementing 1:1 Relationships</vt:lpstr>
      <vt:lpstr>PowerPoint Presentation</vt:lpstr>
      <vt:lpstr>Design Case 2: Maintaining History of Time-Variant Data</vt:lpstr>
      <vt:lpstr>PowerPoint Presentation</vt:lpstr>
      <vt:lpstr>PowerPoint Presentation</vt:lpstr>
      <vt:lpstr>Design Case 3: Fan Traps</vt:lpstr>
      <vt:lpstr>PowerPoint Presentation</vt:lpstr>
      <vt:lpstr>PowerPoint Presentation</vt:lpstr>
      <vt:lpstr>Design Case 4:  Redundant Relationships</vt:lpstr>
      <vt:lpstr>PowerPoint Presentation</vt:lpstr>
      <vt:lpstr>PowerPoint Presentation</vt:lpstr>
      <vt:lpstr>Portion of Tiny College ERD</vt:lpstr>
      <vt:lpstr>Tiny College - New Requirement</vt:lpstr>
      <vt:lpstr>Tiny College 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 design Entity-Relationship Model The Relational Model</dc:title>
  <dc:creator>Matilda   Wilson</dc:creator>
  <cp:lastModifiedBy>Administrator</cp:lastModifiedBy>
  <cp:revision>17</cp:revision>
  <dcterms:created xsi:type="dcterms:W3CDTF">2021-04-14T23:55:51Z</dcterms:created>
  <dcterms:modified xsi:type="dcterms:W3CDTF">2023-01-15T03:21:39Z</dcterms:modified>
</cp:coreProperties>
</file>