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0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E8E4A-4147-421B-B7A2-5EC964FB09DE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7F09E-39D1-495D-A09F-A74BD709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74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8531908/escape-html-value-meaning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2054557/how-to-check-valid-object-of-class-in-smarty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 to refer to:</a:t>
            </a:r>
          </a:p>
          <a:p>
            <a:r>
              <a:rPr lang="en-US"/>
              <a:t>- </a:t>
            </a:r>
            <a:r>
              <a:rPr lang="en-US">
                <a:hlinkClick r:id="rId3"/>
              </a:rPr>
              <a:t>https://stackoverflow.com/questions/48531908/escape-html-value-meaning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7F09E-39D1-495D-A09F-A74BD7092A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56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 to refer:</a:t>
            </a:r>
          </a:p>
          <a:p>
            <a:r>
              <a:rPr lang="en-US" dirty="0"/>
              <a:t>- </a:t>
            </a:r>
            <a:r>
              <a:rPr lang="en-US" dirty="0">
                <a:hlinkClick r:id="rId3"/>
              </a:rPr>
              <a:t>https://stackoverflow.com/questions/12054557/how-to-check-valid-object-of-class-in-smarty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7F09E-39D1-495D-A09F-A74BD7092A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37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DCA0-5F51-4409-9EBE-13558B9B580A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5592394-6684-4131-9DE1-3FDB5B4BE1E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227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DCA0-5F51-4409-9EBE-13558B9B580A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92394-6684-4131-9DE1-3FDB5B4BE1E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671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DCA0-5F51-4409-9EBE-13558B9B580A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92394-6684-4131-9DE1-3FDB5B4BE1E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977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DCA0-5F51-4409-9EBE-13558B9B580A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92394-6684-4131-9DE1-3FDB5B4BE1E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553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DCA0-5F51-4409-9EBE-13558B9B580A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92394-6684-4131-9DE1-3FDB5B4BE1E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57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DCA0-5F51-4409-9EBE-13558B9B580A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92394-6684-4131-9DE1-3FDB5B4BE1E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439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DCA0-5F51-4409-9EBE-13558B9B580A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92394-6684-4131-9DE1-3FDB5B4BE1E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4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DCA0-5F51-4409-9EBE-13558B9B580A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92394-6684-4131-9DE1-3FDB5B4BE1E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499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DCA0-5F51-4409-9EBE-13558B9B580A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92394-6684-4131-9DE1-3FDB5B4BE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DCA0-5F51-4409-9EBE-13558B9B580A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92394-6684-4131-9DE1-3FDB5B4BE1E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173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DB1DCA0-5F51-4409-9EBE-13558B9B580A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92394-6684-4131-9DE1-3FDB5B4BE1E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170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1DCA0-5F51-4409-9EBE-13558B9B580A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5592394-6684-4131-9DE1-3FDB5B4BE1E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496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smarty.net/docsv2/en/smarty.constants.tpl#constant.smarty.di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smarty.net/docs/en/api.assign.tpl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stackoverflow.com/questions/33097552/calling-static-methods-in-smarty-using-variable-as-class-name" TargetMode="Externa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352BB3D1-FC10-43EE-8114-34C0EBA6F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B04B6D-38CE-455B-84CD-E61D38D3A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636" y="992221"/>
            <a:ext cx="6247308" cy="4873558"/>
          </a:xfrm>
        </p:spPr>
        <p:txBody>
          <a:bodyPr anchor="ctr">
            <a:normAutofit/>
          </a:bodyPr>
          <a:lstStyle/>
          <a:p>
            <a:r>
              <a:rPr lang="en-US" sz="4800"/>
              <a:t>Exploration of superglobals in smarty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766695C-9F91-4225-8954-E3288BC51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230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1C89D-A74F-4A81-9C82-4DD7CCE7B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Smarty_CORE_dir</a:t>
            </a:r>
            <a:r>
              <a:rPr lang="en-US" dirty="0"/>
              <a:t>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117B0-062A-4B89-ACB7-9E3B40006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Like SMARTY_DIR, the purpose of the SMARTY_CORE_DIR is:</a:t>
            </a:r>
          </a:p>
          <a:p>
            <a:pPr lvl="1"/>
            <a:r>
              <a:rPr lang="en-US" altLang="en-US" sz="2000" dirty="0">
                <a:latin typeface="+mj-lt"/>
              </a:rPr>
              <a:t>This is the </a:t>
            </a:r>
            <a:r>
              <a:rPr lang="en-US" altLang="en-US" sz="2000" i="1" dirty="0">
                <a:latin typeface="+mj-lt"/>
              </a:rPr>
              <a:t>full system path</a:t>
            </a:r>
            <a:r>
              <a:rPr lang="en-US" altLang="en-US" sz="2000" dirty="0">
                <a:latin typeface="+mj-lt"/>
              </a:rPr>
              <a:t> to the location of the Smarty core files. If not defined, Smarty will default this constant to the internals/ sub-directory below </a:t>
            </a:r>
            <a:r>
              <a:rPr lang="en-US" altLang="en-US" sz="2000" dirty="0">
                <a:latin typeface="+mj-lt"/>
                <a:hlinkClick r:id="rId2" tooltip="SMARTY_DI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SMARTY_DIR</a:t>
            </a:r>
            <a:r>
              <a:rPr lang="en-US" altLang="en-US" sz="2000" dirty="0">
                <a:latin typeface="+mj-lt"/>
              </a:rPr>
              <a:t>. If defined, the path must end with a slash/. Use this constant when manually including any of the core.* files. 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3C5A636D-2742-48E7-9218-DBB32FE12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07910" y="2392733"/>
            <a:ext cx="65" cy="309049"/>
          </a:xfrm>
          <a:prstGeom prst="rect">
            <a:avLst/>
          </a:prstGeom>
          <a:solidFill>
            <a:srgbClr val="88888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174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CA9D5F-68DC-41DA-A8A8-A695F5CC4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508" y="3927670"/>
            <a:ext cx="5655303" cy="15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364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7ACE64E-BAC5-4FE7-BE45-BE2E3FBF7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What is Escape?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1C2E7-ECCB-44E1-9AC2-B28AA3045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/>
              <a:t>Escape is a variable modifier that is used to encode or escape a variable to for example </a:t>
            </a:r>
            <a:r>
              <a:rPr lang="en-US" sz="1700" i="1"/>
              <a:t>html, </a:t>
            </a:r>
            <a:r>
              <a:rPr lang="en-US" sz="1700" i="1" err="1"/>
              <a:t>url</a:t>
            </a:r>
            <a:r>
              <a:rPr lang="en-US" sz="1700" i="1"/>
              <a:t>, single quotes, hex, </a:t>
            </a:r>
            <a:r>
              <a:rPr lang="en-US" sz="1700" i="1" err="1"/>
              <a:t>hexentity</a:t>
            </a:r>
            <a:r>
              <a:rPr lang="en-US" sz="1700" i="1"/>
              <a:t>, </a:t>
            </a:r>
            <a:r>
              <a:rPr lang="en-US" sz="1700" i="1" err="1"/>
              <a:t>javascript</a:t>
            </a:r>
            <a:r>
              <a:rPr lang="en-US" sz="1700" i="1"/>
              <a:t>, </a:t>
            </a:r>
            <a:r>
              <a:rPr lang="en-US" sz="1700"/>
              <a:t>and </a:t>
            </a:r>
            <a:r>
              <a:rPr lang="en-US" sz="1700" i="1"/>
              <a:t>mail</a:t>
            </a:r>
            <a:r>
              <a:rPr lang="en-US" sz="1700"/>
              <a:t>.</a:t>
            </a:r>
            <a:r>
              <a:rPr lang="en-US" sz="1700" i="1"/>
              <a:t> </a:t>
            </a:r>
            <a:r>
              <a:rPr lang="en-US" sz="1700"/>
              <a:t>By default, the escape is used by </a:t>
            </a:r>
            <a:r>
              <a:rPr lang="en-US" sz="1700" i="1"/>
              <a:t>html</a:t>
            </a:r>
            <a:r>
              <a:rPr lang="en-US" sz="1700"/>
              <a:t>.</a:t>
            </a:r>
          </a:p>
          <a:p>
            <a:pPr>
              <a:lnSpc>
                <a:spcPct val="110000"/>
              </a:lnSpc>
            </a:pPr>
            <a:r>
              <a:rPr lang="en-US" sz="1700"/>
              <a:t>We can escape all template variable output by wrapping it in </a:t>
            </a:r>
            <a:r>
              <a:rPr lang="en-US" sz="1700" i="1" err="1"/>
              <a:t>htmlspecialchars</a:t>
            </a:r>
            <a:r>
              <a:rPr lang="en-US" sz="1700" i="1"/>
              <a:t>( {$output}, ENT_QUOTES, SMARTY_RESOURCE_CHAR_SET)</a:t>
            </a:r>
            <a:r>
              <a:rPr lang="en-US" sz="1700"/>
              <a:t>;, which is the same as </a:t>
            </a:r>
            <a:r>
              <a:rPr lang="en-US" sz="1700" i="1"/>
              <a:t>{$</a:t>
            </a:r>
            <a:r>
              <a:rPr lang="en-US" sz="1700" i="1" err="1"/>
              <a:t>variable|escape</a:t>
            </a:r>
            <a:r>
              <a:rPr lang="en-US" sz="1700" i="1"/>
              <a:t>: “html”}</a:t>
            </a:r>
          </a:p>
          <a:p>
            <a:pPr>
              <a:lnSpc>
                <a:spcPct val="110000"/>
              </a:lnSpc>
            </a:pPr>
            <a:endParaRPr lang="en-US" sz="1700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47D5F5-A9A4-4B24-A649-B6306E99E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849" y="2047721"/>
            <a:ext cx="4960442" cy="27625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257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78FD06-085A-4EE9-8A1F-7F9CE4C60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700" y="174049"/>
            <a:ext cx="5880599" cy="57959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C28C856-6A0A-4D2C-8968-DC50C90AF588}"/>
              </a:ext>
            </a:extLst>
          </p:cNvPr>
          <p:cNvSpPr/>
          <p:nvPr/>
        </p:nvSpPr>
        <p:spPr>
          <a:xfrm>
            <a:off x="6101" y="2413337"/>
            <a:ext cx="314959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&amp;amp; becomes &amp; (ampersand)</a:t>
            </a:r>
          </a:p>
          <a:p>
            <a:r>
              <a:rPr lang="en-US" dirty="0"/>
              <a:t>&amp;</a:t>
            </a:r>
            <a:r>
              <a:rPr lang="en-US" dirty="0" err="1"/>
              <a:t>quot</a:t>
            </a:r>
            <a:r>
              <a:rPr lang="en-US" dirty="0"/>
              <a:t>; becomes " (double quote)</a:t>
            </a:r>
          </a:p>
          <a:p>
            <a:r>
              <a:rPr lang="en-US" dirty="0"/>
              <a:t>&amp;#039; becomes ' (single quote)</a:t>
            </a:r>
          </a:p>
          <a:p>
            <a:r>
              <a:rPr lang="en-US" dirty="0"/>
              <a:t>&amp;</a:t>
            </a:r>
            <a:r>
              <a:rPr lang="en-US" dirty="0" err="1"/>
              <a:t>lt</a:t>
            </a:r>
            <a:r>
              <a:rPr lang="en-US" dirty="0"/>
              <a:t>; becomes &lt; (less than)</a:t>
            </a:r>
          </a:p>
          <a:p>
            <a:r>
              <a:rPr lang="en-US" dirty="0"/>
              <a:t>&amp;</a:t>
            </a:r>
            <a:r>
              <a:rPr lang="en-US" dirty="0" err="1"/>
              <a:t>gt</a:t>
            </a:r>
            <a:r>
              <a:rPr lang="en-US" dirty="0"/>
              <a:t>; becomes &gt; (greater than)</a:t>
            </a:r>
          </a:p>
        </p:txBody>
      </p:sp>
    </p:spTree>
    <p:extLst>
      <p:ext uri="{BB962C8B-B14F-4D97-AF65-F5344CB8AC3E}">
        <p14:creationId xmlns:p14="http://schemas.microsoft.com/office/powerpoint/2010/main" val="1193143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E352-ECDA-491F-884C-0C1AE617C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unescaped?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71139-7648-4F7E-A2D6-EDE84E128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765568"/>
          </a:xfrm>
        </p:spPr>
        <p:txBody>
          <a:bodyPr>
            <a:normAutofit lnSpcReduction="10000"/>
          </a:bodyPr>
          <a:lstStyle/>
          <a:p>
            <a:r>
              <a:rPr lang="en-US" i="1" dirty="0" err="1"/>
              <a:t>Unescape</a:t>
            </a:r>
            <a:r>
              <a:rPr lang="en-US" i="1" dirty="0"/>
              <a:t> </a:t>
            </a:r>
            <a:r>
              <a:rPr lang="en-US" dirty="0"/>
              <a:t>is used to decode </a:t>
            </a:r>
            <a:r>
              <a:rPr lang="en-US" i="1" dirty="0"/>
              <a:t>entity, html, and </a:t>
            </a:r>
            <a:r>
              <a:rPr lang="en-US" i="1" dirty="0" err="1"/>
              <a:t>htmlall</a:t>
            </a:r>
            <a:r>
              <a:rPr lang="en-US" dirty="0"/>
              <a:t>. It counters the effects of the escape modifier for the given types. By default, it uses html:</a:t>
            </a:r>
          </a:p>
          <a:p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410CDA-1618-4EAF-989C-B92AC28C9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626" y="2965416"/>
            <a:ext cx="4586747" cy="283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33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29B5C-2257-497A-A29A-FCFAF6275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sandboxing?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8DD0D-8F89-4B5E-99C4-1C21C9E3C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PHP is mixed with templates, there are no restrictions on what type of logic can be injected into a template. </a:t>
            </a:r>
          </a:p>
          <a:p>
            <a:r>
              <a:rPr lang="en-US" dirty="0"/>
              <a:t>Smarty insulates the templates from PHP, creating a controlled separation of presentation from business logic. </a:t>
            </a:r>
          </a:p>
          <a:p>
            <a:r>
              <a:rPr lang="en-US" dirty="0"/>
              <a:t>Smarty also has security features that can further enforce granular restrictions on templates.</a:t>
            </a:r>
          </a:p>
          <a:p>
            <a:r>
              <a:rPr lang="en-US" dirty="0"/>
              <a:t>It is a security measure that is used to test unverified programs that may contain a virus or other malicious code, without allowing the software to harm the host device.</a:t>
            </a:r>
          </a:p>
        </p:txBody>
      </p:sp>
    </p:spTree>
    <p:extLst>
      <p:ext uri="{BB962C8B-B14F-4D97-AF65-F5344CB8AC3E}">
        <p14:creationId xmlns:p14="http://schemas.microsoft.com/office/powerpoint/2010/main" val="3111600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002E1-AB96-4364-A054-F0AE48101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{assign} vs. assign()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1ADD2-6FA2-4948-8119-4ADDAABD24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{Assign} is a built-in function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599BB-EE5A-4ED2-926F-FF29ABCA4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191" y="2824270"/>
            <a:ext cx="4645152" cy="80194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Used for assigning template variables </a:t>
            </a:r>
            <a:r>
              <a:rPr lang="en-US" b="1" dirty="0"/>
              <a:t>during the execution of a template</a:t>
            </a:r>
            <a:r>
              <a:rPr lang="en-US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949C60-99C4-4806-BEFE-4FB197D21F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Assign() is a class method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3F81EC-4635-4754-AC8F-2DC5F60F33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099044" cy="263737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Used to assign variables/objects to the templates that were done by the front-end</a:t>
            </a:r>
          </a:p>
          <a:p>
            <a:r>
              <a:rPr lang="en-US" dirty="0"/>
              <a:t>We can use </a:t>
            </a:r>
            <a:r>
              <a:rPr lang="en-US" dirty="0" err="1"/>
              <a:t>getTemplateVars</a:t>
            </a:r>
            <a:r>
              <a:rPr lang="en-US" dirty="0"/>
              <a:t>() to configure what type of assigned variable values are returned from an assign() call</a:t>
            </a:r>
          </a:p>
          <a:p>
            <a:r>
              <a:rPr lang="en-US" b="1" dirty="0"/>
              <a:t>If no parameter is given, an array of all </a:t>
            </a:r>
            <a:r>
              <a:rPr lang="en-US" b="1" dirty="0">
                <a:hlinkClick r:id="rId2" tooltip="assign(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assigned</a:t>
            </a:r>
            <a:r>
              <a:rPr lang="en-US" b="1" dirty="0"/>
              <a:t> variables are returned.</a:t>
            </a:r>
          </a:p>
          <a:p>
            <a:pPr lvl="1"/>
            <a:r>
              <a:rPr lang="en-US" b="1" dirty="0"/>
              <a:t>i.e. </a:t>
            </a:r>
            <a:r>
              <a:rPr lang="en-US" dirty="0"/>
              <a:t>array </a:t>
            </a:r>
            <a:r>
              <a:rPr lang="en-US" dirty="0" err="1"/>
              <a:t>getTemplateVars</a:t>
            </a:r>
            <a:r>
              <a:rPr lang="en-US" dirty="0"/>
              <a:t>(string </a:t>
            </a:r>
            <a:r>
              <a:rPr lang="en-US" dirty="0" err="1"/>
              <a:t>varname</a:t>
            </a:r>
            <a:r>
              <a:rPr lang="en-US" dirty="0"/>
              <a:t>);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CCE91D-9877-4315-9ADE-F8F2732CA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547" y="3754743"/>
            <a:ext cx="1936156" cy="112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4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7C54C-4CB1-4B73-965A-F955CCAC0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you call functions in class methods?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BB47A92-CF62-4789-AEB6-C3129EFC343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8555116" y="2259879"/>
            <a:ext cx="2565050" cy="2338241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BB6F8E23-AE4E-48B6-A778-E430F7DBC0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447191" y="1948532"/>
            <a:ext cx="6961426" cy="286606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1343150-A7B5-4762-AEB3-F7F9C07FE070}"/>
              </a:ext>
            </a:extLst>
          </p:cNvPr>
          <p:cNvSpPr txBox="1"/>
          <p:nvPr/>
        </p:nvSpPr>
        <p:spPr>
          <a:xfrm>
            <a:off x="1447191" y="5085184"/>
            <a:ext cx="9672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https://stackoverflow.com/questions/33097552/calling-static-methods-in-smarty-using-variable-as-class-name</a:t>
            </a:r>
            <a:r>
              <a:rPr lang="en-US" dirty="0"/>
              <a:t> -&gt; This post showed how Smarty allows functions to be used for a static class method.</a:t>
            </a:r>
          </a:p>
        </p:txBody>
      </p:sp>
    </p:spTree>
    <p:extLst>
      <p:ext uri="{BB962C8B-B14F-4D97-AF65-F5344CB8AC3E}">
        <p14:creationId xmlns:p14="http://schemas.microsoft.com/office/powerpoint/2010/main" val="876731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8C301-C974-4D3E-A206-42F9E8B36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/>
              <a:t>$smarty.const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3D102-52F9-4905-A6FD-0A190E5D2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Although Smarty provides direct access to PHP constants for convenience, it is typically avoided as this is mixing underlying application code structure into the templates. </a:t>
            </a:r>
          </a:p>
          <a:p>
            <a:pPr>
              <a:lnSpc>
                <a:spcPct val="110000"/>
              </a:lnSpc>
            </a:pPr>
            <a:r>
              <a:rPr lang="en-US" sz="1400" b="1"/>
              <a:t>A good practice is to assign specific needed values to template vars.</a:t>
            </a:r>
          </a:p>
          <a:p>
            <a:pPr lvl="1">
              <a:lnSpc>
                <a:spcPct val="110000"/>
              </a:lnSpc>
            </a:pPr>
            <a:r>
              <a:rPr lang="en-US" sz="1400"/>
              <a:t>Smarty suggests that we must provide a specific data type that a class method like assign must operate upon. In that case, there are possibilities that the class methods can access functions and classes from the same and/or different files in a PHP application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F77C1C-17CB-40C1-A5AC-4344D9107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2375121"/>
            <a:ext cx="4960443" cy="273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295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1C89D-A74F-4A81-9C82-4DD7CCE7B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Smarty_dir</a:t>
            </a:r>
            <a:r>
              <a:rPr lang="en-US" dirty="0"/>
              <a:t>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117B0-062A-4B89-ACB7-9E3B40006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 </a:t>
            </a:r>
            <a:r>
              <a:rPr lang="en-US" b="1" dirty="0"/>
              <a:t>full system path</a:t>
            </a:r>
            <a:r>
              <a:rPr lang="en-US" dirty="0"/>
              <a:t> to the location of the Smarty class files. If this is not defined in your script, then Smarty will attempt to determine the appropriate value automatically. If defined, the path </a:t>
            </a:r>
            <a:r>
              <a:rPr lang="en-US" b="1" dirty="0"/>
              <a:t>must end with a trailing slash/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Basically, Smarty will assign a specific location to store all your programs that include key data in the virtual machine that we work with: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164A39-71A4-4793-9E5C-972F28333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369" y="3865922"/>
            <a:ext cx="5182323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04978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675</Words>
  <Application>Microsoft Office PowerPoint</Application>
  <PresentationFormat>Widescreen</PresentationFormat>
  <Paragraphs>42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Gill Sans MT</vt:lpstr>
      <vt:lpstr>Gallery</vt:lpstr>
      <vt:lpstr>Exploration of superglobals in smarty</vt:lpstr>
      <vt:lpstr>What is Escape?</vt:lpstr>
      <vt:lpstr>PowerPoint Presentation</vt:lpstr>
      <vt:lpstr>What is unescaped?</vt:lpstr>
      <vt:lpstr>What is sandboxing?</vt:lpstr>
      <vt:lpstr>{assign} vs. assign()</vt:lpstr>
      <vt:lpstr>Can you call functions in class methods?</vt:lpstr>
      <vt:lpstr>$smarty.const</vt:lpstr>
      <vt:lpstr>Smarty_dir operation</vt:lpstr>
      <vt:lpstr>Smarty_CORE_dir operation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Exploration of superglobals in smarty</dc:title>
  <dc:creator>Dwaragesh Sivakumar</dc:creator>
  <cp:lastModifiedBy>Dwaragesh Sivakumar</cp:lastModifiedBy>
  <cp:revision>2</cp:revision>
  <dcterms:created xsi:type="dcterms:W3CDTF">2020-08-10T19:20:41Z</dcterms:created>
  <dcterms:modified xsi:type="dcterms:W3CDTF">2020-08-10T21:01:38Z</dcterms:modified>
</cp:coreProperties>
</file>