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328CC6D0-5A3A-4D98-AE60-2B88E67D6854}">
  <a:tblStyle styleId="{328CC6D0-5A3A-4D98-AE60-2B88E67D6854}"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58" d="100"/>
          <a:sy n="58" d="100"/>
        </p:scale>
        <p:origin x="-149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4f0a9b80f0_2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4f0a9b80f0_2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4f0a9b80f0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4f0a9b80f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4f0a9b80f0_2_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4f0a9b80f0_2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4f0a9b80f0_2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4f0a9b80f0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4f0a9b80f0_2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4f0a9b80f0_2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4f0a9b80f0_2_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4f0a9b80f0_2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4f0a9b80f0_2_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4f0a9b80f0_2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4f0a9b80f0_2_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4f0a9b80f0_2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4f0a9b80f0_2_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4f0a9b80f0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4f0a9b80f0_2_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4f0a9b80f0_2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4f0a9b80f0_2_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4f0a9b80f0_2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4f0a9b80f0_2_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4f0a9b80f0_2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4f0a9b80f0_2_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4f0a9b80f0_2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4f0a9b80f0_2_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4f0a9b80f0_2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4f0a9b80f0_2_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4f0a9b80f0_2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4f0a9b80f0_2_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4f0a9b80f0_2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4f0a9b80f0_2_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4f0a9b80f0_2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4f0a9b80f0_2_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4f0a9b80f0_2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4f0a9b80f0_2_9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4f0a9b80f0_2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500bbd6066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500bbd606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500bbd6066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500bbd606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500bbd6066_0_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500bbd6066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fade/>
  </p:transition>
  <p:timing>
    <p:tnLst>
      <p:par>
        <p:cTn id="1" dur="indefinite" restart="never" nodeType="tmRoot"/>
      </p:par>
    </p:tnLst>
  </p:timing>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2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p:nvPr/>
        </p:nvSpPr>
        <p:spPr>
          <a:xfrm>
            <a:off x="228600" y="759763"/>
            <a:ext cx="8686800" cy="1470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600"/>
              <a:buFont typeface="Times New Roman"/>
              <a:buNone/>
            </a:pPr>
            <a:r>
              <a:rPr lang="en-US" sz="3600" b="1" u="none" strike="noStrike" cap="none">
                <a:latin typeface="Times New Roman"/>
                <a:ea typeface="Times New Roman"/>
                <a:cs typeface="Times New Roman"/>
                <a:sym typeface="Times New Roman"/>
              </a:rPr>
              <a:t>Penalty Monitor for Violating Traffic Rules using Cloud Computing</a:t>
            </a:r>
            <a:endParaRPr sz="3600" b="1" u="none" strike="noStrike" cap="none">
              <a:latin typeface="Times New Roman"/>
              <a:ea typeface="Times New Roman"/>
              <a:cs typeface="Times New Roman"/>
              <a:sym typeface="Times New Roman"/>
            </a:endParaRPr>
          </a:p>
        </p:txBody>
      </p:sp>
      <p:sp>
        <p:nvSpPr>
          <p:cNvPr id="85" name="Google Shape;85;p13"/>
          <p:cNvSpPr txBox="1"/>
          <p:nvPr/>
        </p:nvSpPr>
        <p:spPr>
          <a:xfrm>
            <a:off x="228600" y="3429000"/>
            <a:ext cx="5257800" cy="19050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400"/>
              <a:buFont typeface="Arial"/>
              <a:buNone/>
            </a:pPr>
            <a:r>
              <a:rPr lang="en-US" sz="2400" b="1" i="0" u="none" strike="noStrike" cap="none">
                <a:latin typeface="Times New Roman"/>
                <a:ea typeface="Times New Roman"/>
                <a:cs typeface="Times New Roman"/>
                <a:sym typeface="Times New Roman"/>
              </a:rPr>
              <a:t>TEAM MEMBERS</a:t>
            </a:r>
            <a:endParaRPr/>
          </a:p>
          <a:p>
            <a:pPr marL="342900" marR="0" lvl="0" indent="-342900" algn="just" rtl="0">
              <a:lnSpc>
                <a:spcPct val="100000"/>
              </a:lnSpc>
              <a:spcBef>
                <a:spcPts val="400"/>
              </a:spcBef>
              <a:spcAft>
                <a:spcPts val="0"/>
              </a:spcAft>
              <a:buClr>
                <a:schemeClr val="dk1"/>
              </a:buClr>
              <a:buSzPts val="2000"/>
              <a:buFont typeface="Arial"/>
              <a:buNone/>
            </a:pPr>
            <a:r>
              <a:rPr lang="en-US" sz="2000" b="0" i="0" u="none" strike="noStrike" cap="none">
                <a:latin typeface="Times New Roman"/>
                <a:ea typeface="Times New Roman"/>
                <a:cs typeface="Times New Roman"/>
                <a:sym typeface="Times New Roman"/>
              </a:rPr>
              <a:t>Dwarakeshwaran B M - 723715104006</a:t>
            </a:r>
            <a:endParaRPr/>
          </a:p>
          <a:p>
            <a:pPr marL="342900" marR="0" lvl="0" indent="-342900" algn="just" rtl="0">
              <a:lnSpc>
                <a:spcPct val="100000"/>
              </a:lnSpc>
              <a:spcBef>
                <a:spcPts val="400"/>
              </a:spcBef>
              <a:spcAft>
                <a:spcPts val="0"/>
              </a:spcAft>
              <a:buClr>
                <a:schemeClr val="dk1"/>
              </a:buClr>
              <a:buSzPts val="2000"/>
              <a:buFont typeface="Arial"/>
              <a:buNone/>
            </a:pPr>
            <a:r>
              <a:rPr lang="en-US" sz="2000" b="0" i="0" u="none" strike="noStrike" cap="none">
                <a:latin typeface="Times New Roman"/>
                <a:ea typeface="Times New Roman"/>
                <a:cs typeface="Times New Roman"/>
                <a:sym typeface="Times New Roman"/>
              </a:rPr>
              <a:t>Manikandan M - 723715104021</a:t>
            </a:r>
            <a:endParaRPr/>
          </a:p>
          <a:p>
            <a:pPr marL="342900" marR="0" lvl="0" indent="-342900" algn="just" rtl="0">
              <a:lnSpc>
                <a:spcPct val="100000"/>
              </a:lnSpc>
              <a:spcBef>
                <a:spcPts val="400"/>
              </a:spcBef>
              <a:spcAft>
                <a:spcPts val="0"/>
              </a:spcAft>
              <a:buClr>
                <a:schemeClr val="dk1"/>
              </a:buClr>
              <a:buSzPts val="2000"/>
              <a:buFont typeface="Arial"/>
              <a:buNone/>
            </a:pPr>
            <a:r>
              <a:rPr lang="en-US" sz="2000" b="0" i="0" u="none" strike="noStrike" cap="none">
                <a:latin typeface="Times New Roman"/>
                <a:ea typeface="Times New Roman"/>
                <a:cs typeface="Times New Roman"/>
                <a:sym typeface="Times New Roman"/>
              </a:rPr>
              <a:t>ManojPrabhu D - 723715104025</a:t>
            </a:r>
            <a:endParaRPr/>
          </a:p>
          <a:p>
            <a:pPr marL="342900" marR="0" lvl="0" indent="-342900" algn="just" rtl="0">
              <a:lnSpc>
                <a:spcPct val="100000"/>
              </a:lnSpc>
              <a:spcBef>
                <a:spcPts val="400"/>
              </a:spcBef>
              <a:spcAft>
                <a:spcPts val="0"/>
              </a:spcAft>
              <a:buClr>
                <a:schemeClr val="dk1"/>
              </a:buClr>
              <a:buSzPts val="2000"/>
              <a:buFont typeface="Arial"/>
              <a:buNone/>
            </a:pPr>
            <a:r>
              <a:rPr lang="en-US" sz="2000" b="0" i="0" u="none" strike="noStrike" cap="none">
                <a:latin typeface="Times New Roman"/>
                <a:ea typeface="Times New Roman"/>
                <a:cs typeface="Times New Roman"/>
                <a:sym typeface="Times New Roman"/>
              </a:rPr>
              <a:t>Raghin R - 723715104039</a:t>
            </a:r>
            <a:endParaRPr/>
          </a:p>
        </p:txBody>
      </p:sp>
      <p:sp>
        <p:nvSpPr>
          <p:cNvPr id="86" name="Google Shape;86;p13"/>
          <p:cNvSpPr txBox="1"/>
          <p:nvPr/>
        </p:nvSpPr>
        <p:spPr>
          <a:xfrm>
            <a:off x="5638800" y="3429000"/>
            <a:ext cx="3276600" cy="1077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i="0" u="none" strike="noStrike" cap="none">
                <a:latin typeface="Times New Roman"/>
                <a:ea typeface="Times New Roman"/>
                <a:cs typeface="Times New Roman"/>
                <a:sym typeface="Times New Roman"/>
              </a:rPr>
              <a:t>TEAM GUIDE</a:t>
            </a:r>
            <a:endParaRPr/>
          </a:p>
          <a:p>
            <a:pPr marL="0" marR="0" lvl="0" indent="0" algn="l" rtl="0">
              <a:spcBef>
                <a:spcPts val="0"/>
              </a:spcBef>
              <a:spcAft>
                <a:spcPts val="0"/>
              </a:spcAft>
              <a:buNone/>
            </a:pPr>
            <a:r>
              <a:rPr lang="en-US" sz="2000">
                <a:latin typeface="Times New Roman"/>
                <a:ea typeface="Times New Roman"/>
                <a:cs typeface="Times New Roman"/>
                <a:sym typeface="Times New Roman"/>
              </a:rPr>
              <a:t>Mr. R. Chandrasekar (HOD/CSE)</a:t>
            </a:r>
            <a:endParaRPr sz="200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2"/>
          <p:cNvSpPr txBox="1">
            <a:spLocks noGrp="1"/>
          </p:cNvSpPr>
          <p:nvPr>
            <p:ph type="title"/>
          </p:nvPr>
        </p:nvSpPr>
        <p:spPr>
          <a:xfrm>
            <a:off x="381000" y="457200"/>
            <a:ext cx="8229600" cy="762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LITERATURE SURVEY</a:t>
            </a:r>
            <a:endParaRPr>
              <a:latin typeface="Times New Roman"/>
              <a:ea typeface="Times New Roman"/>
              <a:cs typeface="Times New Roman"/>
              <a:sym typeface="Times New Roman"/>
            </a:endParaRPr>
          </a:p>
        </p:txBody>
      </p:sp>
      <p:graphicFrame>
        <p:nvGraphicFramePr>
          <p:cNvPr id="140" name="Google Shape;140;p22"/>
          <p:cNvGraphicFramePr/>
          <p:nvPr/>
        </p:nvGraphicFramePr>
        <p:xfrm>
          <a:off x="1" y="1178923"/>
          <a:ext cx="9144000" cy="6227725"/>
        </p:xfrm>
        <a:graphic>
          <a:graphicData uri="http://schemas.openxmlformats.org/drawingml/2006/table">
            <a:tbl>
              <a:tblPr firstRow="1" bandRow="1">
                <a:noFill/>
                <a:tableStyleId>{328CC6D0-5A3A-4D98-AE60-2B88E67D6854}</a:tableStyleId>
              </a:tblPr>
              <a:tblGrid>
                <a:gridCol w="609600"/>
                <a:gridCol w="1828800"/>
                <a:gridCol w="2362200"/>
                <a:gridCol w="2514600"/>
                <a:gridCol w="1828800"/>
              </a:tblGrid>
              <a:tr h="558425">
                <a:tc>
                  <a:txBody>
                    <a:bodyPr/>
                    <a:lstStyle/>
                    <a:p>
                      <a:pPr marL="0" marR="0" lvl="0" indent="0" algn="ctr" rtl="0">
                        <a:spcBef>
                          <a:spcPts val="0"/>
                        </a:spcBef>
                        <a:spcAft>
                          <a:spcPts val="0"/>
                        </a:spcAft>
                        <a:buNone/>
                      </a:pPr>
                      <a:r>
                        <a:rPr lang="en-US" sz="1800" u="none" strike="noStrike" cap="none">
                          <a:latin typeface="Times New Roman"/>
                          <a:ea typeface="Times New Roman"/>
                          <a:cs typeface="Times New Roman"/>
                          <a:sym typeface="Times New Roman"/>
                        </a:rPr>
                        <a:t>No.</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Times New Roman"/>
                          <a:ea typeface="Times New Roman"/>
                          <a:cs typeface="Times New Roman"/>
                          <a:sym typeface="Times New Roman"/>
                        </a:rPr>
                        <a:t>Name</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Times New Roman"/>
                          <a:ea typeface="Times New Roman"/>
                          <a:cs typeface="Times New Roman"/>
                          <a:sym typeface="Times New Roman"/>
                        </a:rPr>
                        <a:t>Description</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Times New Roman"/>
                          <a:ea typeface="Times New Roman"/>
                          <a:cs typeface="Times New Roman"/>
                          <a:sym typeface="Times New Roman"/>
                        </a:rPr>
                        <a:t>Pros</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Times New Roman"/>
                          <a:ea typeface="Times New Roman"/>
                          <a:cs typeface="Times New Roman"/>
                          <a:sym typeface="Times New Roman"/>
                        </a:rPr>
                        <a:t>Cons</a:t>
                      </a:r>
                      <a:endParaRPr sz="1800" u="none" strike="noStrike" cap="none">
                        <a:latin typeface="Times New Roman"/>
                        <a:ea typeface="Times New Roman"/>
                        <a:cs typeface="Times New Roman"/>
                        <a:sym typeface="Times New Roman"/>
                      </a:endParaRPr>
                    </a:p>
                  </a:txBody>
                  <a:tcPr marL="91450" marR="91450" marT="45725" marB="45725"/>
                </a:tc>
              </a:tr>
              <a:tr h="1346575">
                <a:tc>
                  <a:txBody>
                    <a:bodyPr/>
                    <a:lstStyle/>
                    <a:p>
                      <a:pPr marL="0" marR="0" lvl="0" indent="0" algn="l" rtl="0">
                        <a:spcBef>
                          <a:spcPts val="0"/>
                        </a:spcBef>
                        <a:spcAft>
                          <a:spcPts val="0"/>
                        </a:spcAft>
                        <a:buNone/>
                      </a:pPr>
                      <a:r>
                        <a:rPr lang="en-US" sz="1800" u="none" strike="noStrike" cap="none">
                          <a:latin typeface="Times New Roman"/>
                          <a:ea typeface="Times New Roman"/>
                          <a:cs typeface="Times New Roman"/>
                          <a:sym typeface="Times New Roman"/>
                        </a:rPr>
                        <a:t>9.</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800" u="none" strike="noStrike" cap="none">
                          <a:latin typeface="Times New Roman"/>
                          <a:ea typeface="Times New Roman"/>
                          <a:cs typeface="Times New Roman"/>
                          <a:sym typeface="Times New Roman"/>
                        </a:rPr>
                        <a:t>QR Code Scanning app for Mobile Devices.</a:t>
                      </a:r>
                      <a:endParaRPr/>
                    </a:p>
                    <a:p>
                      <a:pPr marL="0" marR="0" lvl="0" indent="0" algn="l" rtl="0">
                        <a:spcBef>
                          <a:spcPts val="0"/>
                        </a:spcBef>
                        <a:spcAft>
                          <a:spcPts val="0"/>
                        </a:spcAft>
                        <a:buNone/>
                      </a:pPr>
                      <a:r>
                        <a:rPr lang="en-US" sz="1800" u="none" strike="noStrike" cap="none">
                          <a:latin typeface="Times New Roman"/>
                          <a:ea typeface="Times New Roman"/>
                          <a:cs typeface="Times New Roman"/>
                          <a:sym typeface="Times New Roman"/>
                        </a:rPr>
                        <a:t>(Mircea Moisoiu, Andrei Negr</a:t>
                      </a:r>
                      <a:r>
                        <a:rPr lang="en-US" sz="1800">
                          <a:latin typeface="Times New Roman"/>
                          <a:ea typeface="Times New Roman"/>
                          <a:cs typeface="Times New Roman"/>
                          <a:sym typeface="Times New Roman"/>
                        </a:rPr>
                        <a:t>a</a:t>
                      </a:r>
                      <a:r>
                        <a:rPr lang="en-US" sz="1800" u="none" strike="noStrike" cap="none">
                          <a:latin typeface="Times New Roman"/>
                          <a:ea typeface="Times New Roman"/>
                          <a:cs typeface="Times New Roman"/>
                          <a:sym typeface="Times New Roman"/>
                        </a:rPr>
                        <a:t>u, Robert Gy</a:t>
                      </a:r>
                      <a:r>
                        <a:rPr lang="en-US" sz="1800">
                          <a:latin typeface="Times New Roman"/>
                          <a:ea typeface="Times New Roman"/>
                          <a:cs typeface="Times New Roman"/>
                          <a:sym typeface="Times New Roman"/>
                        </a:rPr>
                        <a:t>o</a:t>
                      </a:r>
                      <a:r>
                        <a:rPr lang="en-US" sz="1800" u="none" strike="noStrike" cap="none">
                          <a:latin typeface="Times New Roman"/>
                          <a:ea typeface="Times New Roman"/>
                          <a:cs typeface="Times New Roman"/>
                          <a:sym typeface="Times New Roman"/>
                        </a:rPr>
                        <a:t>r</a:t>
                      </a:r>
                      <a:r>
                        <a:rPr lang="en-US" sz="1800">
                          <a:latin typeface="Times New Roman"/>
                          <a:ea typeface="Times New Roman"/>
                          <a:cs typeface="Times New Roman"/>
                          <a:sym typeface="Times New Roman"/>
                        </a:rPr>
                        <a:t>o</a:t>
                      </a:r>
                      <a:r>
                        <a:rPr lang="en-US" sz="1800" u="none" strike="noStrike" cap="none">
                          <a:latin typeface="Times New Roman"/>
                          <a:ea typeface="Times New Roman"/>
                          <a:cs typeface="Times New Roman"/>
                          <a:sym typeface="Times New Roman"/>
                        </a:rPr>
                        <a:t>di, Cornelia Gy</a:t>
                      </a:r>
                      <a:r>
                        <a:rPr lang="en-US" sz="1800">
                          <a:latin typeface="Times New Roman"/>
                          <a:ea typeface="Times New Roman"/>
                          <a:cs typeface="Times New Roman"/>
                          <a:sym typeface="Times New Roman"/>
                        </a:rPr>
                        <a:t>o</a:t>
                      </a:r>
                      <a:r>
                        <a:rPr lang="en-US" sz="1800" u="none" strike="noStrike" cap="none">
                          <a:latin typeface="Times New Roman"/>
                          <a:ea typeface="Times New Roman"/>
                          <a:cs typeface="Times New Roman"/>
                          <a:sym typeface="Times New Roman"/>
                        </a:rPr>
                        <a:t>r</a:t>
                      </a:r>
                      <a:r>
                        <a:rPr lang="en-US" sz="1800">
                          <a:latin typeface="Times New Roman"/>
                          <a:ea typeface="Times New Roman"/>
                          <a:cs typeface="Times New Roman"/>
                          <a:sym typeface="Times New Roman"/>
                        </a:rPr>
                        <a:t>o</a:t>
                      </a:r>
                      <a:r>
                        <a:rPr lang="en-US" sz="1800" u="none" strike="noStrike" cap="none">
                          <a:latin typeface="Times New Roman"/>
                          <a:ea typeface="Times New Roman"/>
                          <a:cs typeface="Times New Roman"/>
                          <a:sym typeface="Times New Roman"/>
                        </a:rPr>
                        <a:t>di and George Pecherle )</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800" u="none" strike="noStrike" cap="none">
                          <a:latin typeface="Times New Roman"/>
                          <a:ea typeface="Times New Roman"/>
                          <a:cs typeface="Times New Roman"/>
                          <a:sym typeface="Times New Roman"/>
                        </a:rPr>
                        <a:t>Present an implementation of an Android device using libraries and combined algorithms in order to be able to scan any QR code fast accurate and easy. </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114300" algn="l" rtl="0">
                        <a:spcBef>
                          <a:spcPts val="0"/>
                        </a:spcBef>
                        <a:spcAft>
                          <a:spcPts val="0"/>
                        </a:spcAft>
                        <a:buClr>
                          <a:schemeClr val="dk1"/>
                        </a:buClr>
                        <a:buSzPts val="1800"/>
                        <a:buFont typeface="Arial"/>
                        <a:buChar char="•"/>
                      </a:pPr>
                      <a:r>
                        <a:rPr lang="en-US" sz="1800" b="0" i="0" u="none" strike="noStrike" cap="none">
                          <a:solidFill>
                            <a:schemeClr val="dk1"/>
                          </a:solidFill>
                          <a:latin typeface="Times New Roman"/>
                          <a:ea typeface="Times New Roman"/>
                          <a:cs typeface="Times New Roman"/>
                          <a:sym typeface="Times New Roman"/>
                        </a:rPr>
                        <a:t>Ease of use.</a:t>
                      </a:r>
                      <a:endParaRPr sz="1800" b="0" i="0" u="none" strike="noStrike" cap="none">
                        <a:solidFill>
                          <a:schemeClr val="dk1"/>
                        </a:solidFill>
                        <a:latin typeface="Times New Roman"/>
                        <a:ea typeface="Times New Roman"/>
                        <a:cs typeface="Times New Roman"/>
                        <a:sym typeface="Times New Roman"/>
                      </a:endParaRPr>
                    </a:p>
                    <a:p>
                      <a:pPr marL="0" marR="0" lvl="0" indent="-114300" algn="l" rtl="0">
                        <a:spcBef>
                          <a:spcPts val="0"/>
                        </a:spcBef>
                        <a:spcAft>
                          <a:spcPts val="0"/>
                        </a:spcAft>
                        <a:buClr>
                          <a:schemeClr val="dk1"/>
                        </a:buClr>
                        <a:buSzPts val="1800"/>
                        <a:buFont typeface="Arial"/>
                        <a:buChar char="•"/>
                      </a:pPr>
                      <a:r>
                        <a:rPr lang="en-US" sz="1800" b="0" i="0" u="none" strike="noStrike" cap="none">
                          <a:solidFill>
                            <a:schemeClr val="dk1"/>
                          </a:solidFill>
                          <a:latin typeface="Times New Roman"/>
                          <a:ea typeface="Times New Roman"/>
                          <a:cs typeface="Times New Roman"/>
                          <a:sym typeface="Times New Roman"/>
                        </a:rPr>
                        <a:t>Range of uses.</a:t>
                      </a:r>
                      <a:endParaRPr sz="1800" b="0" i="0" u="none" strike="noStrike" cap="none">
                        <a:solidFill>
                          <a:schemeClr val="dk1"/>
                        </a:solidFill>
                        <a:latin typeface="Times New Roman"/>
                        <a:ea typeface="Times New Roman"/>
                        <a:cs typeface="Times New Roman"/>
                        <a:sym typeface="Times New Roman"/>
                      </a:endParaRPr>
                    </a:p>
                    <a:p>
                      <a:pPr marL="0" marR="0" lvl="0" indent="-114300" algn="l" rtl="0">
                        <a:spcBef>
                          <a:spcPts val="0"/>
                        </a:spcBef>
                        <a:spcAft>
                          <a:spcPts val="0"/>
                        </a:spcAft>
                        <a:buClr>
                          <a:schemeClr val="dk1"/>
                        </a:buClr>
                        <a:buSzPts val="1800"/>
                        <a:buFont typeface="Arial"/>
                        <a:buChar char="•"/>
                      </a:pPr>
                      <a:r>
                        <a:rPr lang="en-US" sz="1800" b="0" i="0" u="none" strike="noStrike" cap="none">
                          <a:solidFill>
                            <a:schemeClr val="dk1"/>
                          </a:solidFill>
                          <a:latin typeface="Times New Roman"/>
                          <a:ea typeface="Times New Roman"/>
                          <a:cs typeface="Times New Roman"/>
                          <a:sym typeface="Times New Roman"/>
                        </a:rPr>
                        <a:t>QR codes are traceable.</a:t>
                      </a:r>
                      <a:endParaRPr/>
                    </a:p>
                    <a:p>
                      <a:pPr marL="0" marR="0" lvl="0" indent="0" algn="l" rtl="0">
                        <a:spcBef>
                          <a:spcPts val="0"/>
                        </a:spcBef>
                        <a:spcAft>
                          <a:spcPts val="0"/>
                        </a:spcAft>
                        <a:buNone/>
                      </a:pPr>
                      <a:r>
                        <a:rPr lang="en-US" sz="1800" u="none" strike="noStrike" cap="none">
                          <a:latin typeface="Times New Roman"/>
                          <a:ea typeface="Times New Roman"/>
                          <a:cs typeface="Times New Roman"/>
                          <a:sym typeface="Times New Roman"/>
                        </a:rPr>
                        <a:t/>
                      </a:r>
                      <a:br>
                        <a:rPr lang="en-US" sz="1800" u="none" strike="noStrike" cap="none">
                          <a:latin typeface="Times New Roman"/>
                          <a:ea typeface="Times New Roman"/>
                          <a:cs typeface="Times New Roman"/>
                          <a:sym typeface="Times New Roman"/>
                        </a:rPr>
                      </a:br>
                      <a:endParaRPr sz="1800" b="0" i="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114300" algn="l" rtl="0">
                        <a:spcBef>
                          <a:spcPts val="0"/>
                        </a:spcBef>
                        <a:spcAft>
                          <a:spcPts val="0"/>
                        </a:spcAft>
                        <a:buClr>
                          <a:schemeClr val="dk1"/>
                        </a:buClr>
                        <a:buSzPts val="1800"/>
                        <a:buFont typeface="Arial"/>
                        <a:buChar char="•"/>
                      </a:pPr>
                      <a:r>
                        <a:rPr lang="en-US" sz="1800" b="0" i="0" u="none" strike="noStrike" cap="none">
                          <a:solidFill>
                            <a:schemeClr val="dk1"/>
                          </a:solidFill>
                          <a:latin typeface="Times New Roman"/>
                          <a:ea typeface="Times New Roman"/>
                          <a:cs typeface="Times New Roman"/>
                          <a:sym typeface="Times New Roman"/>
                        </a:rPr>
                        <a:t>Dependability on a mobile device or Smartphone.</a:t>
                      </a:r>
                      <a:endParaRPr/>
                    </a:p>
                    <a:p>
                      <a:pPr marL="0" marR="0" lvl="0" indent="-114300" algn="l" rtl="0">
                        <a:spcBef>
                          <a:spcPts val="0"/>
                        </a:spcBef>
                        <a:spcAft>
                          <a:spcPts val="0"/>
                        </a:spcAft>
                        <a:buClr>
                          <a:schemeClr val="dk1"/>
                        </a:buClr>
                        <a:buSzPts val="1800"/>
                        <a:buFont typeface="Arial"/>
                        <a:buChar char="•"/>
                      </a:pPr>
                      <a:r>
                        <a:rPr lang="en-US" sz="1800" b="0" i="0" u="none" strike="noStrike" cap="none">
                          <a:solidFill>
                            <a:schemeClr val="dk1"/>
                          </a:solidFill>
                          <a:latin typeface="Times New Roman"/>
                          <a:ea typeface="Times New Roman"/>
                          <a:cs typeface="Times New Roman"/>
                          <a:sym typeface="Times New Roman"/>
                        </a:rPr>
                        <a:t>Lack of awareness.</a:t>
                      </a:r>
                      <a:endParaRPr sz="1800" b="0" i="0" u="none" strike="noStrike" cap="none">
                        <a:latin typeface="Times New Roman"/>
                        <a:ea typeface="Times New Roman"/>
                        <a:cs typeface="Times New Roman"/>
                        <a:sym typeface="Times New Roman"/>
                      </a:endParaRPr>
                    </a:p>
                  </a:txBody>
                  <a:tcPr marL="91450" marR="91450" marT="45725" marB="45725"/>
                </a:tc>
              </a:tr>
              <a:tr h="1892475">
                <a:tc>
                  <a:txBody>
                    <a:bodyPr/>
                    <a:lstStyle/>
                    <a:p>
                      <a:pPr marL="0" marR="0" lvl="0" indent="0" algn="l" rtl="0">
                        <a:spcBef>
                          <a:spcPts val="0"/>
                        </a:spcBef>
                        <a:spcAft>
                          <a:spcPts val="0"/>
                        </a:spcAft>
                        <a:buNone/>
                      </a:pPr>
                      <a:r>
                        <a:rPr lang="en-US" sz="1800" u="none" strike="noStrike" cap="none">
                          <a:latin typeface="Times New Roman"/>
                          <a:ea typeface="Times New Roman"/>
                          <a:cs typeface="Times New Roman"/>
                          <a:sym typeface="Times New Roman"/>
                        </a:rPr>
                        <a:t>10.</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800" u="none" strike="noStrike" cap="none">
                          <a:latin typeface="Times New Roman"/>
                          <a:ea typeface="Times New Roman"/>
                          <a:cs typeface="Times New Roman"/>
                          <a:sym typeface="Times New Roman"/>
                        </a:rPr>
                        <a:t>A Comparative Study between Dynamic Web Scripting Languages.</a:t>
                      </a:r>
                      <a:endParaRPr/>
                    </a:p>
                    <a:p>
                      <a:pPr marL="0" marR="0" lvl="0" indent="0" algn="l" rtl="0">
                        <a:spcBef>
                          <a:spcPts val="0"/>
                        </a:spcBef>
                        <a:spcAft>
                          <a:spcPts val="0"/>
                        </a:spcAft>
                        <a:buNone/>
                      </a:pPr>
                      <a:r>
                        <a:rPr lang="en-US" sz="1800" u="none" strike="noStrike" cap="none">
                          <a:latin typeface="Times New Roman"/>
                          <a:ea typeface="Times New Roman"/>
                          <a:cs typeface="Times New Roman"/>
                          <a:sym typeface="Times New Roman"/>
                        </a:rPr>
                        <a:t>( Alok Ranjan, Rajeev Kumar and Joydip Dhar </a:t>
                      </a:r>
                      <a:r>
                        <a:rPr lang="en-US" sz="1800" u="none" strike="noStrike" cap="none"/>
                        <a:t>)</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800" u="none" strike="noStrike" cap="none">
                          <a:latin typeface="Times New Roman"/>
                          <a:ea typeface="Times New Roman"/>
                          <a:cs typeface="Times New Roman"/>
                          <a:sym typeface="Times New Roman"/>
                        </a:rPr>
                        <a:t>Compared the impacts of these three languages on the performance of a web server.Have described and analyzed the results of conducting experiments on four benchmarks. </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114300" algn="l" rtl="0">
                        <a:spcBef>
                          <a:spcPts val="0"/>
                        </a:spcBef>
                        <a:spcAft>
                          <a:spcPts val="0"/>
                        </a:spcAft>
                        <a:buClr>
                          <a:schemeClr val="dk1"/>
                        </a:buClr>
                        <a:buSzPts val="1800"/>
                        <a:buFont typeface="Arial"/>
                        <a:buChar char="•"/>
                      </a:pPr>
                      <a:r>
                        <a:rPr lang="en-US" sz="1800" b="0" i="0" u="none" strike="noStrike" cap="none">
                          <a:solidFill>
                            <a:schemeClr val="dk1"/>
                          </a:solidFill>
                          <a:latin typeface="Times New Roman"/>
                          <a:ea typeface="Times New Roman"/>
                          <a:cs typeface="Times New Roman"/>
                          <a:sym typeface="Times New Roman"/>
                        </a:rPr>
                        <a:t>Dynamic content generated for each user.</a:t>
                      </a:r>
                      <a:endParaRPr sz="1800" b="0" i="0" u="none" strike="noStrike" cap="none">
                        <a:solidFill>
                          <a:schemeClr val="dk1"/>
                        </a:solidFill>
                        <a:latin typeface="Times New Roman"/>
                        <a:ea typeface="Times New Roman"/>
                        <a:cs typeface="Times New Roman"/>
                        <a:sym typeface="Times New Roman"/>
                      </a:endParaRPr>
                    </a:p>
                    <a:p>
                      <a:pPr marL="0" marR="0" lvl="0" indent="-114300" algn="l" rtl="0">
                        <a:spcBef>
                          <a:spcPts val="0"/>
                        </a:spcBef>
                        <a:spcAft>
                          <a:spcPts val="0"/>
                        </a:spcAft>
                        <a:buClr>
                          <a:schemeClr val="dk1"/>
                        </a:buClr>
                        <a:buSzPts val="1800"/>
                        <a:buFont typeface="Arial"/>
                        <a:buChar char="•"/>
                      </a:pPr>
                      <a:r>
                        <a:rPr lang="en-US" sz="1800" b="0" i="0" u="none" strike="noStrike" cap="none">
                          <a:solidFill>
                            <a:schemeClr val="dk1"/>
                          </a:solidFill>
                          <a:latin typeface="Times New Roman"/>
                          <a:ea typeface="Times New Roman"/>
                          <a:cs typeface="Times New Roman"/>
                          <a:sym typeface="Times New Roman"/>
                        </a:rPr>
                        <a:t>Easy to update with a CMS like Wordpress.</a:t>
                      </a:r>
                      <a:endParaRPr sz="1800" b="0" i="0" u="none" strike="noStrike" cap="none">
                        <a:solidFill>
                          <a:schemeClr val="dk1"/>
                        </a:solidFill>
                        <a:latin typeface="Times New Roman"/>
                        <a:ea typeface="Times New Roman"/>
                        <a:cs typeface="Times New Roman"/>
                        <a:sym typeface="Times New Roman"/>
                      </a:endParaRPr>
                    </a:p>
                    <a:p>
                      <a:pPr marL="0" marR="0" lvl="0" indent="-114300" algn="l" rtl="0">
                        <a:spcBef>
                          <a:spcPts val="0"/>
                        </a:spcBef>
                        <a:spcAft>
                          <a:spcPts val="0"/>
                        </a:spcAft>
                        <a:buClr>
                          <a:schemeClr val="dk1"/>
                        </a:buClr>
                        <a:buSzPts val="1800"/>
                        <a:buFont typeface="Arial"/>
                        <a:buChar char="•"/>
                      </a:pPr>
                      <a:r>
                        <a:rPr lang="en-US" sz="1800" b="0" i="0" u="none" strike="noStrike" cap="none">
                          <a:solidFill>
                            <a:schemeClr val="dk1"/>
                          </a:solidFill>
                          <a:latin typeface="Times New Roman"/>
                          <a:ea typeface="Times New Roman"/>
                          <a:cs typeface="Times New Roman"/>
                          <a:sym typeface="Times New Roman"/>
                        </a:rPr>
                        <a:t>More powerful with features like login, payments, etc.</a:t>
                      </a:r>
                      <a:endParaRPr/>
                    </a:p>
                  </a:txBody>
                  <a:tcPr marL="91450" marR="91450" marT="45725" marB="45725"/>
                </a:tc>
                <a:tc>
                  <a:txBody>
                    <a:bodyPr/>
                    <a:lstStyle/>
                    <a:p>
                      <a:pPr marL="0" marR="0" lvl="0" indent="-114300" algn="l" rtl="0">
                        <a:spcBef>
                          <a:spcPts val="0"/>
                        </a:spcBef>
                        <a:spcAft>
                          <a:spcPts val="0"/>
                        </a:spcAft>
                        <a:buClr>
                          <a:schemeClr val="dk1"/>
                        </a:buClr>
                        <a:buSzPts val="1800"/>
                        <a:buFont typeface="Arial"/>
                        <a:buChar char="•"/>
                      </a:pPr>
                      <a:r>
                        <a:rPr lang="en-US" sz="1800" b="0" i="0" u="none" strike="noStrike" cap="none">
                          <a:solidFill>
                            <a:schemeClr val="dk1"/>
                          </a:solidFill>
                          <a:latin typeface="Times New Roman"/>
                          <a:ea typeface="Times New Roman"/>
                          <a:cs typeface="Times New Roman"/>
                          <a:sym typeface="Times New Roman"/>
                        </a:rPr>
                        <a:t>Expensive -setting up, maintaining, and scaling a database is costly.</a:t>
                      </a:r>
                      <a:endParaRPr sz="1800" b="0" i="0" u="none" strike="noStrike" cap="none">
                        <a:solidFill>
                          <a:schemeClr val="dk1"/>
                        </a:solidFill>
                        <a:latin typeface="Times New Roman"/>
                        <a:ea typeface="Times New Roman"/>
                        <a:cs typeface="Times New Roman"/>
                        <a:sym typeface="Times New Roman"/>
                      </a:endParaRPr>
                    </a:p>
                    <a:p>
                      <a:pPr marL="0" marR="0" lvl="0" indent="-114300" algn="l" rtl="0">
                        <a:spcBef>
                          <a:spcPts val="0"/>
                        </a:spcBef>
                        <a:spcAft>
                          <a:spcPts val="0"/>
                        </a:spcAft>
                        <a:buClr>
                          <a:schemeClr val="dk1"/>
                        </a:buClr>
                        <a:buSzPts val="1800"/>
                        <a:buFont typeface="Arial"/>
                        <a:buChar char="•"/>
                      </a:pPr>
                      <a:r>
                        <a:rPr lang="en-US" sz="1800" b="0" i="0" u="none" strike="noStrike" cap="none">
                          <a:solidFill>
                            <a:schemeClr val="dk1"/>
                          </a:solidFill>
                          <a:latin typeface="Times New Roman"/>
                          <a:ea typeface="Times New Roman"/>
                          <a:cs typeface="Times New Roman"/>
                          <a:sym typeface="Times New Roman"/>
                        </a:rPr>
                        <a:t>Complex - much more steps involved to setup and deploy than a static site.</a:t>
                      </a:r>
                      <a:endParaRPr sz="1800" b="0" i="0" u="none" strike="noStrike" cap="none">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800" u="none" strike="noStrike" cap="none">
                        <a:latin typeface="Times New Roman"/>
                        <a:ea typeface="Times New Roman"/>
                        <a:cs typeface="Times New Roman"/>
                        <a:sym typeface="Times New Roman"/>
                      </a:endParaRPr>
                    </a:p>
                  </a:txBody>
                  <a:tcPr marL="91450" marR="91450" marT="45725" marB="45725"/>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457200" y="0"/>
            <a:ext cx="8229600" cy="914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LITERATURE SURVEY </a:t>
            </a:r>
            <a:endParaRPr>
              <a:latin typeface="Times New Roman"/>
              <a:ea typeface="Times New Roman"/>
              <a:cs typeface="Times New Roman"/>
              <a:sym typeface="Times New Roman"/>
            </a:endParaRPr>
          </a:p>
        </p:txBody>
      </p:sp>
      <p:graphicFrame>
        <p:nvGraphicFramePr>
          <p:cNvPr id="146" name="Google Shape;146;p23"/>
          <p:cNvGraphicFramePr/>
          <p:nvPr/>
        </p:nvGraphicFramePr>
        <p:xfrm>
          <a:off x="-1" y="914400"/>
          <a:ext cx="9143975" cy="5943600"/>
        </p:xfrm>
        <a:graphic>
          <a:graphicData uri="http://schemas.openxmlformats.org/drawingml/2006/table">
            <a:tbl>
              <a:tblPr firstRow="1" bandRow="1">
                <a:noFill/>
                <a:tableStyleId>{328CC6D0-5A3A-4D98-AE60-2B88E67D6854}</a:tableStyleId>
              </a:tblPr>
              <a:tblGrid>
                <a:gridCol w="677325"/>
                <a:gridCol w="2540000"/>
                <a:gridCol w="2201325"/>
                <a:gridCol w="1896525"/>
                <a:gridCol w="1828800"/>
              </a:tblGrid>
              <a:tr h="646950">
                <a:tc>
                  <a:txBody>
                    <a:bodyPr/>
                    <a:lstStyle/>
                    <a:p>
                      <a:pPr marL="0" marR="0" lvl="0" indent="0" algn="ctr" rtl="0">
                        <a:spcBef>
                          <a:spcPts val="0"/>
                        </a:spcBef>
                        <a:spcAft>
                          <a:spcPts val="0"/>
                        </a:spcAft>
                        <a:buNone/>
                      </a:pPr>
                      <a:r>
                        <a:rPr lang="en-US" sz="1800" u="none" strike="noStrike" cap="none">
                          <a:latin typeface="Times New Roman"/>
                          <a:ea typeface="Times New Roman"/>
                          <a:cs typeface="Times New Roman"/>
                          <a:sym typeface="Times New Roman"/>
                        </a:rPr>
                        <a:t>No.</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Times New Roman"/>
                          <a:ea typeface="Times New Roman"/>
                          <a:cs typeface="Times New Roman"/>
                          <a:sym typeface="Times New Roman"/>
                        </a:rPr>
                        <a:t>Name</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Times New Roman"/>
                          <a:ea typeface="Times New Roman"/>
                          <a:cs typeface="Times New Roman"/>
                          <a:sym typeface="Times New Roman"/>
                        </a:rPr>
                        <a:t>Description</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Times New Roman"/>
                          <a:ea typeface="Times New Roman"/>
                          <a:cs typeface="Times New Roman"/>
                          <a:sym typeface="Times New Roman"/>
                        </a:rPr>
                        <a:t>Pros</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Times New Roman"/>
                          <a:ea typeface="Times New Roman"/>
                          <a:cs typeface="Times New Roman"/>
                          <a:sym typeface="Times New Roman"/>
                        </a:rPr>
                        <a:t>Cons</a:t>
                      </a:r>
                      <a:endParaRPr sz="1800" u="none" strike="noStrike" cap="none">
                        <a:latin typeface="Times New Roman"/>
                        <a:ea typeface="Times New Roman"/>
                        <a:cs typeface="Times New Roman"/>
                        <a:sym typeface="Times New Roman"/>
                      </a:endParaRPr>
                    </a:p>
                  </a:txBody>
                  <a:tcPr marL="91450" marR="91450" marT="45725" marB="45725"/>
                </a:tc>
              </a:tr>
              <a:tr h="2648325">
                <a:tc>
                  <a:txBody>
                    <a:bodyPr/>
                    <a:lstStyle/>
                    <a:p>
                      <a:pPr marL="0" marR="0" lvl="0" indent="0" algn="l" rtl="0">
                        <a:spcBef>
                          <a:spcPts val="0"/>
                        </a:spcBef>
                        <a:spcAft>
                          <a:spcPts val="0"/>
                        </a:spcAft>
                        <a:buNone/>
                      </a:pPr>
                      <a:r>
                        <a:rPr lang="en-US" sz="1800" u="none" strike="noStrike" cap="none">
                          <a:latin typeface="Times New Roman"/>
                          <a:ea typeface="Times New Roman"/>
                          <a:cs typeface="Times New Roman"/>
                          <a:sym typeface="Times New Roman"/>
                        </a:rPr>
                        <a:t>11.</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800" u="none" strike="noStrike" cap="none">
                          <a:latin typeface="Times New Roman"/>
                          <a:ea typeface="Times New Roman"/>
                          <a:cs typeface="Times New Roman"/>
                          <a:sym typeface="Times New Roman"/>
                        </a:rPr>
                        <a:t>A Comparative Study of Web Development Technologies Using Open Source and Proprietary Software. (David A. Botwe and Joseph G. Davis)</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800" u="none" strike="noStrike" cap="none">
                          <a:latin typeface="Times New Roman"/>
                          <a:ea typeface="Times New Roman"/>
                          <a:cs typeface="Times New Roman"/>
                          <a:sym typeface="Times New Roman"/>
                        </a:rPr>
                        <a:t>Presents a comparison of web application development technologies using open source software and proprietary software. </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Clr>
                          <a:schemeClr val="dk1"/>
                        </a:buClr>
                        <a:buSzPts val="1800"/>
                        <a:buFont typeface="Arial"/>
                        <a:buNone/>
                      </a:pPr>
                      <a:r>
                        <a:rPr lang="en-US" sz="1800" b="0" i="0" u="none" strike="noStrike" cap="none">
                          <a:solidFill>
                            <a:schemeClr val="dk1"/>
                          </a:solidFill>
                          <a:latin typeface="Times New Roman"/>
                          <a:ea typeface="Times New Roman"/>
                          <a:cs typeface="Times New Roman"/>
                          <a:sym typeface="Times New Roman"/>
                        </a:rPr>
                        <a:t>The source code is not shared with the public for anyone to look at or change.</a:t>
                      </a:r>
                      <a:endParaRPr sz="1800" b="0" i="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Clr>
                          <a:schemeClr val="dk1"/>
                        </a:buClr>
                        <a:buSzPts val="1800"/>
                        <a:buFont typeface="Arial"/>
                        <a:buNone/>
                      </a:pPr>
                      <a:r>
                        <a:rPr lang="en-US" sz="1800" b="0" i="0" u="none" strike="noStrike" cap="none">
                          <a:solidFill>
                            <a:schemeClr val="dk1"/>
                          </a:solidFill>
                          <a:latin typeface="Times New Roman"/>
                          <a:ea typeface="Times New Roman"/>
                          <a:cs typeface="Times New Roman"/>
                          <a:sym typeface="Times New Roman"/>
                        </a:rPr>
                        <a:t>Many people have access to the source code of open source software, but not all of them have good intentions.</a:t>
                      </a:r>
                      <a:endParaRPr sz="1800" b="0" i="0" u="none" strike="noStrike" cap="none">
                        <a:latin typeface="Times New Roman"/>
                        <a:ea typeface="Times New Roman"/>
                        <a:cs typeface="Times New Roman"/>
                        <a:sym typeface="Times New Roman"/>
                      </a:endParaRPr>
                    </a:p>
                  </a:txBody>
                  <a:tcPr marL="91450" marR="91450" marT="45725" marB="45725"/>
                </a:tc>
              </a:tr>
              <a:tr h="2648325">
                <a:tc>
                  <a:txBody>
                    <a:bodyPr/>
                    <a:lstStyle/>
                    <a:p>
                      <a:pPr marL="0" marR="0" lvl="0" indent="0" algn="l" rtl="0">
                        <a:spcBef>
                          <a:spcPts val="0"/>
                        </a:spcBef>
                        <a:spcAft>
                          <a:spcPts val="0"/>
                        </a:spcAft>
                        <a:buNone/>
                      </a:pPr>
                      <a:r>
                        <a:rPr lang="en-US" sz="1800" u="none" strike="noStrike" cap="none">
                          <a:latin typeface="Times New Roman"/>
                          <a:ea typeface="Times New Roman"/>
                          <a:cs typeface="Times New Roman"/>
                          <a:sym typeface="Times New Roman"/>
                        </a:rPr>
                        <a:t>12.</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800" u="none" strike="noStrike" cap="none">
                          <a:latin typeface="Times New Roman"/>
                          <a:ea typeface="Times New Roman"/>
                          <a:cs typeface="Times New Roman"/>
                          <a:sym typeface="Times New Roman"/>
                        </a:rPr>
                        <a:t>Mobile Application Development: All the Steps and Guidelines for Successful Creation of Mobile App: Case Study.</a:t>
                      </a:r>
                      <a:endParaRPr/>
                    </a:p>
                    <a:p>
                      <a:pPr marL="0" marR="0" lvl="0" indent="0" algn="l" rtl="0">
                        <a:spcBef>
                          <a:spcPts val="0"/>
                        </a:spcBef>
                        <a:spcAft>
                          <a:spcPts val="0"/>
                        </a:spcAft>
                        <a:buNone/>
                      </a:pPr>
                      <a:r>
                        <a:rPr lang="en-US" sz="1800" u="none" strike="noStrike" cap="none">
                          <a:latin typeface="Times New Roman"/>
                          <a:ea typeface="Times New Roman"/>
                          <a:cs typeface="Times New Roman"/>
                          <a:sym typeface="Times New Roman"/>
                        </a:rPr>
                        <a:t>(Kishore Baktha)</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800" u="none" strike="noStrike" cap="none">
                          <a:latin typeface="Times New Roman"/>
                          <a:ea typeface="Times New Roman"/>
                          <a:cs typeface="Times New Roman"/>
                          <a:sym typeface="Times New Roman"/>
                        </a:rPr>
                        <a:t>Numerous factors that can play a significant role in successful app development are discussed with specific examples and explanation. </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114300" algn="l" rtl="0">
                        <a:spcBef>
                          <a:spcPts val="0"/>
                        </a:spcBef>
                        <a:spcAft>
                          <a:spcPts val="0"/>
                        </a:spcAft>
                        <a:buClr>
                          <a:schemeClr val="dk1"/>
                        </a:buClr>
                        <a:buSzPts val="1800"/>
                        <a:buFont typeface="Arial"/>
                        <a:buChar char="•"/>
                      </a:pPr>
                      <a:r>
                        <a:rPr lang="en-US" sz="1800" b="0" i="0" u="none" strike="noStrike" cap="none">
                          <a:solidFill>
                            <a:schemeClr val="dk1"/>
                          </a:solidFill>
                          <a:latin typeface="Times New Roman"/>
                          <a:ea typeface="Times New Roman"/>
                          <a:cs typeface="Times New Roman"/>
                          <a:sym typeface="Times New Roman"/>
                        </a:rPr>
                        <a:t>Compatibility. </a:t>
                      </a:r>
                      <a:endParaRPr/>
                    </a:p>
                    <a:p>
                      <a:pPr marL="0" marR="0" lvl="0" indent="-114300" algn="l" rtl="0">
                        <a:spcBef>
                          <a:spcPts val="0"/>
                        </a:spcBef>
                        <a:spcAft>
                          <a:spcPts val="0"/>
                        </a:spcAft>
                        <a:buClr>
                          <a:schemeClr val="dk1"/>
                        </a:buClr>
                        <a:buSzPts val="1800"/>
                        <a:buFont typeface="Arial"/>
                        <a:buChar char="•"/>
                      </a:pPr>
                      <a:r>
                        <a:rPr lang="en-US" sz="1800" b="0" i="0" u="none" strike="noStrike" cap="none">
                          <a:solidFill>
                            <a:schemeClr val="dk1"/>
                          </a:solidFill>
                          <a:latin typeface="Times New Roman"/>
                          <a:ea typeface="Times New Roman"/>
                          <a:cs typeface="Times New Roman"/>
                          <a:sym typeface="Times New Roman"/>
                        </a:rPr>
                        <a:t>Support and Maintenance. </a:t>
                      </a:r>
                      <a:endParaRPr sz="1800" b="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114300" algn="l" rtl="0">
                        <a:spcBef>
                          <a:spcPts val="0"/>
                        </a:spcBef>
                        <a:spcAft>
                          <a:spcPts val="0"/>
                        </a:spcAft>
                        <a:buClr>
                          <a:schemeClr val="dk1"/>
                        </a:buClr>
                        <a:buSzPts val="1800"/>
                        <a:buFont typeface="Arial"/>
                        <a:buChar char="•"/>
                      </a:pPr>
                      <a:r>
                        <a:rPr lang="en-US" sz="1800" b="0" i="0" u="none" strike="noStrike" cap="none">
                          <a:solidFill>
                            <a:schemeClr val="dk1"/>
                          </a:solidFill>
                          <a:latin typeface="Times New Roman"/>
                          <a:ea typeface="Times New Roman"/>
                          <a:cs typeface="Times New Roman"/>
                          <a:sym typeface="Times New Roman"/>
                        </a:rPr>
                        <a:t>Offline.</a:t>
                      </a:r>
                      <a:endParaRPr sz="1800" b="0" i="0" u="none" strike="noStrike" cap="none">
                        <a:solidFill>
                          <a:schemeClr val="dk1"/>
                        </a:solidFill>
                        <a:latin typeface="Times New Roman"/>
                        <a:ea typeface="Times New Roman"/>
                        <a:cs typeface="Times New Roman"/>
                        <a:sym typeface="Times New Roman"/>
                      </a:endParaRPr>
                    </a:p>
                    <a:p>
                      <a:pPr marL="0" marR="0" lvl="0" indent="-114300" algn="l" rtl="0">
                        <a:spcBef>
                          <a:spcPts val="0"/>
                        </a:spcBef>
                        <a:spcAft>
                          <a:spcPts val="0"/>
                        </a:spcAft>
                        <a:buClr>
                          <a:schemeClr val="dk1"/>
                        </a:buClr>
                        <a:buSzPts val="1800"/>
                        <a:buFont typeface="Arial"/>
                        <a:buChar char="•"/>
                      </a:pPr>
                      <a:r>
                        <a:rPr lang="en-US" sz="1800" b="0" i="0" u="none" strike="noStrike" cap="none">
                          <a:solidFill>
                            <a:schemeClr val="dk1"/>
                          </a:solidFill>
                          <a:latin typeface="Times New Roman"/>
                          <a:ea typeface="Times New Roman"/>
                          <a:cs typeface="Times New Roman"/>
                          <a:sym typeface="Times New Roman"/>
                        </a:rPr>
                        <a:t>Access Convenience.</a:t>
                      </a:r>
                      <a:endParaRPr sz="1800" b="0" u="none" strike="noStrike" cap="none">
                        <a:latin typeface="Times New Roman"/>
                        <a:ea typeface="Times New Roman"/>
                        <a:cs typeface="Times New Roman"/>
                        <a:sym typeface="Times New Roman"/>
                      </a:endParaRPr>
                    </a:p>
                  </a:txBody>
                  <a:tcPr marL="91450" marR="91450" marT="45725" marB="45725"/>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4"/>
          <p:cNvSpPr txBox="1">
            <a:spLocks noGrp="1"/>
          </p:cNvSpPr>
          <p:nvPr>
            <p:ph type="title"/>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solidFill>
                  <a:srgbClr val="000000"/>
                </a:solidFill>
                <a:latin typeface="Times New Roman"/>
                <a:ea typeface="Times New Roman"/>
                <a:cs typeface="Times New Roman"/>
                <a:sym typeface="Times New Roman"/>
              </a:rPr>
              <a:t>ARCHITECTURE DIAGRAM</a:t>
            </a:r>
            <a:endParaRPr>
              <a:solidFill>
                <a:srgbClr val="000000"/>
              </a:solidFill>
              <a:latin typeface="Times New Roman"/>
              <a:ea typeface="Times New Roman"/>
              <a:cs typeface="Times New Roman"/>
              <a:sym typeface="Times New Roman"/>
            </a:endParaRPr>
          </a:p>
        </p:txBody>
      </p:sp>
      <p:sp>
        <p:nvSpPr>
          <p:cNvPr id="152" name="Google Shape;152;p24"/>
          <p:cNvSpPr txBox="1">
            <a:spLocks noGrp="1"/>
          </p:cNvSpPr>
          <p:nvPr>
            <p:ph sz="quarter" idx="1"/>
          </p:nvPr>
        </p:nvSpPr>
        <p:spPr>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pic>
        <p:nvPicPr>
          <p:cNvPr id="153" name="Google Shape;153;p24"/>
          <p:cNvPicPr preferRelativeResize="0"/>
          <p:nvPr/>
        </p:nvPicPr>
        <p:blipFill>
          <a:blip r:embed="rId3">
            <a:alphaModFix/>
          </a:blip>
          <a:stretch>
            <a:fillRect/>
          </a:stretch>
        </p:blipFill>
        <p:spPr>
          <a:xfrm>
            <a:off x="376850" y="1239400"/>
            <a:ext cx="8400425" cy="5432226"/>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a:spLocks noGrp="1"/>
          </p:cNvSpPr>
          <p:nvPr>
            <p:ph type="title"/>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solidFill>
                  <a:srgbClr val="000000"/>
                </a:solidFill>
                <a:latin typeface="Times New Roman"/>
                <a:ea typeface="Times New Roman"/>
                <a:cs typeface="Times New Roman"/>
                <a:sym typeface="Times New Roman"/>
              </a:rPr>
              <a:t>HARDWARE &amp; SOFTWARE REQUIREMENTS</a:t>
            </a:r>
            <a:endParaRPr>
              <a:solidFill>
                <a:srgbClr val="000000"/>
              </a:solidFill>
              <a:latin typeface="Times New Roman"/>
              <a:ea typeface="Times New Roman"/>
              <a:cs typeface="Times New Roman"/>
              <a:sym typeface="Times New Roman"/>
            </a:endParaRPr>
          </a:p>
        </p:txBody>
      </p:sp>
      <p:sp>
        <p:nvSpPr>
          <p:cNvPr id="159" name="Google Shape;159;p25"/>
          <p:cNvSpPr txBox="1">
            <a:spLocks noGrp="1"/>
          </p:cNvSpPr>
          <p:nvPr>
            <p:ph sz="quarter" idx="1"/>
          </p:nvPr>
        </p:nvSpPr>
        <p:spPr>
          <a:prstGeom prst="rect">
            <a:avLst/>
          </a:prstGeom>
        </p:spPr>
        <p:txBody>
          <a:bodyPr spcFirstLastPara="1" wrap="square" lIns="91425" tIns="45700" rIns="91425" bIns="45700" anchor="t" anchorCtr="0">
            <a:noAutofit/>
          </a:bodyPr>
          <a:lstStyle/>
          <a:p>
            <a:pPr marL="0" lvl="0" indent="0" algn="l" rtl="0">
              <a:lnSpc>
                <a:spcPct val="115000"/>
              </a:lnSpc>
              <a:spcBef>
                <a:spcPts val="600"/>
              </a:spcBef>
              <a:spcAft>
                <a:spcPts val="0"/>
              </a:spcAft>
              <a:buClr>
                <a:schemeClr val="dk1"/>
              </a:buClr>
              <a:buSzPts val="1100"/>
              <a:buFont typeface="Arial"/>
              <a:buNone/>
            </a:pPr>
            <a:r>
              <a:rPr lang="en-US">
                <a:solidFill>
                  <a:srgbClr val="000000"/>
                </a:solidFill>
                <a:latin typeface="Times New Roman"/>
                <a:ea typeface="Times New Roman"/>
                <a:cs typeface="Times New Roman"/>
                <a:sym typeface="Times New Roman"/>
              </a:rPr>
              <a:t>Android App</a:t>
            </a:r>
            <a:endParaRPr>
              <a:solidFill>
                <a:srgbClr val="000000"/>
              </a:solidFill>
              <a:latin typeface="Times New Roman"/>
              <a:ea typeface="Times New Roman"/>
              <a:cs typeface="Times New Roman"/>
              <a:sym typeface="Times New Roman"/>
            </a:endParaRPr>
          </a:p>
          <a:p>
            <a:pPr marL="0" lvl="0" indent="457200" algn="l" rtl="0">
              <a:lnSpc>
                <a:spcPct val="115000"/>
              </a:lnSpc>
              <a:spcBef>
                <a:spcPts val="500"/>
              </a:spcBef>
              <a:spcAft>
                <a:spcPts val="0"/>
              </a:spcAft>
              <a:buClr>
                <a:schemeClr val="dk1"/>
              </a:buClr>
              <a:buSzPts val="1100"/>
              <a:buFont typeface="Arial"/>
              <a:buNone/>
            </a:pPr>
            <a:r>
              <a:rPr lang="en-US" sz="1600">
                <a:solidFill>
                  <a:srgbClr val="000000"/>
                </a:solidFill>
                <a:latin typeface="Arial"/>
                <a:ea typeface="Arial"/>
                <a:cs typeface="Arial"/>
                <a:sym typeface="Arial"/>
              </a:rPr>
              <a:t></a:t>
            </a:r>
            <a:r>
              <a:rPr lang="en-US" sz="2000">
                <a:solidFill>
                  <a:srgbClr val="000000"/>
                </a:solidFill>
                <a:latin typeface="Times New Roman"/>
                <a:ea typeface="Times New Roman"/>
                <a:cs typeface="Times New Roman"/>
                <a:sym typeface="Times New Roman"/>
              </a:rPr>
              <a:t>Android Studio</a:t>
            </a:r>
            <a:endParaRPr sz="2000">
              <a:solidFill>
                <a:srgbClr val="000000"/>
              </a:solidFill>
              <a:latin typeface="Times New Roman"/>
              <a:ea typeface="Times New Roman"/>
              <a:cs typeface="Times New Roman"/>
              <a:sym typeface="Times New Roman"/>
            </a:endParaRPr>
          </a:p>
          <a:p>
            <a:pPr marL="0" lvl="0" indent="457200" algn="l" rtl="0">
              <a:lnSpc>
                <a:spcPct val="115000"/>
              </a:lnSpc>
              <a:spcBef>
                <a:spcPts val="500"/>
              </a:spcBef>
              <a:spcAft>
                <a:spcPts val="0"/>
              </a:spcAft>
              <a:buClr>
                <a:schemeClr val="dk1"/>
              </a:buClr>
              <a:buSzPts val="1100"/>
              <a:buFont typeface="Arial"/>
              <a:buNone/>
            </a:pPr>
            <a:r>
              <a:rPr lang="en-US" sz="1600">
                <a:solidFill>
                  <a:srgbClr val="000000"/>
                </a:solidFill>
                <a:latin typeface="Arial"/>
                <a:ea typeface="Arial"/>
                <a:cs typeface="Arial"/>
                <a:sym typeface="Arial"/>
              </a:rPr>
              <a:t></a:t>
            </a:r>
            <a:r>
              <a:rPr lang="en-US" sz="2000">
                <a:solidFill>
                  <a:srgbClr val="000000"/>
                </a:solidFill>
                <a:latin typeface="Times New Roman"/>
                <a:ea typeface="Times New Roman"/>
                <a:cs typeface="Times New Roman"/>
                <a:sym typeface="Times New Roman"/>
              </a:rPr>
              <a:t>Emulator – AVD</a:t>
            </a:r>
            <a:endParaRPr sz="2000">
              <a:solidFill>
                <a:srgbClr val="000000"/>
              </a:solidFill>
              <a:latin typeface="Times New Roman"/>
              <a:ea typeface="Times New Roman"/>
              <a:cs typeface="Times New Roman"/>
              <a:sym typeface="Times New Roman"/>
            </a:endParaRPr>
          </a:p>
          <a:p>
            <a:pPr marL="0" lvl="0" indent="457200" algn="l" rtl="0">
              <a:lnSpc>
                <a:spcPct val="115000"/>
              </a:lnSpc>
              <a:spcBef>
                <a:spcPts val="500"/>
              </a:spcBef>
              <a:spcAft>
                <a:spcPts val="0"/>
              </a:spcAft>
              <a:buClr>
                <a:schemeClr val="dk1"/>
              </a:buClr>
              <a:buSzPts val="1100"/>
              <a:buFont typeface="Arial"/>
              <a:buNone/>
            </a:pPr>
            <a:r>
              <a:rPr lang="en-US" sz="1600">
                <a:solidFill>
                  <a:srgbClr val="000000"/>
                </a:solidFill>
                <a:latin typeface="Arial"/>
                <a:ea typeface="Arial"/>
                <a:cs typeface="Arial"/>
                <a:sym typeface="Arial"/>
              </a:rPr>
              <a:t></a:t>
            </a:r>
            <a:r>
              <a:rPr lang="en-US" sz="2000">
                <a:solidFill>
                  <a:srgbClr val="000000"/>
                </a:solidFill>
                <a:latin typeface="Times New Roman"/>
                <a:ea typeface="Times New Roman"/>
                <a:cs typeface="Times New Roman"/>
                <a:sym typeface="Times New Roman"/>
              </a:rPr>
              <a:t>Linux OS (MINT)</a:t>
            </a:r>
            <a:endParaRPr sz="2000">
              <a:solidFill>
                <a:srgbClr val="000000"/>
              </a:solidFill>
              <a:latin typeface="Times New Roman"/>
              <a:ea typeface="Times New Roman"/>
              <a:cs typeface="Times New Roman"/>
              <a:sym typeface="Times New Roman"/>
            </a:endParaRPr>
          </a:p>
          <a:p>
            <a:pPr marL="0" lvl="0" indent="0" algn="l" rtl="0">
              <a:lnSpc>
                <a:spcPct val="115000"/>
              </a:lnSpc>
              <a:spcBef>
                <a:spcPts val="600"/>
              </a:spcBef>
              <a:spcAft>
                <a:spcPts val="0"/>
              </a:spcAft>
              <a:buClr>
                <a:schemeClr val="dk1"/>
              </a:buClr>
              <a:buSzPts val="1100"/>
              <a:buFont typeface="Arial"/>
              <a:buNone/>
            </a:pPr>
            <a:r>
              <a:rPr lang="en-US">
                <a:solidFill>
                  <a:srgbClr val="000000"/>
                </a:solidFill>
                <a:latin typeface="Times New Roman"/>
                <a:ea typeface="Times New Roman"/>
                <a:cs typeface="Times New Roman"/>
                <a:sym typeface="Times New Roman"/>
              </a:rPr>
              <a:t>Firebase</a:t>
            </a:r>
            <a:endParaRPr>
              <a:solidFill>
                <a:srgbClr val="000000"/>
              </a:solidFill>
              <a:latin typeface="Times New Roman"/>
              <a:ea typeface="Times New Roman"/>
              <a:cs typeface="Times New Roman"/>
              <a:sym typeface="Times New Roman"/>
            </a:endParaRPr>
          </a:p>
          <a:p>
            <a:pPr marL="0" lvl="0" indent="457200" algn="l" rtl="0">
              <a:lnSpc>
                <a:spcPct val="115000"/>
              </a:lnSpc>
              <a:spcBef>
                <a:spcPts val="500"/>
              </a:spcBef>
              <a:spcAft>
                <a:spcPts val="0"/>
              </a:spcAft>
              <a:buClr>
                <a:schemeClr val="dk1"/>
              </a:buClr>
              <a:buSzPts val="1100"/>
              <a:buFont typeface="Arial"/>
              <a:buNone/>
            </a:pPr>
            <a:r>
              <a:rPr lang="en-US" sz="1600">
                <a:solidFill>
                  <a:srgbClr val="000000"/>
                </a:solidFill>
                <a:latin typeface="Arial"/>
                <a:ea typeface="Arial"/>
                <a:cs typeface="Arial"/>
                <a:sym typeface="Arial"/>
              </a:rPr>
              <a:t></a:t>
            </a:r>
            <a:r>
              <a:rPr lang="en-US" sz="2000">
                <a:solidFill>
                  <a:srgbClr val="000000"/>
                </a:solidFill>
                <a:latin typeface="Times New Roman"/>
                <a:ea typeface="Times New Roman"/>
                <a:cs typeface="Times New Roman"/>
                <a:sym typeface="Times New Roman"/>
              </a:rPr>
              <a:t>Linux Cinnamon Mint</a:t>
            </a:r>
            <a:endParaRPr sz="2000">
              <a:solidFill>
                <a:srgbClr val="000000"/>
              </a:solidFill>
              <a:latin typeface="Times New Roman"/>
              <a:ea typeface="Times New Roman"/>
              <a:cs typeface="Times New Roman"/>
              <a:sym typeface="Times New Roman"/>
            </a:endParaRPr>
          </a:p>
          <a:p>
            <a:pPr marL="0" lvl="0" indent="0" algn="l" rtl="0">
              <a:lnSpc>
                <a:spcPct val="115000"/>
              </a:lnSpc>
              <a:spcBef>
                <a:spcPts val="600"/>
              </a:spcBef>
              <a:spcAft>
                <a:spcPts val="0"/>
              </a:spcAft>
              <a:buClr>
                <a:schemeClr val="dk1"/>
              </a:buClr>
              <a:buSzPts val="1100"/>
              <a:buFont typeface="Arial"/>
              <a:buNone/>
            </a:pPr>
            <a:r>
              <a:rPr lang="en-US">
                <a:solidFill>
                  <a:srgbClr val="000000"/>
                </a:solidFill>
                <a:latin typeface="Times New Roman"/>
                <a:ea typeface="Times New Roman"/>
                <a:cs typeface="Times New Roman"/>
                <a:sym typeface="Times New Roman"/>
              </a:rPr>
              <a:t>Website</a:t>
            </a:r>
            <a:endParaRPr>
              <a:solidFill>
                <a:srgbClr val="000000"/>
              </a:solidFill>
              <a:latin typeface="Times New Roman"/>
              <a:ea typeface="Times New Roman"/>
              <a:cs typeface="Times New Roman"/>
              <a:sym typeface="Times New Roman"/>
            </a:endParaRPr>
          </a:p>
          <a:p>
            <a:pPr marL="0" lvl="0" indent="457200" algn="l" rtl="0">
              <a:lnSpc>
                <a:spcPct val="115000"/>
              </a:lnSpc>
              <a:spcBef>
                <a:spcPts val="500"/>
              </a:spcBef>
              <a:spcAft>
                <a:spcPts val="0"/>
              </a:spcAft>
              <a:buClr>
                <a:schemeClr val="dk1"/>
              </a:buClr>
              <a:buSzPts val="1100"/>
              <a:buFont typeface="Arial"/>
              <a:buNone/>
            </a:pPr>
            <a:r>
              <a:rPr lang="en-US" sz="1600">
                <a:solidFill>
                  <a:srgbClr val="000000"/>
                </a:solidFill>
                <a:latin typeface="Arial"/>
                <a:ea typeface="Arial"/>
                <a:cs typeface="Arial"/>
                <a:sym typeface="Arial"/>
              </a:rPr>
              <a:t></a:t>
            </a:r>
            <a:r>
              <a:rPr lang="en-US" sz="2000">
                <a:solidFill>
                  <a:srgbClr val="000000"/>
                </a:solidFill>
                <a:latin typeface="Times New Roman"/>
                <a:ea typeface="Times New Roman"/>
                <a:cs typeface="Times New Roman"/>
                <a:sym typeface="Times New Roman"/>
              </a:rPr>
              <a:t>Windows 7 Ultimate</a:t>
            </a:r>
            <a:endParaRPr sz="2000">
              <a:solidFill>
                <a:srgbClr val="000000"/>
              </a:solidFill>
              <a:latin typeface="Times New Roman"/>
              <a:ea typeface="Times New Roman"/>
              <a:cs typeface="Times New Roman"/>
              <a:sym typeface="Times New Roman"/>
            </a:endParaRPr>
          </a:p>
          <a:p>
            <a:pPr marL="0" lvl="0" indent="457200" algn="l" rtl="0">
              <a:lnSpc>
                <a:spcPct val="115000"/>
              </a:lnSpc>
              <a:spcBef>
                <a:spcPts val="500"/>
              </a:spcBef>
              <a:spcAft>
                <a:spcPts val="0"/>
              </a:spcAft>
              <a:buClr>
                <a:schemeClr val="dk1"/>
              </a:buClr>
              <a:buSzPts val="1100"/>
              <a:buFont typeface="Arial"/>
              <a:buNone/>
            </a:pPr>
            <a:r>
              <a:rPr lang="en-US" sz="1600">
                <a:solidFill>
                  <a:srgbClr val="000000"/>
                </a:solidFill>
                <a:latin typeface="Arial"/>
                <a:ea typeface="Arial"/>
                <a:cs typeface="Arial"/>
                <a:sym typeface="Arial"/>
              </a:rPr>
              <a:t></a:t>
            </a:r>
            <a:r>
              <a:rPr lang="en-US" sz="2000">
                <a:solidFill>
                  <a:srgbClr val="000000"/>
                </a:solidFill>
                <a:latin typeface="Times New Roman"/>
                <a:ea typeface="Times New Roman"/>
                <a:cs typeface="Times New Roman"/>
                <a:sym typeface="Times New Roman"/>
              </a:rPr>
              <a:t>Eclipse</a:t>
            </a:r>
            <a:endParaRPr sz="2000">
              <a:solidFill>
                <a:srgbClr val="000000"/>
              </a:solidFill>
              <a:latin typeface="Times New Roman"/>
              <a:ea typeface="Times New Roman"/>
              <a:cs typeface="Times New Roman"/>
              <a:sym typeface="Times New Roman"/>
            </a:endParaRPr>
          </a:p>
          <a:p>
            <a:pPr marL="0" lvl="0" indent="457200" algn="l" rtl="0">
              <a:lnSpc>
                <a:spcPct val="115000"/>
              </a:lnSpc>
              <a:spcBef>
                <a:spcPts val="500"/>
              </a:spcBef>
              <a:spcAft>
                <a:spcPts val="0"/>
              </a:spcAft>
              <a:buClr>
                <a:schemeClr val="dk1"/>
              </a:buClr>
              <a:buSzPts val="1100"/>
              <a:buFont typeface="Arial"/>
              <a:buNone/>
            </a:pPr>
            <a:r>
              <a:rPr lang="en-US" sz="1600">
                <a:solidFill>
                  <a:srgbClr val="000000"/>
                </a:solidFill>
                <a:latin typeface="Arial"/>
                <a:ea typeface="Arial"/>
                <a:cs typeface="Arial"/>
                <a:sym typeface="Arial"/>
              </a:rPr>
              <a:t></a:t>
            </a:r>
            <a:r>
              <a:rPr lang="en-US" sz="2000">
                <a:solidFill>
                  <a:srgbClr val="000000"/>
                </a:solidFill>
                <a:latin typeface="Times New Roman"/>
                <a:ea typeface="Times New Roman"/>
                <a:cs typeface="Times New Roman"/>
                <a:sym typeface="Times New Roman"/>
              </a:rPr>
              <a:t>Sublime Text Editor</a:t>
            </a:r>
            <a:endParaRPr sz="2000">
              <a:solidFill>
                <a:srgbClr val="000000"/>
              </a:solidFill>
              <a:latin typeface="Times New Roman"/>
              <a:ea typeface="Times New Roman"/>
              <a:cs typeface="Times New Roman"/>
              <a:sym typeface="Times New Roman"/>
            </a:endParaRPr>
          </a:p>
          <a:p>
            <a:pPr marL="0" lvl="0" indent="0" algn="l" rtl="0">
              <a:spcBef>
                <a:spcPts val="360"/>
              </a:spcBef>
              <a:spcAft>
                <a:spcPts val="0"/>
              </a:spcAft>
              <a:buNone/>
            </a:pPr>
            <a:endParaRPr>
              <a:solidFill>
                <a:srgbClr val="0000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6"/>
          <p:cNvSpPr txBox="1">
            <a:spLocks noGrp="1"/>
          </p:cNvSpPr>
          <p:nvPr>
            <p:ph type="title"/>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solidFill>
                  <a:srgbClr val="000000"/>
                </a:solidFill>
                <a:latin typeface="Times New Roman"/>
                <a:ea typeface="Times New Roman"/>
                <a:cs typeface="Times New Roman"/>
                <a:sym typeface="Times New Roman"/>
              </a:rPr>
              <a:t>OVERVIEW OF MOBILE APP</a:t>
            </a:r>
            <a:endParaRPr>
              <a:solidFill>
                <a:srgbClr val="000000"/>
              </a:solidFill>
              <a:latin typeface="Times New Roman"/>
              <a:ea typeface="Times New Roman"/>
              <a:cs typeface="Times New Roman"/>
              <a:sym typeface="Times New Roman"/>
            </a:endParaRPr>
          </a:p>
        </p:txBody>
      </p:sp>
      <p:pic>
        <p:nvPicPr>
          <p:cNvPr id="165" name="Google Shape;165;p26"/>
          <p:cNvPicPr preferRelativeResize="0"/>
          <p:nvPr/>
        </p:nvPicPr>
        <p:blipFill>
          <a:blip r:embed="rId3">
            <a:alphaModFix/>
          </a:blip>
          <a:stretch>
            <a:fillRect/>
          </a:stretch>
        </p:blipFill>
        <p:spPr>
          <a:xfrm>
            <a:off x="800225" y="1417650"/>
            <a:ext cx="7886575" cy="5440350"/>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7"/>
          <p:cNvSpPr txBox="1">
            <a:spLocks noGrp="1"/>
          </p:cNvSpPr>
          <p:nvPr>
            <p:ph type="title"/>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Times New Roman"/>
                <a:ea typeface="Times New Roman"/>
                <a:cs typeface="Times New Roman"/>
                <a:sym typeface="Times New Roman"/>
              </a:rPr>
              <a:t>OVERVIEW OF WEBSITE</a:t>
            </a:r>
            <a:endParaRPr>
              <a:latin typeface="Times New Roman"/>
              <a:ea typeface="Times New Roman"/>
              <a:cs typeface="Times New Roman"/>
              <a:sym typeface="Times New Roman"/>
            </a:endParaRPr>
          </a:p>
        </p:txBody>
      </p:sp>
      <p:pic>
        <p:nvPicPr>
          <p:cNvPr id="171" name="Google Shape;171;p27"/>
          <p:cNvPicPr preferRelativeResize="0"/>
          <p:nvPr/>
        </p:nvPicPr>
        <p:blipFill>
          <a:blip r:embed="rId3">
            <a:alphaModFix/>
          </a:blip>
          <a:stretch>
            <a:fillRect/>
          </a:stretch>
        </p:blipFill>
        <p:spPr>
          <a:xfrm>
            <a:off x="457200" y="1417650"/>
            <a:ext cx="8229601" cy="5294855"/>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8"/>
          <p:cNvSpPr txBox="1">
            <a:spLocks noGrp="1"/>
          </p:cNvSpPr>
          <p:nvPr>
            <p:ph type="title"/>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Times New Roman"/>
                <a:ea typeface="Times New Roman"/>
                <a:cs typeface="Times New Roman"/>
                <a:sym typeface="Times New Roman"/>
              </a:rPr>
              <a:t>MODULES</a:t>
            </a:r>
            <a:endParaRPr>
              <a:latin typeface="Times New Roman"/>
              <a:ea typeface="Times New Roman"/>
              <a:cs typeface="Times New Roman"/>
              <a:sym typeface="Times New Roman"/>
            </a:endParaRPr>
          </a:p>
        </p:txBody>
      </p:sp>
      <p:sp>
        <p:nvSpPr>
          <p:cNvPr id="177" name="Google Shape;177;p28"/>
          <p:cNvSpPr txBox="1">
            <a:spLocks noGrp="1"/>
          </p:cNvSpPr>
          <p:nvPr>
            <p:ph sz="quarter" idx="1"/>
          </p:nvPr>
        </p:nvSpPr>
        <p:spPr>
          <a:xfrm>
            <a:off x="457200" y="1417650"/>
            <a:ext cx="8229600" cy="2324700"/>
          </a:xfrm>
          <a:prstGeom prst="rect">
            <a:avLst/>
          </a:prstGeom>
        </p:spPr>
        <p:txBody>
          <a:bodyPr spcFirstLastPara="1" wrap="square" lIns="91425" tIns="45700" rIns="91425" bIns="45700" anchor="t" anchorCtr="0">
            <a:noAutofit/>
          </a:bodyPr>
          <a:lstStyle/>
          <a:p>
            <a:pPr marL="0" lvl="0" indent="0" algn="just" rtl="0">
              <a:spcBef>
                <a:spcPts val="360"/>
              </a:spcBef>
              <a:spcAft>
                <a:spcPts val="0"/>
              </a:spcAft>
              <a:buNone/>
            </a:pPr>
            <a:r>
              <a:rPr lang="en-US" b="1">
                <a:latin typeface="Times New Roman"/>
                <a:ea typeface="Times New Roman"/>
                <a:cs typeface="Times New Roman"/>
                <a:sym typeface="Times New Roman"/>
              </a:rPr>
              <a:t>Login Module:</a:t>
            </a:r>
            <a:endParaRPr b="1">
              <a:latin typeface="Times New Roman"/>
              <a:ea typeface="Times New Roman"/>
              <a:cs typeface="Times New Roman"/>
              <a:sym typeface="Times New Roman"/>
            </a:endParaRPr>
          </a:p>
          <a:p>
            <a:pPr marL="0" lvl="0" indent="457200" algn="just" rtl="0">
              <a:spcBef>
                <a:spcPts val="360"/>
              </a:spcBef>
              <a:spcAft>
                <a:spcPts val="0"/>
              </a:spcAft>
              <a:buNone/>
            </a:pPr>
            <a:r>
              <a:rPr lang="en-US" sz="2500">
                <a:latin typeface="Times New Roman"/>
                <a:ea typeface="Times New Roman"/>
                <a:cs typeface="Times New Roman"/>
                <a:sym typeface="Times New Roman"/>
              </a:rPr>
              <a:t>The Traffic Inspector is prompted to enter his/her App ID and App Password  provided by the Supervisor in the website registration.</a:t>
            </a:r>
            <a:endParaRPr sz="2500">
              <a:latin typeface="Times New Roman"/>
              <a:ea typeface="Times New Roman"/>
              <a:cs typeface="Times New Roman"/>
              <a:sym typeface="Times New Roman"/>
            </a:endParaRPr>
          </a:p>
        </p:txBody>
      </p:sp>
      <p:pic>
        <p:nvPicPr>
          <p:cNvPr id="178" name="Google Shape;178;p28"/>
          <p:cNvPicPr preferRelativeResize="0"/>
          <p:nvPr/>
        </p:nvPicPr>
        <p:blipFill>
          <a:blip r:embed="rId3">
            <a:alphaModFix/>
          </a:blip>
          <a:stretch>
            <a:fillRect/>
          </a:stretch>
        </p:blipFill>
        <p:spPr>
          <a:xfrm>
            <a:off x="161750" y="3742350"/>
            <a:ext cx="8820500" cy="1143000"/>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9"/>
          <p:cNvSpPr txBox="1">
            <a:spLocks noGrp="1"/>
          </p:cNvSpPr>
          <p:nvPr>
            <p:ph type="title"/>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Times New Roman"/>
                <a:ea typeface="Times New Roman"/>
                <a:cs typeface="Times New Roman"/>
                <a:sym typeface="Times New Roman"/>
              </a:rPr>
              <a:t>MODULES</a:t>
            </a:r>
            <a:endParaRPr>
              <a:latin typeface="Times New Roman"/>
              <a:ea typeface="Times New Roman"/>
              <a:cs typeface="Times New Roman"/>
              <a:sym typeface="Times New Roman"/>
            </a:endParaRPr>
          </a:p>
        </p:txBody>
      </p:sp>
      <p:sp>
        <p:nvSpPr>
          <p:cNvPr id="184" name="Google Shape;184;p29"/>
          <p:cNvSpPr txBox="1">
            <a:spLocks noGrp="1"/>
          </p:cNvSpPr>
          <p:nvPr>
            <p:ph sz="quarter" idx="1"/>
          </p:nvPr>
        </p:nvSpPr>
        <p:spPr>
          <a:xfrm>
            <a:off x="457200" y="1417650"/>
            <a:ext cx="8229600" cy="20013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b="1">
                <a:latin typeface="Times New Roman"/>
                <a:ea typeface="Times New Roman"/>
                <a:cs typeface="Times New Roman"/>
                <a:sym typeface="Times New Roman"/>
              </a:rPr>
              <a:t>Offender Information Submission Module:</a:t>
            </a:r>
            <a:endParaRPr b="1">
              <a:latin typeface="Times New Roman"/>
              <a:ea typeface="Times New Roman"/>
              <a:cs typeface="Times New Roman"/>
              <a:sym typeface="Times New Roman"/>
            </a:endParaRPr>
          </a:p>
          <a:p>
            <a:pPr marL="0" lvl="0" indent="457200" algn="just" rtl="0">
              <a:spcBef>
                <a:spcPts val="360"/>
              </a:spcBef>
              <a:spcAft>
                <a:spcPts val="0"/>
              </a:spcAft>
              <a:buNone/>
            </a:pPr>
            <a:r>
              <a:rPr lang="en-US" sz="2500">
                <a:latin typeface="Times New Roman"/>
                <a:ea typeface="Times New Roman"/>
                <a:cs typeface="Times New Roman"/>
                <a:sym typeface="Times New Roman"/>
              </a:rPr>
              <a:t>The Traffic rules violator’s information gets checked and stored in this module. QR Scanning is used here for checking the aadhar details of the offender.</a:t>
            </a:r>
            <a:endParaRPr sz="2500">
              <a:latin typeface="Times New Roman"/>
              <a:ea typeface="Times New Roman"/>
              <a:cs typeface="Times New Roman"/>
              <a:sym typeface="Times New Roman"/>
            </a:endParaRPr>
          </a:p>
          <a:p>
            <a:pPr marL="0" lvl="0" indent="0" algn="l" rtl="0">
              <a:spcBef>
                <a:spcPts val="360"/>
              </a:spcBef>
              <a:spcAft>
                <a:spcPts val="0"/>
              </a:spcAft>
              <a:buNone/>
            </a:pPr>
            <a:endParaRPr sz="2700" b="1">
              <a:latin typeface="Times New Roman"/>
              <a:ea typeface="Times New Roman"/>
              <a:cs typeface="Times New Roman"/>
              <a:sym typeface="Times New Roman"/>
            </a:endParaRPr>
          </a:p>
        </p:txBody>
      </p:sp>
      <p:pic>
        <p:nvPicPr>
          <p:cNvPr id="185" name="Google Shape;185;p29"/>
          <p:cNvPicPr preferRelativeResize="0"/>
          <p:nvPr/>
        </p:nvPicPr>
        <p:blipFill>
          <a:blip r:embed="rId3">
            <a:alphaModFix/>
          </a:blip>
          <a:stretch>
            <a:fillRect/>
          </a:stretch>
        </p:blipFill>
        <p:spPr>
          <a:xfrm>
            <a:off x="543113" y="3418950"/>
            <a:ext cx="8057784" cy="3134250"/>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0"/>
          <p:cNvSpPr txBox="1">
            <a:spLocks noGrp="1"/>
          </p:cNvSpPr>
          <p:nvPr>
            <p:ph type="title"/>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Times New Roman"/>
                <a:ea typeface="Times New Roman"/>
                <a:cs typeface="Times New Roman"/>
                <a:sym typeface="Times New Roman"/>
              </a:rPr>
              <a:t>MODULES</a:t>
            </a:r>
            <a:endParaRPr>
              <a:latin typeface="Times New Roman"/>
              <a:ea typeface="Times New Roman"/>
              <a:cs typeface="Times New Roman"/>
              <a:sym typeface="Times New Roman"/>
            </a:endParaRPr>
          </a:p>
        </p:txBody>
      </p:sp>
      <p:sp>
        <p:nvSpPr>
          <p:cNvPr id="191" name="Google Shape;191;p30"/>
          <p:cNvSpPr txBox="1">
            <a:spLocks noGrp="1"/>
          </p:cNvSpPr>
          <p:nvPr>
            <p:ph sz="quarter" idx="1"/>
          </p:nvPr>
        </p:nvSpPr>
        <p:spPr>
          <a:xfrm>
            <a:off x="457200" y="1534100"/>
            <a:ext cx="8229600" cy="29949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b="1">
                <a:latin typeface="Times New Roman"/>
                <a:ea typeface="Times New Roman"/>
                <a:cs typeface="Times New Roman"/>
                <a:sym typeface="Times New Roman"/>
              </a:rPr>
              <a:t>Section Entering Module:</a:t>
            </a:r>
            <a:endParaRPr b="1">
              <a:latin typeface="Times New Roman"/>
              <a:ea typeface="Times New Roman"/>
              <a:cs typeface="Times New Roman"/>
              <a:sym typeface="Times New Roman"/>
            </a:endParaRPr>
          </a:p>
          <a:p>
            <a:pPr marL="0" lvl="0" indent="457200" algn="just" rtl="0">
              <a:spcBef>
                <a:spcPts val="360"/>
              </a:spcBef>
              <a:spcAft>
                <a:spcPts val="0"/>
              </a:spcAft>
              <a:buNone/>
            </a:pPr>
            <a:r>
              <a:rPr lang="en-US" sz="2500">
                <a:latin typeface="Times New Roman"/>
                <a:ea typeface="Times New Roman"/>
                <a:cs typeface="Times New Roman"/>
                <a:sym typeface="Times New Roman"/>
              </a:rPr>
              <a:t>Every Traffic Violation has a specific Section Number. By providing the offender related section number, it will guide the traffic inspector to the corresponding Offence information submission module.</a:t>
            </a:r>
            <a:endParaRPr sz="2500">
              <a:latin typeface="Times New Roman"/>
              <a:ea typeface="Times New Roman"/>
              <a:cs typeface="Times New Roman"/>
              <a:sym typeface="Times New Roman"/>
            </a:endParaRPr>
          </a:p>
        </p:txBody>
      </p:sp>
      <p:pic>
        <p:nvPicPr>
          <p:cNvPr id="192" name="Google Shape;192;p30"/>
          <p:cNvPicPr preferRelativeResize="0"/>
          <p:nvPr/>
        </p:nvPicPr>
        <p:blipFill>
          <a:blip r:embed="rId3">
            <a:alphaModFix/>
          </a:blip>
          <a:stretch>
            <a:fillRect/>
          </a:stretch>
        </p:blipFill>
        <p:spPr>
          <a:xfrm>
            <a:off x="457200" y="3780475"/>
            <a:ext cx="8301201" cy="2605200"/>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1"/>
          <p:cNvSpPr txBox="1">
            <a:spLocks noGrp="1"/>
          </p:cNvSpPr>
          <p:nvPr>
            <p:ph type="title"/>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Times New Roman"/>
                <a:ea typeface="Times New Roman"/>
                <a:cs typeface="Times New Roman"/>
                <a:sym typeface="Times New Roman"/>
              </a:rPr>
              <a:t>MODULES</a:t>
            </a:r>
            <a:endParaRPr>
              <a:latin typeface="Times New Roman"/>
              <a:ea typeface="Times New Roman"/>
              <a:cs typeface="Times New Roman"/>
              <a:sym typeface="Times New Roman"/>
            </a:endParaRPr>
          </a:p>
        </p:txBody>
      </p:sp>
      <p:sp>
        <p:nvSpPr>
          <p:cNvPr id="198" name="Google Shape;198;p31"/>
          <p:cNvSpPr txBox="1">
            <a:spLocks noGrp="1"/>
          </p:cNvSpPr>
          <p:nvPr>
            <p:ph sz="quarter" idx="1"/>
          </p:nvPr>
        </p:nvSpPr>
        <p:spPr>
          <a:xfrm>
            <a:off x="457200" y="1417650"/>
            <a:ext cx="8229600" cy="1828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b="1">
                <a:latin typeface="Times New Roman"/>
                <a:ea typeface="Times New Roman"/>
                <a:cs typeface="Times New Roman"/>
                <a:sym typeface="Times New Roman"/>
              </a:rPr>
              <a:t>Offence Information Submission Module:</a:t>
            </a:r>
            <a:endParaRPr b="1">
              <a:latin typeface="Times New Roman"/>
              <a:ea typeface="Times New Roman"/>
              <a:cs typeface="Times New Roman"/>
              <a:sym typeface="Times New Roman"/>
            </a:endParaRPr>
          </a:p>
          <a:p>
            <a:pPr marL="0" lvl="0" indent="0" algn="just" rtl="0">
              <a:spcBef>
                <a:spcPts val="360"/>
              </a:spcBef>
              <a:spcAft>
                <a:spcPts val="0"/>
              </a:spcAft>
              <a:buNone/>
            </a:pPr>
            <a:r>
              <a:rPr lang="en-US" sz="3000" b="1">
                <a:latin typeface="Times New Roman"/>
                <a:ea typeface="Times New Roman"/>
                <a:cs typeface="Times New Roman"/>
                <a:sym typeface="Times New Roman"/>
              </a:rPr>
              <a:t>	</a:t>
            </a:r>
            <a:r>
              <a:rPr lang="en-US" sz="2500">
                <a:latin typeface="Times New Roman"/>
                <a:ea typeface="Times New Roman"/>
                <a:cs typeface="Times New Roman"/>
                <a:sym typeface="Times New Roman"/>
              </a:rPr>
              <a:t>The information of the Offence gets recorded and stored here in this module. </a:t>
            </a:r>
            <a:endParaRPr sz="2500">
              <a:latin typeface="Times New Roman"/>
              <a:ea typeface="Times New Roman"/>
              <a:cs typeface="Times New Roman"/>
              <a:sym typeface="Times New Roman"/>
            </a:endParaRPr>
          </a:p>
        </p:txBody>
      </p:sp>
      <p:pic>
        <p:nvPicPr>
          <p:cNvPr id="199" name="Google Shape;199;p31"/>
          <p:cNvPicPr preferRelativeResize="0"/>
          <p:nvPr/>
        </p:nvPicPr>
        <p:blipFill>
          <a:blip r:embed="rId3">
            <a:alphaModFix/>
          </a:blip>
          <a:stretch>
            <a:fillRect/>
          </a:stretch>
        </p:blipFill>
        <p:spPr>
          <a:xfrm>
            <a:off x="294775" y="3613675"/>
            <a:ext cx="8554455" cy="1828800"/>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ABSTRACT</a:t>
            </a:r>
            <a:endParaRPr/>
          </a:p>
        </p:txBody>
      </p:sp>
      <p:sp>
        <p:nvSpPr>
          <p:cNvPr id="92" name="Google Shape;92;p14"/>
          <p:cNvSpPr txBox="1">
            <a:spLocks noGrp="1"/>
          </p:cNvSpPr>
          <p:nvPr>
            <p:ph sz="quarter" idx="1"/>
          </p:nvPr>
        </p:nvSpPr>
        <p:spPr>
          <a:xfrm>
            <a:off x="457200" y="1585050"/>
            <a:ext cx="8229600" cy="3687900"/>
          </a:xfrm>
          <a:prstGeom prst="rect">
            <a:avLst/>
          </a:prstGeom>
          <a:noFill/>
          <a:ln>
            <a:noFill/>
          </a:ln>
        </p:spPr>
        <p:txBody>
          <a:bodyPr spcFirstLastPara="1" wrap="square" lIns="91425" tIns="45700" rIns="91425" bIns="45700" anchor="t" anchorCtr="0">
            <a:noAutofit/>
          </a:bodyPr>
          <a:lstStyle/>
          <a:p>
            <a:pPr marL="342900" lvl="0" indent="-313690" algn="just" rtl="0">
              <a:lnSpc>
                <a:spcPct val="80000"/>
              </a:lnSpc>
              <a:spcBef>
                <a:spcPts val="0"/>
              </a:spcBef>
              <a:spcAft>
                <a:spcPts val="0"/>
              </a:spcAft>
              <a:buClr>
                <a:schemeClr val="dk1"/>
              </a:buClr>
              <a:buSzPts val="2500"/>
              <a:buFont typeface="Times New Roman"/>
              <a:buChar char="•"/>
            </a:pPr>
            <a:r>
              <a:rPr lang="en-US" sz="2500">
                <a:solidFill>
                  <a:schemeClr val="dk1"/>
                </a:solidFill>
                <a:latin typeface="Times New Roman"/>
                <a:ea typeface="Times New Roman"/>
                <a:cs typeface="Times New Roman"/>
                <a:sym typeface="Times New Roman"/>
              </a:rPr>
              <a:t>Digitalizing  the normal paper receipt. </a:t>
            </a:r>
            <a:endParaRPr sz="2500">
              <a:latin typeface="Times New Roman"/>
              <a:ea typeface="Times New Roman"/>
              <a:cs typeface="Times New Roman"/>
              <a:sym typeface="Times New Roman"/>
            </a:endParaRPr>
          </a:p>
          <a:p>
            <a:pPr marL="342900" lvl="0" indent="-313690" algn="just" rtl="0">
              <a:lnSpc>
                <a:spcPct val="80000"/>
              </a:lnSpc>
              <a:spcBef>
                <a:spcPts val="592"/>
              </a:spcBef>
              <a:spcAft>
                <a:spcPts val="0"/>
              </a:spcAft>
              <a:buClr>
                <a:schemeClr val="dk1"/>
              </a:buClr>
              <a:buSzPts val="2500"/>
              <a:buFont typeface="Times New Roman"/>
              <a:buChar char="•"/>
            </a:pPr>
            <a:r>
              <a:rPr lang="en-US" sz="2500">
                <a:solidFill>
                  <a:schemeClr val="dk1"/>
                </a:solidFill>
                <a:latin typeface="Times New Roman"/>
                <a:ea typeface="Times New Roman"/>
                <a:cs typeface="Times New Roman"/>
                <a:sym typeface="Times New Roman"/>
              </a:rPr>
              <a:t>Monitoring individual traffic rule violators.</a:t>
            </a:r>
            <a:endParaRPr sz="2500">
              <a:solidFill>
                <a:schemeClr val="dk1"/>
              </a:solidFill>
              <a:latin typeface="Times New Roman"/>
              <a:ea typeface="Times New Roman"/>
              <a:cs typeface="Times New Roman"/>
              <a:sym typeface="Times New Roman"/>
            </a:endParaRPr>
          </a:p>
          <a:p>
            <a:pPr marL="342900" lvl="0" indent="-313690" algn="just" rtl="0">
              <a:lnSpc>
                <a:spcPct val="80000"/>
              </a:lnSpc>
              <a:spcBef>
                <a:spcPts val="592"/>
              </a:spcBef>
              <a:spcAft>
                <a:spcPts val="0"/>
              </a:spcAft>
              <a:buClr>
                <a:schemeClr val="dk1"/>
              </a:buClr>
              <a:buSzPts val="2500"/>
              <a:buFont typeface="Times New Roman"/>
              <a:buChar char="•"/>
            </a:pPr>
            <a:r>
              <a:rPr lang="en-US" sz="2500">
                <a:solidFill>
                  <a:schemeClr val="dk1"/>
                </a:solidFill>
                <a:latin typeface="Times New Roman"/>
                <a:ea typeface="Times New Roman"/>
                <a:cs typeface="Times New Roman"/>
                <a:sym typeface="Times New Roman"/>
              </a:rPr>
              <a:t>Store the information over the offenders and their cases.</a:t>
            </a:r>
            <a:endParaRPr sz="2500">
              <a:latin typeface="Times New Roman"/>
              <a:ea typeface="Times New Roman"/>
              <a:cs typeface="Times New Roman"/>
              <a:sym typeface="Times New Roman"/>
            </a:endParaRPr>
          </a:p>
          <a:p>
            <a:pPr marL="342900" lvl="0" indent="-313690" algn="just" rtl="0">
              <a:lnSpc>
                <a:spcPct val="80000"/>
              </a:lnSpc>
              <a:spcBef>
                <a:spcPts val="592"/>
              </a:spcBef>
              <a:spcAft>
                <a:spcPts val="0"/>
              </a:spcAft>
              <a:buClr>
                <a:schemeClr val="dk1"/>
              </a:buClr>
              <a:buSzPts val="2500"/>
              <a:buFont typeface="Times New Roman"/>
              <a:buChar char="•"/>
            </a:pPr>
            <a:r>
              <a:rPr lang="en-US" sz="2500">
                <a:solidFill>
                  <a:schemeClr val="dk1"/>
                </a:solidFill>
                <a:latin typeface="Times New Roman"/>
                <a:ea typeface="Times New Roman"/>
                <a:cs typeface="Times New Roman"/>
                <a:sym typeface="Times New Roman"/>
              </a:rPr>
              <a:t>Using DataBase-as-a-Service, provided by Firebase for faster retrieving of data.</a:t>
            </a:r>
            <a:endParaRPr sz="2500">
              <a:latin typeface="Times New Roman"/>
              <a:ea typeface="Times New Roman"/>
              <a:cs typeface="Times New Roman"/>
              <a:sym typeface="Times New Roman"/>
            </a:endParaRPr>
          </a:p>
          <a:p>
            <a:pPr marL="342900" lvl="0" indent="-313690" algn="just" rtl="0">
              <a:lnSpc>
                <a:spcPct val="80000"/>
              </a:lnSpc>
              <a:spcBef>
                <a:spcPts val="592"/>
              </a:spcBef>
              <a:spcAft>
                <a:spcPts val="0"/>
              </a:spcAft>
              <a:buClr>
                <a:schemeClr val="dk1"/>
              </a:buClr>
              <a:buSzPts val="2500"/>
              <a:buFont typeface="Times New Roman"/>
              <a:buChar char="•"/>
            </a:pPr>
            <a:r>
              <a:rPr lang="en-US" sz="2500">
                <a:solidFill>
                  <a:schemeClr val="dk1"/>
                </a:solidFill>
                <a:latin typeface="Times New Roman"/>
                <a:ea typeface="Times New Roman"/>
                <a:cs typeface="Times New Roman"/>
                <a:sym typeface="Times New Roman"/>
              </a:rPr>
              <a:t>Aadhar Number is used for authentication and security purposes.</a:t>
            </a:r>
            <a:endParaRPr sz="250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2"/>
          <p:cNvSpPr txBox="1">
            <a:spLocks noGrp="1"/>
          </p:cNvSpPr>
          <p:nvPr>
            <p:ph type="title"/>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Times New Roman"/>
                <a:ea typeface="Times New Roman"/>
                <a:cs typeface="Times New Roman"/>
                <a:sym typeface="Times New Roman"/>
              </a:rPr>
              <a:t>MODULES</a:t>
            </a:r>
            <a:endParaRPr>
              <a:latin typeface="Times New Roman"/>
              <a:ea typeface="Times New Roman"/>
              <a:cs typeface="Times New Roman"/>
              <a:sym typeface="Times New Roman"/>
            </a:endParaRPr>
          </a:p>
        </p:txBody>
      </p:sp>
      <p:sp>
        <p:nvSpPr>
          <p:cNvPr id="205" name="Google Shape;205;p32"/>
          <p:cNvSpPr txBox="1">
            <a:spLocks noGrp="1"/>
          </p:cNvSpPr>
          <p:nvPr>
            <p:ph sz="quarter" idx="1"/>
          </p:nvPr>
        </p:nvSpPr>
        <p:spPr>
          <a:xfrm>
            <a:off x="457200" y="1600200"/>
            <a:ext cx="4114800" cy="4526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b="1">
                <a:latin typeface="Times New Roman"/>
                <a:ea typeface="Times New Roman"/>
                <a:cs typeface="Times New Roman"/>
                <a:sym typeface="Times New Roman"/>
              </a:rPr>
              <a:t>Login and Register Module:</a:t>
            </a:r>
            <a:endParaRPr b="1">
              <a:latin typeface="Times New Roman"/>
              <a:ea typeface="Times New Roman"/>
              <a:cs typeface="Times New Roman"/>
              <a:sym typeface="Times New Roman"/>
            </a:endParaRPr>
          </a:p>
          <a:p>
            <a:pPr marL="0" lvl="0" indent="0" algn="just" rtl="0">
              <a:spcBef>
                <a:spcPts val="360"/>
              </a:spcBef>
              <a:spcAft>
                <a:spcPts val="0"/>
              </a:spcAft>
              <a:buNone/>
            </a:pPr>
            <a:r>
              <a:rPr lang="en-US" b="1">
                <a:latin typeface="Times New Roman"/>
                <a:ea typeface="Times New Roman"/>
                <a:cs typeface="Times New Roman"/>
                <a:sym typeface="Times New Roman"/>
              </a:rPr>
              <a:t>	</a:t>
            </a:r>
            <a:r>
              <a:rPr lang="en-US" sz="2500">
                <a:latin typeface="Times New Roman"/>
                <a:ea typeface="Times New Roman"/>
                <a:cs typeface="Times New Roman"/>
                <a:sym typeface="Times New Roman"/>
              </a:rPr>
              <a:t>The Supervisor has the authority over this module (Web Page). </a:t>
            </a:r>
            <a:endParaRPr sz="2500">
              <a:latin typeface="Times New Roman"/>
              <a:ea typeface="Times New Roman"/>
              <a:cs typeface="Times New Roman"/>
              <a:sym typeface="Times New Roman"/>
            </a:endParaRPr>
          </a:p>
          <a:p>
            <a:pPr marL="0" lvl="0" indent="457200" algn="just" rtl="0">
              <a:spcBef>
                <a:spcPts val="360"/>
              </a:spcBef>
              <a:spcAft>
                <a:spcPts val="0"/>
              </a:spcAft>
              <a:buNone/>
            </a:pPr>
            <a:r>
              <a:rPr lang="en-US" sz="2500">
                <a:latin typeface="Times New Roman"/>
                <a:ea typeface="Times New Roman"/>
                <a:cs typeface="Times New Roman"/>
                <a:sym typeface="Times New Roman"/>
              </a:rPr>
              <a:t>He /She can add inspectors and give them their specific App ID and App Password.</a:t>
            </a:r>
            <a:endParaRPr sz="2500">
              <a:latin typeface="Times New Roman"/>
              <a:ea typeface="Times New Roman"/>
              <a:cs typeface="Times New Roman"/>
              <a:sym typeface="Times New Roman"/>
            </a:endParaRPr>
          </a:p>
        </p:txBody>
      </p:sp>
      <p:pic>
        <p:nvPicPr>
          <p:cNvPr id="206" name="Google Shape;206;p32"/>
          <p:cNvPicPr preferRelativeResize="0"/>
          <p:nvPr/>
        </p:nvPicPr>
        <p:blipFill>
          <a:blip r:embed="rId3">
            <a:alphaModFix/>
          </a:blip>
          <a:stretch>
            <a:fillRect/>
          </a:stretch>
        </p:blipFill>
        <p:spPr>
          <a:xfrm>
            <a:off x="4962525" y="1600200"/>
            <a:ext cx="3724275" cy="4526100"/>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3"/>
          <p:cNvSpPr txBox="1">
            <a:spLocks noGrp="1"/>
          </p:cNvSpPr>
          <p:nvPr>
            <p:ph type="title"/>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Times"/>
                <a:ea typeface="Times"/>
                <a:cs typeface="Times"/>
                <a:sym typeface="Times"/>
              </a:rPr>
              <a:t>MODULES</a:t>
            </a:r>
            <a:endParaRPr>
              <a:latin typeface="Times"/>
              <a:ea typeface="Times"/>
              <a:cs typeface="Times"/>
              <a:sym typeface="Times"/>
            </a:endParaRPr>
          </a:p>
        </p:txBody>
      </p:sp>
      <p:sp>
        <p:nvSpPr>
          <p:cNvPr id="212" name="Google Shape;212;p33"/>
          <p:cNvSpPr txBox="1">
            <a:spLocks noGrp="1"/>
          </p:cNvSpPr>
          <p:nvPr>
            <p:ph sz="quarter" idx="1"/>
          </p:nvPr>
        </p:nvSpPr>
        <p:spPr>
          <a:xfrm>
            <a:off x="457200" y="1586425"/>
            <a:ext cx="5113800" cy="45399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b="1">
                <a:latin typeface="Times"/>
                <a:ea typeface="Times"/>
                <a:cs typeface="Times"/>
                <a:sym typeface="Times"/>
              </a:rPr>
              <a:t>View/Modify Module:</a:t>
            </a:r>
            <a:endParaRPr b="1">
              <a:latin typeface="Times"/>
              <a:ea typeface="Times"/>
              <a:cs typeface="Times"/>
              <a:sym typeface="Times"/>
            </a:endParaRPr>
          </a:p>
          <a:p>
            <a:pPr marL="0" lvl="0" indent="457200" algn="just" rtl="0">
              <a:spcBef>
                <a:spcPts val="360"/>
              </a:spcBef>
              <a:spcAft>
                <a:spcPts val="0"/>
              </a:spcAft>
              <a:buNone/>
            </a:pPr>
            <a:r>
              <a:rPr lang="en-US" sz="2500">
                <a:latin typeface="Times"/>
                <a:ea typeface="Times"/>
                <a:cs typeface="Times"/>
                <a:sym typeface="Times"/>
              </a:rPr>
              <a:t>Displays the contents of each Inspector.</a:t>
            </a:r>
            <a:endParaRPr sz="2500">
              <a:latin typeface="Times"/>
              <a:ea typeface="Times"/>
              <a:cs typeface="Times"/>
              <a:sym typeface="Times"/>
            </a:endParaRPr>
          </a:p>
          <a:p>
            <a:pPr marL="0" lvl="0" indent="457200" algn="just" rtl="0">
              <a:spcBef>
                <a:spcPts val="360"/>
              </a:spcBef>
              <a:spcAft>
                <a:spcPts val="0"/>
              </a:spcAft>
              <a:buNone/>
            </a:pPr>
            <a:r>
              <a:rPr lang="en-US" sz="2500">
                <a:latin typeface="Times"/>
                <a:ea typeface="Times"/>
                <a:cs typeface="Times"/>
                <a:sym typeface="Times"/>
              </a:rPr>
              <a:t>The supervisor can click on any inspector to view the details of the offender.</a:t>
            </a:r>
            <a:endParaRPr sz="2500">
              <a:latin typeface="Times"/>
              <a:ea typeface="Times"/>
              <a:cs typeface="Times"/>
              <a:sym typeface="Times"/>
            </a:endParaRPr>
          </a:p>
          <a:p>
            <a:pPr marL="0" lvl="0" indent="457200" algn="just" rtl="0">
              <a:spcBef>
                <a:spcPts val="360"/>
              </a:spcBef>
              <a:spcAft>
                <a:spcPts val="0"/>
              </a:spcAft>
              <a:buNone/>
            </a:pPr>
            <a:r>
              <a:rPr lang="en-US" sz="2500">
                <a:latin typeface="Times"/>
                <a:ea typeface="Times"/>
                <a:cs typeface="Times"/>
                <a:sym typeface="Times"/>
              </a:rPr>
              <a:t>The Inspector’s details stored in MySql Database is are retrieved by a PHP script.</a:t>
            </a:r>
            <a:endParaRPr sz="2500">
              <a:latin typeface="Times"/>
              <a:ea typeface="Times"/>
              <a:cs typeface="Times"/>
              <a:sym typeface="Times"/>
            </a:endParaRPr>
          </a:p>
          <a:p>
            <a:pPr marL="0" lvl="0" indent="457200" algn="just" rtl="0">
              <a:spcBef>
                <a:spcPts val="360"/>
              </a:spcBef>
              <a:spcAft>
                <a:spcPts val="0"/>
              </a:spcAft>
              <a:buNone/>
            </a:pPr>
            <a:endParaRPr sz="2500">
              <a:latin typeface="Times"/>
              <a:ea typeface="Times"/>
              <a:cs typeface="Times"/>
              <a:sym typeface="Times"/>
            </a:endParaRPr>
          </a:p>
        </p:txBody>
      </p:sp>
      <p:pic>
        <p:nvPicPr>
          <p:cNvPr id="213" name="Google Shape;213;p33"/>
          <p:cNvPicPr preferRelativeResize="0"/>
          <p:nvPr/>
        </p:nvPicPr>
        <p:blipFill>
          <a:blip r:embed="rId3">
            <a:alphaModFix/>
          </a:blip>
          <a:stretch>
            <a:fillRect/>
          </a:stretch>
        </p:blipFill>
        <p:spPr>
          <a:xfrm>
            <a:off x="6234550" y="1086025"/>
            <a:ext cx="1718129" cy="5409975"/>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4"/>
          <p:cNvSpPr txBox="1">
            <a:spLocks noGrp="1"/>
          </p:cNvSpPr>
          <p:nvPr>
            <p:ph type="title"/>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Times"/>
                <a:ea typeface="Times"/>
                <a:cs typeface="Times"/>
                <a:sym typeface="Times"/>
              </a:rPr>
              <a:t>MODULES</a:t>
            </a:r>
            <a:endParaRPr>
              <a:latin typeface="Times"/>
              <a:ea typeface="Times"/>
              <a:cs typeface="Times"/>
              <a:sym typeface="Times"/>
            </a:endParaRPr>
          </a:p>
        </p:txBody>
      </p:sp>
      <p:sp>
        <p:nvSpPr>
          <p:cNvPr id="219" name="Google Shape;219;p34"/>
          <p:cNvSpPr txBox="1">
            <a:spLocks noGrp="1"/>
          </p:cNvSpPr>
          <p:nvPr>
            <p:ph sz="quarter" idx="1"/>
          </p:nvPr>
        </p:nvSpPr>
        <p:spPr>
          <a:xfrm>
            <a:off x="457200" y="1600200"/>
            <a:ext cx="4114800" cy="4526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b="1">
                <a:latin typeface="Times"/>
                <a:ea typeface="Times"/>
                <a:cs typeface="Times"/>
                <a:sym typeface="Times"/>
              </a:rPr>
              <a:t>Offender Information Module:</a:t>
            </a:r>
            <a:endParaRPr b="1">
              <a:latin typeface="Times"/>
              <a:ea typeface="Times"/>
              <a:cs typeface="Times"/>
              <a:sym typeface="Times"/>
            </a:endParaRPr>
          </a:p>
          <a:p>
            <a:pPr marL="0" lvl="0" indent="0" algn="l" rtl="0">
              <a:spcBef>
                <a:spcPts val="360"/>
              </a:spcBef>
              <a:spcAft>
                <a:spcPts val="0"/>
              </a:spcAft>
              <a:buNone/>
            </a:pPr>
            <a:r>
              <a:rPr lang="en-US" sz="2500">
                <a:latin typeface="Times"/>
                <a:ea typeface="Times"/>
                <a:cs typeface="Times"/>
                <a:sym typeface="Times"/>
              </a:rPr>
              <a:t>	Offender’s informations are displayed here in this module.</a:t>
            </a:r>
            <a:endParaRPr sz="2500">
              <a:latin typeface="Times"/>
              <a:ea typeface="Times"/>
              <a:cs typeface="Times"/>
              <a:sym typeface="Times"/>
            </a:endParaRPr>
          </a:p>
          <a:p>
            <a:pPr marL="0" lvl="0" indent="0" algn="l" rtl="0">
              <a:spcBef>
                <a:spcPts val="360"/>
              </a:spcBef>
              <a:spcAft>
                <a:spcPts val="0"/>
              </a:spcAft>
              <a:buNone/>
            </a:pPr>
            <a:r>
              <a:rPr lang="en-US" sz="2500">
                <a:latin typeface="Times"/>
                <a:ea typeface="Times"/>
                <a:cs typeface="Times"/>
                <a:sym typeface="Times"/>
              </a:rPr>
              <a:t>	It retrieves the JSON data from the Firebase Database and displays the HTML content in this dynamic web page.</a:t>
            </a:r>
            <a:endParaRPr sz="2500">
              <a:latin typeface="Times"/>
              <a:ea typeface="Times"/>
              <a:cs typeface="Times"/>
              <a:sym typeface="Times"/>
            </a:endParaRPr>
          </a:p>
        </p:txBody>
      </p:sp>
      <p:pic>
        <p:nvPicPr>
          <p:cNvPr id="220" name="Google Shape;220;p34"/>
          <p:cNvPicPr preferRelativeResize="0"/>
          <p:nvPr/>
        </p:nvPicPr>
        <p:blipFill>
          <a:blip r:embed="rId3">
            <a:alphaModFix/>
          </a:blip>
          <a:stretch>
            <a:fillRect/>
          </a:stretch>
        </p:blipFill>
        <p:spPr>
          <a:xfrm>
            <a:off x="6482442" y="274650"/>
            <a:ext cx="1926771" cy="6224121"/>
          </a:xfrm>
          <a:prstGeom prst="rect">
            <a:avLst/>
          </a:prstGeom>
          <a:noFill/>
          <a:ln>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5"/>
          <p:cNvSpPr txBox="1">
            <a:spLocks noGrp="1"/>
          </p:cNvSpPr>
          <p:nvPr>
            <p:ph type="title"/>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Times"/>
                <a:ea typeface="Times"/>
                <a:cs typeface="Times"/>
                <a:sym typeface="Times"/>
              </a:rPr>
              <a:t>OUTPUT</a:t>
            </a:r>
            <a:endParaRPr>
              <a:latin typeface="Times"/>
              <a:ea typeface="Times"/>
              <a:cs typeface="Times"/>
              <a:sym typeface="Times"/>
            </a:endParaRPr>
          </a:p>
        </p:txBody>
      </p:sp>
      <p:sp>
        <p:nvSpPr>
          <p:cNvPr id="226" name="Google Shape;226;p35"/>
          <p:cNvSpPr txBox="1">
            <a:spLocks noGrp="1"/>
          </p:cNvSpPr>
          <p:nvPr>
            <p:ph sz="quarter" idx="1"/>
          </p:nvPr>
        </p:nvSpPr>
        <p:spPr>
          <a:xfrm>
            <a:off x="457200" y="1600200"/>
            <a:ext cx="4972800" cy="4526100"/>
          </a:xfrm>
          <a:prstGeom prst="rect">
            <a:avLst/>
          </a:prstGeom>
        </p:spPr>
        <p:txBody>
          <a:bodyPr spcFirstLastPara="1" wrap="square" lIns="91425" tIns="45700" rIns="91425" bIns="45700" anchor="t" anchorCtr="0">
            <a:noAutofit/>
          </a:bodyPr>
          <a:lstStyle/>
          <a:p>
            <a:pPr marL="0" lvl="0" indent="457200" algn="just" rtl="0">
              <a:spcBef>
                <a:spcPts val="360"/>
              </a:spcBef>
              <a:spcAft>
                <a:spcPts val="0"/>
              </a:spcAft>
              <a:buNone/>
            </a:pPr>
            <a:endParaRPr sz="2500">
              <a:latin typeface="Times"/>
              <a:ea typeface="Times"/>
              <a:cs typeface="Times"/>
              <a:sym typeface="Times"/>
            </a:endParaRPr>
          </a:p>
          <a:p>
            <a:pPr marL="0" lvl="0" indent="457200" algn="just" rtl="0">
              <a:spcBef>
                <a:spcPts val="360"/>
              </a:spcBef>
              <a:spcAft>
                <a:spcPts val="0"/>
              </a:spcAft>
              <a:buNone/>
            </a:pPr>
            <a:r>
              <a:rPr lang="en-US" sz="2500">
                <a:latin typeface="Times"/>
                <a:ea typeface="Times"/>
                <a:cs typeface="Times"/>
                <a:sym typeface="Times"/>
              </a:rPr>
              <a:t>The following screenshots includes four App Module Activities and three Website Module Activities. </a:t>
            </a:r>
            <a:endParaRPr sz="2500">
              <a:latin typeface="Times"/>
              <a:ea typeface="Times"/>
              <a:cs typeface="Times"/>
              <a:sym typeface="Times"/>
            </a:endParaRPr>
          </a:p>
          <a:p>
            <a:pPr marL="0" lvl="0" indent="0" algn="just" rtl="0">
              <a:spcBef>
                <a:spcPts val="360"/>
              </a:spcBef>
              <a:spcAft>
                <a:spcPts val="0"/>
              </a:spcAft>
              <a:buNone/>
            </a:pPr>
            <a:r>
              <a:rPr lang="en-US" sz="2500">
                <a:latin typeface="Times"/>
                <a:ea typeface="Times"/>
                <a:cs typeface="Times"/>
                <a:sym typeface="Times"/>
              </a:rPr>
              <a:t>	The App Modules are build using Android Studio’s Gradle Build.</a:t>
            </a:r>
            <a:endParaRPr sz="2500">
              <a:latin typeface="Times"/>
              <a:ea typeface="Times"/>
              <a:cs typeface="Times"/>
              <a:sym typeface="Times"/>
            </a:endParaRPr>
          </a:p>
          <a:p>
            <a:pPr marL="0" lvl="0" indent="0" algn="just" rtl="0">
              <a:spcBef>
                <a:spcPts val="360"/>
              </a:spcBef>
              <a:spcAft>
                <a:spcPts val="0"/>
              </a:spcAft>
              <a:buNone/>
            </a:pPr>
            <a:r>
              <a:rPr lang="en-US" sz="2500">
                <a:latin typeface="Times"/>
                <a:ea typeface="Times"/>
                <a:cs typeface="Times"/>
                <a:sym typeface="Times"/>
              </a:rPr>
              <a:t>	The Website Modules are generated using Eclipse IDE.</a:t>
            </a:r>
            <a:endParaRPr sz="2500">
              <a:latin typeface="Times"/>
              <a:ea typeface="Times"/>
              <a:cs typeface="Times"/>
              <a:sym typeface="Times"/>
            </a:endParaRPr>
          </a:p>
        </p:txBody>
      </p:sp>
      <p:pic>
        <p:nvPicPr>
          <p:cNvPr id="227" name="Google Shape;227;p35"/>
          <p:cNvPicPr preferRelativeResize="0"/>
          <p:nvPr/>
        </p:nvPicPr>
        <p:blipFill>
          <a:blip r:embed="rId3">
            <a:alphaModFix/>
          </a:blip>
          <a:stretch>
            <a:fillRect/>
          </a:stretch>
        </p:blipFill>
        <p:spPr>
          <a:xfrm>
            <a:off x="5605725" y="1295463"/>
            <a:ext cx="2888753" cy="5135562"/>
          </a:xfrm>
          <a:prstGeom prst="rect">
            <a:avLst/>
          </a:prstGeom>
          <a:noFill/>
          <a:ln>
            <a:no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6"/>
          <p:cNvSpPr txBox="1">
            <a:spLocks noGrp="1"/>
          </p:cNvSpPr>
          <p:nvPr>
            <p:ph type="title"/>
          </p:nvPr>
        </p:nvSpPr>
        <p:spPr>
          <a:xfrm>
            <a:off x="457200" y="-12"/>
            <a:ext cx="82296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Times"/>
                <a:ea typeface="Times"/>
                <a:cs typeface="Times"/>
                <a:sym typeface="Times"/>
              </a:rPr>
              <a:t>OUTPUT</a:t>
            </a:r>
            <a:endParaRPr>
              <a:latin typeface="Times"/>
              <a:ea typeface="Times"/>
              <a:cs typeface="Times"/>
              <a:sym typeface="Times"/>
            </a:endParaRPr>
          </a:p>
        </p:txBody>
      </p:sp>
      <p:pic>
        <p:nvPicPr>
          <p:cNvPr id="233" name="Google Shape;233;p36"/>
          <p:cNvPicPr preferRelativeResize="0"/>
          <p:nvPr/>
        </p:nvPicPr>
        <p:blipFill>
          <a:blip r:embed="rId3">
            <a:alphaModFix/>
          </a:blip>
          <a:stretch>
            <a:fillRect/>
          </a:stretch>
        </p:blipFill>
        <p:spPr>
          <a:xfrm>
            <a:off x="1140975" y="1064602"/>
            <a:ext cx="3001964" cy="5336826"/>
          </a:xfrm>
          <a:prstGeom prst="rect">
            <a:avLst/>
          </a:prstGeom>
          <a:noFill/>
          <a:ln>
            <a:noFill/>
          </a:ln>
        </p:spPr>
      </p:pic>
      <p:pic>
        <p:nvPicPr>
          <p:cNvPr id="234" name="Google Shape;234;p36"/>
          <p:cNvPicPr preferRelativeResize="0"/>
          <p:nvPr/>
        </p:nvPicPr>
        <p:blipFill>
          <a:blip r:embed="rId4">
            <a:alphaModFix/>
          </a:blip>
          <a:stretch>
            <a:fillRect/>
          </a:stretch>
        </p:blipFill>
        <p:spPr>
          <a:xfrm>
            <a:off x="5208850" y="1064575"/>
            <a:ext cx="3001979" cy="5336851"/>
          </a:xfrm>
          <a:prstGeom prst="rect">
            <a:avLst/>
          </a:prstGeom>
          <a:noFill/>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7"/>
          <p:cNvSpPr txBox="1">
            <a:spLocks noGrp="1"/>
          </p:cNvSpPr>
          <p:nvPr>
            <p:ph type="title"/>
          </p:nvPr>
        </p:nvSpPr>
        <p:spPr>
          <a:xfrm>
            <a:off x="457200" y="-12"/>
            <a:ext cx="82296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Times"/>
                <a:ea typeface="Times"/>
                <a:cs typeface="Times"/>
                <a:sym typeface="Times"/>
              </a:rPr>
              <a:t>OUTPUT</a:t>
            </a:r>
            <a:endParaRPr>
              <a:latin typeface="Times"/>
              <a:ea typeface="Times"/>
              <a:cs typeface="Times"/>
              <a:sym typeface="Times"/>
            </a:endParaRPr>
          </a:p>
        </p:txBody>
      </p:sp>
      <p:pic>
        <p:nvPicPr>
          <p:cNvPr id="240" name="Google Shape;240;p37"/>
          <p:cNvPicPr preferRelativeResize="0"/>
          <p:nvPr/>
        </p:nvPicPr>
        <p:blipFill>
          <a:blip r:embed="rId3">
            <a:alphaModFix/>
          </a:blip>
          <a:stretch>
            <a:fillRect/>
          </a:stretch>
        </p:blipFill>
        <p:spPr>
          <a:xfrm>
            <a:off x="0" y="1090250"/>
            <a:ext cx="3074666" cy="5466074"/>
          </a:xfrm>
          <a:prstGeom prst="rect">
            <a:avLst/>
          </a:prstGeom>
          <a:noFill/>
          <a:ln>
            <a:noFill/>
          </a:ln>
        </p:spPr>
      </p:pic>
      <p:pic>
        <p:nvPicPr>
          <p:cNvPr id="241" name="Google Shape;241;p37"/>
          <p:cNvPicPr preferRelativeResize="0"/>
          <p:nvPr/>
        </p:nvPicPr>
        <p:blipFill rotWithShape="1">
          <a:blip r:embed="rId4">
            <a:alphaModFix/>
          </a:blip>
          <a:srcRect l="-4112"/>
          <a:stretch/>
        </p:blipFill>
        <p:spPr>
          <a:xfrm>
            <a:off x="2831125" y="1090250"/>
            <a:ext cx="6160476" cy="5466075"/>
          </a:xfrm>
          <a:prstGeom prst="rect">
            <a:avLst/>
          </a:prstGeom>
          <a:noFill/>
          <a:ln>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8"/>
          <p:cNvSpPr txBox="1">
            <a:spLocks noGrp="1"/>
          </p:cNvSpPr>
          <p:nvPr>
            <p:ph type="title"/>
          </p:nvPr>
        </p:nvSpPr>
        <p:spPr>
          <a:xfrm>
            <a:off x="457200" y="-12"/>
            <a:ext cx="82296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Times"/>
                <a:ea typeface="Times"/>
                <a:cs typeface="Times"/>
                <a:sym typeface="Times"/>
              </a:rPr>
              <a:t>OUTPUT</a:t>
            </a:r>
            <a:endParaRPr>
              <a:latin typeface="Times"/>
              <a:ea typeface="Times"/>
              <a:cs typeface="Times"/>
              <a:sym typeface="Times"/>
            </a:endParaRPr>
          </a:p>
        </p:txBody>
      </p:sp>
      <p:pic>
        <p:nvPicPr>
          <p:cNvPr id="247" name="Google Shape;247;p38"/>
          <p:cNvPicPr preferRelativeResize="0"/>
          <p:nvPr/>
        </p:nvPicPr>
        <p:blipFill>
          <a:blip r:embed="rId3">
            <a:alphaModFix/>
          </a:blip>
          <a:stretch>
            <a:fillRect/>
          </a:stretch>
        </p:blipFill>
        <p:spPr>
          <a:xfrm>
            <a:off x="597875" y="1143000"/>
            <a:ext cx="8088924" cy="5562601"/>
          </a:xfrm>
          <a:prstGeom prst="rect">
            <a:avLst/>
          </a:prstGeom>
          <a:noFill/>
          <a:ln>
            <a:noFill/>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9"/>
          <p:cNvSpPr txBox="1">
            <a:spLocks noGrp="1"/>
          </p:cNvSpPr>
          <p:nvPr>
            <p:ph type="title"/>
          </p:nvPr>
        </p:nvSpPr>
        <p:spPr>
          <a:xfrm>
            <a:off x="457200" y="-12"/>
            <a:ext cx="82296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Times"/>
                <a:ea typeface="Times"/>
                <a:cs typeface="Times"/>
                <a:sym typeface="Times"/>
              </a:rPr>
              <a:t>OUTPUT</a:t>
            </a:r>
            <a:endParaRPr>
              <a:latin typeface="Times"/>
              <a:ea typeface="Times"/>
              <a:cs typeface="Times"/>
              <a:sym typeface="Times"/>
            </a:endParaRPr>
          </a:p>
        </p:txBody>
      </p:sp>
      <p:pic>
        <p:nvPicPr>
          <p:cNvPr id="253" name="Google Shape;253;p39"/>
          <p:cNvPicPr preferRelativeResize="0"/>
          <p:nvPr/>
        </p:nvPicPr>
        <p:blipFill>
          <a:blip r:embed="rId3">
            <a:alphaModFix/>
          </a:blip>
          <a:stretch>
            <a:fillRect/>
          </a:stretch>
        </p:blipFill>
        <p:spPr>
          <a:xfrm>
            <a:off x="386850" y="1037500"/>
            <a:ext cx="8299950" cy="5668099"/>
          </a:xfrm>
          <a:prstGeom prst="rect">
            <a:avLst/>
          </a:prstGeom>
          <a:noFill/>
          <a:ln>
            <a:noFill/>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0"/>
          <p:cNvSpPr txBox="1">
            <a:spLocks noGrp="1"/>
          </p:cNvSpPr>
          <p:nvPr>
            <p:ph type="title"/>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Times"/>
                <a:ea typeface="Times"/>
                <a:cs typeface="Times"/>
                <a:sym typeface="Times"/>
              </a:rPr>
              <a:t>OUTPUT</a:t>
            </a:r>
            <a:endParaRPr>
              <a:latin typeface="Times"/>
              <a:ea typeface="Times"/>
              <a:cs typeface="Times"/>
              <a:sym typeface="Times"/>
            </a:endParaRPr>
          </a:p>
        </p:txBody>
      </p:sp>
      <p:sp>
        <p:nvSpPr>
          <p:cNvPr id="259" name="Google Shape;259;p40"/>
          <p:cNvSpPr txBox="1">
            <a:spLocks noGrp="1"/>
          </p:cNvSpPr>
          <p:nvPr>
            <p:ph sz="quarter" idx="1"/>
          </p:nvPr>
        </p:nvSpPr>
        <p:spPr>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a:t>//Offender Info Page </a:t>
            </a:r>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1"/>
          <p:cNvSpPr txBox="1">
            <a:spLocks noGrp="1"/>
          </p:cNvSpPr>
          <p:nvPr>
            <p:ph type="title"/>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Times"/>
                <a:ea typeface="Times"/>
                <a:cs typeface="Times"/>
                <a:sym typeface="Times"/>
              </a:rPr>
              <a:t>CONCLUSION</a:t>
            </a:r>
            <a:endParaRPr>
              <a:latin typeface="Times"/>
              <a:ea typeface="Times"/>
              <a:cs typeface="Times"/>
              <a:sym typeface="Times"/>
            </a:endParaRPr>
          </a:p>
        </p:txBody>
      </p:sp>
      <p:sp>
        <p:nvSpPr>
          <p:cNvPr id="265" name="Google Shape;265;p41"/>
          <p:cNvSpPr txBox="1">
            <a:spLocks noGrp="1"/>
          </p:cNvSpPr>
          <p:nvPr>
            <p:ph sz="quarter" idx="1"/>
          </p:nvPr>
        </p:nvSpPr>
        <p:spPr>
          <a:prstGeom prst="rect">
            <a:avLst/>
          </a:prstGeom>
        </p:spPr>
        <p:txBody>
          <a:bodyPr spcFirstLastPara="1" wrap="square" lIns="91425" tIns="45700" rIns="91425" bIns="45700" anchor="t" anchorCtr="0">
            <a:noAutofit/>
          </a:bodyPr>
          <a:lstStyle/>
          <a:p>
            <a:pPr marL="457200" lvl="0" indent="-387350" algn="l" rtl="0">
              <a:spcBef>
                <a:spcPts val="360"/>
              </a:spcBef>
              <a:spcAft>
                <a:spcPts val="0"/>
              </a:spcAft>
              <a:buSzPts val="2500"/>
              <a:buFont typeface="Times"/>
              <a:buChar char="•"/>
            </a:pPr>
            <a:r>
              <a:rPr lang="en-US" sz="2500">
                <a:latin typeface="Times"/>
                <a:ea typeface="Times"/>
                <a:cs typeface="Times"/>
                <a:sym typeface="Times"/>
              </a:rPr>
              <a:t>Monitoring the traffic records is an important job to do.</a:t>
            </a:r>
            <a:endParaRPr sz="2500">
              <a:latin typeface="Times"/>
              <a:ea typeface="Times"/>
              <a:cs typeface="Times"/>
              <a:sym typeface="Times"/>
            </a:endParaRPr>
          </a:p>
          <a:p>
            <a:pPr marL="457200" lvl="0" indent="-387350" algn="l" rtl="0">
              <a:spcBef>
                <a:spcPts val="0"/>
              </a:spcBef>
              <a:spcAft>
                <a:spcPts val="0"/>
              </a:spcAft>
              <a:buSzPts val="2500"/>
              <a:buFont typeface="Times"/>
              <a:buChar char="•"/>
            </a:pPr>
            <a:r>
              <a:rPr lang="en-US" sz="2500">
                <a:latin typeface="Times"/>
                <a:ea typeface="Times"/>
                <a:cs typeface="Times"/>
                <a:sym typeface="Times"/>
              </a:rPr>
              <a:t>Using realtime database makes the retrieval of data faster and it does the job more efficiently than the traditional techniques.</a:t>
            </a:r>
            <a:endParaRPr sz="2500">
              <a:latin typeface="Times"/>
              <a:ea typeface="Times"/>
              <a:cs typeface="Times"/>
              <a:sym typeface="Times"/>
            </a:endParaRPr>
          </a:p>
          <a:p>
            <a:pPr marL="457200" lvl="0" indent="-387350" algn="l" rtl="0">
              <a:spcBef>
                <a:spcPts val="0"/>
              </a:spcBef>
              <a:spcAft>
                <a:spcPts val="0"/>
              </a:spcAft>
              <a:buSzPts val="2500"/>
              <a:buFont typeface="Times"/>
              <a:buChar char="•"/>
            </a:pPr>
            <a:r>
              <a:rPr lang="en-US" sz="2500">
                <a:latin typeface="Times"/>
                <a:ea typeface="Times"/>
                <a:cs typeface="Times"/>
                <a:sym typeface="Times"/>
              </a:rPr>
              <a:t>Feature like QR Scanning eases the process of identification of offenders.</a:t>
            </a:r>
            <a:endParaRPr sz="2500">
              <a:latin typeface="Times"/>
              <a:ea typeface="Times"/>
              <a:cs typeface="Times"/>
              <a:sym typeface="Times"/>
            </a:endParaRPr>
          </a:p>
          <a:p>
            <a:pPr marL="457200" lvl="0" indent="-387350" algn="l" rtl="0">
              <a:spcBef>
                <a:spcPts val="0"/>
              </a:spcBef>
              <a:spcAft>
                <a:spcPts val="0"/>
              </a:spcAft>
              <a:buSzPts val="2500"/>
              <a:buFont typeface="Times"/>
              <a:buChar char="•"/>
            </a:pPr>
            <a:r>
              <a:rPr lang="en-US" sz="2500">
                <a:latin typeface="Times"/>
                <a:ea typeface="Times"/>
                <a:cs typeface="Times"/>
                <a:sym typeface="Times"/>
              </a:rPr>
              <a:t>Implementation is easier and it reduces the job of traffic inspectors to a greater extent. </a:t>
            </a:r>
            <a:endParaRPr sz="2500">
              <a:latin typeface="Times"/>
              <a:ea typeface="Times"/>
              <a:cs typeface="Times"/>
              <a:sym typeface="Time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457200" y="212063"/>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OBJECTIVE</a:t>
            </a:r>
            <a:endParaRPr>
              <a:latin typeface="Times New Roman"/>
              <a:ea typeface="Times New Roman"/>
              <a:cs typeface="Times New Roman"/>
              <a:sym typeface="Times New Roman"/>
            </a:endParaRPr>
          </a:p>
        </p:txBody>
      </p:sp>
      <p:sp>
        <p:nvSpPr>
          <p:cNvPr id="98" name="Google Shape;98;p15"/>
          <p:cNvSpPr txBox="1">
            <a:spLocks noGrp="1"/>
          </p:cNvSpPr>
          <p:nvPr>
            <p:ph sz="quarter" idx="1"/>
          </p:nvPr>
        </p:nvSpPr>
        <p:spPr>
          <a:xfrm>
            <a:off x="457200" y="1272450"/>
            <a:ext cx="8229600" cy="3916500"/>
          </a:xfrm>
          <a:prstGeom prst="rect">
            <a:avLst/>
          </a:prstGeom>
          <a:noFill/>
          <a:ln>
            <a:noFill/>
          </a:ln>
        </p:spPr>
        <p:txBody>
          <a:bodyPr spcFirstLastPara="1" wrap="square" lIns="91425" tIns="45700" rIns="91425" bIns="45700" anchor="t" anchorCtr="0">
            <a:noAutofit/>
          </a:bodyPr>
          <a:lstStyle/>
          <a:p>
            <a:pPr marL="342900" lvl="0" indent="-344170" algn="just" rtl="0">
              <a:lnSpc>
                <a:spcPct val="80000"/>
              </a:lnSpc>
              <a:spcBef>
                <a:spcPts val="0"/>
              </a:spcBef>
              <a:spcAft>
                <a:spcPts val="0"/>
              </a:spcAft>
              <a:buClr>
                <a:schemeClr val="dk1"/>
              </a:buClr>
              <a:buSzPts val="2500"/>
              <a:buFont typeface="Times New Roman"/>
              <a:buChar char="•"/>
            </a:pPr>
            <a:r>
              <a:rPr lang="en-US" sz="2500">
                <a:solidFill>
                  <a:schemeClr val="dk1"/>
                </a:solidFill>
                <a:latin typeface="Times New Roman"/>
                <a:ea typeface="Times New Roman"/>
                <a:cs typeface="Times New Roman"/>
                <a:sym typeface="Times New Roman"/>
              </a:rPr>
              <a:t>To digitalize the receipt provided by traffic inspectors and information about the corresponding traffic violators.</a:t>
            </a:r>
            <a:endParaRPr sz="2500">
              <a:solidFill>
                <a:schemeClr val="dk1"/>
              </a:solidFill>
              <a:latin typeface="Times New Roman"/>
              <a:ea typeface="Times New Roman"/>
              <a:cs typeface="Times New Roman"/>
              <a:sym typeface="Times New Roman"/>
            </a:endParaRPr>
          </a:p>
          <a:p>
            <a:pPr marL="342900" lvl="0" indent="-344170" algn="just" rtl="0">
              <a:lnSpc>
                <a:spcPct val="80000"/>
              </a:lnSpc>
              <a:spcBef>
                <a:spcPts val="496"/>
              </a:spcBef>
              <a:spcAft>
                <a:spcPts val="0"/>
              </a:spcAft>
              <a:buClr>
                <a:schemeClr val="dk1"/>
              </a:buClr>
              <a:buSzPts val="2500"/>
              <a:buFont typeface="Times New Roman"/>
              <a:buChar char="•"/>
            </a:pPr>
            <a:r>
              <a:rPr lang="en-US" sz="2500">
                <a:solidFill>
                  <a:schemeClr val="dk1"/>
                </a:solidFill>
                <a:latin typeface="Times New Roman"/>
                <a:ea typeface="Times New Roman"/>
                <a:cs typeface="Times New Roman"/>
                <a:sym typeface="Times New Roman"/>
              </a:rPr>
              <a:t>To manage a dedicated centralized database using JSON for faster storing and retrieval of data.</a:t>
            </a:r>
            <a:endParaRPr sz="2500">
              <a:solidFill>
                <a:schemeClr val="dk1"/>
              </a:solidFill>
              <a:latin typeface="Times New Roman"/>
              <a:ea typeface="Times New Roman"/>
              <a:cs typeface="Times New Roman"/>
              <a:sym typeface="Times New Roman"/>
            </a:endParaRPr>
          </a:p>
          <a:p>
            <a:pPr marL="342900" lvl="0" indent="-344170" algn="just" rtl="0">
              <a:lnSpc>
                <a:spcPct val="80000"/>
              </a:lnSpc>
              <a:spcBef>
                <a:spcPts val="496"/>
              </a:spcBef>
              <a:spcAft>
                <a:spcPts val="0"/>
              </a:spcAft>
              <a:buClr>
                <a:schemeClr val="dk1"/>
              </a:buClr>
              <a:buSzPts val="2500"/>
              <a:buFont typeface="Times New Roman"/>
              <a:buChar char="•"/>
            </a:pPr>
            <a:r>
              <a:rPr lang="en-US" sz="2500">
                <a:solidFill>
                  <a:schemeClr val="dk1"/>
                </a:solidFill>
                <a:latin typeface="Times New Roman"/>
                <a:ea typeface="Times New Roman"/>
                <a:cs typeface="Times New Roman"/>
                <a:sym typeface="Times New Roman"/>
              </a:rPr>
              <a:t>To provide notification for the offenders about their fine payment.</a:t>
            </a:r>
            <a:endParaRPr sz="2500">
              <a:solidFill>
                <a:schemeClr val="dk1"/>
              </a:solidFill>
              <a:latin typeface="Times New Roman"/>
              <a:ea typeface="Times New Roman"/>
              <a:cs typeface="Times New Roman"/>
              <a:sym typeface="Times New Roman"/>
            </a:endParaRPr>
          </a:p>
          <a:p>
            <a:pPr marL="342900" lvl="0" indent="-344170" algn="just" rtl="0">
              <a:lnSpc>
                <a:spcPct val="80000"/>
              </a:lnSpc>
              <a:spcBef>
                <a:spcPts val="496"/>
              </a:spcBef>
              <a:spcAft>
                <a:spcPts val="0"/>
              </a:spcAft>
              <a:buClr>
                <a:schemeClr val="dk1"/>
              </a:buClr>
              <a:buSzPts val="2500"/>
              <a:buFont typeface="Times New Roman"/>
              <a:buChar char="•"/>
            </a:pPr>
            <a:r>
              <a:rPr lang="en-US" sz="2500">
                <a:solidFill>
                  <a:schemeClr val="dk1"/>
                </a:solidFill>
                <a:latin typeface="Times New Roman"/>
                <a:ea typeface="Times New Roman"/>
                <a:cs typeface="Times New Roman"/>
                <a:sym typeface="Times New Roman"/>
              </a:rPr>
              <a:t>To provide a simple method of client server architecture.</a:t>
            </a:r>
            <a:endParaRPr sz="2500">
              <a:solidFill>
                <a:schemeClr val="dk1"/>
              </a:solidFill>
              <a:latin typeface="Times New Roman"/>
              <a:ea typeface="Times New Roman"/>
              <a:cs typeface="Times New Roman"/>
              <a:sym typeface="Times New Roman"/>
            </a:endParaRPr>
          </a:p>
          <a:p>
            <a:pPr marL="342900" lvl="0" indent="-344170" algn="just" rtl="0">
              <a:lnSpc>
                <a:spcPct val="80000"/>
              </a:lnSpc>
              <a:spcBef>
                <a:spcPts val="496"/>
              </a:spcBef>
              <a:spcAft>
                <a:spcPts val="0"/>
              </a:spcAft>
              <a:buClr>
                <a:schemeClr val="dk1"/>
              </a:buClr>
              <a:buSzPts val="2500"/>
              <a:buFont typeface="Times New Roman"/>
              <a:buChar char="•"/>
            </a:pPr>
            <a:r>
              <a:rPr lang="en-US" sz="2500">
                <a:solidFill>
                  <a:schemeClr val="dk1"/>
                </a:solidFill>
                <a:latin typeface="Times New Roman"/>
                <a:ea typeface="Times New Roman"/>
                <a:cs typeface="Times New Roman"/>
                <a:sym typeface="Times New Roman"/>
              </a:rPr>
              <a:t>To generate dynamic </a:t>
            </a:r>
            <a:r>
              <a:rPr lang="en-US" sz="2500">
                <a:latin typeface="Times New Roman"/>
                <a:ea typeface="Times New Roman"/>
                <a:cs typeface="Times New Roman"/>
                <a:sym typeface="Times New Roman"/>
              </a:rPr>
              <a:t>w</a:t>
            </a:r>
            <a:r>
              <a:rPr lang="en-US" sz="2500">
                <a:solidFill>
                  <a:schemeClr val="dk1"/>
                </a:solidFill>
                <a:latin typeface="Times New Roman"/>
                <a:ea typeface="Times New Roman"/>
                <a:cs typeface="Times New Roman"/>
                <a:sym typeface="Times New Roman"/>
              </a:rPr>
              <a:t>eb</a:t>
            </a:r>
            <a:r>
              <a:rPr lang="en-US" sz="2500">
                <a:latin typeface="Times New Roman"/>
                <a:ea typeface="Times New Roman"/>
                <a:cs typeface="Times New Roman"/>
                <a:sym typeface="Times New Roman"/>
              </a:rPr>
              <a:t>p</a:t>
            </a:r>
            <a:r>
              <a:rPr lang="en-US" sz="2500">
                <a:solidFill>
                  <a:schemeClr val="dk1"/>
                </a:solidFill>
                <a:latin typeface="Times New Roman"/>
                <a:ea typeface="Times New Roman"/>
                <a:cs typeface="Times New Roman"/>
                <a:sym typeface="Times New Roman"/>
              </a:rPr>
              <a:t>ages for real-time viewing of data. </a:t>
            </a:r>
            <a:endParaRPr sz="2500">
              <a:solidFill>
                <a:schemeClr val="dk1"/>
              </a:solidFill>
              <a:latin typeface="Times New Roman"/>
              <a:ea typeface="Times New Roman"/>
              <a:cs typeface="Times New Roman"/>
              <a:sym typeface="Times New Roman"/>
            </a:endParaRPr>
          </a:p>
          <a:p>
            <a:pPr marL="342900" lvl="0" indent="-185420" algn="just" rtl="0">
              <a:lnSpc>
                <a:spcPct val="80000"/>
              </a:lnSpc>
              <a:spcBef>
                <a:spcPts val="496"/>
              </a:spcBef>
              <a:spcAft>
                <a:spcPts val="0"/>
              </a:spcAft>
              <a:buClr>
                <a:schemeClr val="dk1"/>
              </a:buClr>
              <a:buSzPts val="2480"/>
              <a:buNone/>
            </a:pPr>
            <a:endParaRPr sz="2700">
              <a:solidFill>
                <a:schemeClr val="dk1"/>
              </a:solidFill>
              <a:latin typeface="Times New Roman"/>
              <a:ea typeface="Times New Roman"/>
              <a:cs typeface="Times New Roman"/>
              <a:sym typeface="Times New Roman"/>
            </a:endParaRPr>
          </a:p>
          <a:p>
            <a:pPr marL="342900" lvl="0" indent="-185420" algn="just" rtl="0">
              <a:lnSpc>
                <a:spcPct val="80000"/>
              </a:lnSpc>
              <a:spcBef>
                <a:spcPts val="496"/>
              </a:spcBef>
              <a:spcAft>
                <a:spcPts val="0"/>
              </a:spcAft>
              <a:buClr>
                <a:schemeClr val="dk1"/>
              </a:buClr>
              <a:buSzPts val="2480"/>
              <a:buNone/>
            </a:pPr>
            <a:endParaRPr sz="2480">
              <a:solidFill>
                <a:schemeClr val="dk1"/>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2"/>
          <p:cNvSpPr txBox="1">
            <a:spLocks noGrp="1"/>
          </p:cNvSpPr>
          <p:nvPr>
            <p:ph type="title"/>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dirty="0">
                <a:latin typeface="Times"/>
                <a:ea typeface="Times"/>
                <a:cs typeface="Times"/>
                <a:sym typeface="Times"/>
              </a:rPr>
              <a:t>REFERENCE</a:t>
            </a:r>
            <a:endParaRPr>
              <a:latin typeface="Times"/>
              <a:ea typeface="Times"/>
              <a:cs typeface="Times"/>
              <a:sym typeface="Times"/>
            </a:endParaRPr>
          </a:p>
        </p:txBody>
      </p:sp>
      <p:sp>
        <p:nvSpPr>
          <p:cNvPr id="271" name="Google Shape;271;p42"/>
          <p:cNvSpPr txBox="1">
            <a:spLocks noGrp="1"/>
          </p:cNvSpPr>
          <p:nvPr>
            <p:ph sz="quarter" idx="1"/>
          </p:nvPr>
        </p:nvSpPr>
        <p:spPr>
          <a:xfrm>
            <a:off x="457200" y="1600200"/>
            <a:ext cx="8229600" cy="46224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Clr>
                <a:schemeClr val="dk1"/>
              </a:buClr>
              <a:buSzPts val="1100"/>
              <a:buFont typeface="Arial"/>
              <a:buNone/>
            </a:pPr>
            <a:r>
              <a:rPr lang="en-US" sz="2500" dirty="0">
                <a:latin typeface="Times"/>
                <a:ea typeface="Times"/>
                <a:cs typeface="Times"/>
                <a:sym typeface="Times"/>
              </a:rPr>
              <a:t>[1]. </a:t>
            </a:r>
            <a:r>
              <a:rPr lang="en-US" sz="2500" dirty="0" err="1">
                <a:latin typeface="Times"/>
                <a:ea typeface="Times"/>
                <a:cs typeface="Times"/>
                <a:sym typeface="Times"/>
              </a:rPr>
              <a:t>Chunnu</a:t>
            </a:r>
            <a:r>
              <a:rPr lang="en-US" sz="2500" dirty="0">
                <a:latin typeface="Times"/>
                <a:ea typeface="Times"/>
                <a:cs typeface="Times"/>
                <a:sym typeface="Times"/>
              </a:rPr>
              <a:t> </a:t>
            </a:r>
            <a:r>
              <a:rPr lang="en-US" sz="2500" dirty="0" err="1">
                <a:latin typeface="Times"/>
                <a:ea typeface="Times"/>
                <a:cs typeface="Times"/>
                <a:sym typeface="Times"/>
              </a:rPr>
              <a:t>Khawas</a:t>
            </a:r>
            <a:r>
              <a:rPr lang="en-US" sz="2500" dirty="0">
                <a:latin typeface="Times"/>
                <a:ea typeface="Times"/>
                <a:cs typeface="Times"/>
                <a:sym typeface="Times"/>
              </a:rPr>
              <a:t>, </a:t>
            </a:r>
            <a:r>
              <a:rPr lang="en-US" sz="2500" dirty="0" err="1">
                <a:latin typeface="Times"/>
                <a:ea typeface="Times"/>
                <a:cs typeface="Times"/>
                <a:sym typeface="Times"/>
              </a:rPr>
              <a:t>Pritam</a:t>
            </a:r>
            <a:r>
              <a:rPr lang="en-US" sz="2500" dirty="0">
                <a:latin typeface="Times"/>
                <a:ea typeface="Times"/>
                <a:cs typeface="Times"/>
                <a:sym typeface="Times"/>
              </a:rPr>
              <a:t> Shah -Journal International of</a:t>
            </a:r>
            <a:endParaRPr sz="2500">
              <a:latin typeface="Times"/>
              <a:ea typeface="Times"/>
              <a:cs typeface="Times"/>
              <a:sym typeface="Times"/>
            </a:endParaRPr>
          </a:p>
          <a:p>
            <a:pPr marL="0" lvl="0" indent="0" algn="l" rtl="0">
              <a:spcBef>
                <a:spcPts val="360"/>
              </a:spcBef>
              <a:spcAft>
                <a:spcPts val="0"/>
              </a:spcAft>
              <a:buClr>
                <a:schemeClr val="dk1"/>
              </a:buClr>
              <a:buSzPts val="1100"/>
              <a:buFont typeface="Arial"/>
              <a:buNone/>
            </a:pPr>
            <a:r>
              <a:rPr lang="en-US" sz="2500" dirty="0">
                <a:latin typeface="Times"/>
                <a:ea typeface="Times"/>
                <a:cs typeface="Times"/>
                <a:sym typeface="Times"/>
              </a:rPr>
              <a:t>Computer Applications (0975 – 8887) Volume 179 – No.46,</a:t>
            </a:r>
            <a:endParaRPr sz="2500">
              <a:latin typeface="Times"/>
              <a:ea typeface="Times"/>
              <a:cs typeface="Times"/>
              <a:sym typeface="Times"/>
            </a:endParaRPr>
          </a:p>
          <a:p>
            <a:pPr marL="0" lvl="0" indent="0" algn="l" rtl="0">
              <a:spcBef>
                <a:spcPts val="360"/>
              </a:spcBef>
              <a:spcAft>
                <a:spcPts val="0"/>
              </a:spcAft>
              <a:buClr>
                <a:schemeClr val="dk1"/>
              </a:buClr>
              <a:buSzPts val="1100"/>
              <a:buFont typeface="Arial"/>
              <a:buNone/>
            </a:pPr>
            <a:r>
              <a:rPr lang="en-US" sz="2500" dirty="0">
                <a:latin typeface="Times"/>
                <a:ea typeface="Times"/>
                <a:cs typeface="Times"/>
                <a:sym typeface="Times"/>
              </a:rPr>
              <a:t>June 2018 Application of Firebase in Android App</a:t>
            </a:r>
            <a:endParaRPr sz="2500">
              <a:latin typeface="Times"/>
              <a:ea typeface="Times"/>
              <a:cs typeface="Times"/>
              <a:sym typeface="Times"/>
            </a:endParaRPr>
          </a:p>
          <a:p>
            <a:pPr marL="0" lvl="0" indent="0" algn="l" rtl="0">
              <a:spcBef>
                <a:spcPts val="360"/>
              </a:spcBef>
              <a:spcAft>
                <a:spcPts val="0"/>
              </a:spcAft>
              <a:buClr>
                <a:schemeClr val="dk1"/>
              </a:buClr>
              <a:buSzPts val="1100"/>
              <a:buFont typeface="Arial"/>
              <a:buNone/>
            </a:pPr>
            <a:r>
              <a:rPr lang="en-US" sz="2500" dirty="0">
                <a:latin typeface="Times"/>
                <a:ea typeface="Times"/>
                <a:cs typeface="Times"/>
                <a:sym typeface="Times"/>
              </a:rPr>
              <a:t>Development-A Study.</a:t>
            </a:r>
            <a:endParaRPr sz="2500">
              <a:latin typeface="Times"/>
              <a:ea typeface="Times"/>
              <a:cs typeface="Times"/>
              <a:sym typeface="Times"/>
            </a:endParaRPr>
          </a:p>
          <a:p>
            <a:pPr marL="0" lvl="0" indent="0" algn="l" rtl="0">
              <a:spcBef>
                <a:spcPts val="360"/>
              </a:spcBef>
              <a:spcAft>
                <a:spcPts val="0"/>
              </a:spcAft>
              <a:buClr>
                <a:schemeClr val="dk1"/>
              </a:buClr>
              <a:buSzPts val="1100"/>
              <a:buFont typeface="Arial"/>
              <a:buNone/>
            </a:pPr>
            <a:r>
              <a:rPr lang="en-US" sz="2500" dirty="0">
                <a:latin typeface="Times"/>
                <a:ea typeface="Times"/>
                <a:cs typeface="Times"/>
                <a:sym typeface="Times"/>
              </a:rPr>
              <a:t>[2]. Stewart Baker- Making It Work for Everyone: HTML5 and</a:t>
            </a:r>
            <a:endParaRPr sz="2500">
              <a:latin typeface="Times"/>
              <a:ea typeface="Times"/>
              <a:cs typeface="Times"/>
              <a:sym typeface="Times"/>
            </a:endParaRPr>
          </a:p>
          <a:p>
            <a:pPr marL="0" lvl="0" indent="0" algn="l" rtl="0">
              <a:spcBef>
                <a:spcPts val="360"/>
              </a:spcBef>
              <a:spcAft>
                <a:spcPts val="0"/>
              </a:spcAft>
              <a:buClr>
                <a:schemeClr val="dk1"/>
              </a:buClr>
              <a:buSzPts val="1100"/>
              <a:buFont typeface="Arial"/>
              <a:buNone/>
            </a:pPr>
            <a:r>
              <a:rPr lang="en-US" sz="2500" dirty="0">
                <a:latin typeface="Times"/>
                <a:ea typeface="Times"/>
                <a:cs typeface="Times"/>
                <a:sym typeface="Times"/>
              </a:rPr>
              <a:t>CSS Level 3 for Responsive, Accessible Design on</a:t>
            </a:r>
            <a:endParaRPr sz="2500">
              <a:latin typeface="Times"/>
              <a:ea typeface="Times"/>
              <a:cs typeface="Times"/>
              <a:sym typeface="Times"/>
            </a:endParaRPr>
          </a:p>
          <a:p>
            <a:pPr marL="0" lvl="0" indent="0" algn="l" rtl="0">
              <a:spcBef>
                <a:spcPts val="360"/>
              </a:spcBef>
              <a:spcAft>
                <a:spcPts val="0"/>
              </a:spcAft>
              <a:buClr>
                <a:schemeClr val="dk1"/>
              </a:buClr>
              <a:buSzPts val="1100"/>
              <a:buFont typeface="Arial"/>
              <a:buNone/>
            </a:pPr>
            <a:r>
              <a:rPr lang="en-US" sz="2500" dirty="0">
                <a:latin typeface="Times"/>
                <a:ea typeface="Times"/>
                <a:cs typeface="Times"/>
                <a:sym typeface="Times"/>
              </a:rPr>
              <a:t>your Library’s ,Website Western Oregon University,</a:t>
            </a:r>
            <a:endParaRPr sz="2500">
              <a:latin typeface="Times"/>
              <a:ea typeface="Times"/>
              <a:cs typeface="Times"/>
              <a:sym typeface="Times"/>
            </a:endParaRPr>
          </a:p>
          <a:p>
            <a:pPr marL="0" lvl="0" indent="0" algn="l" rtl="0">
              <a:spcBef>
                <a:spcPts val="360"/>
              </a:spcBef>
              <a:spcAft>
                <a:spcPts val="0"/>
              </a:spcAft>
              <a:buClr>
                <a:schemeClr val="dk1"/>
              </a:buClr>
              <a:buSzPts val="1100"/>
              <a:buFont typeface="Arial"/>
              <a:buNone/>
            </a:pPr>
            <a:r>
              <a:rPr lang="en-US" sz="2500" dirty="0">
                <a:latin typeface="Times"/>
                <a:ea typeface="Times"/>
                <a:cs typeface="Times"/>
                <a:sym typeface="Times"/>
              </a:rPr>
              <a:t>bakersc@wou.edu.</a:t>
            </a:r>
            <a:endParaRPr sz="2500">
              <a:latin typeface="Times"/>
              <a:ea typeface="Times"/>
              <a:cs typeface="Times"/>
              <a:sym typeface="Times"/>
            </a:endParaRPr>
          </a:p>
          <a:p>
            <a:pPr marL="0" lvl="0" indent="0" algn="l" rtl="0">
              <a:spcBef>
                <a:spcPts val="360"/>
              </a:spcBef>
              <a:spcAft>
                <a:spcPts val="0"/>
              </a:spcAft>
              <a:buClr>
                <a:schemeClr val="dk1"/>
              </a:buClr>
              <a:buSzPts val="1100"/>
              <a:buFont typeface="Arial"/>
              <a:buNone/>
            </a:pPr>
            <a:r>
              <a:rPr lang="en-US" sz="2500" dirty="0">
                <a:latin typeface="Times"/>
                <a:ea typeface="Times"/>
                <a:cs typeface="Times"/>
                <a:sym typeface="Times"/>
              </a:rPr>
              <a:t>[3]. Zia </a:t>
            </a:r>
            <a:r>
              <a:rPr lang="en-US" sz="2500" dirty="0" err="1">
                <a:latin typeface="Times"/>
                <a:ea typeface="Times"/>
                <a:cs typeface="Times"/>
                <a:sym typeface="Times"/>
              </a:rPr>
              <a:t>Ul</a:t>
            </a:r>
            <a:r>
              <a:rPr lang="en-US" sz="2500" dirty="0">
                <a:latin typeface="Times"/>
                <a:ea typeface="Times"/>
                <a:cs typeface="Times"/>
                <a:sym typeface="Times"/>
              </a:rPr>
              <a:t> </a:t>
            </a:r>
            <a:r>
              <a:rPr lang="en-US" sz="2500" dirty="0" err="1">
                <a:latin typeface="Times"/>
                <a:ea typeface="Times"/>
                <a:cs typeface="Times"/>
                <a:sym typeface="Times"/>
              </a:rPr>
              <a:t>Haq</a:t>
            </a:r>
            <a:r>
              <a:rPr lang="en-US" sz="2500" dirty="0">
                <a:latin typeface="Times"/>
                <a:ea typeface="Times"/>
                <a:cs typeface="Times"/>
                <a:sym typeface="Times"/>
              </a:rPr>
              <a:t> , </a:t>
            </a:r>
            <a:r>
              <a:rPr lang="en-US" sz="2500" dirty="0" err="1">
                <a:latin typeface="Times"/>
                <a:ea typeface="Times"/>
                <a:cs typeface="Times"/>
                <a:sym typeface="Times"/>
              </a:rPr>
              <a:t>Gul</a:t>
            </a:r>
            <a:r>
              <a:rPr lang="en-US" sz="2500" dirty="0">
                <a:latin typeface="Times"/>
                <a:ea typeface="Times"/>
                <a:cs typeface="Times"/>
                <a:sym typeface="Times"/>
              </a:rPr>
              <a:t> </a:t>
            </a:r>
            <a:r>
              <a:rPr lang="en-US" sz="2500" dirty="0" err="1">
                <a:latin typeface="Times"/>
                <a:ea typeface="Times"/>
                <a:cs typeface="Times"/>
                <a:sym typeface="Times"/>
              </a:rPr>
              <a:t>Faraz</a:t>
            </a:r>
            <a:r>
              <a:rPr lang="en-US" sz="2500" dirty="0">
                <a:latin typeface="Times"/>
                <a:ea typeface="Times"/>
                <a:cs typeface="Times"/>
                <a:sym typeface="Times"/>
              </a:rPr>
              <a:t> Khan, </a:t>
            </a:r>
            <a:r>
              <a:rPr lang="en-US" sz="2500" dirty="0" err="1">
                <a:latin typeface="Times"/>
                <a:ea typeface="Times"/>
                <a:cs typeface="Times"/>
                <a:sym typeface="Times"/>
              </a:rPr>
              <a:t>Tazar</a:t>
            </a:r>
            <a:r>
              <a:rPr lang="en-US" sz="2500" dirty="0">
                <a:latin typeface="Times"/>
                <a:ea typeface="Times"/>
                <a:cs typeface="Times"/>
                <a:sym typeface="Times"/>
              </a:rPr>
              <a:t> </a:t>
            </a:r>
            <a:r>
              <a:rPr lang="en-US" sz="2500" dirty="0" err="1">
                <a:latin typeface="Times"/>
                <a:ea typeface="Times"/>
                <a:cs typeface="Times"/>
                <a:sym typeface="Times"/>
              </a:rPr>
              <a:t>Hussain</a:t>
            </a:r>
            <a:r>
              <a:rPr lang="en-US" sz="2500" dirty="0">
                <a:latin typeface="Times"/>
                <a:ea typeface="Times"/>
                <a:cs typeface="Times"/>
                <a:sym typeface="Times"/>
              </a:rPr>
              <a:t>-A</a:t>
            </a:r>
            <a:endParaRPr sz="2500">
              <a:latin typeface="Times"/>
              <a:ea typeface="Times"/>
              <a:cs typeface="Times"/>
              <a:sym typeface="Times"/>
            </a:endParaRPr>
          </a:p>
          <a:p>
            <a:pPr marL="0" lvl="0" indent="0" algn="l" rtl="0">
              <a:spcBef>
                <a:spcPts val="360"/>
              </a:spcBef>
              <a:spcAft>
                <a:spcPts val="0"/>
              </a:spcAft>
              <a:buClr>
                <a:schemeClr val="dk1"/>
              </a:buClr>
              <a:buSzPts val="1100"/>
              <a:buFont typeface="Arial"/>
              <a:buNone/>
            </a:pPr>
            <a:r>
              <a:rPr lang="en-US" sz="2500" dirty="0">
                <a:latin typeface="Times"/>
                <a:ea typeface="Times"/>
                <a:cs typeface="Times"/>
                <a:sym typeface="Times"/>
              </a:rPr>
              <a:t>Comprehensive analysis of XML and JSON web technologies</a:t>
            </a:r>
            <a:endParaRPr sz="2500">
              <a:latin typeface="Times"/>
              <a:ea typeface="Times"/>
              <a:cs typeface="Times"/>
              <a:sym typeface="Times"/>
            </a:endParaRPr>
          </a:p>
          <a:p>
            <a:pPr marL="0" lvl="0" indent="0" algn="l" rtl="0">
              <a:spcBef>
                <a:spcPts val="360"/>
              </a:spcBef>
              <a:spcAft>
                <a:spcPts val="0"/>
              </a:spcAft>
              <a:buNone/>
            </a:pPr>
            <a:endParaRPr sz="2500">
              <a:latin typeface="Times"/>
              <a:ea typeface="Times"/>
              <a:cs typeface="Times"/>
              <a:sym typeface="Times"/>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3"/>
          <p:cNvSpPr txBox="1">
            <a:spLocks noGrp="1"/>
          </p:cNvSpPr>
          <p:nvPr>
            <p:ph type="title"/>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Times"/>
                <a:ea typeface="Times"/>
                <a:cs typeface="Times"/>
                <a:sym typeface="Times"/>
              </a:rPr>
              <a:t>REFERENCE CONTD.</a:t>
            </a:r>
            <a:endParaRPr>
              <a:latin typeface="Times"/>
              <a:ea typeface="Times"/>
              <a:cs typeface="Times"/>
              <a:sym typeface="Times"/>
            </a:endParaRPr>
          </a:p>
        </p:txBody>
      </p:sp>
      <p:sp>
        <p:nvSpPr>
          <p:cNvPr id="277" name="Google Shape;277;p43"/>
          <p:cNvSpPr txBox="1">
            <a:spLocks noGrp="1"/>
          </p:cNvSpPr>
          <p:nvPr>
            <p:ph sz="quarter" idx="1"/>
          </p:nvPr>
        </p:nvSpPr>
        <p:spPr>
          <a:prstGeom prst="rect">
            <a:avLst/>
          </a:prstGeom>
        </p:spPr>
        <p:txBody>
          <a:bodyPr spcFirstLastPara="1" wrap="square" lIns="91425" tIns="45700" rIns="91425" bIns="45700" anchor="t" anchorCtr="0">
            <a:noAutofit/>
          </a:bodyPr>
          <a:lstStyle/>
          <a:p>
            <a:pPr marL="0" lvl="0" indent="0" algn="l" rtl="0">
              <a:spcBef>
                <a:spcPts val="360"/>
              </a:spcBef>
              <a:spcAft>
                <a:spcPts val="0"/>
              </a:spcAft>
              <a:buClr>
                <a:schemeClr val="dk1"/>
              </a:buClr>
              <a:buSzPts val="1100"/>
              <a:buFont typeface="Arial"/>
              <a:buNone/>
            </a:pPr>
            <a:r>
              <a:rPr lang="en-US" sz="2500">
                <a:latin typeface="Times"/>
                <a:ea typeface="Times"/>
                <a:cs typeface="Times"/>
                <a:sym typeface="Times"/>
              </a:rPr>
              <a:t>[4]. Suhas Holla, Mahima M Katti- Android Based Mobile</a:t>
            </a:r>
            <a:endParaRPr sz="2500">
              <a:latin typeface="Times"/>
              <a:ea typeface="Times"/>
              <a:cs typeface="Times"/>
              <a:sym typeface="Times"/>
            </a:endParaRPr>
          </a:p>
          <a:p>
            <a:pPr marL="0" lvl="0" indent="0" algn="l" rtl="0">
              <a:spcBef>
                <a:spcPts val="360"/>
              </a:spcBef>
              <a:spcAft>
                <a:spcPts val="0"/>
              </a:spcAft>
              <a:buClr>
                <a:schemeClr val="dk1"/>
              </a:buClr>
              <a:buSzPts val="1100"/>
              <a:buFont typeface="Arial"/>
              <a:buNone/>
            </a:pPr>
            <a:r>
              <a:rPr lang="en-US" sz="2500">
                <a:latin typeface="Times"/>
                <a:ea typeface="Times"/>
                <a:cs typeface="Times"/>
                <a:sym typeface="Times"/>
              </a:rPr>
              <a:t>Application Development and its SECURITY, International</a:t>
            </a:r>
            <a:endParaRPr sz="2500">
              <a:latin typeface="Times"/>
              <a:ea typeface="Times"/>
              <a:cs typeface="Times"/>
              <a:sym typeface="Times"/>
            </a:endParaRPr>
          </a:p>
          <a:p>
            <a:pPr marL="0" lvl="0" indent="0" algn="l" rtl="0">
              <a:spcBef>
                <a:spcPts val="360"/>
              </a:spcBef>
              <a:spcAft>
                <a:spcPts val="0"/>
              </a:spcAft>
              <a:buClr>
                <a:schemeClr val="dk1"/>
              </a:buClr>
              <a:buSzPts val="1100"/>
              <a:buFont typeface="Arial"/>
              <a:buNone/>
            </a:pPr>
            <a:r>
              <a:rPr lang="en-US" sz="2500">
                <a:latin typeface="Times"/>
                <a:ea typeface="Times"/>
                <a:cs typeface="Times"/>
                <a:sym typeface="Times"/>
              </a:rPr>
              <a:t>Journal of Computer Trends and Technology- volume3Issue3-</a:t>
            </a:r>
            <a:endParaRPr sz="2500">
              <a:latin typeface="Times"/>
              <a:ea typeface="Times"/>
              <a:cs typeface="Times"/>
              <a:sym typeface="Times"/>
            </a:endParaRPr>
          </a:p>
          <a:p>
            <a:pPr marL="0" lvl="0" indent="0" algn="l" rtl="0">
              <a:spcBef>
                <a:spcPts val="360"/>
              </a:spcBef>
              <a:spcAft>
                <a:spcPts val="0"/>
              </a:spcAft>
              <a:buClr>
                <a:schemeClr val="dk1"/>
              </a:buClr>
              <a:buSzPts val="1100"/>
              <a:buFont typeface="Arial"/>
              <a:buNone/>
            </a:pPr>
            <a:r>
              <a:rPr lang="en-US" sz="2500">
                <a:latin typeface="Times"/>
                <a:ea typeface="Times"/>
                <a:cs typeface="Times"/>
                <a:sym typeface="Times"/>
              </a:rPr>
              <a:t>2012.</a:t>
            </a:r>
            <a:endParaRPr sz="2500">
              <a:latin typeface="Times"/>
              <a:ea typeface="Times"/>
              <a:cs typeface="Times"/>
              <a:sym typeface="Times"/>
            </a:endParaRPr>
          </a:p>
          <a:p>
            <a:pPr marL="0" lvl="0" indent="0" algn="l" rtl="0">
              <a:spcBef>
                <a:spcPts val="360"/>
              </a:spcBef>
              <a:spcAft>
                <a:spcPts val="0"/>
              </a:spcAft>
              <a:buClr>
                <a:schemeClr val="dk1"/>
              </a:buClr>
              <a:buSzPts val="1100"/>
              <a:buFont typeface="Arial"/>
              <a:buNone/>
            </a:pPr>
            <a:r>
              <a:rPr lang="en-US" sz="2500">
                <a:latin typeface="Times"/>
                <a:ea typeface="Times"/>
                <a:cs typeface="Times"/>
                <a:sym typeface="Times"/>
              </a:rPr>
              <a:t>[5]. Arthur Charguéraud Inria &amp; Université de Strasbourg,</a:t>
            </a:r>
            <a:endParaRPr sz="2500">
              <a:latin typeface="Times"/>
              <a:ea typeface="Times"/>
              <a:cs typeface="Times"/>
              <a:sym typeface="Times"/>
            </a:endParaRPr>
          </a:p>
          <a:p>
            <a:pPr marL="0" lvl="0" indent="0" algn="l" rtl="0">
              <a:spcBef>
                <a:spcPts val="360"/>
              </a:spcBef>
              <a:spcAft>
                <a:spcPts val="0"/>
              </a:spcAft>
              <a:buClr>
                <a:schemeClr val="dk1"/>
              </a:buClr>
              <a:buSzPts val="1100"/>
              <a:buFont typeface="Arial"/>
              <a:buNone/>
            </a:pPr>
            <a:r>
              <a:rPr lang="en-US" sz="2500">
                <a:latin typeface="Times"/>
                <a:ea typeface="Times"/>
                <a:cs typeface="Times"/>
                <a:sym typeface="Times"/>
              </a:rPr>
              <a:t>CNRS, ICube UMR 7357 arthur.chargueraud@inria.fr Alan</a:t>
            </a:r>
            <a:endParaRPr sz="2500">
              <a:latin typeface="Times"/>
              <a:ea typeface="Times"/>
              <a:cs typeface="Times"/>
              <a:sym typeface="Times"/>
            </a:endParaRPr>
          </a:p>
          <a:p>
            <a:pPr marL="0" lvl="0" indent="0" algn="l" rtl="0">
              <a:spcBef>
                <a:spcPts val="360"/>
              </a:spcBef>
              <a:spcAft>
                <a:spcPts val="0"/>
              </a:spcAft>
              <a:buClr>
                <a:schemeClr val="dk1"/>
              </a:buClr>
              <a:buSzPts val="1100"/>
              <a:buFont typeface="Arial"/>
              <a:buNone/>
            </a:pPr>
            <a:r>
              <a:rPr lang="en-US" sz="2500">
                <a:latin typeface="Times"/>
                <a:ea typeface="Times"/>
                <a:cs typeface="Times"/>
                <a:sym typeface="Times"/>
              </a:rPr>
              <a:t>Schmitt Inria &amp; Univ Rennes, CNRS, IRISA</a:t>
            </a:r>
            <a:endParaRPr sz="2500">
              <a:latin typeface="Times"/>
              <a:ea typeface="Times"/>
              <a:cs typeface="Times"/>
              <a:sym typeface="Times"/>
            </a:endParaRPr>
          </a:p>
          <a:p>
            <a:pPr marL="0" lvl="0" indent="0" algn="l" rtl="0">
              <a:spcBef>
                <a:spcPts val="360"/>
              </a:spcBef>
              <a:spcAft>
                <a:spcPts val="0"/>
              </a:spcAft>
              <a:buClr>
                <a:schemeClr val="dk1"/>
              </a:buClr>
              <a:buSzPts val="1100"/>
              <a:buFont typeface="Arial"/>
              <a:buNone/>
            </a:pPr>
            <a:r>
              <a:rPr lang="en-US" sz="2500">
                <a:latin typeface="Times"/>
                <a:ea typeface="Times"/>
                <a:cs typeface="Times"/>
                <a:sym typeface="Times"/>
              </a:rPr>
              <a:t>alan.schmitt@inria.fr Thomas Wood Imperial College London</a:t>
            </a:r>
            <a:endParaRPr sz="2500">
              <a:latin typeface="Times"/>
              <a:ea typeface="Times"/>
              <a:cs typeface="Times"/>
              <a:sym typeface="Times"/>
            </a:endParaRPr>
          </a:p>
          <a:p>
            <a:pPr marL="0" lvl="0" indent="0" algn="l" rtl="0">
              <a:spcBef>
                <a:spcPts val="360"/>
              </a:spcBef>
              <a:spcAft>
                <a:spcPts val="0"/>
              </a:spcAft>
              <a:buClr>
                <a:schemeClr val="dk1"/>
              </a:buClr>
              <a:buSzPts val="1100"/>
              <a:buFont typeface="Arial"/>
              <a:buNone/>
            </a:pPr>
            <a:r>
              <a:rPr lang="en-US" sz="2500">
                <a:latin typeface="Times"/>
                <a:ea typeface="Times"/>
                <a:cs typeface="Times"/>
                <a:sym typeface="Times"/>
              </a:rPr>
              <a:t>thomas.wood09@imperial.ac.uk- JSExplain: a Double</a:t>
            </a:r>
            <a:endParaRPr sz="2500">
              <a:latin typeface="Times"/>
              <a:ea typeface="Times"/>
              <a:cs typeface="Times"/>
              <a:sym typeface="Times"/>
            </a:endParaRPr>
          </a:p>
          <a:p>
            <a:pPr marL="0" lvl="0" indent="0" algn="l" rtl="0">
              <a:spcBef>
                <a:spcPts val="360"/>
              </a:spcBef>
              <a:spcAft>
                <a:spcPts val="0"/>
              </a:spcAft>
              <a:buClr>
                <a:schemeClr val="dk1"/>
              </a:buClr>
              <a:buSzPts val="1100"/>
              <a:buFont typeface="Arial"/>
              <a:buNone/>
            </a:pPr>
            <a:r>
              <a:rPr lang="en-US" sz="2500">
                <a:latin typeface="Times"/>
                <a:ea typeface="Times"/>
                <a:cs typeface="Times"/>
                <a:sym typeface="Times"/>
              </a:rPr>
              <a:t>Debugger for JavaScript.</a:t>
            </a:r>
            <a:endParaRPr sz="2500">
              <a:latin typeface="Times"/>
              <a:ea typeface="Times"/>
              <a:cs typeface="Times"/>
              <a:sym typeface="Times"/>
            </a:endParaRPr>
          </a:p>
          <a:p>
            <a:pPr marL="0" lvl="0" indent="0" algn="l" rtl="0">
              <a:spcBef>
                <a:spcPts val="360"/>
              </a:spcBef>
              <a:spcAft>
                <a:spcPts val="0"/>
              </a:spcAft>
              <a:buNone/>
            </a:pPr>
            <a:endParaRPr>
              <a:latin typeface="Times"/>
              <a:ea typeface="Times"/>
              <a:cs typeface="Times"/>
              <a:sym typeface="Times"/>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4"/>
          <p:cNvSpPr txBox="1">
            <a:spLocks noGrp="1"/>
          </p:cNvSpPr>
          <p:nvPr>
            <p:ph type="title"/>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Times"/>
                <a:ea typeface="Times"/>
                <a:cs typeface="Times"/>
                <a:sym typeface="Times"/>
              </a:rPr>
              <a:t>REFERENCE CONTD.</a:t>
            </a:r>
            <a:endParaRPr/>
          </a:p>
        </p:txBody>
      </p:sp>
      <p:sp>
        <p:nvSpPr>
          <p:cNvPr id="283" name="Google Shape;283;p44"/>
          <p:cNvSpPr txBox="1">
            <a:spLocks noGrp="1"/>
          </p:cNvSpPr>
          <p:nvPr>
            <p:ph sz="quarter" idx="1"/>
          </p:nvPr>
        </p:nvSpPr>
        <p:spPr>
          <a:xfrm>
            <a:off x="457200" y="1600200"/>
            <a:ext cx="8229600" cy="4820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Clr>
                <a:schemeClr val="dk1"/>
              </a:buClr>
              <a:buSzPts val="1100"/>
              <a:buFont typeface="Arial"/>
              <a:buNone/>
            </a:pPr>
            <a:r>
              <a:rPr lang="en-US" sz="2500">
                <a:latin typeface="Times"/>
                <a:ea typeface="Times"/>
                <a:cs typeface="Times"/>
                <a:sym typeface="Times"/>
              </a:rPr>
              <a:t>[6]. P. C. van Oorschot, A. Salehi-Abari, and J. Thorpe.Purely</a:t>
            </a:r>
            <a:endParaRPr sz="2500">
              <a:latin typeface="Times"/>
              <a:ea typeface="Times"/>
              <a:cs typeface="Times"/>
              <a:sym typeface="Times"/>
            </a:endParaRPr>
          </a:p>
          <a:p>
            <a:pPr marL="0" lvl="0" indent="0" algn="l" rtl="0">
              <a:spcBef>
                <a:spcPts val="360"/>
              </a:spcBef>
              <a:spcAft>
                <a:spcPts val="0"/>
              </a:spcAft>
              <a:buClr>
                <a:schemeClr val="dk1"/>
              </a:buClr>
              <a:buSzPts val="1100"/>
              <a:buFont typeface="Arial"/>
              <a:buNone/>
            </a:pPr>
            <a:r>
              <a:rPr lang="en-US" sz="2500">
                <a:latin typeface="Times"/>
                <a:ea typeface="Times"/>
                <a:cs typeface="Times"/>
                <a:sym typeface="Times"/>
              </a:rPr>
              <a:t>automated attacks on PassPoints-style graphical passwords.</a:t>
            </a:r>
            <a:endParaRPr sz="2500">
              <a:latin typeface="Times"/>
              <a:ea typeface="Times"/>
              <a:cs typeface="Times"/>
              <a:sym typeface="Times"/>
            </a:endParaRPr>
          </a:p>
          <a:p>
            <a:pPr marL="0" lvl="0" indent="0" algn="l" rtl="0">
              <a:spcBef>
                <a:spcPts val="360"/>
              </a:spcBef>
              <a:spcAft>
                <a:spcPts val="0"/>
              </a:spcAft>
              <a:buClr>
                <a:schemeClr val="dk1"/>
              </a:buClr>
              <a:buSzPts val="1100"/>
              <a:buFont typeface="Arial"/>
              <a:buNone/>
            </a:pPr>
            <a:r>
              <a:rPr lang="en-US" sz="2500">
                <a:latin typeface="Times"/>
                <a:ea typeface="Times"/>
                <a:cs typeface="Times"/>
                <a:sym typeface="Times"/>
              </a:rPr>
              <a:t>IEEE Trans. Info. Forensics and Security, 5(3):393–405, 2010.</a:t>
            </a:r>
            <a:endParaRPr sz="2500">
              <a:latin typeface="Times"/>
              <a:ea typeface="Times"/>
              <a:cs typeface="Times"/>
              <a:sym typeface="Times"/>
            </a:endParaRPr>
          </a:p>
          <a:p>
            <a:pPr marL="0" lvl="0" indent="0" algn="l" rtl="0">
              <a:spcBef>
                <a:spcPts val="360"/>
              </a:spcBef>
              <a:spcAft>
                <a:spcPts val="0"/>
              </a:spcAft>
              <a:buClr>
                <a:schemeClr val="dk1"/>
              </a:buClr>
              <a:buSzPts val="1100"/>
              <a:buFont typeface="Arial"/>
              <a:buNone/>
            </a:pPr>
            <a:r>
              <a:rPr lang="en-US" sz="2500">
                <a:latin typeface="Times"/>
                <a:ea typeface="Times"/>
                <a:cs typeface="Times"/>
                <a:sym typeface="Times"/>
              </a:rPr>
              <a:t>[7]. D. Kim, P. Dunphy, P. Briggs, J. Hook, J. Nicholson,J.</a:t>
            </a:r>
            <a:endParaRPr sz="2500">
              <a:latin typeface="Times"/>
              <a:ea typeface="Times"/>
              <a:cs typeface="Times"/>
              <a:sym typeface="Times"/>
            </a:endParaRPr>
          </a:p>
          <a:p>
            <a:pPr marL="0" lvl="0" indent="0" algn="l" rtl="0">
              <a:spcBef>
                <a:spcPts val="360"/>
              </a:spcBef>
              <a:spcAft>
                <a:spcPts val="0"/>
              </a:spcAft>
              <a:buClr>
                <a:schemeClr val="dk1"/>
              </a:buClr>
              <a:buSzPts val="1100"/>
              <a:buFont typeface="Arial"/>
              <a:buNone/>
            </a:pPr>
            <a:r>
              <a:rPr lang="en-US" sz="2500">
                <a:latin typeface="Times"/>
                <a:ea typeface="Times"/>
                <a:cs typeface="Times"/>
                <a:sym typeface="Times"/>
              </a:rPr>
              <a:t>Nicholson, and P. Olivier. Multi-touch authentication on</a:t>
            </a:r>
            <a:endParaRPr sz="2500">
              <a:latin typeface="Times"/>
              <a:ea typeface="Times"/>
              <a:cs typeface="Times"/>
              <a:sym typeface="Times"/>
            </a:endParaRPr>
          </a:p>
          <a:p>
            <a:pPr marL="0" lvl="0" indent="0" algn="l" rtl="0">
              <a:spcBef>
                <a:spcPts val="360"/>
              </a:spcBef>
              <a:spcAft>
                <a:spcPts val="0"/>
              </a:spcAft>
              <a:buClr>
                <a:schemeClr val="dk1"/>
              </a:buClr>
              <a:buSzPts val="1100"/>
              <a:buFont typeface="Arial"/>
              <a:buNone/>
            </a:pPr>
            <a:r>
              <a:rPr lang="en-US" sz="2500">
                <a:latin typeface="Times"/>
                <a:ea typeface="Times"/>
                <a:cs typeface="Times"/>
                <a:sym typeface="Times"/>
              </a:rPr>
              <a:t>tabletops. In 28th ACM Conference on Human Factor in</a:t>
            </a:r>
            <a:endParaRPr sz="2500">
              <a:latin typeface="Times"/>
              <a:ea typeface="Times"/>
              <a:cs typeface="Times"/>
              <a:sym typeface="Times"/>
            </a:endParaRPr>
          </a:p>
          <a:p>
            <a:pPr marL="0" lvl="0" indent="0" algn="l" rtl="0">
              <a:spcBef>
                <a:spcPts val="360"/>
              </a:spcBef>
              <a:spcAft>
                <a:spcPts val="0"/>
              </a:spcAft>
              <a:buClr>
                <a:schemeClr val="dk1"/>
              </a:buClr>
              <a:buSzPts val="1100"/>
              <a:buFont typeface="Arial"/>
              <a:buNone/>
            </a:pPr>
            <a:r>
              <a:rPr lang="en-US" sz="2500">
                <a:latin typeface="Times"/>
                <a:ea typeface="Times"/>
                <a:cs typeface="Times"/>
                <a:sym typeface="Times"/>
              </a:rPr>
              <a:t>Computing Systems (CHI), pages 1093–1102, Atlanta, USA,</a:t>
            </a:r>
            <a:endParaRPr sz="2500">
              <a:latin typeface="Times"/>
              <a:ea typeface="Times"/>
              <a:cs typeface="Times"/>
              <a:sym typeface="Times"/>
            </a:endParaRPr>
          </a:p>
          <a:p>
            <a:pPr marL="0" lvl="0" indent="0" algn="l" rtl="0">
              <a:spcBef>
                <a:spcPts val="360"/>
              </a:spcBef>
              <a:spcAft>
                <a:spcPts val="0"/>
              </a:spcAft>
              <a:buClr>
                <a:schemeClr val="dk1"/>
              </a:buClr>
              <a:buSzPts val="1100"/>
              <a:buFont typeface="Arial"/>
              <a:buNone/>
            </a:pPr>
            <a:r>
              <a:rPr lang="en-US" sz="2500">
                <a:latin typeface="Times"/>
                <a:ea typeface="Times"/>
                <a:cs typeface="Times"/>
                <a:sym typeface="Times"/>
              </a:rPr>
              <a:t>April 2010.</a:t>
            </a:r>
            <a:endParaRPr sz="2500">
              <a:latin typeface="Times"/>
              <a:ea typeface="Times"/>
              <a:cs typeface="Times"/>
              <a:sym typeface="Times"/>
            </a:endParaRPr>
          </a:p>
          <a:p>
            <a:pPr marL="0" lvl="0" indent="0" algn="l" rtl="0">
              <a:spcBef>
                <a:spcPts val="360"/>
              </a:spcBef>
              <a:spcAft>
                <a:spcPts val="0"/>
              </a:spcAft>
              <a:buClr>
                <a:schemeClr val="dk1"/>
              </a:buClr>
              <a:buSzPts val="1100"/>
              <a:buFont typeface="Arial"/>
              <a:buNone/>
            </a:pPr>
            <a:r>
              <a:rPr lang="en-US" sz="2500">
                <a:latin typeface="Times"/>
                <a:ea typeface="Times"/>
                <a:cs typeface="Times"/>
                <a:sym typeface="Times"/>
              </a:rPr>
              <a:t>[8]. Ranjan, Alok &amp; Kumar, Rajeev &amp; Dhar, and Joydip. A</a:t>
            </a:r>
            <a:endParaRPr sz="2500">
              <a:latin typeface="Times"/>
              <a:ea typeface="Times"/>
              <a:cs typeface="Times"/>
              <a:sym typeface="Times"/>
            </a:endParaRPr>
          </a:p>
          <a:p>
            <a:pPr marL="0" lvl="0" indent="0" algn="l" rtl="0">
              <a:spcBef>
                <a:spcPts val="360"/>
              </a:spcBef>
              <a:spcAft>
                <a:spcPts val="0"/>
              </a:spcAft>
              <a:buClr>
                <a:schemeClr val="dk1"/>
              </a:buClr>
              <a:buSzPts val="1100"/>
              <a:buFont typeface="Arial"/>
              <a:buNone/>
            </a:pPr>
            <a:r>
              <a:rPr lang="en-US" sz="2500">
                <a:latin typeface="Times"/>
                <a:ea typeface="Times"/>
                <a:cs typeface="Times"/>
                <a:sym typeface="Times"/>
              </a:rPr>
              <a:t>Comparative Study between Dynamic Web Scripting</a:t>
            </a:r>
            <a:endParaRPr sz="2500">
              <a:latin typeface="Times"/>
              <a:ea typeface="Times"/>
              <a:cs typeface="Times"/>
              <a:sym typeface="Times"/>
            </a:endParaRPr>
          </a:p>
          <a:p>
            <a:pPr marL="0" lvl="0" indent="0" algn="l" rtl="0">
              <a:spcBef>
                <a:spcPts val="360"/>
              </a:spcBef>
              <a:spcAft>
                <a:spcPts val="0"/>
              </a:spcAft>
              <a:buClr>
                <a:schemeClr val="dk1"/>
              </a:buClr>
              <a:buSzPts val="1100"/>
              <a:buFont typeface="Arial"/>
              <a:buNone/>
            </a:pPr>
            <a:r>
              <a:rPr lang="en-US" sz="2500">
                <a:latin typeface="Times"/>
                <a:ea typeface="Times"/>
                <a:cs typeface="Times"/>
                <a:sym typeface="Times"/>
              </a:rPr>
              <a:t>Languages. 10.1007/978-3-642-27872-3_43. January 2012.</a:t>
            </a:r>
            <a:endParaRPr sz="2500">
              <a:latin typeface="Times"/>
              <a:ea typeface="Times"/>
              <a:cs typeface="Times"/>
              <a:sym typeface="Times"/>
            </a:endParaRPr>
          </a:p>
          <a:p>
            <a:pPr marL="0" lvl="0" indent="0" algn="l" rtl="0">
              <a:spcBef>
                <a:spcPts val="360"/>
              </a:spcBef>
              <a:spcAft>
                <a:spcPts val="0"/>
              </a:spcAft>
              <a:buClr>
                <a:schemeClr val="dk1"/>
              </a:buClr>
              <a:buSzPts val="1100"/>
              <a:buFont typeface="Arial"/>
              <a:buNone/>
            </a:pPr>
            <a:endParaRPr sz="2500">
              <a:latin typeface="Times"/>
              <a:ea typeface="Times"/>
              <a:cs typeface="Times"/>
              <a:sym typeface="Times"/>
            </a:endParaRPr>
          </a:p>
          <a:p>
            <a:pPr marL="0" lvl="0" indent="0" algn="l" rtl="0">
              <a:spcBef>
                <a:spcPts val="360"/>
              </a:spcBef>
              <a:spcAft>
                <a:spcPts val="0"/>
              </a:spcAft>
              <a:buClr>
                <a:schemeClr val="dk1"/>
              </a:buClr>
              <a:buSzPts val="1100"/>
              <a:buFont typeface="Arial"/>
              <a:buNone/>
            </a:pPr>
            <a:endParaRPr>
              <a:latin typeface="Times"/>
              <a:ea typeface="Times"/>
              <a:cs typeface="Times"/>
              <a:sym typeface="Times"/>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45"/>
          <p:cNvSpPr txBox="1">
            <a:spLocks noGrp="1"/>
          </p:cNvSpPr>
          <p:nvPr>
            <p:ph type="title"/>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Times"/>
                <a:ea typeface="Times"/>
                <a:cs typeface="Times"/>
                <a:sym typeface="Times"/>
              </a:rPr>
              <a:t>REFERENCE CONTD.</a:t>
            </a:r>
            <a:endParaRPr/>
          </a:p>
        </p:txBody>
      </p:sp>
      <p:sp>
        <p:nvSpPr>
          <p:cNvPr id="289" name="Google Shape;289;p45"/>
          <p:cNvSpPr txBox="1">
            <a:spLocks noGrp="1"/>
          </p:cNvSpPr>
          <p:nvPr>
            <p:ph sz="quarter" idx="1"/>
          </p:nvPr>
        </p:nvSpPr>
        <p:spPr>
          <a:xfrm>
            <a:off x="457200" y="1600200"/>
            <a:ext cx="8229600" cy="51753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Clr>
                <a:schemeClr val="dk1"/>
              </a:buClr>
              <a:buSzPts val="1100"/>
              <a:buFont typeface="Arial"/>
              <a:buNone/>
            </a:pPr>
            <a:r>
              <a:rPr lang="en-US" sz="2500">
                <a:latin typeface="Times"/>
                <a:ea typeface="Times"/>
                <a:cs typeface="Times"/>
                <a:sym typeface="Times"/>
              </a:rPr>
              <a:t>[9]. Mircea Moisoiu, Andrei Negrău, Robert Győrödi, Cornelia</a:t>
            </a:r>
            <a:endParaRPr sz="2500">
              <a:latin typeface="Times"/>
              <a:ea typeface="Times"/>
              <a:cs typeface="Times"/>
              <a:sym typeface="Times"/>
            </a:endParaRPr>
          </a:p>
          <a:p>
            <a:pPr marL="0" lvl="0" indent="0" algn="l" rtl="0">
              <a:spcBef>
                <a:spcPts val="360"/>
              </a:spcBef>
              <a:spcAft>
                <a:spcPts val="0"/>
              </a:spcAft>
              <a:buClr>
                <a:schemeClr val="dk1"/>
              </a:buClr>
              <a:buSzPts val="1100"/>
              <a:buFont typeface="Arial"/>
              <a:buNone/>
            </a:pPr>
            <a:r>
              <a:rPr lang="en-US" sz="2500">
                <a:latin typeface="Times"/>
                <a:ea typeface="Times"/>
                <a:cs typeface="Times"/>
                <a:sym typeface="Times"/>
              </a:rPr>
              <a:t>Győrödi, George Pecherle. QR Code Scanning app for Mobile</a:t>
            </a:r>
            <a:endParaRPr sz="2500">
              <a:latin typeface="Times"/>
              <a:ea typeface="Times"/>
              <a:cs typeface="Times"/>
              <a:sym typeface="Times"/>
            </a:endParaRPr>
          </a:p>
          <a:p>
            <a:pPr marL="0" lvl="0" indent="0" algn="l" rtl="0">
              <a:spcBef>
                <a:spcPts val="360"/>
              </a:spcBef>
              <a:spcAft>
                <a:spcPts val="0"/>
              </a:spcAft>
              <a:buClr>
                <a:schemeClr val="dk1"/>
              </a:buClr>
              <a:buSzPts val="1100"/>
              <a:buFont typeface="Arial"/>
              <a:buNone/>
            </a:pPr>
            <a:r>
              <a:rPr lang="en-US" sz="2500">
                <a:latin typeface="Times"/>
                <a:ea typeface="Times"/>
                <a:cs typeface="Times"/>
                <a:sym typeface="Times"/>
              </a:rPr>
              <a:t>Devices. IJCSMC, Vol. 3, Issue. 6, June 2014, pg.334 – 340.</a:t>
            </a:r>
            <a:endParaRPr sz="2500">
              <a:latin typeface="Times"/>
              <a:ea typeface="Times"/>
              <a:cs typeface="Times"/>
              <a:sym typeface="Times"/>
            </a:endParaRPr>
          </a:p>
          <a:p>
            <a:pPr marL="0" lvl="0" indent="0" algn="l" rtl="0">
              <a:spcBef>
                <a:spcPts val="360"/>
              </a:spcBef>
              <a:spcAft>
                <a:spcPts val="0"/>
              </a:spcAft>
              <a:buClr>
                <a:schemeClr val="dk1"/>
              </a:buClr>
              <a:buSzPts val="1100"/>
              <a:buFont typeface="Arial"/>
              <a:buNone/>
            </a:pPr>
            <a:r>
              <a:rPr lang="en-US" sz="2500">
                <a:latin typeface="Times"/>
                <a:ea typeface="Times"/>
                <a:cs typeface="Times"/>
                <a:sym typeface="Times"/>
              </a:rPr>
              <a:t>[10]. Botwe, David &amp; G Davis, Joseph. (2015). International</a:t>
            </a:r>
            <a:endParaRPr sz="2500">
              <a:latin typeface="Times"/>
              <a:ea typeface="Times"/>
              <a:cs typeface="Times"/>
              <a:sym typeface="Times"/>
            </a:endParaRPr>
          </a:p>
          <a:p>
            <a:pPr marL="0" lvl="0" indent="0" algn="l" rtl="0">
              <a:spcBef>
                <a:spcPts val="360"/>
              </a:spcBef>
              <a:spcAft>
                <a:spcPts val="0"/>
              </a:spcAft>
              <a:buClr>
                <a:schemeClr val="dk1"/>
              </a:buClr>
              <a:buSzPts val="1100"/>
              <a:buFont typeface="Arial"/>
              <a:buNone/>
            </a:pPr>
            <a:r>
              <a:rPr lang="en-US" sz="2500">
                <a:latin typeface="Times"/>
                <a:ea typeface="Times"/>
                <a:cs typeface="Times"/>
                <a:sym typeface="Times"/>
              </a:rPr>
              <a:t>Journal of Computer Science and Mobile Computing A</a:t>
            </a:r>
            <a:endParaRPr sz="2500">
              <a:latin typeface="Times"/>
              <a:ea typeface="Times"/>
              <a:cs typeface="Times"/>
              <a:sym typeface="Times"/>
            </a:endParaRPr>
          </a:p>
          <a:p>
            <a:pPr marL="0" lvl="0" indent="0" algn="l" rtl="0">
              <a:spcBef>
                <a:spcPts val="360"/>
              </a:spcBef>
              <a:spcAft>
                <a:spcPts val="0"/>
              </a:spcAft>
              <a:buClr>
                <a:schemeClr val="dk1"/>
              </a:buClr>
              <a:buSzPts val="1100"/>
              <a:buFont typeface="Arial"/>
              <a:buNone/>
            </a:pPr>
            <a:r>
              <a:rPr lang="en-US" sz="2500">
                <a:latin typeface="Times"/>
                <a:ea typeface="Times"/>
                <a:cs typeface="Times"/>
                <a:sym typeface="Times"/>
              </a:rPr>
              <a:t>Comparative Study of Web Development Technologies Using</a:t>
            </a:r>
            <a:endParaRPr sz="2500">
              <a:latin typeface="Times"/>
              <a:ea typeface="Times"/>
              <a:cs typeface="Times"/>
              <a:sym typeface="Times"/>
            </a:endParaRPr>
          </a:p>
          <a:p>
            <a:pPr marL="0" lvl="0" indent="0" algn="l" rtl="0">
              <a:spcBef>
                <a:spcPts val="360"/>
              </a:spcBef>
              <a:spcAft>
                <a:spcPts val="0"/>
              </a:spcAft>
              <a:buClr>
                <a:schemeClr val="dk1"/>
              </a:buClr>
              <a:buSzPts val="1100"/>
              <a:buFont typeface="Arial"/>
              <a:buNone/>
            </a:pPr>
            <a:r>
              <a:rPr lang="en-US" sz="2500">
                <a:latin typeface="Times"/>
                <a:ea typeface="Times"/>
                <a:cs typeface="Times"/>
                <a:sym typeface="Times"/>
              </a:rPr>
              <a:t>Open Source and Proprietary Software. 42. 154-165.</a:t>
            </a:r>
            <a:endParaRPr sz="2500">
              <a:latin typeface="Times"/>
              <a:ea typeface="Times"/>
              <a:cs typeface="Times"/>
              <a:sym typeface="Times"/>
            </a:endParaRPr>
          </a:p>
          <a:p>
            <a:pPr marL="0" lvl="0" indent="0" algn="l" rtl="0">
              <a:spcBef>
                <a:spcPts val="360"/>
              </a:spcBef>
              <a:spcAft>
                <a:spcPts val="0"/>
              </a:spcAft>
              <a:buClr>
                <a:schemeClr val="dk1"/>
              </a:buClr>
              <a:buSzPts val="1100"/>
              <a:buFont typeface="Arial"/>
              <a:buNone/>
            </a:pPr>
            <a:r>
              <a:rPr lang="en-US" sz="2500">
                <a:latin typeface="Times"/>
                <a:ea typeface="Times"/>
                <a:cs typeface="Times"/>
                <a:sym typeface="Times"/>
              </a:rPr>
              <a:t>[11]. Kishore Baktha. Mobile Application Development: All the</a:t>
            </a:r>
            <a:endParaRPr sz="2500">
              <a:latin typeface="Times"/>
              <a:ea typeface="Times"/>
              <a:cs typeface="Times"/>
              <a:sym typeface="Times"/>
            </a:endParaRPr>
          </a:p>
          <a:p>
            <a:pPr marL="0" lvl="0" indent="0" algn="l" rtl="0">
              <a:spcBef>
                <a:spcPts val="360"/>
              </a:spcBef>
              <a:spcAft>
                <a:spcPts val="0"/>
              </a:spcAft>
              <a:buClr>
                <a:schemeClr val="dk1"/>
              </a:buClr>
              <a:buSzPts val="1100"/>
              <a:buFont typeface="Arial"/>
              <a:buNone/>
            </a:pPr>
            <a:r>
              <a:rPr lang="en-US" sz="2500">
                <a:latin typeface="Times"/>
                <a:ea typeface="Times"/>
                <a:cs typeface="Times"/>
                <a:sym typeface="Times"/>
              </a:rPr>
              <a:t>Steps and Guidelines for Successful Creation of Mobile App:</a:t>
            </a:r>
            <a:endParaRPr sz="2500">
              <a:latin typeface="Times"/>
              <a:ea typeface="Times"/>
              <a:cs typeface="Times"/>
              <a:sym typeface="Times"/>
            </a:endParaRPr>
          </a:p>
          <a:p>
            <a:pPr marL="0" lvl="0" indent="0" algn="l" rtl="0">
              <a:spcBef>
                <a:spcPts val="360"/>
              </a:spcBef>
              <a:spcAft>
                <a:spcPts val="0"/>
              </a:spcAft>
              <a:buClr>
                <a:schemeClr val="dk1"/>
              </a:buClr>
              <a:buSzPts val="1100"/>
              <a:buFont typeface="Arial"/>
              <a:buNone/>
            </a:pPr>
            <a:r>
              <a:rPr lang="en-US" sz="2500">
                <a:latin typeface="Times"/>
                <a:ea typeface="Times"/>
                <a:cs typeface="Times"/>
                <a:sym typeface="Times"/>
              </a:rPr>
              <a:t>Case Study. IJCSMC, Vol. 6, Issue. 9, September 2017, pg.15 –20.</a:t>
            </a:r>
            <a:endParaRPr sz="2500">
              <a:latin typeface="Times"/>
              <a:ea typeface="Times"/>
              <a:cs typeface="Times"/>
              <a:sym typeface="Times"/>
            </a:endParaRPr>
          </a:p>
          <a:p>
            <a:pPr marL="0" lvl="0" indent="0" algn="l" rtl="0">
              <a:spcBef>
                <a:spcPts val="360"/>
              </a:spcBef>
              <a:spcAft>
                <a:spcPts val="0"/>
              </a:spcAft>
              <a:buNone/>
            </a:pPr>
            <a:endParaRPr sz="2500">
              <a:latin typeface="Times"/>
              <a:ea typeface="Times"/>
              <a:cs typeface="Times"/>
              <a:sym typeface="Time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EXISTING SYSTEM</a:t>
            </a:r>
            <a:endParaRPr>
              <a:latin typeface="Times New Roman"/>
              <a:ea typeface="Times New Roman"/>
              <a:cs typeface="Times New Roman"/>
              <a:sym typeface="Times New Roman"/>
            </a:endParaRPr>
          </a:p>
        </p:txBody>
      </p:sp>
      <p:sp>
        <p:nvSpPr>
          <p:cNvPr id="104" name="Google Shape;104;p16"/>
          <p:cNvSpPr txBox="1">
            <a:spLocks noGrp="1"/>
          </p:cNvSpPr>
          <p:nvPr>
            <p:ph sz="quarter" idx="1"/>
          </p:nvPr>
        </p:nvSpPr>
        <p:spPr>
          <a:xfrm>
            <a:off x="457200" y="1623150"/>
            <a:ext cx="8229600" cy="3611700"/>
          </a:xfrm>
          <a:prstGeom prst="rect">
            <a:avLst/>
          </a:prstGeom>
          <a:noFill/>
          <a:ln>
            <a:noFill/>
          </a:ln>
        </p:spPr>
        <p:txBody>
          <a:bodyPr spcFirstLastPara="1" wrap="square" lIns="91425" tIns="45700" rIns="91425" bIns="45700" anchor="t" anchorCtr="0">
            <a:noAutofit/>
          </a:bodyPr>
          <a:lstStyle/>
          <a:p>
            <a:pPr marL="342900" lvl="0" indent="-298450" algn="just" rtl="0">
              <a:spcBef>
                <a:spcPts val="0"/>
              </a:spcBef>
              <a:spcAft>
                <a:spcPts val="0"/>
              </a:spcAft>
              <a:buClr>
                <a:schemeClr val="dk1"/>
              </a:buClr>
              <a:buSzPts val="2500"/>
              <a:buFont typeface="Times New Roman"/>
              <a:buChar char="•"/>
            </a:pPr>
            <a:r>
              <a:rPr lang="en-US" sz="2500">
                <a:solidFill>
                  <a:schemeClr val="dk1"/>
                </a:solidFill>
                <a:latin typeface="Times New Roman"/>
                <a:ea typeface="Times New Roman"/>
                <a:cs typeface="Times New Roman"/>
                <a:sym typeface="Times New Roman"/>
              </a:rPr>
              <a:t>In existing system, only manual writing in a </a:t>
            </a:r>
            <a:r>
              <a:rPr lang="en-US" sz="2500">
                <a:latin typeface="Times New Roman"/>
                <a:ea typeface="Times New Roman"/>
                <a:cs typeface="Times New Roman"/>
                <a:sym typeface="Times New Roman"/>
              </a:rPr>
              <a:t>c</a:t>
            </a:r>
            <a:r>
              <a:rPr lang="en-US" sz="2500">
                <a:solidFill>
                  <a:schemeClr val="dk1"/>
                </a:solidFill>
                <a:latin typeface="Times New Roman"/>
                <a:ea typeface="Times New Roman"/>
                <a:cs typeface="Times New Roman"/>
                <a:sym typeface="Times New Roman"/>
              </a:rPr>
              <a:t>hallan is practiced.</a:t>
            </a:r>
            <a:endParaRPr sz="2500">
              <a:latin typeface="Times New Roman"/>
              <a:ea typeface="Times New Roman"/>
              <a:cs typeface="Times New Roman"/>
              <a:sym typeface="Times New Roman"/>
            </a:endParaRPr>
          </a:p>
          <a:p>
            <a:pPr marL="342900" lvl="0" indent="-298450" algn="just" rtl="0">
              <a:spcBef>
                <a:spcPts val="640"/>
              </a:spcBef>
              <a:spcAft>
                <a:spcPts val="0"/>
              </a:spcAft>
              <a:buClr>
                <a:schemeClr val="dk1"/>
              </a:buClr>
              <a:buSzPts val="2500"/>
              <a:buFont typeface="Times New Roman"/>
              <a:buChar char="•"/>
            </a:pPr>
            <a:r>
              <a:rPr lang="en-US" sz="2500">
                <a:solidFill>
                  <a:schemeClr val="dk1"/>
                </a:solidFill>
                <a:latin typeface="Times New Roman"/>
                <a:ea typeface="Times New Roman"/>
                <a:cs typeface="Times New Roman"/>
                <a:sym typeface="Times New Roman"/>
              </a:rPr>
              <a:t>Acknowledgement is not provided digitally.</a:t>
            </a:r>
            <a:endParaRPr sz="2500">
              <a:latin typeface="Times New Roman"/>
              <a:ea typeface="Times New Roman"/>
              <a:cs typeface="Times New Roman"/>
              <a:sym typeface="Times New Roman"/>
            </a:endParaRPr>
          </a:p>
          <a:p>
            <a:pPr marL="342900" lvl="0" indent="-298450" algn="just" rtl="0">
              <a:spcBef>
                <a:spcPts val="640"/>
              </a:spcBef>
              <a:spcAft>
                <a:spcPts val="0"/>
              </a:spcAft>
              <a:buClr>
                <a:schemeClr val="dk1"/>
              </a:buClr>
              <a:buSzPts val="2500"/>
              <a:buFont typeface="Times New Roman"/>
              <a:buChar char="•"/>
            </a:pPr>
            <a:r>
              <a:rPr lang="en-US" sz="2500">
                <a:solidFill>
                  <a:schemeClr val="dk1"/>
                </a:solidFill>
                <a:latin typeface="Times New Roman"/>
                <a:ea typeface="Times New Roman"/>
                <a:cs typeface="Times New Roman"/>
                <a:sym typeface="Times New Roman"/>
              </a:rPr>
              <a:t>No accurate database records for traffic violations.</a:t>
            </a:r>
            <a:endParaRPr sz="250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PROPOSED SYSTEM</a:t>
            </a:r>
            <a:endParaRPr>
              <a:latin typeface="Times New Roman"/>
              <a:ea typeface="Times New Roman"/>
              <a:cs typeface="Times New Roman"/>
              <a:sym typeface="Times New Roman"/>
            </a:endParaRPr>
          </a:p>
        </p:txBody>
      </p:sp>
      <p:sp>
        <p:nvSpPr>
          <p:cNvPr id="110" name="Google Shape;110;p17"/>
          <p:cNvSpPr txBox="1">
            <a:spLocks noGrp="1"/>
          </p:cNvSpPr>
          <p:nvPr>
            <p:ph sz="quarter" idx="1"/>
          </p:nvPr>
        </p:nvSpPr>
        <p:spPr>
          <a:xfrm>
            <a:off x="457200" y="1699350"/>
            <a:ext cx="8229600" cy="3459300"/>
          </a:xfrm>
          <a:prstGeom prst="rect">
            <a:avLst/>
          </a:prstGeom>
          <a:noFill/>
          <a:ln>
            <a:noFill/>
          </a:ln>
        </p:spPr>
        <p:txBody>
          <a:bodyPr spcFirstLastPara="1" wrap="square" lIns="91425" tIns="45700" rIns="91425" bIns="45700" anchor="t" anchorCtr="0">
            <a:noAutofit/>
          </a:bodyPr>
          <a:lstStyle/>
          <a:p>
            <a:pPr marL="342900" lvl="0" indent="-298450" algn="just" rtl="0">
              <a:spcBef>
                <a:spcPts val="0"/>
              </a:spcBef>
              <a:spcAft>
                <a:spcPts val="0"/>
              </a:spcAft>
              <a:buClr>
                <a:schemeClr val="dk1"/>
              </a:buClr>
              <a:buSzPts val="2500"/>
              <a:buFont typeface="Times New Roman"/>
              <a:buChar char="•"/>
            </a:pPr>
            <a:r>
              <a:rPr lang="en-US" sz="2500">
                <a:solidFill>
                  <a:schemeClr val="dk1"/>
                </a:solidFill>
                <a:latin typeface="Times New Roman"/>
                <a:ea typeface="Times New Roman"/>
                <a:cs typeface="Times New Roman"/>
                <a:sym typeface="Times New Roman"/>
              </a:rPr>
              <a:t>To avoid fraudulent activities and to regulate the process of fining traffic violators. </a:t>
            </a:r>
            <a:endParaRPr sz="2500">
              <a:latin typeface="Times New Roman"/>
              <a:ea typeface="Times New Roman"/>
              <a:cs typeface="Times New Roman"/>
              <a:sym typeface="Times New Roman"/>
            </a:endParaRPr>
          </a:p>
          <a:p>
            <a:pPr marL="342900" lvl="0" indent="-298450" algn="just" rtl="0">
              <a:spcBef>
                <a:spcPts val="640"/>
              </a:spcBef>
              <a:spcAft>
                <a:spcPts val="0"/>
              </a:spcAft>
              <a:buClr>
                <a:schemeClr val="dk1"/>
              </a:buClr>
              <a:buSzPts val="2500"/>
              <a:buFont typeface="Times New Roman"/>
              <a:buChar char="•"/>
            </a:pPr>
            <a:r>
              <a:rPr lang="en-US" sz="2500">
                <a:solidFill>
                  <a:schemeClr val="dk1"/>
                </a:solidFill>
                <a:latin typeface="Times New Roman"/>
                <a:ea typeface="Times New Roman"/>
                <a:cs typeface="Times New Roman"/>
                <a:sym typeface="Times New Roman"/>
              </a:rPr>
              <a:t>Acknowledgement is provided.</a:t>
            </a:r>
            <a:endParaRPr sz="2500">
              <a:latin typeface="Times New Roman"/>
              <a:ea typeface="Times New Roman"/>
              <a:cs typeface="Times New Roman"/>
              <a:sym typeface="Times New Roman"/>
            </a:endParaRPr>
          </a:p>
          <a:p>
            <a:pPr marL="342900" lvl="0" indent="-298450" algn="just" rtl="0">
              <a:spcBef>
                <a:spcPts val="640"/>
              </a:spcBef>
              <a:spcAft>
                <a:spcPts val="0"/>
              </a:spcAft>
              <a:buClr>
                <a:schemeClr val="dk1"/>
              </a:buClr>
              <a:buSzPts val="2500"/>
              <a:buFont typeface="Times New Roman"/>
              <a:buChar char="•"/>
            </a:pPr>
            <a:r>
              <a:rPr lang="en-US" sz="2500">
                <a:solidFill>
                  <a:schemeClr val="dk1"/>
                </a:solidFill>
                <a:latin typeface="Times New Roman"/>
                <a:ea typeface="Times New Roman"/>
                <a:cs typeface="Times New Roman"/>
                <a:sym typeface="Times New Roman"/>
              </a:rPr>
              <a:t>Complete database is maintained and also produces accurate results.</a:t>
            </a:r>
            <a:endParaRPr sz="250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457200" y="0"/>
            <a:ext cx="8229600" cy="914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LITERATURE SURVEY</a:t>
            </a:r>
            <a:endParaRPr>
              <a:latin typeface="Times New Roman"/>
              <a:ea typeface="Times New Roman"/>
              <a:cs typeface="Times New Roman"/>
              <a:sym typeface="Times New Roman"/>
            </a:endParaRPr>
          </a:p>
        </p:txBody>
      </p:sp>
      <p:graphicFrame>
        <p:nvGraphicFramePr>
          <p:cNvPr id="116" name="Google Shape;116;p18"/>
          <p:cNvGraphicFramePr/>
          <p:nvPr/>
        </p:nvGraphicFramePr>
        <p:xfrm>
          <a:off x="0" y="838199"/>
          <a:ext cx="9144000" cy="6019800"/>
        </p:xfrm>
        <a:graphic>
          <a:graphicData uri="http://schemas.openxmlformats.org/drawingml/2006/table">
            <a:tbl>
              <a:tblPr firstRow="1" bandRow="1">
                <a:noFill/>
                <a:tableStyleId>{328CC6D0-5A3A-4D98-AE60-2B88E67D6854}</a:tableStyleId>
              </a:tblPr>
              <a:tblGrid>
                <a:gridCol w="539825"/>
                <a:gridCol w="2202550"/>
                <a:gridCol w="3120350"/>
                <a:gridCol w="1730050"/>
                <a:gridCol w="1551225"/>
              </a:tblGrid>
              <a:tr h="541625">
                <a:tc>
                  <a:txBody>
                    <a:bodyPr/>
                    <a:lstStyle/>
                    <a:p>
                      <a:pPr marL="0" marR="0" lvl="0" indent="0" algn="ctr" rtl="0">
                        <a:spcBef>
                          <a:spcPts val="0"/>
                        </a:spcBef>
                        <a:spcAft>
                          <a:spcPts val="0"/>
                        </a:spcAft>
                        <a:buNone/>
                      </a:pPr>
                      <a:r>
                        <a:rPr lang="en-US" sz="1800" u="none" strike="noStrike" cap="none">
                          <a:latin typeface="Times New Roman"/>
                          <a:ea typeface="Times New Roman"/>
                          <a:cs typeface="Times New Roman"/>
                          <a:sym typeface="Times New Roman"/>
                        </a:rPr>
                        <a:t>No. </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Times New Roman"/>
                          <a:ea typeface="Times New Roman"/>
                          <a:cs typeface="Times New Roman"/>
                          <a:sym typeface="Times New Roman"/>
                        </a:rPr>
                        <a:t>Name</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Times New Roman"/>
                          <a:ea typeface="Times New Roman"/>
                          <a:cs typeface="Times New Roman"/>
                          <a:sym typeface="Times New Roman"/>
                        </a:rPr>
                        <a:t>Description</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Times New Roman"/>
                          <a:ea typeface="Times New Roman"/>
                          <a:cs typeface="Times New Roman"/>
                          <a:sym typeface="Times New Roman"/>
                        </a:rPr>
                        <a:t>Pros</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Times New Roman"/>
                          <a:ea typeface="Times New Roman"/>
                          <a:cs typeface="Times New Roman"/>
                          <a:sym typeface="Times New Roman"/>
                        </a:rPr>
                        <a:t>Cons</a:t>
                      </a:r>
                      <a:endParaRPr sz="1800" u="none" strike="noStrike" cap="none">
                        <a:latin typeface="Times New Roman"/>
                        <a:ea typeface="Times New Roman"/>
                        <a:cs typeface="Times New Roman"/>
                        <a:sym typeface="Times New Roman"/>
                      </a:endParaRPr>
                    </a:p>
                  </a:txBody>
                  <a:tcPr marL="91450" marR="91450" marT="45725" marB="45725"/>
                </a:tc>
              </a:tr>
              <a:tr h="2599800">
                <a:tc>
                  <a:txBody>
                    <a:bodyPr/>
                    <a:lstStyle/>
                    <a:p>
                      <a:pPr marL="0" marR="0" lvl="0" indent="0" algn="l" rtl="0">
                        <a:spcBef>
                          <a:spcPts val="0"/>
                        </a:spcBef>
                        <a:spcAft>
                          <a:spcPts val="0"/>
                        </a:spcAft>
                        <a:buNone/>
                      </a:pPr>
                      <a:r>
                        <a:rPr lang="en-US" sz="1800" u="none" strike="noStrike" cap="none">
                          <a:latin typeface="Times New Roman"/>
                          <a:ea typeface="Times New Roman"/>
                          <a:cs typeface="Times New Roman"/>
                          <a:sym typeface="Times New Roman"/>
                        </a:rPr>
                        <a:t>1.</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800" u="none" strike="noStrike" cap="none">
                          <a:latin typeface="Times New Roman"/>
                          <a:ea typeface="Times New Roman"/>
                          <a:cs typeface="Times New Roman"/>
                          <a:sym typeface="Times New Roman"/>
                        </a:rPr>
                        <a:t>Study on Google Firebase for Website Development. (The real time database)</a:t>
                      </a:r>
                      <a:endParaRPr>
                        <a:latin typeface="Times New Roman"/>
                        <a:ea typeface="Times New Roman"/>
                        <a:cs typeface="Times New Roman"/>
                        <a:sym typeface="Times New Roman"/>
                      </a:endParaRPr>
                    </a:p>
                    <a:p>
                      <a:pPr marL="0" marR="0" lvl="0" indent="0" algn="l" rtl="0">
                        <a:spcBef>
                          <a:spcPts val="0"/>
                        </a:spcBef>
                        <a:spcAft>
                          <a:spcPts val="0"/>
                        </a:spcAft>
                        <a:buNone/>
                      </a:pPr>
                      <a:r>
                        <a:rPr lang="en-US" sz="1800" u="none" strike="noStrike" cap="none">
                          <a:latin typeface="Times New Roman"/>
                          <a:ea typeface="Times New Roman"/>
                          <a:cs typeface="Times New Roman"/>
                          <a:sym typeface="Times New Roman"/>
                        </a:rPr>
                        <a:t>(Hari Shankar Sing and Uma Shankar Singh) </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800" u="none" strike="noStrike" cap="none">
                          <a:latin typeface="Times New Roman"/>
                          <a:ea typeface="Times New Roman"/>
                          <a:cs typeface="Times New Roman"/>
                          <a:sym typeface="Times New Roman"/>
                        </a:rPr>
                        <a:t>Firebase is a “NoSQL” database which are useful for large sets of distributed data.</a:t>
                      </a:r>
                      <a:endParaRPr>
                        <a:latin typeface="Times New Roman"/>
                        <a:ea typeface="Times New Roman"/>
                        <a:cs typeface="Times New Roman"/>
                        <a:sym typeface="Times New Roman"/>
                      </a:endParaRPr>
                    </a:p>
                    <a:p>
                      <a:pPr marL="0" marR="0" lvl="0" indent="0" algn="l" rtl="0">
                        <a:spcBef>
                          <a:spcPts val="0"/>
                        </a:spcBef>
                        <a:spcAft>
                          <a:spcPts val="0"/>
                        </a:spcAft>
                        <a:buNone/>
                      </a:pPr>
                      <a:r>
                        <a:rPr lang="en-US" sz="1800" u="none" strike="noStrike" cap="none">
                          <a:latin typeface="Times New Roman"/>
                          <a:ea typeface="Times New Roman"/>
                          <a:cs typeface="Times New Roman"/>
                          <a:sym typeface="Times New Roman"/>
                        </a:rPr>
                        <a:t>NoSQL databases are effective for big data performance issues that relational databases aren't built to solve. </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800" u="none" strike="noStrike" cap="none">
                          <a:latin typeface="Times New Roman"/>
                          <a:ea typeface="Times New Roman"/>
                          <a:cs typeface="Times New Roman"/>
                          <a:sym typeface="Times New Roman"/>
                        </a:rPr>
                        <a:t>•Scalable.</a:t>
                      </a:r>
                      <a:endParaRPr>
                        <a:latin typeface="Times New Roman"/>
                        <a:ea typeface="Times New Roman"/>
                        <a:cs typeface="Times New Roman"/>
                        <a:sym typeface="Times New Roman"/>
                      </a:endParaRPr>
                    </a:p>
                    <a:p>
                      <a:pPr marL="0" marR="0" lvl="0" indent="0" algn="l" rtl="0">
                        <a:spcBef>
                          <a:spcPts val="0"/>
                        </a:spcBef>
                        <a:spcAft>
                          <a:spcPts val="0"/>
                        </a:spcAft>
                        <a:buNone/>
                      </a:pPr>
                      <a:r>
                        <a:rPr lang="en-US" sz="1800" u="none" strike="noStrike" cap="none">
                          <a:latin typeface="Times New Roman"/>
                          <a:ea typeface="Times New Roman"/>
                          <a:cs typeface="Times New Roman"/>
                          <a:sym typeface="Times New Roman"/>
                        </a:rPr>
                        <a:t>•Hierarchical Storage .</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800" u="none" strike="noStrike" cap="none">
                          <a:latin typeface="Times New Roman"/>
                          <a:ea typeface="Times New Roman"/>
                          <a:cs typeface="Times New Roman"/>
                          <a:sym typeface="Times New Roman"/>
                        </a:rPr>
                        <a:t>•Internet Connection is needed.</a:t>
                      </a:r>
                      <a:endParaRPr sz="1800" u="none" strike="noStrike" cap="none">
                        <a:latin typeface="Times New Roman"/>
                        <a:ea typeface="Times New Roman"/>
                        <a:cs typeface="Times New Roman"/>
                        <a:sym typeface="Times New Roman"/>
                      </a:endParaRPr>
                    </a:p>
                  </a:txBody>
                  <a:tcPr marL="91450" marR="91450" marT="45725" marB="45725"/>
                </a:tc>
              </a:tr>
              <a:tr h="2878375">
                <a:tc>
                  <a:txBody>
                    <a:bodyPr/>
                    <a:lstStyle/>
                    <a:p>
                      <a:pPr marL="0" marR="0" lvl="0" indent="0" algn="l" rtl="0">
                        <a:spcBef>
                          <a:spcPts val="0"/>
                        </a:spcBef>
                        <a:spcAft>
                          <a:spcPts val="0"/>
                        </a:spcAft>
                        <a:buNone/>
                      </a:pPr>
                      <a:r>
                        <a:rPr lang="en-US" sz="1800" u="none" strike="noStrike" cap="none">
                          <a:latin typeface="Times New Roman"/>
                          <a:ea typeface="Times New Roman"/>
                          <a:cs typeface="Times New Roman"/>
                          <a:sym typeface="Times New Roman"/>
                        </a:rPr>
                        <a:t>2.</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800" u="none" strike="noStrike" cap="none">
                          <a:latin typeface="Times New Roman"/>
                          <a:ea typeface="Times New Roman"/>
                          <a:cs typeface="Times New Roman"/>
                          <a:sym typeface="Times New Roman"/>
                        </a:rPr>
                        <a:t>Application of Firebase in Android App Development</a:t>
                      </a:r>
                      <a:endParaRPr sz="1800" u="none" strike="noStrike" cap="none">
                        <a:latin typeface="Times New Roman"/>
                        <a:ea typeface="Times New Roman"/>
                        <a:cs typeface="Times New Roman"/>
                        <a:sym typeface="Times New Roman"/>
                      </a:endParaRPr>
                    </a:p>
                    <a:p>
                      <a:pPr marL="0" marR="0" lvl="0" indent="0" algn="l" rtl="0">
                        <a:spcBef>
                          <a:spcPts val="0"/>
                        </a:spcBef>
                        <a:spcAft>
                          <a:spcPts val="0"/>
                        </a:spcAft>
                        <a:buNone/>
                      </a:pPr>
                      <a:r>
                        <a:rPr lang="en-US" sz="1800" u="none" strike="noStrike" cap="none">
                          <a:latin typeface="Times New Roman"/>
                          <a:ea typeface="Times New Roman"/>
                          <a:cs typeface="Times New Roman"/>
                          <a:sym typeface="Times New Roman"/>
                        </a:rPr>
                        <a:t>-A Study.</a:t>
                      </a:r>
                      <a:endParaRPr>
                        <a:latin typeface="Times New Roman"/>
                        <a:ea typeface="Times New Roman"/>
                        <a:cs typeface="Times New Roman"/>
                        <a:sym typeface="Times New Roman"/>
                      </a:endParaRPr>
                    </a:p>
                    <a:p>
                      <a:pPr marL="0" marR="0" lvl="0" indent="0" algn="l" rtl="0">
                        <a:spcBef>
                          <a:spcPts val="0"/>
                        </a:spcBef>
                        <a:spcAft>
                          <a:spcPts val="0"/>
                        </a:spcAft>
                        <a:buNone/>
                      </a:pPr>
                      <a:r>
                        <a:rPr lang="en-US" sz="1800" u="none" strike="noStrike" cap="none">
                          <a:latin typeface="Times New Roman"/>
                          <a:ea typeface="Times New Roman"/>
                          <a:cs typeface="Times New Roman"/>
                          <a:sym typeface="Times New Roman"/>
                        </a:rPr>
                        <a:t>(Chunnu Khawas and Pritam Shah)</a:t>
                      </a:r>
                      <a:endParaRPr>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800" u="none" strike="noStrike" cap="none">
                          <a:latin typeface="Times New Roman"/>
                          <a:ea typeface="Times New Roman"/>
                          <a:cs typeface="Times New Roman"/>
                          <a:sym typeface="Times New Roman"/>
                        </a:rPr>
                        <a:t>The server used for Android apps are Oracle SQL, Microsoft SQL Server, and MySQL which are connected to the server with PHP files. Then Firebase came into existence for Android apps which uses JSON for storing data. </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114300" algn="l" rtl="0">
                        <a:spcBef>
                          <a:spcPts val="0"/>
                        </a:spcBef>
                        <a:spcAft>
                          <a:spcPts val="0"/>
                        </a:spcAft>
                        <a:buClr>
                          <a:schemeClr val="dk1"/>
                        </a:buClr>
                        <a:buSzPts val="1800"/>
                        <a:buFont typeface="Times New Roman"/>
                        <a:buChar char="•"/>
                      </a:pPr>
                      <a:r>
                        <a:rPr lang="en-US" sz="1800" i="0" u="none" strike="noStrike" cap="none">
                          <a:solidFill>
                            <a:schemeClr val="dk1"/>
                          </a:solidFill>
                          <a:latin typeface="Times New Roman"/>
                          <a:ea typeface="Times New Roman"/>
                          <a:cs typeface="Times New Roman"/>
                          <a:sym typeface="Times New Roman"/>
                        </a:rPr>
                        <a:t>Has real-time and cloud-based database where you can store data is JSON and   synchronized continuously.</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114300" algn="l" rtl="0">
                        <a:spcBef>
                          <a:spcPts val="0"/>
                        </a:spcBef>
                        <a:spcAft>
                          <a:spcPts val="0"/>
                        </a:spcAft>
                        <a:buClr>
                          <a:schemeClr val="dk1"/>
                        </a:buClr>
                        <a:buSzPts val="1800"/>
                        <a:buFont typeface="Times New Roman"/>
                        <a:buChar char="•"/>
                      </a:pPr>
                      <a:r>
                        <a:rPr lang="en-US" sz="1800" i="0" u="none" strike="noStrike" cap="none">
                          <a:solidFill>
                            <a:schemeClr val="dk1"/>
                          </a:solidFill>
                          <a:latin typeface="Times New Roman"/>
                          <a:ea typeface="Times New Roman"/>
                          <a:cs typeface="Times New Roman"/>
                          <a:sym typeface="Times New Roman"/>
                        </a:rPr>
                        <a:t>Querying and aggregating are limited compared to SQL </a:t>
                      </a:r>
                      <a:endParaRPr sz="1800" u="none" strike="noStrike" cap="none">
                        <a:latin typeface="Times New Roman"/>
                        <a:ea typeface="Times New Roman"/>
                        <a:cs typeface="Times New Roman"/>
                        <a:sym typeface="Times New Roman"/>
                      </a:endParaRPr>
                    </a:p>
                  </a:txBody>
                  <a:tcPr marL="91450" marR="91450" marT="45725" marB="45725"/>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457200" y="0"/>
            <a:ext cx="8229600" cy="838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LITERATURE SURVEY</a:t>
            </a:r>
            <a:endParaRPr>
              <a:latin typeface="Times New Roman"/>
              <a:ea typeface="Times New Roman"/>
              <a:cs typeface="Times New Roman"/>
              <a:sym typeface="Times New Roman"/>
            </a:endParaRPr>
          </a:p>
        </p:txBody>
      </p:sp>
      <p:graphicFrame>
        <p:nvGraphicFramePr>
          <p:cNvPr id="122" name="Google Shape;122;p19"/>
          <p:cNvGraphicFramePr/>
          <p:nvPr/>
        </p:nvGraphicFramePr>
        <p:xfrm>
          <a:off x="-1" y="762000"/>
          <a:ext cx="9144000" cy="6309390"/>
        </p:xfrm>
        <a:graphic>
          <a:graphicData uri="http://schemas.openxmlformats.org/drawingml/2006/table">
            <a:tbl>
              <a:tblPr firstRow="1" bandRow="1">
                <a:noFill/>
                <a:tableStyleId>{328CC6D0-5A3A-4D98-AE60-2B88E67D6854}</a:tableStyleId>
              </a:tblPr>
              <a:tblGrid>
                <a:gridCol w="630625"/>
                <a:gridCol w="2085025"/>
                <a:gridCol w="2161150"/>
                <a:gridCol w="2057400"/>
                <a:gridCol w="2209800"/>
              </a:tblGrid>
              <a:tr h="353400">
                <a:tc>
                  <a:txBody>
                    <a:bodyPr/>
                    <a:lstStyle/>
                    <a:p>
                      <a:pPr marL="0" marR="0" lvl="0" indent="0" algn="ctr" rtl="0">
                        <a:spcBef>
                          <a:spcPts val="0"/>
                        </a:spcBef>
                        <a:spcAft>
                          <a:spcPts val="0"/>
                        </a:spcAft>
                        <a:buNone/>
                      </a:pPr>
                      <a:r>
                        <a:rPr lang="en-US" sz="1800" u="none" strike="noStrike" cap="none">
                          <a:latin typeface="Times New Roman"/>
                          <a:ea typeface="Times New Roman"/>
                          <a:cs typeface="Times New Roman"/>
                          <a:sym typeface="Times New Roman"/>
                        </a:rPr>
                        <a:t>No.</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Times New Roman"/>
                          <a:ea typeface="Times New Roman"/>
                          <a:cs typeface="Times New Roman"/>
                          <a:sym typeface="Times New Roman"/>
                        </a:rPr>
                        <a:t>Name</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Times New Roman"/>
                          <a:ea typeface="Times New Roman"/>
                          <a:cs typeface="Times New Roman"/>
                          <a:sym typeface="Times New Roman"/>
                        </a:rPr>
                        <a:t>Description</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Times New Roman"/>
                          <a:ea typeface="Times New Roman"/>
                          <a:cs typeface="Times New Roman"/>
                          <a:sym typeface="Times New Roman"/>
                        </a:rPr>
                        <a:t>Pros</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Times New Roman"/>
                          <a:ea typeface="Times New Roman"/>
                          <a:cs typeface="Times New Roman"/>
                          <a:sym typeface="Times New Roman"/>
                        </a:rPr>
                        <a:t>Cons</a:t>
                      </a:r>
                      <a:endParaRPr sz="1800" u="none" strike="noStrike" cap="none">
                        <a:latin typeface="Times New Roman"/>
                        <a:ea typeface="Times New Roman"/>
                        <a:cs typeface="Times New Roman"/>
                        <a:sym typeface="Times New Roman"/>
                      </a:endParaRPr>
                    </a:p>
                  </a:txBody>
                  <a:tcPr marL="91450" marR="91450" marT="45725" marB="45725"/>
                </a:tc>
              </a:tr>
              <a:tr h="2738775">
                <a:tc>
                  <a:txBody>
                    <a:bodyPr/>
                    <a:lstStyle/>
                    <a:p>
                      <a:pPr marL="0" marR="0" lvl="0" indent="0" algn="l" rtl="0">
                        <a:spcBef>
                          <a:spcPts val="0"/>
                        </a:spcBef>
                        <a:spcAft>
                          <a:spcPts val="0"/>
                        </a:spcAft>
                        <a:buNone/>
                      </a:pPr>
                      <a:r>
                        <a:rPr lang="en-US" sz="1800" u="none" strike="noStrike" cap="none">
                          <a:latin typeface="Times New Roman"/>
                          <a:ea typeface="Times New Roman"/>
                          <a:cs typeface="Times New Roman"/>
                          <a:sym typeface="Times New Roman"/>
                        </a:rPr>
                        <a:t>3.</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800" u="none" strike="noStrike" cap="none">
                          <a:latin typeface="Times New Roman"/>
                          <a:ea typeface="Times New Roman"/>
                          <a:cs typeface="Times New Roman"/>
                          <a:sym typeface="Times New Roman"/>
                        </a:rPr>
                        <a:t>Retrieve Real-time Data in Android Using Firebase.</a:t>
                      </a:r>
                      <a:endParaRPr>
                        <a:latin typeface="Times New Roman"/>
                        <a:ea typeface="Times New Roman"/>
                        <a:cs typeface="Times New Roman"/>
                        <a:sym typeface="Times New Roman"/>
                      </a:endParaRPr>
                    </a:p>
                    <a:p>
                      <a:pPr marL="0" marR="0" lvl="0" indent="0" algn="l" rtl="0">
                        <a:spcBef>
                          <a:spcPts val="0"/>
                        </a:spcBef>
                        <a:spcAft>
                          <a:spcPts val="0"/>
                        </a:spcAft>
                        <a:buNone/>
                      </a:pPr>
                      <a:r>
                        <a:rPr lang="en-US" sz="1800" u="none" strike="noStrike" cap="none">
                          <a:latin typeface="Times New Roman"/>
                          <a:ea typeface="Times New Roman"/>
                          <a:cs typeface="Times New Roman"/>
                          <a:sym typeface="Times New Roman"/>
                        </a:rPr>
                        <a:t>( Shravan I.V. ) </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800" u="none" strike="noStrike" cap="none">
                          <a:latin typeface="Times New Roman"/>
                          <a:ea typeface="Times New Roman"/>
                          <a:cs typeface="Times New Roman"/>
                          <a:sym typeface="Times New Roman"/>
                        </a:rPr>
                        <a:t>Firebase is a cloud based platform for mobile and Web application development. </a:t>
                      </a:r>
                      <a:endParaRPr>
                        <a:latin typeface="Times New Roman"/>
                        <a:ea typeface="Times New Roman"/>
                        <a:cs typeface="Times New Roman"/>
                        <a:sym typeface="Times New Roman"/>
                      </a:endParaRPr>
                    </a:p>
                    <a:p>
                      <a:pPr marL="0" marR="0" lvl="0" indent="0" algn="l" rtl="0">
                        <a:spcBef>
                          <a:spcPts val="0"/>
                        </a:spcBef>
                        <a:spcAft>
                          <a:spcPts val="0"/>
                        </a:spcAft>
                        <a:buNone/>
                      </a:pPr>
                      <a:r>
                        <a:rPr lang="en-US" sz="1800" u="none" strike="noStrike" cap="none">
                          <a:latin typeface="Times New Roman"/>
                          <a:ea typeface="Times New Roman"/>
                          <a:cs typeface="Times New Roman"/>
                          <a:sym typeface="Times New Roman"/>
                        </a:rPr>
                        <a:t>Explains how to use Firebase’s cloud services to store and retrieve real-time data.</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114300" algn="l" rtl="0">
                        <a:lnSpc>
                          <a:spcPct val="100000"/>
                        </a:lnSpc>
                        <a:spcBef>
                          <a:spcPts val="0"/>
                        </a:spcBef>
                        <a:spcAft>
                          <a:spcPts val="0"/>
                        </a:spcAft>
                        <a:buClr>
                          <a:schemeClr val="dk1"/>
                        </a:buClr>
                        <a:buSzPts val="1800"/>
                        <a:buFont typeface="Times New Roman"/>
                        <a:buChar char="•"/>
                      </a:pPr>
                      <a:r>
                        <a:rPr lang="en-US" sz="1800" i="0" u="none" strike="noStrike" cap="none">
                          <a:solidFill>
                            <a:schemeClr val="dk1"/>
                          </a:solidFill>
                          <a:latin typeface="Times New Roman"/>
                          <a:ea typeface="Times New Roman"/>
                          <a:cs typeface="Times New Roman"/>
                          <a:sym typeface="Times New Roman"/>
                        </a:rPr>
                        <a:t>Realtime / streaming updates are pretty easy.</a:t>
                      </a:r>
                      <a:endParaRPr>
                        <a:latin typeface="Times New Roman"/>
                        <a:ea typeface="Times New Roman"/>
                        <a:cs typeface="Times New Roman"/>
                        <a:sym typeface="Times New Roman"/>
                      </a:endParaRPr>
                    </a:p>
                    <a:p>
                      <a:pPr marL="0" marR="0" lvl="0" indent="-114300" algn="l" rtl="0">
                        <a:spcBef>
                          <a:spcPts val="0"/>
                        </a:spcBef>
                        <a:spcAft>
                          <a:spcPts val="0"/>
                        </a:spcAft>
                        <a:buClr>
                          <a:schemeClr val="dk1"/>
                        </a:buClr>
                        <a:buSzPts val="1800"/>
                        <a:buFont typeface="Times New Roman"/>
                        <a:buChar char="•"/>
                      </a:pPr>
                      <a:r>
                        <a:rPr lang="en-US" sz="1800" i="0" u="none" strike="noStrike" cap="none">
                          <a:solidFill>
                            <a:schemeClr val="dk1"/>
                          </a:solidFill>
                          <a:latin typeface="Times New Roman"/>
                          <a:ea typeface="Times New Roman"/>
                          <a:cs typeface="Times New Roman"/>
                          <a:sym typeface="Times New Roman"/>
                        </a:rPr>
                        <a:t>The data structure is JSON which maps perfectly to UI JavaScript.</a:t>
                      </a:r>
                      <a:endParaRPr sz="1800" i="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114300" algn="l" rtl="0">
                        <a:lnSpc>
                          <a:spcPct val="100000"/>
                        </a:lnSpc>
                        <a:spcBef>
                          <a:spcPts val="0"/>
                        </a:spcBef>
                        <a:spcAft>
                          <a:spcPts val="0"/>
                        </a:spcAft>
                        <a:buClr>
                          <a:schemeClr val="dk1"/>
                        </a:buClr>
                        <a:buSzPts val="1800"/>
                        <a:buFont typeface="Times New Roman"/>
                        <a:buChar char="•"/>
                      </a:pPr>
                      <a:r>
                        <a:rPr lang="en-US" sz="1800" i="0" u="none" strike="noStrike" cap="none">
                          <a:solidFill>
                            <a:schemeClr val="dk1"/>
                          </a:solidFill>
                          <a:latin typeface="Times New Roman"/>
                          <a:ea typeface="Times New Roman"/>
                          <a:cs typeface="Times New Roman"/>
                          <a:sym typeface="Times New Roman"/>
                        </a:rPr>
                        <a:t>Firebase is somewhat deprecated in favor of Cloud Firestore.</a:t>
                      </a:r>
                      <a:endParaRPr>
                        <a:latin typeface="Times New Roman"/>
                        <a:ea typeface="Times New Roman"/>
                        <a:cs typeface="Times New Roman"/>
                        <a:sym typeface="Times New Roman"/>
                      </a:endParaRPr>
                    </a:p>
                    <a:p>
                      <a:pPr marL="0" marR="0" lvl="0" indent="0" algn="l" rtl="0">
                        <a:spcBef>
                          <a:spcPts val="0"/>
                        </a:spcBef>
                        <a:spcAft>
                          <a:spcPts val="0"/>
                        </a:spcAft>
                        <a:buClr>
                          <a:schemeClr val="dk1"/>
                        </a:buClr>
                        <a:buSzPts val="1800"/>
                        <a:buFont typeface="Arial"/>
                        <a:buNone/>
                      </a:pPr>
                      <a:endParaRPr sz="1800" i="0" u="none" strike="noStrike" cap="none">
                        <a:latin typeface="Times New Roman"/>
                        <a:ea typeface="Times New Roman"/>
                        <a:cs typeface="Times New Roman"/>
                        <a:sym typeface="Times New Roman"/>
                      </a:endParaRPr>
                    </a:p>
                  </a:txBody>
                  <a:tcPr marL="91450" marR="91450" marT="45725" marB="45725"/>
                </a:tc>
              </a:tr>
              <a:tr h="3003825">
                <a:tc>
                  <a:txBody>
                    <a:bodyPr/>
                    <a:lstStyle/>
                    <a:p>
                      <a:pPr marL="0" marR="0" lvl="0" indent="0" algn="l" rtl="0">
                        <a:spcBef>
                          <a:spcPts val="0"/>
                        </a:spcBef>
                        <a:spcAft>
                          <a:spcPts val="0"/>
                        </a:spcAft>
                        <a:buNone/>
                      </a:pPr>
                      <a:r>
                        <a:rPr lang="en-US" sz="1800" u="none" strike="noStrike" cap="none">
                          <a:latin typeface="Times New Roman"/>
                          <a:ea typeface="Times New Roman"/>
                          <a:cs typeface="Times New Roman"/>
                          <a:sym typeface="Times New Roman"/>
                        </a:rPr>
                        <a:t>4.</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800" u="none" strike="noStrike" cap="none">
                          <a:latin typeface="Times New Roman"/>
                          <a:ea typeface="Times New Roman"/>
                          <a:cs typeface="Times New Roman"/>
                          <a:sym typeface="Times New Roman"/>
                        </a:rPr>
                        <a:t>Making It Work for Everyone: HTML5 and CSS Level 3 for Responsive, Accessible Design on Website. (Stewart C. Baker)</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800" u="none" strike="noStrike" cap="none">
                          <a:latin typeface="Times New Roman"/>
                          <a:ea typeface="Times New Roman"/>
                          <a:cs typeface="Times New Roman"/>
                          <a:sym typeface="Times New Roman"/>
                        </a:rPr>
                        <a:t>The bulk of the article explains the design philosophies of progressive enhancement and responsive web design, and summarizes recent updates HTML5 and CSS Level 3.</a:t>
                      </a:r>
                      <a:endParaRPr sz="1800" u="none" strike="noStrike" cap="none">
                        <a:latin typeface="Times New Roman"/>
                        <a:ea typeface="Times New Roman"/>
                        <a:cs typeface="Times New Roman"/>
                        <a:sym typeface="Times New Roman"/>
                      </a:endParaRPr>
                    </a:p>
                    <a:p>
                      <a:pPr marL="0" marR="0" lvl="0" indent="0" algn="l" rtl="0">
                        <a:spcBef>
                          <a:spcPts val="0"/>
                        </a:spcBef>
                        <a:spcAft>
                          <a:spcPts val="0"/>
                        </a:spcAft>
                        <a:buNone/>
                      </a:pP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114300" algn="l" rtl="0">
                        <a:spcBef>
                          <a:spcPts val="0"/>
                        </a:spcBef>
                        <a:spcAft>
                          <a:spcPts val="0"/>
                        </a:spcAft>
                        <a:buClr>
                          <a:schemeClr val="dk1"/>
                        </a:buClr>
                        <a:buSzPts val="1800"/>
                        <a:buFont typeface="Times New Roman"/>
                        <a:buChar char="•"/>
                      </a:pPr>
                      <a:r>
                        <a:rPr lang="en-US" sz="1800" i="0" u="none" strike="noStrike" cap="none">
                          <a:solidFill>
                            <a:schemeClr val="dk1"/>
                          </a:solidFill>
                          <a:latin typeface="Times New Roman"/>
                          <a:ea typeface="Times New Roman"/>
                          <a:cs typeface="Times New Roman"/>
                          <a:sym typeface="Times New Roman"/>
                        </a:rPr>
                        <a:t>Canvas Element.</a:t>
                      </a:r>
                      <a:endParaRPr sz="1800" i="0" u="none" strike="noStrike" cap="none">
                        <a:solidFill>
                          <a:schemeClr val="dk1"/>
                        </a:solidFill>
                        <a:latin typeface="Times New Roman"/>
                        <a:ea typeface="Times New Roman"/>
                        <a:cs typeface="Times New Roman"/>
                        <a:sym typeface="Times New Roman"/>
                      </a:endParaRPr>
                    </a:p>
                    <a:p>
                      <a:pPr marL="0" marR="0" lvl="0" indent="-114300" algn="l" rtl="0">
                        <a:spcBef>
                          <a:spcPts val="0"/>
                        </a:spcBef>
                        <a:spcAft>
                          <a:spcPts val="0"/>
                        </a:spcAft>
                        <a:buClr>
                          <a:schemeClr val="dk1"/>
                        </a:buClr>
                        <a:buSzPts val="1800"/>
                        <a:buFont typeface="Times New Roman"/>
                        <a:buChar char="•"/>
                      </a:pPr>
                      <a:r>
                        <a:rPr lang="en-US" sz="1800" i="0" u="none" strike="noStrike" cap="none">
                          <a:solidFill>
                            <a:schemeClr val="dk1"/>
                          </a:solidFill>
                          <a:latin typeface="Times New Roman"/>
                          <a:ea typeface="Times New Roman"/>
                          <a:cs typeface="Times New Roman"/>
                          <a:sym typeface="Times New Roman"/>
                        </a:rPr>
                        <a:t>Allows storing files or web application makes them accessible without internet connectivity.</a:t>
                      </a:r>
                      <a:endParaRPr sz="1800" i="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114300" algn="l" rtl="0">
                        <a:spcBef>
                          <a:spcPts val="0"/>
                        </a:spcBef>
                        <a:spcAft>
                          <a:spcPts val="0"/>
                        </a:spcAft>
                        <a:buClr>
                          <a:schemeClr val="dk1"/>
                        </a:buClr>
                        <a:buSzPts val="1800"/>
                        <a:buFont typeface="Times New Roman"/>
                        <a:buChar char="•"/>
                      </a:pPr>
                      <a:r>
                        <a:rPr lang="en-US" sz="1800" i="0" u="none" strike="noStrike" cap="none">
                          <a:solidFill>
                            <a:schemeClr val="dk1"/>
                          </a:solidFill>
                          <a:latin typeface="Times New Roman"/>
                          <a:ea typeface="Times New Roman"/>
                          <a:cs typeface="Times New Roman"/>
                          <a:sym typeface="Times New Roman"/>
                        </a:rPr>
                        <a:t>Considerable effort even if wishes to carry out a minor change in the site.</a:t>
                      </a:r>
                      <a:endParaRPr>
                        <a:latin typeface="Times New Roman"/>
                        <a:ea typeface="Times New Roman"/>
                        <a:cs typeface="Times New Roman"/>
                        <a:sym typeface="Times New Roman"/>
                      </a:endParaRPr>
                    </a:p>
                    <a:p>
                      <a:pPr marL="0" marR="0" lvl="0" indent="-114300" algn="l" rtl="0">
                        <a:spcBef>
                          <a:spcPts val="0"/>
                        </a:spcBef>
                        <a:spcAft>
                          <a:spcPts val="0"/>
                        </a:spcAft>
                        <a:buClr>
                          <a:schemeClr val="dk1"/>
                        </a:buClr>
                        <a:buSzPts val="1800"/>
                        <a:buFont typeface="Times New Roman"/>
                        <a:buChar char="•"/>
                      </a:pPr>
                      <a:r>
                        <a:rPr lang="en-US" sz="1800" i="0" u="none" strike="noStrike" cap="none">
                          <a:solidFill>
                            <a:schemeClr val="dk1"/>
                          </a:solidFill>
                          <a:latin typeface="Times New Roman"/>
                          <a:ea typeface="Times New Roman"/>
                          <a:cs typeface="Times New Roman"/>
                          <a:sym typeface="Times New Roman"/>
                        </a:rPr>
                        <a:t>Not all browsers support HTML5 which is being counted as the major drawback. </a:t>
                      </a:r>
                      <a:endParaRPr sz="1800" u="none" strike="noStrike" cap="none">
                        <a:latin typeface="Times New Roman"/>
                        <a:ea typeface="Times New Roman"/>
                        <a:cs typeface="Times New Roman"/>
                        <a:sym typeface="Times New Roman"/>
                      </a:endParaRPr>
                    </a:p>
                  </a:txBody>
                  <a:tcPr marL="91450" marR="91450" marT="45725" marB="45725"/>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381000" y="0"/>
            <a:ext cx="8229600" cy="914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LITERATURE SURVEY </a:t>
            </a:r>
            <a:endParaRPr>
              <a:latin typeface="Times New Roman"/>
              <a:ea typeface="Times New Roman"/>
              <a:cs typeface="Times New Roman"/>
              <a:sym typeface="Times New Roman"/>
            </a:endParaRPr>
          </a:p>
        </p:txBody>
      </p:sp>
      <p:graphicFrame>
        <p:nvGraphicFramePr>
          <p:cNvPr id="128" name="Google Shape;128;p20"/>
          <p:cNvGraphicFramePr/>
          <p:nvPr/>
        </p:nvGraphicFramePr>
        <p:xfrm>
          <a:off x="0" y="990600"/>
          <a:ext cx="9144000" cy="5867375"/>
        </p:xfrm>
        <a:graphic>
          <a:graphicData uri="http://schemas.openxmlformats.org/drawingml/2006/table">
            <a:tbl>
              <a:tblPr firstRow="1" bandRow="1">
                <a:noFill/>
                <a:tableStyleId>{328CC6D0-5A3A-4D98-AE60-2B88E67D6854}</a:tableStyleId>
              </a:tblPr>
              <a:tblGrid>
                <a:gridCol w="609600"/>
                <a:gridCol w="2015075"/>
                <a:gridCol w="2861725"/>
                <a:gridCol w="1879600"/>
                <a:gridCol w="1778000"/>
              </a:tblGrid>
              <a:tr h="619650">
                <a:tc>
                  <a:txBody>
                    <a:bodyPr/>
                    <a:lstStyle/>
                    <a:p>
                      <a:pPr marL="0" marR="0" lvl="0" indent="0" algn="ctr" rtl="0">
                        <a:spcBef>
                          <a:spcPts val="0"/>
                        </a:spcBef>
                        <a:spcAft>
                          <a:spcPts val="0"/>
                        </a:spcAft>
                        <a:buNone/>
                      </a:pPr>
                      <a:r>
                        <a:rPr lang="en-US" sz="1800" u="none" strike="noStrike" cap="none">
                          <a:latin typeface="Times New Roman"/>
                          <a:ea typeface="Times New Roman"/>
                          <a:cs typeface="Times New Roman"/>
                          <a:sym typeface="Times New Roman"/>
                        </a:rPr>
                        <a:t>No.</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Times New Roman"/>
                          <a:ea typeface="Times New Roman"/>
                          <a:cs typeface="Times New Roman"/>
                          <a:sym typeface="Times New Roman"/>
                        </a:rPr>
                        <a:t>Name</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Times New Roman"/>
                          <a:ea typeface="Times New Roman"/>
                          <a:cs typeface="Times New Roman"/>
                          <a:sym typeface="Times New Roman"/>
                        </a:rPr>
                        <a:t>Description</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Times New Roman"/>
                          <a:ea typeface="Times New Roman"/>
                          <a:cs typeface="Times New Roman"/>
                          <a:sym typeface="Times New Roman"/>
                        </a:rPr>
                        <a:t>Pros</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Times New Roman"/>
                          <a:ea typeface="Times New Roman"/>
                          <a:cs typeface="Times New Roman"/>
                          <a:sym typeface="Times New Roman"/>
                        </a:rPr>
                        <a:t>Cons</a:t>
                      </a:r>
                      <a:endParaRPr sz="1800" u="none" strike="noStrike" cap="none">
                        <a:latin typeface="Times New Roman"/>
                        <a:ea typeface="Times New Roman"/>
                        <a:cs typeface="Times New Roman"/>
                        <a:sym typeface="Times New Roman"/>
                      </a:endParaRPr>
                    </a:p>
                  </a:txBody>
                  <a:tcPr marL="91450" marR="91450" marT="45725" marB="45725"/>
                </a:tc>
              </a:tr>
              <a:tr h="2703975">
                <a:tc>
                  <a:txBody>
                    <a:bodyPr/>
                    <a:lstStyle/>
                    <a:p>
                      <a:pPr marL="0" marR="0" lvl="0" indent="0" algn="l" rtl="0">
                        <a:spcBef>
                          <a:spcPts val="0"/>
                        </a:spcBef>
                        <a:spcAft>
                          <a:spcPts val="0"/>
                        </a:spcAft>
                        <a:buNone/>
                      </a:pPr>
                      <a:r>
                        <a:rPr lang="en-US" sz="1800" u="none" strike="noStrike" cap="none">
                          <a:latin typeface="Times New Roman"/>
                          <a:ea typeface="Times New Roman"/>
                          <a:cs typeface="Times New Roman"/>
                          <a:sym typeface="Times New Roman"/>
                        </a:rPr>
                        <a:t>5.</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800" u="none" strike="noStrike" cap="none">
                          <a:latin typeface="Times New Roman"/>
                          <a:ea typeface="Times New Roman"/>
                          <a:cs typeface="Times New Roman"/>
                          <a:sym typeface="Times New Roman"/>
                        </a:rPr>
                        <a:t>A Comprehensive analysis of XML and JSON web technologies. (Zia Ul Haq, Gul Faraz Khan and Tazar Hussain)</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800" u="none" strike="noStrike" cap="none">
                          <a:latin typeface="Times New Roman"/>
                          <a:ea typeface="Times New Roman"/>
                          <a:cs typeface="Times New Roman"/>
                          <a:sym typeface="Times New Roman"/>
                        </a:rPr>
                        <a:t>XML and JSON is compared in different aspects and then on the basis of these comparisons conclusion has been derived that which technology is required for whom and for what purpose. </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114300" algn="l" rtl="0">
                        <a:spcBef>
                          <a:spcPts val="0"/>
                        </a:spcBef>
                        <a:spcAft>
                          <a:spcPts val="0"/>
                        </a:spcAft>
                        <a:buClr>
                          <a:schemeClr val="dk1"/>
                        </a:buClr>
                        <a:buSzPts val="1800"/>
                        <a:buFont typeface="Times New Roman"/>
                        <a:buChar char="•"/>
                      </a:pPr>
                      <a:r>
                        <a:rPr lang="en-US" sz="1800" i="0" u="none" strike="noStrike" cap="none">
                          <a:solidFill>
                            <a:schemeClr val="dk1"/>
                          </a:solidFill>
                          <a:latin typeface="Times New Roman"/>
                          <a:ea typeface="Times New Roman"/>
                          <a:cs typeface="Times New Roman"/>
                          <a:sym typeface="Times New Roman"/>
                        </a:rPr>
                        <a:t>Concise format thanks to name/value pair -based approach.</a:t>
                      </a:r>
                      <a:endParaRPr sz="1800" i="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114300" algn="l" rtl="0">
                        <a:spcBef>
                          <a:spcPts val="0"/>
                        </a:spcBef>
                        <a:spcAft>
                          <a:spcPts val="0"/>
                        </a:spcAft>
                        <a:buClr>
                          <a:schemeClr val="dk1"/>
                        </a:buClr>
                        <a:buSzPts val="1800"/>
                        <a:buFont typeface="Times New Roman"/>
                        <a:buChar char="•"/>
                      </a:pPr>
                      <a:r>
                        <a:rPr lang="en-US" sz="1800" i="0" u="none" strike="noStrike" cap="none">
                          <a:solidFill>
                            <a:schemeClr val="dk1"/>
                          </a:solidFill>
                          <a:latin typeface="Times New Roman"/>
                          <a:ea typeface="Times New Roman"/>
                          <a:cs typeface="Times New Roman"/>
                          <a:sym typeface="Times New Roman"/>
                        </a:rPr>
                        <a:t>No namespace support, hence poor extensibility.</a:t>
                      </a:r>
                      <a:endParaRPr sz="1800" i="0" u="none" strike="noStrike" cap="none">
                        <a:latin typeface="Times New Roman"/>
                        <a:ea typeface="Times New Roman"/>
                        <a:cs typeface="Times New Roman"/>
                        <a:sym typeface="Times New Roman"/>
                      </a:endParaRPr>
                    </a:p>
                  </a:txBody>
                  <a:tcPr marL="91450" marR="91450" marT="45725" marB="45725"/>
                </a:tc>
              </a:tr>
              <a:tr h="2543750">
                <a:tc>
                  <a:txBody>
                    <a:bodyPr/>
                    <a:lstStyle/>
                    <a:p>
                      <a:pPr marL="0" marR="0" lvl="0" indent="0" algn="l" rtl="0">
                        <a:spcBef>
                          <a:spcPts val="0"/>
                        </a:spcBef>
                        <a:spcAft>
                          <a:spcPts val="0"/>
                        </a:spcAft>
                        <a:buNone/>
                      </a:pPr>
                      <a:r>
                        <a:rPr lang="en-US" sz="1800" u="none" strike="noStrike" cap="none">
                          <a:latin typeface="Times New Roman"/>
                          <a:ea typeface="Times New Roman"/>
                          <a:cs typeface="Times New Roman"/>
                          <a:sym typeface="Times New Roman"/>
                        </a:rPr>
                        <a:t>6.</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800" u="none" strike="noStrike" cap="none">
                          <a:latin typeface="Times New Roman"/>
                          <a:ea typeface="Times New Roman"/>
                          <a:cs typeface="Times New Roman"/>
                          <a:sym typeface="Times New Roman"/>
                        </a:rPr>
                        <a:t>A</a:t>
                      </a:r>
                      <a:r>
                        <a:rPr lang="en-US" sz="1800" u="none" strike="noStrike" cap="none">
                          <a:solidFill>
                            <a:schemeClr val="dk1"/>
                          </a:solidFill>
                          <a:latin typeface="Times New Roman"/>
                          <a:ea typeface="Times New Roman"/>
                          <a:cs typeface="Times New Roman"/>
                          <a:sym typeface="Times New Roman"/>
                        </a:rPr>
                        <a:t>ndroid Based Mobile Application Development And Its Security.</a:t>
                      </a:r>
                      <a:endParaRPr>
                        <a:latin typeface="Times New Roman"/>
                        <a:ea typeface="Times New Roman"/>
                        <a:cs typeface="Times New Roman"/>
                        <a:sym typeface="Times New Roman"/>
                      </a:endParaRPr>
                    </a:p>
                    <a:p>
                      <a:pPr marL="0" marR="0" lvl="0" indent="0" algn="l" rtl="0">
                        <a:spcBef>
                          <a:spcPts val="0"/>
                        </a:spcBef>
                        <a:spcAft>
                          <a:spcPts val="0"/>
                        </a:spcAft>
                        <a:buNone/>
                      </a:pPr>
                      <a:r>
                        <a:rPr lang="en-US" sz="1800" u="none" strike="noStrike" cap="none">
                          <a:solidFill>
                            <a:schemeClr val="dk1"/>
                          </a:solidFill>
                          <a:latin typeface="Times New Roman"/>
                          <a:ea typeface="Times New Roman"/>
                          <a:cs typeface="Times New Roman"/>
                          <a:sym typeface="Times New Roman"/>
                        </a:rPr>
                        <a:t>(</a:t>
                      </a:r>
                      <a:r>
                        <a:rPr lang="en-US" sz="1800" u="none" strike="noStrike" cap="none">
                          <a:latin typeface="Times New Roman"/>
                          <a:ea typeface="Times New Roman"/>
                          <a:cs typeface="Times New Roman"/>
                          <a:sym typeface="Times New Roman"/>
                        </a:rPr>
                        <a:t>Suhas Holla and Mahima M Katti)</a:t>
                      </a:r>
                      <a:endParaRPr sz="1800" u="none" strike="noStrike" cap="none">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800" u="none" strike="noStrike" cap="none">
                          <a:latin typeface="Times New Roman"/>
                          <a:ea typeface="Times New Roman"/>
                          <a:cs typeface="Times New Roman"/>
                          <a:sym typeface="Times New Roman"/>
                        </a:rPr>
                        <a:t>Android mobile platform for the mobile application development, layered approach and the details of security information for Android is discussed.</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114300" algn="l" rtl="0">
                        <a:spcBef>
                          <a:spcPts val="0"/>
                        </a:spcBef>
                        <a:spcAft>
                          <a:spcPts val="0"/>
                        </a:spcAft>
                        <a:buClr>
                          <a:schemeClr val="dk1"/>
                        </a:buClr>
                        <a:buSzPts val="1800"/>
                        <a:buFont typeface="Times New Roman"/>
                        <a:buChar char="•"/>
                      </a:pPr>
                      <a:r>
                        <a:rPr lang="en-US" sz="1800" i="0" u="none" strike="noStrike" cap="none">
                          <a:solidFill>
                            <a:schemeClr val="dk1"/>
                          </a:solidFill>
                          <a:latin typeface="Times New Roman"/>
                          <a:ea typeface="Times New Roman"/>
                          <a:cs typeface="Times New Roman"/>
                          <a:sym typeface="Times New Roman"/>
                        </a:rPr>
                        <a:t> Budget-friendly option.</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114300" algn="l" rtl="0">
                        <a:spcBef>
                          <a:spcPts val="0"/>
                        </a:spcBef>
                        <a:spcAft>
                          <a:spcPts val="0"/>
                        </a:spcAft>
                        <a:buClr>
                          <a:schemeClr val="dk1"/>
                        </a:buClr>
                        <a:buSzPts val="1800"/>
                        <a:buFont typeface="Times New Roman"/>
                        <a:buChar char="•"/>
                      </a:pPr>
                      <a:r>
                        <a:rPr lang="en-US" sz="1800" i="0" u="none" strike="noStrike" cap="none">
                          <a:solidFill>
                            <a:schemeClr val="dk1"/>
                          </a:solidFill>
                          <a:latin typeface="Times New Roman"/>
                          <a:ea typeface="Times New Roman"/>
                          <a:cs typeface="Times New Roman"/>
                          <a:sym typeface="Times New Roman"/>
                        </a:rPr>
                        <a:t> Endangering data privacy.</a:t>
                      </a:r>
                      <a:endParaRPr sz="1800" u="none" strike="noStrike" cap="none">
                        <a:latin typeface="Times New Roman"/>
                        <a:ea typeface="Times New Roman"/>
                        <a:cs typeface="Times New Roman"/>
                        <a:sym typeface="Times New Roman"/>
                      </a:endParaRPr>
                    </a:p>
                  </a:txBody>
                  <a:tcPr marL="91450" marR="91450" marT="45725" marB="45725"/>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1"/>
          <p:cNvSpPr txBox="1">
            <a:spLocks noGrp="1"/>
          </p:cNvSpPr>
          <p:nvPr>
            <p:ph type="title"/>
          </p:nvPr>
        </p:nvSpPr>
        <p:spPr>
          <a:xfrm>
            <a:off x="457200" y="304800"/>
            <a:ext cx="8229600" cy="6096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959"/>
              <a:buFont typeface="Calibri"/>
              <a:buNone/>
            </a:pPr>
            <a:r>
              <a:rPr lang="en-US">
                <a:latin typeface="Times New Roman"/>
                <a:ea typeface="Times New Roman"/>
                <a:cs typeface="Times New Roman"/>
                <a:sym typeface="Times New Roman"/>
              </a:rPr>
              <a:t>LITERATURE SURVEY</a:t>
            </a:r>
            <a:r>
              <a:rPr lang="en-US" sz="3959">
                <a:latin typeface="Times New Roman"/>
                <a:ea typeface="Times New Roman"/>
                <a:cs typeface="Times New Roman"/>
                <a:sym typeface="Times New Roman"/>
              </a:rPr>
              <a:t> </a:t>
            </a:r>
            <a:endParaRPr sz="3959">
              <a:latin typeface="Times New Roman"/>
              <a:ea typeface="Times New Roman"/>
              <a:cs typeface="Times New Roman"/>
              <a:sym typeface="Times New Roman"/>
            </a:endParaRPr>
          </a:p>
        </p:txBody>
      </p:sp>
      <p:graphicFrame>
        <p:nvGraphicFramePr>
          <p:cNvPr id="134" name="Google Shape;134;p21"/>
          <p:cNvGraphicFramePr/>
          <p:nvPr/>
        </p:nvGraphicFramePr>
        <p:xfrm>
          <a:off x="0" y="1023802"/>
          <a:ext cx="9144000" cy="5679085"/>
        </p:xfrm>
        <a:graphic>
          <a:graphicData uri="http://schemas.openxmlformats.org/drawingml/2006/table">
            <a:tbl>
              <a:tblPr firstRow="1" bandRow="1">
                <a:noFill/>
                <a:tableStyleId>{328CC6D0-5A3A-4D98-AE60-2B88E67D6854}</a:tableStyleId>
              </a:tblPr>
              <a:tblGrid>
                <a:gridCol w="533400"/>
                <a:gridCol w="2057400"/>
                <a:gridCol w="2743200"/>
                <a:gridCol w="1905000"/>
                <a:gridCol w="1905000"/>
              </a:tblGrid>
              <a:tr h="558425">
                <a:tc>
                  <a:txBody>
                    <a:bodyPr/>
                    <a:lstStyle/>
                    <a:p>
                      <a:pPr marL="0" marR="0" lvl="0" indent="0" algn="ctr" rtl="0">
                        <a:spcBef>
                          <a:spcPts val="0"/>
                        </a:spcBef>
                        <a:spcAft>
                          <a:spcPts val="0"/>
                        </a:spcAft>
                        <a:buNone/>
                      </a:pPr>
                      <a:r>
                        <a:rPr lang="en-US" sz="1800" u="none" strike="noStrike" cap="none">
                          <a:latin typeface="Times New Roman"/>
                          <a:ea typeface="Times New Roman"/>
                          <a:cs typeface="Times New Roman"/>
                          <a:sym typeface="Times New Roman"/>
                        </a:rPr>
                        <a:t>No.</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Times New Roman"/>
                          <a:ea typeface="Times New Roman"/>
                          <a:cs typeface="Times New Roman"/>
                          <a:sym typeface="Times New Roman"/>
                        </a:rPr>
                        <a:t>Name</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Times New Roman"/>
                          <a:ea typeface="Times New Roman"/>
                          <a:cs typeface="Times New Roman"/>
                          <a:sym typeface="Times New Roman"/>
                        </a:rPr>
                        <a:t>Description</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Times New Roman"/>
                          <a:ea typeface="Times New Roman"/>
                          <a:cs typeface="Times New Roman"/>
                          <a:sym typeface="Times New Roman"/>
                        </a:rPr>
                        <a:t>Pros</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Times New Roman"/>
                          <a:ea typeface="Times New Roman"/>
                          <a:cs typeface="Times New Roman"/>
                          <a:sym typeface="Times New Roman"/>
                        </a:rPr>
                        <a:t>Cons</a:t>
                      </a:r>
                      <a:endParaRPr sz="1800" u="none" strike="noStrike" cap="none">
                        <a:latin typeface="Times New Roman"/>
                        <a:ea typeface="Times New Roman"/>
                        <a:cs typeface="Times New Roman"/>
                        <a:sym typeface="Times New Roman"/>
                      </a:endParaRPr>
                    </a:p>
                  </a:txBody>
                  <a:tcPr marL="91450" marR="91450" marT="45725" marB="45725"/>
                </a:tc>
              </a:tr>
              <a:tr h="2108575">
                <a:tc>
                  <a:txBody>
                    <a:bodyPr/>
                    <a:lstStyle/>
                    <a:p>
                      <a:pPr marL="0" marR="0" lvl="0" indent="0" algn="l" rtl="0">
                        <a:spcBef>
                          <a:spcPts val="0"/>
                        </a:spcBef>
                        <a:spcAft>
                          <a:spcPts val="0"/>
                        </a:spcAft>
                        <a:buNone/>
                      </a:pPr>
                      <a:r>
                        <a:rPr lang="en-US" sz="1800" u="none" strike="noStrike" cap="none">
                          <a:latin typeface="Times New Roman"/>
                          <a:ea typeface="Times New Roman"/>
                          <a:cs typeface="Times New Roman"/>
                          <a:sym typeface="Times New Roman"/>
                        </a:rPr>
                        <a:t>7.</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800" u="none" strike="noStrike" cap="none">
                          <a:latin typeface="Times New Roman"/>
                          <a:ea typeface="Times New Roman"/>
                          <a:cs typeface="Times New Roman"/>
                          <a:sym typeface="Times New Roman"/>
                        </a:rPr>
                        <a:t>Database in Cloud Computing - Database-as-a Service (DBaas) with its Challenges.</a:t>
                      </a:r>
                      <a:endParaRPr>
                        <a:latin typeface="Times New Roman"/>
                        <a:ea typeface="Times New Roman"/>
                        <a:cs typeface="Times New Roman"/>
                        <a:sym typeface="Times New Roman"/>
                      </a:endParaRPr>
                    </a:p>
                    <a:p>
                      <a:pPr marL="0" marR="0" lvl="0" indent="0" algn="l" rtl="0">
                        <a:spcBef>
                          <a:spcPts val="0"/>
                        </a:spcBef>
                        <a:spcAft>
                          <a:spcPts val="0"/>
                        </a:spcAft>
                        <a:buNone/>
                      </a:pPr>
                      <a:r>
                        <a:rPr lang="en-US" sz="1800" u="none" strike="noStrike" cap="none">
                          <a:latin typeface="Times New Roman"/>
                          <a:ea typeface="Times New Roman"/>
                          <a:cs typeface="Times New Roman"/>
                          <a:sym typeface="Times New Roman"/>
                        </a:rPr>
                        <a:t>(Shweta Dinesh Bijwe and Prof. P. L. Ramteke)</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800" u="none" strike="noStrike" cap="none">
                          <a:latin typeface="Times New Roman"/>
                          <a:ea typeface="Times New Roman"/>
                          <a:cs typeface="Times New Roman"/>
                          <a:sym typeface="Times New Roman"/>
                        </a:rPr>
                        <a:t>A DBaaS promises to move much of the operational burden of provisioning, configuration, scaling, performance tuning, backup, privacy, and access control from the database users to the service operator, offering lower overall costs to users. </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a:buNone/>
                      </a:pPr>
                      <a:r>
                        <a:rPr lang="en-US" sz="1800" i="0" u="none" strike="noStrike" cap="none">
                          <a:solidFill>
                            <a:schemeClr val="dk1"/>
                          </a:solidFill>
                          <a:latin typeface="Times New Roman"/>
                          <a:ea typeface="Times New Roman"/>
                          <a:cs typeface="Times New Roman"/>
                          <a:sym typeface="Times New Roman"/>
                        </a:rPr>
                        <a:t>The database is off site, meaning loss of power or natural disaster at your business doesn’t affect it.</a:t>
                      </a:r>
                      <a:endParaRPr>
                        <a:latin typeface="Times New Roman"/>
                        <a:ea typeface="Times New Roman"/>
                        <a:cs typeface="Times New Roman"/>
                        <a:sym typeface="Times New Roman"/>
                      </a:endParaRPr>
                    </a:p>
                    <a:p>
                      <a:pPr marL="0" marR="0" lvl="0" indent="0" algn="l" rtl="0">
                        <a:spcBef>
                          <a:spcPts val="0"/>
                        </a:spcBef>
                        <a:spcAft>
                          <a:spcPts val="0"/>
                        </a:spcAft>
                        <a:buClr>
                          <a:schemeClr val="dk1"/>
                        </a:buClr>
                        <a:buSzPts val="1800"/>
                        <a:buFont typeface="Arial"/>
                        <a:buNone/>
                      </a:pPr>
                      <a:endParaRPr sz="1800" i="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Clr>
                          <a:schemeClr val="dk1"/>
                        </a:buClr>
                        <a:buSzPts val="1800"/>
                        <a:buFont typeface="Arial"/>
                        <a:buNone/>
                      </a:pPr>
                      <a:r>
                        <a:rPr lang="en-US" sz="1800" i="0" u="none" strike="noStrike" cap="none">
                          <a:solidFill>
                            <a:schemeClr val="dk1"/>
                          </a:solidFill>
                          <a:latin typeface="Times New Roman"/>
                          <a:ea typeface="Times New Roman"/>
                          <a:cs typeface="Times New Roman"/>
                          <a:sym typeface="Times New Roman"/>
                        </a:rPr>
                        <a:t>Don’t have direct access to the servers that are running your database.</a:t>
                      </a:r>
                      <a:endParaRPr sz="1800" i="0" u="none" strike="noStrike" cap="none">
                        <a:latin typeface="Times New Roman"/>
                        <a:ea typeface="Times New Roman"/>
                        <a:cs typeface="Times New Roman"/>
                        <a:sym typeface="Times New Roman"/>
                      </a:endParaRPr>
                    </a:p>
                  </a:txBody>
                  <a:tcPr marL="91450" marR="91450" marT="45725" marB="45725"/>
                </a:tc>
              </a:tr>
              <a:tr h="1892475">
                <a:tc>
                  <a:txBody>
                    <a:bodyPr/>
                    <a:lstStyle/>
                    <a:p>
                      <a:pPr marL="0" marR="0" lvl="0" indent="0" algn="l" rtl="0">
                        <a:spcBef>
                          <a:spcPts val="0"/>
                        </a:spcBef>
                        <a:spcAft>
                          <a:spcPts val="0"/>
                        </a:spcAft>
                        <a:buNone/>
                      </a:pPr>
                      <a:r>
                        <a:rPr lang="en-US" sz="1800" u="none" strike="noStrike" cap="none">
                          <a:latin typeface="Times New Roman"/>
                          <a:ea typeface="Times New Roman"/>
                          <a:cs typeface="Times New Roman"/>
                          <a:sym typeface="Times New Roman"/>
                        </a:rPr>
                        <a:t>8.</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800" u="none" strike="noStrike" cap="none">
                          <a:latin typeface="Times New Roman"/>
                          <a:ea typeface="Times New Roman"/>
                          <a:cs typeface="Times New Roman"/>
                          <a:sym typeface="Times New Roman"/>
                        </a:rPr>
                        <a:t>Cloud Database - Database As A Service. </a:t>
                      </a:r>
                      <a:endParaRPr>
                        <a:latin typeface="Times New Roman"/>
                        <a:ea typeface="Times New Roman"/>
                        <a:cs typeface="Times New Roman"/>
                        <a:sym typeface="Times New Roman"/>
                      </a:endParaRPr>
                    </a:p>
                    <a:p>
                      <a:pPr marL="0" marR="0" lvl="0" indent="0" algn="l" rtl="0">
                        <a:spcBef>
                          <a:spcPts val="0"/>
                        </a:spcBef>
                        <a:spcAft>
                          <a:spcPts val="0"/>
                        </a:spcAft>
                        <a:buNone/>
                      </a:pPr>
                      <a:r>
                        <a:rPr lang="en-US" sz="1800" u="none" strike="noStrike" cap="none">
                          <a:latin typeface="Times New Roman"/>
                          <a:ea typeface="Times New Roman"/>
                          <a:cs typeface="Times New Roman"/>
                          <a:sym typeface="Times New Roman"/>
                        </a:rPr>
                        <a:t>(Waleed Al Shehri)</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800" u="none" strike="noStrike" cap="none">
                          <a:latin typeface="Times New Roman"/>
                          <a:ea typeface="Times New Roman"/>
                          <a:cs typeface="Times New Roman"/>
                          <a:sym typeface="Times New Roman"/>
                        </a:rPr>
                        <a:t>The structure of database in cloud computing and its working in collaboration with nodes is observed under database as a service.</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Clr>
                          <a:schemeClr val="dk1"/>
                        </a:buClr>
                        <a:buSzPts val="1800"/>
                        <a:buFont typeface="Arial"/>
                        <a:buNone/>
                      </a:pPr>
                      <a:r>
                        <a:rPr lang="en-US" sz="1800" i="0" u="none" strike="noStrike" cap="none">
                          <a:solidFill>
                            <a:schemeClr val="dk1"/>
                          </a:solidFill>
                          <a:latin typeface="Times New Roman"/>
                          <a:ea typeface="Times New Roman"/>
                          <a:cs typeface="Times New Roman"/>
                          <a:sym typeface="Times New Roman"/>
                        </a:rPr>
                        <a:t> The DBaaS model can also help reduce data and database redundancy and improve overall Quality of Service.</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800" i="0" u="none" strike="noStrike" cap="none">
                          <a:solidFill>
                            <a:schemeClr val="dk1"/>
                          </a:solidFill>
                          <a:latin typeface="Times New Roman"/>
                          <a:ea typeface="Times New Roman"/>
                          <a:cs typeface="Times New Roman"/>
                          <a:sym typeface="Times New Roman"/>
                        </a:rPr>
                        <a:t>Database doesn't support features such as data compression and table partitions.</a:t>
                      </a:r>
                      <a:endParaRPr sz="1800" u="none" strike="noStrike" cap="none">
                        <a:latin typeface="Times New Roman"/>
                        <a:ea typeface="Times New Roman"/>
                        <a:cs typeface="Times New Roman"/>
                        <a:sym typeface="Times New Roman"/>
                      </a:endParaRPr>
                    </a:p>
                  </a:txBody>
                  <a:tcPr marL="91450" marR="91450" marT="45725" marB="45725"/>
                </a:tc>
              </a:tr>
            </a:tbl>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0</TotalTime>
  <Words>1858</Words>
  <PresentationFormat>On-screen Show (4:3)</PresentationFormat>
  <Paragraphs>249</Paragraphs>
  <Slides>33</Slides>
  <Notes>33</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Equity</vt:lpstr>
      <vt:lpstr>Slide 1</vt:lpstr>
      <vt:lpstr>ABSTRACT</vt:lpstr>
      <vt:lpstr>OBJECTIVE</vt:lpstr>
      <vt:lpstr>EXISTING SYSTEM</vt:lpstr>
      <vt:lpstr>PROPOSED SYSTEM</vt:lpstr>
      <vt:lpstr>LITERATURE SURVEY</vt:lpstr>
      <vt:lpstr>LITERATURE SURVEY</vt:lpstr>
      <vt:lpstr>LITERATURE SURVEY </vt:lpstr>
      <vt:lpstr>LITERATURE SURVEY </vt:lpstr>
      <vt:lpstr>LITERATURE SURVEY</vt:lpstr>
      <vt:lpstr>LITERATURE SURVEY </vt:lpstr>
      <vt:lpstr>ARCHITECTURE DIAGRAM</vt:lpstr>
      <vt:lpstr>HARDWARE &amp; SOFTWARE REQUIREMENTS</vt:lpstr>
      <vt:lpstr>OVERVIEW OF MOBILE APP</vt:lpstr>
      <vt:lpstr>OVERVIEW OF WEBSITE</vt:lpstr>
      <vt:lpstr>MODULES</vt:lpstr>
      <vt:lpstr>MODULES</vt:lpstr>
      <vt:lpstr>MODULES</vt:lpstr>
      <vt:lpstr>MODULES</vt:lpstr>
      <vt:lpstr>MODULES</vt:lpstr>
      <vt:lpstr>MODULES</vt:lpstr>
      <vt:lpstr>MODULES</vt:lpstr>
      <vt:lpstr>OUTPUT</vt:lpstr>
      <vt:lpstr>OUTPUT</vt:lpstr>
      <vt:lpstr>OUTPUT</vt:lpstr>
      <vt:lpstr>OUTPUT</vt:lpstr>
      <vt:lpstr>OUTPUT</vt:lpstr>
      <vt:lpstr>OUTPUT</vt:lpstr>
      <vt:lpstr>CONCLUSION</vt:lpstr>
      <vt:lpstr>REFERENCE</vt:lpstr>
      <vt:lpstr>REFERENCE CONTD.</vt:lpstr>
      <vt:lpstr>REFERENCE CONTD.</vt:lpstr>
      <vt:lpstr>REFERENCE CONTD.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student</cp:lastModifiedBy>
  <cp:revision>1</cp:revision>
  <dcterms:modified xsi:type="dcterms:W3CDTF">2019-02-28T04:58:34Z</dcterms:modified>
</cp:coreProperties>
</file>