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7" r:id="rId2"/>
    <p:sldId id="258" r:id="rId3"/>
    <p:sldId id="268" r:id="rId4"/>
    <p:sldId id="259" r:id="rId5"/>
    <p:sldId id="260" r:id="rId6"/>
    <p:sldId id="261" r:id="rId7"/>
    <p:sldId id="276" r:id="rId8"/>
    <p:sldId id="277" r:id="rId9"/>
    <p:sldId id="266" r:id="rId10"/>
    <p:sldId id="262" r:id="rId11"/>
    <p:sldId id="267" r:id="rId12"/>
    <p:sldId id="274" r:id="rId13"/>
    <p:sldId id="264" r:id="rId14"/>
    <p:sldId id="265" r:id="rId15"/>
    <p:sldId id="269" r:id="rId16"/>
    <p:sldId id="271" r:id="rId17"/>
    <p:sldId id="272" r:id="rId18"/>
    <p:sldId id="273" r:id="rId19"/>
    <p:sldId id="26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924" y="-12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A4D758A4-E789-477D-828A-617DBB8E320B}" type="datetimeFigureOut">
              <a:rPr lang="en-US" smtClean="0"/>
              <a:pPr/>
              <a:t>23-Jan-19</a:t>
            </a:fld>
            <a:endParaRPr lang="en-US"/>
          </a:p>
        </p:txBody>
      </p:sp>
      <p:sp>
        <p:nvSpPr>
          <p:cNvPr id="8" name="Slide Number Placeholder 7"/>
          <p:cNvSpPr>
            <a:spLocks noGrp="1"/>
          </p:cNvSpPr>
          <p:nvPr>
            <p:ph type="sldNum" sz="quarter" idx="11"/>
          </p:nvPr>
        </p:nvSpPr>
        <p:spPr/>
        <p:txBody>
          <a:bodyPr/>
          <a:lstStyle/>
          <a:p>
            <a:fld id="{208C566A-FE50-4D57-9EF3-A57167715EE0}"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ransition spd="med">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D758A4-E789-477D-828A-617DBB8E320B}" type="datetimeFigureOut">
              <a:rPr lang="en-US" smtClean="0"/>
              <a:pPr/>
              <a:t>23-Jan-19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C566A-FE50-4D57-9EF3-A57167715EE0}" type="slidenum">
              <a:rPr lang="en-US" smtClean="0"/>
              <a:pPr/>
              <a:t>‹#›</a:t>
            </a:fld>
            <a:endParaRPr lang="en-US"/>
          </a:p>
        </p:txBody>
      </p:sp>
    </p:spTree>
  </p:cSld>
  <p:clrMapOvr>
    <a:masterClrMapping/>
  </p:clrMapOvr>
  <p:transition spd="med">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D758A4-E789-477D-828A-617DBB8E320B}" type="datetimeFigureOut">
              <a:rPr lang="en-US" smtClean="0"/>
              <a:pPr/>
              <a:t>23-Jan-19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C566A-FE50-4D57-9EF3-A57167715EE0}" type="slidenum">
              <a:rPr lang="en-US" smtClean="0"/>
              <a:pPr/>
              <a:t>‹#›</a:t>
            </a:fld>
            <a:endParaRPr lang="en-US"/>
          </a:p>
        </p:txBody>
      </p:sp>
    </p:spTree>
  </p:cSld>
  <p:clrMapOvr>
    <a:masterClrMapping/>
  </p:clrMapOvr>
  <p:transition spd="med">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A4D758A4-E789-477D-828A-617DBB8E320B}" type="datetimeFigureOut">
              <a:rPr lang="en-US" smtClean="0"/>
              <a:pPr/>
              <a:t>23-Jan-19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C566A-FE50-4D57-9EF3-A57167715EE0}" type="slidenum">
              <a:rPr lang="en-US" smtClean="0"/>
              <a:pPr/>
              <a:t>‹#›</a:t>
            </a:fld>
            <a:endParaRPr lang="en-US"/>
          </a:p>
        </p:txBody>
      </p:sp>
    </p:spTree>
  </p:cSld>
  <p:clrMapOvr>
    <a:masterClrMapping/>
  </p:clrMapOvr>
  <p:transition spd="med">
    <p:pu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D758A4-E789-477D-828A-617DBB8E320B}" type="datetimeFigureOut">
              <a:rPr lang="en-US" smtClean="0"/>
              <a:pPr/>
              <a:t>23-Jan-19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C566A-FE50-4D57-9EF3-A57167715EE0}"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push/>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4D758A4-E789-477D-828A-617DBB8E320B}" type="datetimeFigureOut">
              <a:rPr lang="en-US" smtClean="0"/>
              <a:pPr/>
              <a:t>23-Jan-19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C566A-FE50-4D57-9EF3-A57167715EE0}"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push/>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4D758A4-E789-477D-828A-617DBB8E320B}" type="datetimeFigureOut">
              <a:rPr lang="en-US" smtClean="0"/>
              <a:pPr/>
              <a:t>23-Jan-19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8C566A-FE50-4D57-9EF3-A57167715EE0}"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D758A4-E789-477D-828A-617DBB8E320B}" type="datetimeFigureOut">
              <a:rPr lang="en-US" smtClean="0"/>
              <a:pPr/>
              <a:t>23-Jan-19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8C566A-FE50-4D57-9EF3-A57167715EE0}" type="slidenum">
              <a:rPr lang="en-US" smtClean="0"/>
              <a:pPr/>
              <a:t>‹#›</a:t>
            </a:fld>
            <a:endParaRPr lang="en-US"/>
          </a:p>
        </p:txBody>
      </p:sp>
    </p:spTree>
  </p:cSld>
  <p:clrMapOvr>
    <a:masterClrMapping/>
  </p:clrMapOvr>
  <p:transition spd="med">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758A4-E789-477D-828A-617DBB8E320B}" type="datetimeFigureOut">
              <a:rPr lang="en-US" smtClean="0"/>
              <a:pPr/>
              <a:t>23-Jan-19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8C566A-FE50-4D57-9EF3-A57167715EE0}" type="slidenum">
              <a:rPr lang="en-US" smtClean="0"/>
              <a:pPr/>
              <a:t>‹#›</a:t>
            </a:fld>
            <a:endParaRPr lang="en-US"/>
          </a:p>
        </p:txBody>
      </p:sp>
    </p:spTree>
  </p:cSld>
  <p:clrMapOvr>
    <a:masterClrMapping/>
  </p:clrMapOvr>
  <p:transition spd="med">
    <p:pu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D758A4-E789-477D-828A-617DBB8E320B}" type="datetimeFigureOut">
              <a:rPr lang="en-US" smtClean="0"/>
              <a:pPr/>
              <a:t>23-Jan-19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C566A-FE50-4D57-9EF3-A57167715EE0}" type="slidenum">
              <a:rPr lang="en-US" smtClean="0"/>
              <a:pPr/>
              <a:t>‹#›</a:t>
            </a:fld>
            <a:endParaRPr lang="en-US"/>
          </a:p>
        </p:txBody>
      </p:sp>
    </p:spTree>
  </p:cSld>
  <p:clrMapOvr>
    <a:masterClrMapping/>
  </p:clrMapOvr>
  <p:transition spd="med">
    <p:push/>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23-Jan-19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med">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A4D758A4-E789-477D-828A-617DBB8E320B}" type="datetimeFigureOut">
              <a:rPr lang="en-US" smtClean="0"/>
              <a:pPr/>
              <a:t>23-Jan-19</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08C566A-FE50-4D57-9EF3-A57167715EE0}"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ransition spd="med">
    <p:push/>
  </p:transition>
  <p:timing>
    <p:tnLst>
      <p:par>
        <p:cTn id="1" dur="indefinite" restart="never" nodeType="tmRoot"/>
      </p:par>
    </p:tnLst>
  </p:timing>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 y="776288"/>
            <a:ext cx="8686800" cy="1470025"/>
          </a:xfrm>
        </p:spPr>
        <p:txBody>
          <a:bodyPr>
            <a:normAutofit/>
          </a:bodyPr>
          <a:lstStyle/>
          <a:p>
            <a:r>
              <a:rPr lang="en-US" sz="3600" dirty="0" smtClean="0">
                <a:latin typeface="Times New Roman" pitchFamily="18" charset="0"/>
                <a:cs typeface="Times New Roman" pitchFamily="18" charset="0"/>
              </a:rPr>
              <a:t>Penalty Monitor for Violating Traffic Rules using Cloud Computing</a:t>
            </a:r>
            <a:endParaRPr lang="en-US" sz="3600" dirty="0">
              <a:latin typeface="Times New Roman" pitchFamily="18" charset="0"/>
              <a:cs typeface="Times New Roman" pitchFamily="18" charset="0"/>
            </a:endParaRPr>
          </a:p>
        </p:txBody>
      </p:sp>
      <p:sp>
        <p:nvSpPr>
          <p:cNvPr id="5" name="Content Placeholder 4"/>
          <p:cNvSpPr>
            <a:spLocks noGrp="1"/>
          </p:cNvSpPr>
          <p:nvPr>
            <p:ph type="subTitle" idx="1"/>
          </p:nvPr>
        </p:nvSpPr>
        <p:spPr>
          <a:xfrm>
            <a:off x="228600" y="3657600"/>
            <a:ext cx="5257800" cy="1905000"/>
          </a:xfrm>
        </p:spPr>
        <p:txBody>
          <a:bodyPr>
            <a:noAutofit/>
          </a:bodyPr>
          <a:lstStyle/>
          <a:p>
            <a:pPr algn="l">
              <a:buNone/>
            </a:pPr>
            <a:r>
              <a:rPr lang="en-US" sz="2400" b="1" dirty="0" smtClean="0">
                <a:solidFill>
                  <a:schemeClr val="tx1"/>
                </a:solidFill>
                <a:latin typeface="Times New Roman" pitchFamily="18" charset="0"/>
                <a:cs typeface="Times New Roman" pitchFamily="18" charset="0"/>
              </a:rPr>
              <a:t>TEAM MEMBERS</a:t>
            </a:r>
          </a:p>
          <a:p>
            <a:pPr algn="l">
              <a:buNone/>
            </a:pPr>
            <a:r>
              <a:rPr lang="en-US" sz="2000" dirty="0" smtClean="0">
                <a:solidFill>
                  <a:schemeClr val="tx1"/>
                </a:solidFill>
                <a:latin typeface="Times New Roman" pitchFamily="18" charset="0"/>
                <a:cs typeface="Times New Roman" pitchFamily="18" charset="0"/>
              </a:rPr>
              <a:t>Dwarakeshwaran B M- 723715104006</a:t>
            </a:r>
          </a:p>
          <a:p>
            <a:pPr algn="l">
              <a:buNone/>
            </a:pPr>
            <a:r>
              <a:rPr lang="en-US" sz="2000" dirty="0" err="1" smtClean="0">
                <a:solidFill>
                  <a:schemeClr val="tx1"/>
                </a:solidFill>
                <a:latin typeface="Times New Roman" pitchFamily="18" charset="0"/>
                <a:cs typeface="Times New Roman" pitchFamily="18" charset="0"/>
              </a:rPr>
              <a:t>Manikandan</a:t>
            </a:r>
            <a:r>
              <a:rPr lang="en-US" sz="2000" dirty="0" smtClean="0">
                <a:solidFill>
                  <a:schemeClr val="tx1"/>
                </a:solidFill>
                <a:latin typeface="Times New Roman" pitchFamily="18" charset="0"/>
                <a:cs typeface="Times New Roman" pitchFamily="18" charset="0"/>
              </a:rPr>
              <a:t> M – 723715104021</a:t>
            </a:r>
          </a:p>
          <a:p>
            <a:pPr algn="l">
              <a:buNone/>
            </a:pPr>
            <a:r>
              <a:rPr lang="en-US" sz="2000" dirty="0" err="1" smtClean="0">
                <a:solidFill>
                  <a:schemeClr val="tx1"/>
                </a:solidFill>
                <a:latin typeface="Times New Roman" pitchFamily="18" charset="0"/>
                <a:cs typeface="Times New Roman" pitchFamily="18" charset="0"/>
              </a:rPr>
              <a:t>ManojPrabhu</a:t>
            </a:r>
            <a:r>
              <a:rPr lang="en-US" sz="2000" dirty="0" smtClean="0">
                <a:solidFill>
                  <a:schemeClr val="tx1"/>
                </a:solidFill>
                <a:latin typeface="Times New Roman" pitchFamily="18" charset="0"/>
                <a:cs typeface="Times New Roman" pitchFamily="18" charset="0"/>
              </a:rPr>
              <a:t> D – 723715104025</a:t>
            </a:r>
          </a:p>
          <a:p>
            <a:pPr algn="l">
              <a:buNone/>
            </a:pPr>
            <a:r>
              <a:rPr lang="en-US" sz="2000" dirty="0" err="1" smtClean="0">
                <a:solidFill>
                  <a:schemeClr val="tx1"/>
                </a:solidFill>
                <a:latin typeface="Times New Roman" pitchFamily="18" charset="0"/>
                <a:cs typeface="Times New Roman" pitchFamily="18" charset="0"/>
              </a:rPr>
              <a:t>Raghin</a:t>
            </a:r>
            <a:r>
              <a:rPr lang="en-US" sz="2000" dirty="0" smtClean="0">
                <a:solidFill>
                  <a:schemeClr val="tx1"/>
                </a:solidFill>
                <a:latin typeface="Times New Roman" pitchFamily="18" charset="0"/>
                <a:cs typeface="Times New Roman" pitchFamily="18" charset="0"/>
              </a:rPr>
              <a:t> R - 723715104039</a:t>
            </a:r>
          </a:p>
        </p:txBody>
      </p:sp>
      <p:sp>
        <p:nvSpPr>
          <p:cNvPr id="8" name="TextBox 7"/>
          <p:cNvSpPr txBox="1"/>
          <p:nvPr/>
        </p:nvSpPr>
        <p:spPr>
          <a:xfrm>
            <a:off x="5715000" y="3657600"/>
            <a:ext cx="3276600" cy="1077218"/>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TEAM GUIDE</a:t>
            </a:r>
          </a:p>
          <a:p>
            <a:r>
              <a:rPr lang="en-US" sz="2000" dirty="0" smtClean="0">
                <a:latin typeface="Times New Roman" pitchFamily="18" charset="0"/>
                <a:cs typeface="Times New Roman" pitchFamily="18" charset="0"/>
              </a:rPr>
              <a:t>Mr. R. </a:t>
            </a:r>
            <a:r>
              <a:rPr lang="en-US" sz="2000" dirty="0" err="1" smtClean="0">
                <a:latin typeface="Times New Roman" pitchFamily="18" charset="0"/>
                <a:cs typeface="Times New Roman" pitchFamily="18" charset="0"/>
              </a:rPr>
              <a:t>Chandrasekar</a:t>
            </a:r>
            <a:r>
              <a:rPr lang="en-US" sz="2000" dirty="0" smtClean="0">
                <a:latin typeface="Times New Roman" pitchFamily="18" charset="0"/>
                <a:cs typeface="Times New Roman" pitchFamily="18" charset="0"/>
              </a:rPr>
              <a:t> (HOD/CSE)</a:t>
            </a:r>
            <a:endParaRPr lang="en-US" sz="2000" dirty="0">
              <a:latin typeface="Times New Roman" pitchFamily="18" charset="0"/>
              <a:cs typeface="Times New Roman" pitchFamily="18" charset="0"/>
            </a:endParaRPr>
          </a:p>
        </p:txBody>
      </p:sp>
    </p:spTree>
  </p:cSld>
  <p:clrMapOvr>
    <a:masterClrMapping/>
  </p:clrMapOvr>
  <p:transition spd="med">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MODULES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3200" dirty="0" smtClean="0">
                <a:solidFill>
                  <a:schemeClr val="tx1"/>
                </a:solidFill>
                <a:latin typeface="Times New Roman" pitchFamily="18" charset="0"/>
                <a:cs typeface="Times New Roman" pitchFamily="18" charset="0"/>
              </a:rPr>
              <a:t>App module has 6 activities.</a:t>
            </a:r>
          </a:p>
          <a:p>
            <a:pPr lvl="1"/>
            <a:r>
              <a:rPr lang="en-US" sz="2000" dirty="0" smtClean="0">
                <a:solidFill>
                  <a:schemeClr val="tx1"/>
                </a:solidFill>
                <a:latin typeface="Times New Roman" pitchFamily="18" charset="0"/>
                <a:cs typeface="Times New Roman" pitchFamily="18" charset="0"/>
              </a:rPr>
              <a:t>Splash Screen</a:t>
            </a:r>
          </a:p>
          <a:p>
            <a:pPr lvl="1"/>
            <a:r>
              <a:rPr lang="en-US" sz="2000" dirty="0" smtClean="0">
                <a:solidFill>
                  <a:schemeClr val="tx1"/>
                </a:solidFill>
                <a:latin typeface="Times New Roman" pitchFamily="18" charset="0"/>
                <a:cs typeface="Times New Roman" pitchFamily="18" charset="0"/>
              </a:rPr>
              <a:t>Login Activity</a:t>
            </a:r>
          </a:p>
          <a:p>
            <a:pPr lvl="1"/>
            <a:r>
              <a:rPr lang="en-US" sz="2000" dirty="0" smtClean="0">
                <a:solidFill>
                  <a:schemeClr val="tx1"/>
                </a:solidFill>
                <a:latin typeface="Times New Roman" pitchFamily="18" charset="0"/>
                <a:cs typeface="Times New Roman" pitchFamily="18" charset="0"/>
              </a:rPr>
              <a:t>Offender information submission activity</a:t>
            </a:r>
          </a:p>
          <a:p>
            <a:pPr lvl="1"/>
            <a:r>
              <a:rPr lang="en-US" sz="2000" dirty="0" smtClean="0">
                <a:solidFill>
                  <a:schemeClr val="tx1"/>
                </a:solidFill>
                <a:latin typeface="Times New Roman" pitchFamily="18" charset="0"/>
                <a:cs typeface="Times New Roman" pitchFamily="18" charset="0"/>
              </a:rPr>
              <a:t>Section Number Entering Activity</a:t>
            </a:r>
          </a:p>
          <a:p>
            <a:pPr lvl="1"/>
            <a:r>
              <a:rPr lang="en-US" sz="2000" dirty="0" smtClean="0">
                <a:solidFill>
                  <a:schemeClr val="tx1"/>
                </a:solidFill>
                <a:latin typeface="Times New Roman" pitchFamily="18" charset="0"/>
                <a:cs typeface="Times New Roman" pitchFamily="18" charset="0"/>
              </a:rPr>
              <a:t>Offence Information Provider </a:t>
            </a:r>
            <a:r>
              <a:rPr lang="en-US" sz="2000" dirty="0" smtClean="0">
                <a:solidFill>
                  <a:schemeClr val="tx1"/>
                </a:solidFill>
                <a:latin typeface="Times New Roman" pitchFamily="18" charset="0"/>
                <a:cs typeface="Times New Roman" pitchFamily="18" charset="0"/>
              </a:rPr>
              <a:t>Activity</a:t>
            </a:r>
            <a:endParaRPr lang="en-US" sz="2000" dirty="0" smtClean="0">
              <a:solidFill>
                <a:schemeClr val="tx1"/>
              </a:solidFill>
              <a:latin typeface="Times New Roman" pitchFamily="18" charset="0"/>
              <a:cs typeface="Times New Roman" pitchFamily="18" charset="0"/>
            </a:endParaRPr>
          </a:p>
          <a:p>
            <a:r>
              <a:rPr lang="en-US" sz="3200" dirty="0" smtClean="0">
                <a:solidFill>
                  <a:schemeClr val="tx1"/>
                </a:solidFill>
                <a:latin typeface="Times New Roman" pitchFamily="18" charset="0"/>
                <a:cs typeface="Times New Roman" pitchFamily="18" charset="0"/>
              </a:rPr>
              <a:t>Website module has 3 activities.</a:t>
            </a:r>
          </a:p>
          <a:p>
            <a:pPr lvl="1"/>
            <a:r>
              <a:rPr lang="en-US" sz="2000" dirty="0" smtClean="0">
                <a:solidFill>
                  <a:schemeClr val="tx1"/>
                </a:solidFill>
                <a:latin typeface="Times New Roman" pitchFamily="18" charset="0"/>
                <a:cs typeface="Times New Roman" pitchFamily="18" charset="0"/>
              </a:rPr>
              <a:t>Login Page</a:t>
            </a:r>
          </a:p>
          <a:p>
            <a:pPr lvl="1"/>
            <a:r>
              <a:rPr lang="en-US" sz="2000" dirty="0" smtClean="0">
                <a:solidFill>
                  <a:schemeClr val="tx1"/>
                </a:solidFill>
                <a:latin typeface="Times New Roman" pitchFamily="18" charset="0"/>
                <a:cs typeface="Times New Roman" pitchFamily="18" charset="0"/>
              </a:rPr>
              <a:t>Database View Page</a:t>
            </a:r>
          </a:p>
          <a:p>
            <a:pPr lvl="1"/>
            <a:r>
              <a:rPr lang="en-US" sz="2000" dirty="0" smtClean="0">
                <a:solidFill>
                  <a:schemeClr val="tx1"/>
                </a:solidFill>
                <a:latin typeface="Times New Roman" pitchFamily="18" charset="0"/>
                <a:cs typeface="Times New Roman" pitchFamily="18" charset="0"/>
              </a:rPr>
              <a:t>Database Modify Page</a:t>
            </a:r>
            <a:endParaRPr lang="en-US" sz="2000" dirty="0">
              <a:solidFill>
                <a:schemeClr val="tx1"/>
              </a:solidFill>
              <a:latin typeface="Times New Roman" pitchFamily="18" charset="0"/>
              <a:cs typeface="Times New Roman" pitchFamily="18" charset="0"/>
            </a:endParaRPr>
          </a:p>
        </p:txBody>
      </p:sp>
    </p:spTree>
  </p:cSld>
  <p:clrMapOvr>
    <a:masterClrMapping/>
  </p:clrMapOvr>
  <p:transition spd="med">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DATA FLOW </a:t>
            </a:r>
            <a:r>
              <a:rPr lang="en-US" dirty="0" smtClean="0"/>
              <a:t>DIAGRAM</a:t>
            </a:r>
            <a:endParaRPr lang="en-US" dirty="0"/>
          </a:p>
        </p:txBody>
      </p:sp>
      <p:pic>
        <p:nvPicPr>
          <p:cNvPr id="2050" name="Picture 2" descr="C:\Users\DWARKI\Downloads\TeamTi10.png"/>
          <p:cNvPicPr>
            <a:picLocks noChangeAspect="1" noChangeArrowheads="1"/>
          </p:cNvPicPr>
          <p:nvPr/>
        </p:nvPicPr>
        <p:blipFill>
          <a:blip r:embed="rId2"/>
          <a:srcRect/>
          <a:stretch>
            <a:fillRect/>
          </a:stretch>
        </p:blipFill>
        <p:spPr bwMode="auto">
          <a:xfrm>
            <a:off x="685800" y="1219200"/>
            <a:ext cx="8001000" cy="5638800"/>
          </a:xfrm>
          <a:prstGeom prst="rect">
            <a:avLst/>
          </a:prstGeom>
          <a:noFill/>
        </p:spPr>
      </p:pic>
    </p:spTree>
  </p:cSld>
  <p:clrMapOvr>
    <a:masterClrMapping/>
  </p:clrMapOvr>
  <p:transition spd="med">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lstStyle/>
          <a:p>
            <a:r>
              <a:rPr lang="en-US" dirty="0" smtClean="0"/>
              <a:t>DATA FLOW DIAGRAM</a:t>
            </a:r>
            <a:endParaRPr lang="en-US" dirty="0"/>
          </a:p>
        </p:txBody>
      </p:sp>
      <p:pic>
        <p:nvPicPr>
          <p:cNvPr id="3074" name="Picture 2" descr="C:\Users\DWARKI\Downloads\WEBSITE.png"/>
          <p:cNvPicPr>
            <a:picLocks noChangeAspect="1" noChangeArrowheads="1"/>
          </p:cNvPicPr>
          <p:nvPr/>
        </p:nvPicPr>
        <p:blipFill>
          <a:blip r:embed="rId2"/>
          <a:srcRect/>
          <a:stretch>
            <a:fillRect/>
          </a:stretch>
        </p:blipFill>
        <p:spPr bwMode="auto">
          <a:xfrm>
            <a:off x="376024" y="988726"/>
            <a:ext cx="8767976" cy="5869274"/>
          </a:xfrm>
          <a:prstGeom prst="rect">
            <a:avLst/>
          </a:prstGeom>
          <a:noFill/>
        </p:spPr>
      </p:pic>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LITERATURE SURVEY</a:t>
            </a:r>
            <a:endParaRPr lang="en-US" dirty="0"/>
          </a:p>
        </p:txBody>
      </p:sp>
      <p:graphicFrame>
        <p:nvGraphicFramePr>
          <p:cNvPr id="7" name="Content Placeholder 6"/>
          <p:cNvGraphicFramePr>
            <a:graphicFrameLocks noGrp="1"/>
          </p:cNvGraphicFramePr>
          <p:nvPr>
            <p:ph idx="1"/>
          </p:nvPr>
        </p:nvGraphicFramePr>
        <p:xfrm>
          <a:off x="457200" y="838199"/>
          <a:ext cx="8534400" cy="5902307"/>
        </p:xfrm>
        <a:graphic>
          <a:graphicData uri="http://schemas.openxmlformats.org/drawingml/2006/table">
            <a:tbl>
              <a:tblPr firstRow="1" bandRow="1">
                <a:tableStyleId>{5C22544A-7EE6-4342-B048-85BDC9FD1C3A}</a:tableStyleId>
              </a:tblPr>
              <a:tblGrid>
                <a:gridCol w="632178"/>
                <a:gridCol w="1896533"/>
                <a:gridCol w="2881489"/>
                <a:gridCol w="1676400"/>
                <a:gridCol w="1447800"/>
              </a:tblGrid>
              <a:tr h="507347">
                <a:tc>
                  <a:txBody>
                    <a:bodyPr/>
                    <a:lstStyle/>
                    <a:p>
                      <a:pPr algn="ctr"/>
                      <a:r>
                        <a:rPr lang="en-US" b="1" dirty="0" smtClean="0"/>
                        <a:t>No</a:t>
                      </a:r>
                      <a:r>
                        <a:rPr lang="en-US" dirty="0" smtClean="0"/>
                        <a:t>.</a:t>
                      </a:r>
                      <a:r>
                        <a:rPr lang="en-US" baseline="0" dirty="0" smtClean="0"/>
                        <a:t> </a:t>
                      </a:r>
                      <a:endParaRPr lang="en-US" dirty="0"/>
                    </a:p>
                  </a:txBody>
                  <a:tcPr/>
                </a:tc>
                <a:tc>
                  <a:txBody>
                    <a:bodyPr/>
                    <a:lstStyle/>
                    <a:p>
                      <a:pPr algn="ctr"/>
                      <a:r>
                        <a:rPr lang="en-US" dirty="0" smtClean="0"/>
                        <a:t>Name</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Pros</a:t>
                      </a:r>
                      <a:endParaRPr lang="en-US" dirty="0"/>
                    </a:p>
                  </a:txBody>
                  <a:tcPr/>
                </a:tc>
                <a:tc>
                  <a:txBody>
                    <a:bodyPr/>
                    <a:lstStyle/>
                    <a:p>
                      <a:pPr algn="ctr"/>
                      <a:r>
                        <a:rPr lang="en-US" dirty="0" smtClean="0"/>
                        <a:t>Cons</a:t>
                      </a:r>
                      <a:endParaRPr lang="en-US" dirty="0"/>
                    </a:p>
                  </a:txBody>
                  <a:tcPr/>
                </a:tc>
              </a:tr>
              <a:tr h="2435266">
                <a:tc>
                  <a:txBody>
                    <a:bodyPr/>
                    <a:lstStyle/>
                    <a:p>
                      <a:pPr algn="ctr"/>
                      <a:r>
                        <a:rPr lang="en-US" dirty="0" smtClean="0"/>
                        <a:t>1.</a:t>
                      </a:r>
                      <a:endParaRPr lang="en-US" dirty="0"/>
                    </a:p>
                  </a:txBody>
                  <a:tcPr/>
                </a:tc>
                <a:tc>
                  <a:txBody>
                    <a:bodyPr/>
                    <a:lstStyle/>
                    <a:p>
                      <a:pPr algn="ctr"/>
                      <a:r>
                        <a:rPr lang="en-US" dirty="0" smtClean="0"/>
                        <a:t>Study on Google Firebase for Website Development (The real time database) </a:t>
                      </a:r>
                      <a:endParaRPr lang="en-US" dirty="0"/>
                    </a:p>
                  </a:txBody>
                  <a:tcPr/>
                </a:tc>
                <a:tc>
                  <a:txBody>
                    <a:bodyPr/>
                    <a:lstStyle/>
                    <a:p>
                      <a:pPr algn="ctr"/>
                      <a:r>
                        <a:rPr lang="en-US" dirty="0" smtClean="0"/>
                        <a:t>Firebase is a “</a:t>
                      </a:r>
                      <a:r>
                        <a:rPr lang="en-US" dirty="0" err="1" smtClean="0"/>
                        <a:t>NoSQL</a:t>
                      </a:r>
                      <a:r>
                        <a:rPr lang="en-US" dirty="0" smtClean="0"/>
                        <a:t>” database which are useful for large sets of distributed data.</a:t>
                      </a:r>
                    </a:p>
                    <a:p>
                      <a:pPr algn="ctr"/>
                      <a:r>
                        <a:rPr lang="en-US" dirty="0" smtClean="0"/>
                        <a:t> </a:t>
                      </a:r>
                      <a:r>
                        <a:rPr lang="en-US" dirty="0" err="1" smtClean="0"/>
                        <a:t>NoSQL</a:t>
                      </a:r>
                      <a:r>
                        <a:rPr lang="en-US" dirty="0" smtClean="0"/>
                        <a:t> databases are effective for big data performance issues that relational databases aren't built to solve. </a:t>
                      </a:r>
                      <a:endParaRPr lang="en-US" dirty="0"/>
                    </a:p>
                  </a:txBody>
                  <a:tcPr/>
                </a:tc>
                <a:tc>
                  <a:txBody>
                    <a:bodyPr/>
                    <a:lstStyle/>
                    <a:p>
                      <a:pPr algn="ctr"/>
                      <a:r>
                        <a:rPr lang="en-US" dirty="0" smtClean="0"/>
                        <a:t>•Scalable.</a:t>
                      </a:r>
                    </a:p>
                    <a:p>
                      <a:pPr algn="ctr"/>
                      <a:r>
                        <a:rPr lang="en-US" dirty="0" smtClean="0"/>
                        <a:t>•Hierarchical Storage .</a:t>
                      </a:r>
                      <a:endParaRPr lang="en-US" dirty="0"/>
                    </a:p>
                  </a:txBody>
                  <a:tcPr/>
                </a:tc>
                <a:tc>
                  <a:txBody>
                    <a:bodyPr/>
                    <a:lstStyle/>
                    <a:p>
                      <a:pPr algn="ctr"/>
                      <a:r>
                        <a:rPr lang="en-US" dirty="0" smtClean="0"/>
                        <a:t>•Internet Connection is needed.</a:t>
                      </a:r>
                      <a:endParaRPr lang="en-US" dirty="0"/>
                    </a:p>
                  </a:txBody>
                  <a:tcPr/>
                </a:tc>
              </a:tr>
              <a:tr h="2696188">
                <a:tc>
                  <a:txBody>
                    <a:bodyPr/>
                    <a:lstStyle/>
                    <a:p>
                      <a:pPr algn="ctr"/>
                      <a:r>
                        <a:rPr lang="en-US" dirty="0" smtClean="0"/>
                        <a:t>2.</a:t>
                      </a:r>
                      <a:endParaRPr lang="en-US" dirty="0"/>
                    </a:p>
                  </a:txBody>
                  <a:tcPr/>
                </a:tc>
                <a:tc>
                  <a:txBody>
                    <a:bodyPr/>
                    <a:lstStyle/>
                    <a:p>
                      <a:pPr algn="ctr"/>
                      <a:r>
                        <a:rPr lang="en-US" dirty="0" smtClean="0"/>
                        <a:t>Application of Firebase in Android App Development-A Study</a:t>
                      </a:r>
                      <a:endParaRPr lang="en-US" dirty="0"/>
                    </a:p>
                  </a:txBody>
                  <a:tcPr/>
                </a:tc>
                <a:tc>
                  <a:txBody>
                    <a:bodyPr/>
                    <a:lstStyle/>
                    <a:p>
                      <a:pPr algn="ctr"/>
                      <a:r>
                        <a:rPr lang="en-US" dirty="0" smtClean="0"/>
                        <a:t>The server used for Android apps are Oracle SQL, Microsoft SQL Server, and </a:t>
                      </a:r>
                      <a:r>
                        <a:rPr lang="en-US" dirty="0" err="1" smtClean="0"/>
                        <a:t>MySQL</a:t>
                      </a:r>
                      <a:r>
                        <a:rPr lang="en-US" dirty="0" smtClean="0"/>
                        <a:t> which are connected to the server with PHP files. Then Firebase came into existence for Android apps which uses JSON for storing data. </a:t>
                      </a:r>
                      <a:endParaRPr lang="en-US" dirty="0"/>
                    </a:p>
                  </a:txBody>
                  <a:tcPr/>
                </a:tc>
                <a:tc>
                  <a:txBody>
                    <a:bodyPr/>
                    <a:lstStyle/>
                    <a:p>
                      <a:pPr algn="ctr">
                        <a:buFont typeface="Arial" pitchFamily="34" charset="0"/>
                        <a:buChar char="•"/>
                      </a:pPr>
                      <a:endParaRPr lang="en-US" dirty="0"/>
                    </a:p>
                  </a:txBody>
                  <a:tcPr/>
                </a:tc>
                <a:tc>
                  <a:txBody>
                    <a:bodyPr/>
                    <a:lstStyle/>
                    <a:p>
                      <a:pPr algn="ctr">
                        <a:buFont typeface="Arial" pitchFamily="34" charset="0"/>
                        <a:buChar char="•"/>
                      </a:pPr>
                      <a:endParaRPr lang="en-US" dirty="0"/>
                    </a:p>
                  </a:txBody>
                  <a:tcPr/>
                </a:tc>
              </a:tr>
            </a:tbl>
          </a:graphicData>
        </a:graphic>
      </p:graphicFrame>
    </p:spTree>
  </p:cSld>
  <p:clrMapOvr>
    <a:masterClrMapping/>
  </p:clrMapOvr>
  <p:transition spd="med">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LITERATURE </a:t>
            </a:r>
            <a:r>
              <a:rPr lang="en-US" dirty="0" smtClean="0"/>
              <a:t>SURVEY</a:t>
            </a:r>
            <a:endParaRPr lang="en-US" dirty="0"/>
          </a:p>
        </p:txBody>
      </p:sp>
      <p:graphicFrame>
        <p:nvGraphicFramePr>
          <p:cNvPr id="4" name="Content Placeholder 3"/>
          <p:cNvGraphicFramePr>
            <a:graphicFrameLocks noGrp="1"/>
          </p:cNvGraphicFramePr>
          <p:nvPr>
            <p:ph idx="1"/>
          </p:nvPr>
        </p:nvGraphicFramePr>
        <p:xfrm>
          <a:off x="0" y="822960"/>
          <a:ext cx="8839200" cy="6035040"/>
        </p:xfrm>
        <a:graphic>
          <a:graphicData uri="http://schemas.openxmlformats.org/drawingml/2006/table">
            <a:tbl>
              <a:tblPr firstRow="1" bandRow="1">
                <a:tableStyleId>{5C22544A-7EE6-4342-B048-85BDC9FD1C3A}</a:tableStyleId>
              </a:tblPr>
              <a:tblGrid>
                <a:gridCol w="609600"/>
                <a:gridCol w="2057400"/>
                <a:gridCol w="2667000"/>
                <a:gridCol w="1676400"/>
                <a:gridCol w="1828800"/>
              </a:tblGrid>
              <a:tr h="137161">
                <a:tc>
                  <a:txBody>
                    <a:bodyPr/>
                    <a:lstStyle/>
                    <a:p>
                      <a:pPr algn="ctr"/>
                      <a:r>
                        <a:rPr lang="en-US" dirty="0" smtClean="0"/>
                        <a:t>No.</a:t>
                      </a:r>
                      <a:endParaRPr lang="en-US" dirty="0"/>
                    </a:p>
                  </a:txBody>
                  <a:tcPr/>
                </a:tc>
                <a:tc>
                  <a:txBody>
                    <a:bodyPr/>
                    <a:lstStyle/>
                    <a:p>
                      <a:pPr algn="ctr"/>
                      <a:r>
                        <a:rPr lang="en-US" dirty="0" smtClean="0"/>
                        <a:t>Name</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Pros</a:t>
                      </a:r>
                      <a:endParaRPr lang="en-US" dirty="0"/>
                    </a:p>
                  </a:txBody>
                  <a:tcPr/>
                </a:tc>
                <a:tc>
                  <a:txBody>
                    <a:bodyPr/>
                    <a:lstStyle/>
                    <a:p>
                      <a:pPr algn="ctr"/>
                      <a:r>
                        <a:rPr lang="en-US" dirty="0" smtClean="0"/>
                        <a:t>Cons</a:t>
                      </a:r>
                      <a:endParaRPr lang="en-US" dirty="0"/>
                    </a:p>
                  </a:txBody>
                  <a:tcPr/>
                </a:tc>
              </a:tr>
              <a:tr h="2401111">
                <a:tc>
                  <a:txBody>
                    <a:bodyPr/>
                    <a:lstStyle/>
                    <a:p>
                      <a:pPr algn="ctr"/>
                      <a:r>
                        <a:rPr lang="en-US" dirty="0" smtClean="0"/>
                        <a:t>3.</a:t>
                      </a:r>
                      <a:endParaRPr lang="en-US" dirty="0"/>
                    </a:p>
                  </a:txBody>
                  <a:tcPr/>
                </a:tc>
                <a:tc>
                  <a:txBody>
                    <a:bodyPr/>
                    <a:lstStyle/>
                    <a:p>
                      <a:pPr algn="ctr"/>
                      <a:r>
                        <a:rPr lang="en-US" dirty="0" smtClean="0"/>
                        <a:t>Retrieve Real-time Data in Android Using Firebase</a:t>
                      </a:r>
                      <a:endParaRPr lang="en-US" dirty="0"/>
                    </a:p>
                  </a:txBody>
                  <a:tcPr/>
                </a:tc>
                <a:tc>
                  <a:txBody>
                    <a:bodyPr/>
                    <a:lstStyle/>
                    <a:p>
                      <a:pPr algn="ctr"/>
                      <a:r>
                        <a:rPr lang="en-US" dirty="0" smtClean="0"/>
                        <a:t>Firebase is a cloud based platform for mobile and Web application development. </a:t>
                      </a:r>
                    </a:p>
                    <a:p>
                      <a:pPr algn="ctr"/>
                      <a:r>
                        <a:rPr lang="en-US" dirty="0" smtClean="0"/>
                        <a:t>Explains how to use Firebase’s cloud services to store and retrieve real-time data.</a:t>
                      </a:r>
                      <a:endParaRPr lang="en-US" dirty="0"/>
                    </a:p>
                  </a:txBody>
                  <a:tcPr/>
                </a:tc>
                <a:tc>
                  <a:txBody>
                    <a:bodyPr/>
                    <a:lstStyle/>
                    <a:p>
                      <a:pPr algn="ctr">
                        <a:buFont typeface="Arial" pitchFamily="34" charset="0"/>
                        <a:buChar char="•"/>
                      </a:pPr>
                      <a:endParaRPr lang="en-US" b="0" i="0" u="none" dirty="0"/>
                    </a:p>
                  </a:txBody>
                  <a:tcPr/>
                </a:tc>
                <a:tc>
                  <a:txBody>
                    <a:bodyPr/>
                    <a:lstStyle/>
                    <a:p>
                      <a:pPr algn="ctr">
                        <a:buFont typeface="Arial" pitchFamily="34" charset="0"/>
                        <a:buChar char="•"/>
                      </a:pPr>
                      <a:endParaRPr lang="en-US" b="0" i="0" u="none" dirty="0"/>
                    </a:p>
                  </a:txBody>
                  <a:tcPr/>
                </a:tc>
              </a:tr>
              <a:tr h="3098208">
                <a:tc>
                  <a:txBody>
                    <a:bodyPr/>
                    <a:lstStyle/>
                    <a:p>
                      <a:pPr algn="ctr"/>
                      <a:r>
                        <a:rPr lang="en-US" dirty="0" smtClean="0"/>
                        <a:t>4.</a:t>
                      </a:r>
                      <a:endParaRPr lang="en-US" dirty="0"/>
                    </a:p>
                  </a:txBody>
                  <a:tcPr/>
                </a:tc>
                <a:tc>
                  <a:txBody>
                    <a:bodyPr/>
                    <a:lstStyle/>
                    <a:p>
                      <a:pPr algn="ctr"/>
                      <a:r>
                        <a:rPr lang="en-US" dirty="0" smtClean="0"/>
                        <a:t>Making It Work for Everyone: HTML5 and CSS Level 3 for Responsive, Accessible Design on Website</a:t>
                      </a:r>
                      <a:endParaRPr lang="en-US" dirty="0" smtClean="0"/>
                    </a:p>
                  </a:txBody>
                  <a:tcPr/>
                </a:tc>
                <a:tc>
                  <a:txBody>
                    <a:bodyPr/>
                    <a:lstStyle/>
                    <a:p>
                      <a:pPr algn="ctr"/>
                      <a:r>
                        <a:rPr lang="en-US" dirty="0" smtClean="0"/>
                        <a:t>The bulk of the article explains the design philosophies of progressive enhancement and responsive web design, and summarizes recent updates to WCAG 2.0, HTML5, CSS Level 3, and WAI-ARIA.</a:t>
                      </a:r>
                      <a:endParaRPr lang="en-US" dirty="0" smtClean="0"/>
                    </a:p>
                    <a:p>
                      <a:pPr algn="ctr"/>
                      <a:endParaRPr lang="en-US" dirty="0"/>
                    </a:p>
                  </a:txBody>
                  <a:tcPr/>
                </a:tc>
                <a:tc>
                  <a:txBody>
                    <a:bodyPr/>
                    <a:lstStyle/>
                    <a:p>
                      <a:pPr algn="ctr">
                        <a:buFont typeface="Arial" pitchFamily="34" charset="0"/>
                        <a:buNone/>
                      </a:pPr>
                      <a:endParaRPr lang="en-US" dirty="0"/>
                    </a:p>
                  </a:txBody>
                  <a:tcPr/>
                </a:tc>
                <a:tc>
                  <a:txBody>
                    <a:bodyPr/>
                    <a:lstStyle/>
                    <a:p>
                      <a:pPr algn="ctr"/>
                      <a:endParaRPr lang="en-US" dirty="0"/>
                    </a:p>
                  </a:txBody>
                  <a:tcPr/>
                </a:tc>
              </a:tr>
            </a:tbl>
          </a:graphicData>
        </a:graphic>
      </p:graphicFrame>
    </p:spTree>
  </p:cSld>
  <p:clrMapOvr>
    <a:masterClrMapping/>
  </p:clrMapOvr>
  <p:transition spd="med">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lstStyle/>
          <a:p>
            <a:r>
              <a:rPr lang="en-US" dirty="0" smtClean="0"/>
              <a:t>LITERATURE </a:t>
            </a:r>
            <a:r>
              <a:rPr lang="en-US" dirty="0" smtClean="0"/>
              <a:t>SURVEY </a:t>
            </a:r>
            <a:endParaRPr lang="en-US" dirty="0"/>
          </a:p>
        </p:txBody>
      </p:sp>
      <p:graphicFrame>
        <p:nvGraphicFramePr>
          <p:cNvPr id="4" name="Content Placeholder 3"/>
          <p:cNvGraphicFramePr>
            <a:graphicFrameLocks noGrp="1"/>
          </p:cNvGraphicFramePr>
          <p:nvPr>
            <p:ph idx="1"/>
          </p:nvPr>
        </p:nvGraphicFramePr>
        <p:xfrm>
          <a:off x="457200" y="1600200"/>
          <a:ext cx="8229600" cy="5130437"/>
        </p:xfrm>
        <a:graphic>
          <a:graphicData uri="http://schemas.openxmlformats.org/drawingml/2006/table">
            <a:tbl>
              <a:tblPr firstRow="1" bandRow="1">
                <a:tableStyleId>{5C22544A-7EE6-4342-B048-85BDC9FD1C3A}</a:tableStyleId>
              </a:tblPr>
              <a:tblGrid>
                <a:gridCol w="609600"/>
                <a:gridCol w="1600200"/>
                <a:gridCol w="2727960"/>
                <a:gridCol w="1645920"/>
                <a:gridCol w="1645920"/>
              </a:tblGrid>
              <a:tr h="558437">
                <a:tc>
                  <a:txBody>
                    <a:bodyPr/>
                    <a:lstStyle/>
                    <a:p>
                      <a:pPr algn="ctr"/>
                      <a:r>
                        <a:rPr lang="en-US" dirty="0" smtClean="0"/>
                        <a:t>No.</a:t>
                      </a:r>
                      <a:endParaRPr lang="en-US" dirty="0"/>
                    </a:p>
                  </a:txBody>
                  <a:tcPr/>
                </a:tc>
                <a:tc>
                  <a:txBody>
                    <a:bodyPr/>
                    <a:lstStyle/>
                    <a:p>
                      <a:pPr algn="ctr"/>
                      <a:r>
                        <a:rPr lang="en-US" dirty="0" smtClean="0"/>
                        <a:t>Name</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Pros</a:t>
                      </a:r>
                      <a:endParaRPr lang="en-US" dirty="0"/>
                    </a:p>
                  </a:txBody>
                  <a:tcPr/>
                </a:tc>
                <a:tc>
                  <a:txBody>
                    <a:bodyPr/>
                    <a:lstStyle/>
                    <a:p>
                      <a:pPr algn="ctr"/>
                      <a:r>
                        <a:rPr lang="en-US" dirty="0" smtClean="0"/>
                        <a:t>Cons</a:t>
                      </a:r>
                      <a:endParaRPr lang="en-US" dirty="0"/>
                    </a:p>
                  </a:txBody>
                  <a:tcPr/>
                </a:tc>
              </a:tr>
              <a:tr h="1346563">
                <a:tc>
                  <a:txBody>
                    <a:bodyPr/>
                    <a:lstStyle/>
                    <a:p>
                      <a:pPr algn="ctr"/>
                      <a:r>
                        <a:rPr lang="en-US" dirty="0" smtClean="0"/>
                        <a:t>5.</a:t>
                      </a:r>
                      <a:endParaRPr lang="en-US" dirty="0"/>
                    </a:p>
                  </a:txBody>
                  <a:tcPr/>
                </a:tc>
                <a:tc>
                  <a:txBody>
                    <a:bodyPr/>
                    <a:lstStyle/>
                    <a:p>
                      <a:pPr algn="ctr"/>
                      <a:r>
                        <a:rPr lang="en-US" dirty="0" smtClean="0"/>
                        <a:t>A Comprehensive analysis of XML and JSON web technologies</a:t>
                      </a:r>
                      <a:endParaRPr lang="en-US" dirty="0"/>
                    </a:p>
                  </a:txBody>
                  <a:tcPr/>
                </a:tc>
                <a:tc>
                  <a:txBody>
                    <a:bodyPr/>
                    <a:lstStyle/>
                    <a:p>
                      <a:pPr algn="ctr"/>
                      <a:r>
                        <a:rPr lang="en-US" dirty="0" smtClean="0"/>
                        <a:t>XML and JSON is compared in different aspects and then on the basis of these comparisons conclusion has been derived that which technology is required for whom and for what purpose. </a:t>
                      </a:r>
                      <a:endParaRPr lang="en-US" dirty="0"/>
                    </a:p>
                  </a:txBody>
                  <a:tcPr/>
                </a:tc>
                <a:tc>
                  <a:txBody>
                    <a:bodyPr/>
                    <a:lstStyle/>
                    <a:p>
                      <a:pPr algn="ctr">
                        <a:buFont typeface="Arial" pitchFamily="34" charset="0"/>
                        <a:buNone/>
                      </a:pPr>
                      <a:endParaRPr lang="en-US" b="0" i="0" u="none" dirty="0" smtClean="0"/>
                    </a:p>
                  </a:txBody>
                  <a:tcPr/>
                </a:tc>
                <a:tc>
                  <a:txBody>
                    <a:bodyPr/>
                    <a:lstStyle/>
                    <a:p>
                      <a:pPr algn="ctr">
                        <a:buFont typeface="Arial" pitchFamily="34" charset="0"/>
                        <a:buNone/>
                      </a:pPr>
                      <a:endParaRPr lang="en-US" b="0" i="0" u="none" dirty="0"/>
                    </a:p>
                  </a:txBody>
                  <a:tcPr/>
                </a:tc>
              </a:tr>
              <a:tr h="1892481">
                <a:tc>
                  <a:txBody>
                    <a:bodyPr/>
                    <a:lstStyle/>
                    <a:p>
                      <a:r>
                        <a:rPr lang="en-US" dirty="0" smtClean="0"/>
                        <a:t>6.</a:t>
                      </a:r>
                      <a:endParaRPr lang="en-US" dirty="0"/>
                    </a:p>
                  </a:txBody>
                  <a:tcPr/>
                </a:tc>
                <a:tc>
                  <a:txBody>
                    <a:bodyPr/>
                    <a:lstStyle/>
                    <a:p>
                      <a:r>
                        <a:rPr lang="en-US" dirty="0" smtClean="0"/>
                        <a:t>A</a:t>
                      </a:r>
                      <a:r>
                        <a:rPr lang="en-US" dirty="0" smtClean="0">
                          <a:solidFill>
                            <a:schemeClr val="tx1"/>
                          </a:solidFill>
                        </a:rPr>
                        <a:t>ndroid Based Mobile Application Development And Its Security</a:t>
                      </a:r>
                      <a:endParaRPr lang="en-US" dirty="0">
                        <a:solidFill>
                          <a:schemeClr val="tx1"/>
                        </a:solidFill>
                      </a:endParaRPr>
                    </a:p>
                  </a:txBody>
                  <a:tcPr/>
                </a:tc>
                <a:tc>
                  <a:txBody>
                    <a:bodyPr/>
                    <a:lstStyle/>
                    <a:p>
                      <a:r>
                        <a:rPr lang="en-US" dirty="0" smtClean="0"/>
                        <a:t>Android mobile platform for the mobile application development, layered approach and the details of security information for Android is discussed.</a:t>
                      </a:r>
                      <a:endParaRPr lang="en-US" dirty="0"/>
                    </a:p>
                  </a:txBody>
                  <a:tcPr/>
                </a:tc>
                <a:tc>
                  <a:txBody>
                    <a:bodyPr/>
                    <a:lstStyle/>
                    <a:p>
                      <a:pPr algn="ctr">
                        <a:buFont typeface="Arial" pitchFamily="34" charset="0"/>
                        <a:buNone/>
                      </a:pPr>
                      <a:r>
                        <a:rPr lang="en-US" dirty="0" smtClean="0"/>
                        <a:t>-</a:t>
                      </a:r>
                      <a:endParaRPr lang="en-US" dirty="0"/>
                    </a:p>
                  </a:txBody>
                  <a:tcPr/>
                </a:tc>
                <a:tc>
                  <a:txBody>
                    <a:bodyPr/>
                    <a:lstStyle/>
                    <a:p>
                      <a:pPr algn="ctr"/>
                      <a:r>
                        <a:rPr lang="en-US" dirty="0" smtClean="0"/>
                        <a:t>-</a:t>
                      </a:r>
                      <a:endParaRPr lang="en-US" dirty="0"/>
                    </a:p>
                  </a:txBody>
                  <a:tcPr/>
                </a:tc>
              </a:tr>
            </a:tbl>
          </a:graphicData>
        </a:graphic>
      </p:graphicFrame>
    </p:spTree>
  </p:cSld>
  <p:clrMapOvr>
    <a:masterClrMapping/>
  </p:clrMapOvr>
  <p:transition spd="med">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lstStyle/>
          <a:p>
            <a:r>
              <a:rPr lang="en-US" dirty="0" smtClean="0"/>
              <a:t>LITERATURE </a:t>
            </a:r>
            <a:r>
              <a:rPr lang="en-US" dirty="0" smtClean="0"/>
              <a:t>SURVEY </a:t>
            </a:r>
            <a:endParaRPr lang="en-US" dirty="0"/>
          </a:p>
        </p:txBody>
      </p:sp>
      <p:graphicFrame>
        <p:nvGraphicFramePr>
          <p:cNvPr id="4" name="Content Placeholder 3"/>
          <p:cNvGraphicFramePr>
            <a:graphicFrameLocks noGrp="1"/>
          </p:cNvGraphicFramePr>
          <p:nvPr>
            <p:ph idx="1"/>
          </p:nvPr>
        </p:nvGraphicFramePr>
        <p:xfrm>
          <a:off x="0" y="1023802"/>
          <a:ext cx="9144000" cy="5285558"/>
        </p:xfrm>
        <a:graphic>
          <a:graphicData uri="http://schemas.openxmlformats.org/drawingml/2006/table">
            <a:tbl>
              <a:tblPr firstRow="1" bandRow="1">
                <a:tableStyleId>{5C22544A-7EE6-4342-B048-85BDC9FD1C3A}</a:tableStyleId>
              </a:tblPr>
              <a:tblGrid>
                <a:gridCol w="609600"/>
                <a:gridCol w="1905000"/>
                <a:gridCol w="3048000"/>
                <a:gridCol w="1676400"/>
                <a:gridCol w="1905000"/>
              </a:tblGrid>
              <a:tr h="558437">
                <a:tc>
                  <a:txBody>
                    <a:bodyPr/>
                    <a:lstStyle/>
                    <a:p>
                      <a:pPr algn="ctr"/>
                      <a:r>
                        <a:rPr lang="en-US" dirty="0" smtClean="0"/>
                        <a:t>No.</a:t>
                      </a:r>
                      <a:endParaRPr lang="en-US" dirty="0"/>
                    </a:p>
                  </a:txBody>
                  <a:tcPr/>
                </a:tc>
                <a:tc>
                  <a:txBody>
                    <a:bodyPr/>
                    <a:lstStyle/>
                    <a:p>
                      <a:pPr algn="ctr"/>
                      <a:r>
                        <a:rPr lang="en-US" dirty="0" smtClean="0"/>
                        <a:t>Name</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Pros</a:t>
                      </a:r>
                      <a:endParaRPr lang="en-US" dirty="0"/>
                    </a:p>
                  </a:txBody>
                  <a:tcPr/>
                </a:tc>
                <a:tc>
                  <a:txBody>
                    <a:bodyPr/>
                    <a:lstStyle/>
                    <a:p>
                      <a:pPr algn="ctr"/>
                      <a:r>
                        <a:rPr lang="en-US" dirty="0" smtClean="0"/>
                        <a:t>Cons</a:t>
                      </a:r>
                      <a:endParaRPr lang="en-US" dirty="0"/>
                    </a:p>
                  </a:txBody>
                  <a:tcPr/>
                </a:tc>
              </a:tr>
              <a:tr h="2108563">
                <a:tc>
                  <a:txBody>
                    <a:bodyPr/>
                    <a:lstStyle/>
                    <a:p>
                      <a:pPr algn="ctr"/>
                      <a:r>
                        <a:rPr lang="en-US" dirty="0" smtClean="0"/>
                        <a:t>7.</a:t>
                      </a:r>
                      <a:endParaRPr lang="en-US" dirty="0"/>
                    </a:p>
                  </a:txBody>
                  <a:tcPr/>
                </a:tc>
                <a:tc>
                  <a:txBody>
                    <a:bodyPr/>
                    <a:lstStyle/>
                    <a:p>
                      <a:pPr algn="ctr"/>
                      <a:r>
                        <a:rPr lang="en-US" dirty="0" smtClean="0"/>
                        <a:t>Database in Cloud Computing - Database-as-a Service (</a:t>
                      </a:r>
                      <a:r>
                        <a:rPr lang="en-US" dirty="0" err="1" smtClean="0"/>
                        <a:t>DBaas</a:t>
                      </a:r>
                      <a:r>
                        <a:rPr lang="en-US" dirty="0" smtClean="0"/>
                        <a:t>) with its Challenges</a:t>
                      </a:r>
                      <a:endParaRPr lang="en-US" dirty="0"/>
                    </a:p>
                  </a:txBody>
                  <a:tcPr/>
                </a:tc>
                <a:tc>
                  <a:txBody>
                    <a:bodyPr/>
                    <a:lstStyle/>
                    <a:p>
                      <a:pPr algn="ctr"/>
                      <a:r>
                        <a:rPr lang="en-US" dirty="0" smtClean="0"/>
                        <a:t>A </a:t>
                      </a:r>
                      <a:r>
                        <a:rPr lang="en-US" dirty="0" err="1" smtClean="0"/>
                        <a:t>DBaaS</a:t>
                      </a:r>
                      <a:r>
                        <a:rPr lang="en-US" dirty="0" smtClean="0"/>
                        <a:t> promises to move much of the operational burden of provisioning, configuration, scaling, performance tuning, backup, privacy, and access control from the database users to the service operator, offering lower overall costs to users. </a:t>
                      </a:r>
                      <a:endParaRPr lang="en-US" dirty="0"/>
                    </a:p>
                  </a:txBody>
                  <a:tcPr/>
                </a:tc>
                <a:tc>
                  <a:txBody>
                    <a:bodyPr/>
                    <a:lstStyle/>
                    <a:p>
                      <a:pPr algn="ctr">
                        <a:buFont typeface="Arial" pitchFamily="34" charset="0"/>
                        <a:buNone/>
                      </a:pPr>
                      <a:endParaRPr lang="en-US" b="0" i="0" u="none" dirty="0" smtClean="0"/>
                    </a:p>
                  </a:txBody>
                  <a:tcPr/>
                </a:tc>
                <a:tc>
                  <a:txBody>
                    <a:bodyPr/>
                    <a:lstStyle/>
                    <a:p>
                      <a:pPr algn="ctr">
                        <a:buFont typeface="Arial" pitchFamily="34" charset="0"/>
                        <a:buNone/>
                      </a:pPr>
                      <a:endParaRPr lang="en-US" b="0" i="0" u="none" dirty="0"/>
                    </a:p>
                  </a:txBody>
                  <a:tcPr/>
                </a:tc>
              </a:tr>
              <a:tr h="1892481">
                <a:tc>
                  <a:txBody>
                    <a:bodyPr/>
                    <a:lstStyle/>
                    <a:p>
                      <a:r>
                        <a:rPr lang="en-US" dirty="0" smtClean="0"/>
                        <a:t>8.</a:t>
                      </a:r>
                      <a:endParaRPr lang="en-US" dirty="0"/>
                    </a:p>
                  </a:txBody>
                  <a:tcPr/>
                </a:tc>
                <a:tc>
                  <a:txBody>
                    <a:bodyPr/>
                    <a:lstStyle/>
                    <a:p>
                      <a:r>
                        <a:rPr lang="en-US" dirty="0" smtClean="0"/>
                        <a:t>Cloud Database </a:t>
                      </a:r>
                      <a:r>
                        <a:rPr lang="en-US" dirty="0" err="1" smtClean="0"/>
                        <a:t>Database</a:t>
                      </a:r>
                      <a:r>
                        <a:rPr lang="en-US" dirty="0" smtClean="0"/>
                        <a:t> As A Service </a:t>
                      </a:r>
                      <a:endParaRPr lang="en-US" dirty="0"/>
                    </a:p>
                  </a:txBody>
                  <a:tcPr/>
                </a:tc>
                <a:tc>
                  <a:txBody>
                    <a:bodyPr/>
                    <a:lstStyle/>
                    <a:p>
                      <a:r>
                        <a:rPr lang="en-US" dirty="0" smtClean="0"/>
                        <a:t>The structure of database in cloud computing and its working in collaboration with nodes is observed under database as a service.</a:t>
                      </a:r>
                      <a:endParaRPr lang="en-US" dirty="0"/>
                    </a:p>
                  </a:txBody>
                  <a:tcPr/>
                </a:tc>
                <a:tc>
                  <a:txBody>
                    <a:bodyPr/>
                    <a:lstStyle/>
                    <a:p>
                      <a:pPr algn="ctr">
                        <a:buFont typeface="Arial" pitchFamily="34" charset="0"/>
                        <a:buNone/>
                      </a:pPr>
                      <a:r>
                        <a:rPr lang="en-US" dirty="0" smtClean="0"/>
                        <a:t>-</a:t>
                      </a:r>
                      <a:endParaRPr lang="en-US" dirty="0"/>
                    </a:p>
                  </a:txBody>
                  <a:tcPr/>
                </a:tc>
                <a:tc>
                  <a:txBody>
                    <a:bodyPr/>
                    <a:lstStyle/>
                    <a:p>
                      <a:pPr algn="ctr"/>
                      <a:r>
                        <a:rPr lang="en-US" dirty="0" smtClean="0"/>
                        <a:t>-</a:t>
                      </a:r>
                      <a:endParaRPr lang="en-US" dirty="0"/>
                    </a:p>
                  </a:txBody>
                  <a:tcPr/>
                </a:tc>
              </a:tr>
            </a:tbl>
          </a:graphicData>
        </a:graphic>
      </p:graphicFrame>
    </p:spTree>
  </p:cSld>
  <p:clrMapOvr>
    <a:masterClrMapping/>
  </p:clrMapOvr>
  <p:transition spd="med">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762000"/>
          </a:xfrm>
        </p:spPr>
        <p:txBody>
          <a:bodyPr/>
          <a:lstStyle/>
          <a:p>
            <a:r>
              <a:rPr lang="en-US" dirty="0" smtClean="0"/>
              <a:t>LITERATURE </a:t>
            </a:r>
            <a:r>
              <a:rPr lang="en-US" dirty="0" smtClean="0"/>
              <a:t>SURVEY</a:t>
            </a:r>
            <a:endParaRPr lang="en-US" dirty="0"/>
          </a:p>
        </p:txBody>
      </p:sp>
      <p:graphicFrame>
        <p:nvGraphicFramePr>
          <p:cNvPr id="4" name="Content Placeholder 3"/>
          <p:cNvGraphicFramePr>
            <a:graphicFrameLocks noGrp="1"/>
          </p:cNvGraphicFramePr>
          <p:nvPr>
            <p:ph idx="1"/>
          </p:nvPr>
        </p:nvGraphicFramePr>
        <p:xfrm>
          <a:off x="457200" y="1600200"/>
          <a:ext cx="8229600" cy="4856117"/>
        </p:xfrm>
        <a:graphic>
          <a:graphicData uri="http://schemas.openxmlformats.org/drawingml/2006/table">
            <a:tbl>
              <a:tblPr firstRow="1" bandRow="1">
                <a:tableStyleId>{5C22544A-7EE6-4342-B048-85BDC9FD1C3A}</a:tableStyleId>
              </a:tblPr>
              <a:tblGrid>
                <a:gridCol w="609600"/>
                <a:gridCol w="1524000"/>
                <a:gridCol w="2804160"/>
                <a:gridCol w="1645920"/>
                <a:gridCol w="1645920"/>
              </a:tblGrid>
              <a:tr h="558437">
                <a:tc>
                  <a:txBody>
                    <a:bodyPr/>
                    <a:lstStyle/>
                    <a:p>
                      <a:pPr algn="ctr"/>
                      <a:r>
                        <a:rPr lang="en-US" dirty="0" smtClean="0"/>
                        <a:t>No.</a:t>
                      </a:r>
                      <a:endParaRPr lang="en-US" dirty="0"/>
                    </a:p>
                  </a:txBody>
                  <a:tcPr/>
                </a:tc>
                <a:tc>
                  <a:txBody>
                    <a:bodyPr/>
                    <a:lstStyle/>
                    <a:p>
                      <a:pPr algn="ctr"/>
                      <a:r>
                        <a:rPr lang="en-US" dirty="0" smtClean="0"/>
                        <a:t>Name</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Pros</a:t>
                      </a:r>
                      <a:endParaRPr lang="en-US" dirty="0"/>
                    </a:p>
                  </a:txBody>
                  <a:tcPr/>
                </a:tc>
                <a:tc>
                  <a:txBody>
                    <a:bodyPr/>
                    <a:lstStyle/>
                    <a:p>
                      <a:pPr algn="ctr"/>
                      <a:r>
                        <a:rPr lang="en-US" dirty="0" smtClean="0"/>
                        <a:t>Cons</a:t>
                      </a:r>
                      <a:endParaRPr lang="en-US" dirty="0"/>
                    </a:p>
                  </a:txBody>
                  <a:tcPr/>
                </a:tc>
              </a:tr>
              <a:tr h="1346563">
                <a:tc>
                  <a:txBody>
                    <a:bodyPr/>
                    <a:lstStyle/>
                    <a:p>
                      <a:pPr algn="ctr"/>
                      <a:r>
                        <a:rPr lang="en-US" dirty="0" smtClean="0"/>
                        <a:t>9.</a:t>
                      </a:r>
                      <a:endParaRPr lang="en-US" dirty="0"/>
                    </a:p>
                  </a:txBody>
                  <a:tcPr/>
                </a:tc>
                <a:tc>
                  <a:txBody>
                    <a:bodyPr/>
                    <a:lstStyle/>
                    <a:p>
                      <a:pPr algn="ctr"/>
                      <a:r>
                        <a:rPr lang="en-US" dirty="0" smtClean="0"/>
                        <a:t>QR Code Scanning app for Mobile Devices</a:t>
                      </a:r>
                      <a:endParaRPr lang="en-US" dirty="0"/>
                    </a:p>
                  </a:txBody>
                  <a:tcPr/>
                </a:tc>
                <a:tc>
                  <a:txBody>
                    <a:bodyPr/>
                    <a:lstStyle/>
                    <a:p>
                      <a:pPr algn="ctr"/>
                      <a:r>
                        <a:rPr lang="en-US" dirty="0" smtClean="0"/>
                        <a:t>Present an implementation of an Android device using libraries and combined algorithms in order to be able to scan any QR code fast accurate and easy. </a:t>
                      </a:r>
                      <a:endParaRPr lang="en-US" dirty="0"/>
                    </a:p>
                  </a:txBody>
                  <a:tcPr/>
                </a:tc>
                <a:tc>
                  <a:txBody>
                    <a:bodyPr/>
                    <a:lstStyle/>
                    <a:p>
                      <a:pPr algn="ctr">
                        <a:buFont typeface="Arial" pitchFamily="34" charset="0"/>
                        <a:buNone/>
                      </a:pPr>
                      <a:endParaRPr lang="en-US" b="0" i="0" u="none" dirty="0" smtClean="0"/>
                    </a:p>
                  </a:txBody>
                  <a:tcPr/>
                </a:tc>
                <a:tc>
                  <a:txBody>
                    <a:bodyPr/>
                    <a:lstStyle/>
                    <a:p>
                      <a:pPr algn="ctr">
                        <a:buFont typeface="Arial" pitchFamily="34" charset="0"/>
                        <a:buNone/>
                      </a:pPr>
                      <a:endParaRPr lang="en-US" b="0" i="0" u="none" dirty="0"/>
                    </a:p>
                  </a:txBody>
                  <a:tcPr/>
                </a:tc>
              </a:tr>
              <a:tr h="1892481">
                <a:tc>
                  <a:txBody>
                    <a:bodyPr/>
                    <a:lstStyle/>
                    <a:p>
                      <a:r>
                        <a:rPr lang="en-US" dirty="0" smtClean="0"/>
                        <a:t>10.</a:t>
                      </a:r>
                      <a:endParaRPr lang="en-US" dirty="0"/>
                    </a:p>
                  </a:txBody>
                  <a:tcPr/>
                </a:tc>
                <a:tc>
                  <a:txBody>
                    <a:bodyPr/>
                    <a:lstStyle/>
                    <a:p>
                      <a:r>
                        <a:rPr lang="en-US" dirty="0" smtClean="0"/>
                        <a:t>A Comparative Study between Dynamic Web Scripting Languages</a:t>
                      </a:r>
                      <a:endParaRPr lang="en-US" dirty="0"/>
                    </a:p>
                  </a:txBody>
                  <a:tcPr/>
                </a:tc>
                <a:tc>
                  <a:txBody>
                    <a:bodyPr/>
                    <a:lstStyle/>
                    <a:p>
                      <a:r>
                        <a:rPr lang="en-US" dirty="0" smtClean="0"/>
                        <a:t>Compared the impacts of these three languages on the performance of a web server.</a:t>
                      </a:r>
                    </a:p>
                    <a:p>
                      <a:r>
                        <a:rPr lang="en-US" dirty="0" smtClean="0"/>
                        <a:t>Have described and analyzed the results of conducting experiments on four benchmarks</a:t>
                      </a:r>
                      <a:endParaRPr lang="en-US" dirty="0"/>
                    </a:p>
                  </a:txBody>
                  <a:tcPr/>
                </a:tc>
                <a:tc>
                  <a:txBody>
                    <a:bodyPr/>
                    <a:lstStyle/>
                    <a:p>
                      <a:pPr algn="ctr">
                        <a:buFont typeface="Arial" pitchFamily="34" charset="0"/>
                        <a:buNone/>
                      </a:pPr>
                      <a:r>
                        <a:rPr lang="en-US" dirty="0" smtClean="0"/>
                        <a:t>-</a:t>
                      </a:r>
                      <a:endParaRPr lang="en-US" dirty="0"/>
                    </a:p>
                  </a:txBody>
                  <a:tcPr/>
                </a:tc>
                <a:tc>
                  <a:txBody>
                    <a:bodyPr/>
                    <a:lstStyle/>
                    <a:p>
                      <a:pPr algn="ctr"/>
                      <a:r>
                        <a:rPr lang="en-US" dirty="0" smtClean="0"/>
                        <a:t>-</a:t>
                      </a:r>
                      <a:endParaRPr lang="en-US" dirty="0"/>
                    </a:p>
                  </a:txBody>
                  <a:tcPr/>
                </a:tc>
              </a:tr>
            </a:tbl>
          </a:graphicData>
        </a:graphic>
      </p:graphicFrame>
    </p:spTree>
  </p:cSld>
  <p:clrMapOvr>
    <a:masterClrMapping/>
  </p:clrMapOvr>
  <p:transition spd="med">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LITERATURE SURVEY </a:t>
            </a:r>
            <a:endParaRPr lang="en-US" dirty="0"/>
          </a:p>
        </p:txBody>
      </p:sp>
      <p:graphicFrame>
        <p:nvGraphicFramePr>
          <p:cNvPr id="4" name="Content Placeholder 3"/>
          <p:cNvGraphicFramePr>
            <a:graphicFrameLocks noGrp="1"/>
          </p:cNvGraphicFramePr>
          <p:nvPr>
            <p:ph idx="1"/>
          </p:nvPr>
        </p:nvGraphicFramePr>
        <p:xfrm>
          <a:off x="457200" y="914400"/>
          <a:ext cx="8229600" cy="5404757"/>
        </p:xfrm>
        <a:graphic>
          <a:graphicData uri="http://schemas.openxmlformats.org/drawingml/2006/table">
            <a:tbl>
              <a:tblPr firstRow="1" bandRow="1">
                <a:tableStyleId>{5C22544A-7EE6-4342-B048-85BDC9FD1C3A}</a:tableStyleId>
              </a:tblPr>
              <a:tblGrid>
                <a:gridCol w="609600"/>
                <a:gridCol w="2286000"/>
                <a:gridCol w="2042160"/>
                <a:gridCol w="1645920"/>
                <a:gridCol w="1645920"/>
              </a:tblGrid>
              <a:tr h="558437">
                <a:tc>
                  <a:txBody>
                    <a:bodyPr/>
                    <a:lstStyle/>
                    <a:p>
                      <a:pPr algn="ctr"/>
                      <a:r>
                        <a:rPr lang="en-US" dirty="0" smtClean="0"/>
                        <a:t>No.</a:t>
                      </a:r>
                      <a:endParaRPr lang="en-US" dirty="0"/>
                    </a:p>
                  </a:txBody>
                  <a:tcPr/>
                </a:tc>
                <a:tc>
                  <a:txBody>
                    <a:bodyPr/>
                    <a:lstStyle/>
                    <a:p>
                      <a:pPr algn="ctr"/>
                      <a:r>
                        <a:rPr lang="en-US" dirty="0" smtClean="0"/>
                        <a:t>Name</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Pros</a:t>
                      </a:r>
                      <a:endParaRPr lang="en-US" dirty="0"/>
                    </a:p>
                  </a:txBody>
                  <a:tcPr/>
                </a:tc>
                <a:tc>
                  <a:txBody>
                    <a:bodyPr/>
                    <a:lstStyle/>
                    <a:p>
                      <a:pPr algn="ctr"/>
                      <a:r>
                        <a:rPr lang="en-US" dirty="0" smtClean="0"/>
                        <a:t>Cons</a:t>
                      </a:r>
                      <a:endParaRPr lang="en-US" dirty="0"/>
                    </a:p>
                  </a:txBody>
                  <a:tcPr/>
                </a:tc>
              </a:tr>
              <a:tr h="1346563">
                <a:tc>
                  <a:txBody>
                    <a:bodyPr/>
                    <a:lstStyle/>
                    <a:p>
                      <a:pPr algn="ctr"/>
                      <a:r>
                        <a:rPr lang="en-US" dirty="0" smtClean="0"/>
                        <a:t>11.</a:t>
                      </a:r>
                      <a:endParaRPr lang="en-US" dirty="0"/>
                    </a:p>
                  </a:txBody>
                  <a:tcPr/>
                </a:tc>
                <a:tc>
                  <a:txBody>
                    <a:bodyPr/>
                    <a:lstStyle/>
                    <a:p>
                      <a:r>
                        <a:rPr lang="en-US" dirty="0" smtClean="0"/>
                        <a:t>A Comparative Study of Web Development Technologies Using Open Source and Proprietary Software</a:t>
                      </a:r>
                      <a:endParaRPr lang="en-US" dirty="0"/>
                    </a:p>
                  </a:txBody>
                  <a:tcPr/>
                </a:tc>
                <a:tc>
                  <a:txBody>
                    <a:bodyPr/>
                    <a:lstStyle/>
                    <a:p>
                      <a:pPr algn="ctr"/>
                      <a:r>
                        <a:rPr lang="en-US" dirty="0" smtClean="0"/>
                        <a:t>Presents a comparison of web application development technologies using open source software and proprietary software. </a:t>
                      </a:r>
                      <a:endParaRPr lang="en-US" dirty="0"/>
                    </a:p>
                  </a:txBody>
                  <a:tcPr/>
                </a:tc>
                <a:tc>
                  <a:txBody>
                    <a:bodyPr/>
                    <a:lstStyle/>
                    <a:p>
                      <a:pPr algn="ctr">
                        <a:buFont typeface="Arial" pitchFamily="34" charset="0"/>
                        <a:buNone/>
                      </a:pPr>
                      <a:endParaRPr lang="en-US" b="0" i="0" u="none" dirty="0" smtClean="0"/>
                    </a:p>
                  </a:txBody>
                  <a:tcPr/>
                </a:tc>
                <a:tc>
                  <a:txBody>
                    <a:bodyPr/>
                    <a:lstStyle/>
                    <a:p>
                      <a:pPr algn="ctr">
                        <a:buFont typeface="Arial" pitchFamily="34" charset="0"/>
                        <a:buNone/>
                      </a:pPr>
                      <a:endParaRPr lang="en-US" b="0" i="0" u="none" dirty="0"/>
                    </a:p>
                  </a:txBody>
                  <a:tcPr/>
                </a:tc>
              </a:tr>
              <a:tr h="1892481">
                <a:tc>
                  <a:txBody>
                    <a:bodyPr/>
                    <a:lstStyle/>
                    <a:p>
                      <a:r>
                        <a:rPr lang="en-US" dirty="0" smtClean="0"/>
                        <a:t>12.</a:t>
                      </a:r>
                      <a:endParaRPr lang="en-US" dirty="0"/>
                    </a:p>
                  </a:txBody>
                  <a:tcPr/>
                </a:tc>
                <a:tc>
                  <a:txBody>
                    <a:bodyPr/>
                    <a:lstStyle/>
                    <a:p>
                      <a:r>
                        <a:rPr lang="en-US" dirty="0" smtClean="0"/>
                        <a:t>Mobile Application Development: All the Steps and Guidelines for Successful Creation of Mobile App: Case Study</a:t>
                      </a:r>
                      <a:endParaRPr lang="en-US" dirty="0"/>
                    </a:p>
                  </a:txBody>
                  <a:tcPr/>
                </a:tc>
                <a:tc>
                  <a:txBody>
                    <a:bodyPr/>
                    <a:lstStyle/>
                    <a:p>
                      <a:r>
                        <a:rPr lang="en-US" dirty="0" smtClean="0"/>
                        <a:t>Numerous factors that can play a significant role in successful app development are discussed with specific examples and explanation. </a:t>
                      </a:r>
                      <a:endParaRPr lang="en-US" dirty="0"/>
                    </a:p>
                  </a:txBody>
                  <a:tcPr/>
                </a:tc>
                <a:tc>
                  <a:txBody>
                    <a:bodyPr/>
                    <a:lstStyle/>
                    <a:p>
                      <a:pPr algn="ctr">
                        <a:buFont typeface="Arial" pitchFamily="34" charset="0"/>
                        <a:buNone/>
                      </a:pPr>
                      <a:r>
                        <a:rPr lang="en-US" dirty="0" smtClean="0"/>
                        <a:t>-</a:t>
                      </a:r>
                      <a:endParaRPr lang="en-US" dirty="0"/>
                    </a:p>
                  </a:txBody>
                  <a:tcPr/>
                </a:tc>
                <a:tc>
                  <a:txBody>
                    <a:bodyPr/>
                    <a:lstStyle/>
                    <a:p>
                      <a:pPr algn="ctr"/>
                      <a:r>
                        <a:rPr lang="en-US" dirty="0" smtClean="0"/>
                        <a:t>-</a:t>
                      </a:r>
                      <a:endParaRPr lang="en-US" dirty="0"/>
                    </a:p>
                  </a:txBody>
                  <a:tcPr/>
                </a:tc>
              </a:tr>
            </a:tbl>
          </a:graphicData>
        </a:graphic>
      </p:graphicFrame>
    </p:spTree>
  </p:cSld>
  <p:clrMapOvr>
    <a:masterClrMapping/>
  </p:clrMapOvr>
  <p:transition spd="med">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1" dirty="0" smtClean="0"/>
              <a:t>THANK YOU! QUERIES!!</a:t>
            </a:r>
            <a:endParaRPr lang="en-US" b="1" i="1" dirty="0"/>
          </a:p>
        </p:txBody>
      </p:sp>
      <p:pic>
        <p:nvPicPr>
          <p:cNvPr id="4" name="Content Placeholder 5" descr="Queries-From-Discussion-Forums.jpg"/>
          <p:cNvPicPr>
            <a:picLocks noGrp="1" noChangeAspect="1"/>
          </p:cNvPicPr>
          <p:nvPr>
            <p:ph idx="1"/>
          </p:nvPr>
        </p:nvPicPr>
        <p:blipFill>
          <a:blip r:embed="rId2" cstate="print"/>
          <a:stretch>
            <a:fillRect/>
          </a:stretch>
        </p:blipFill>
        <p:spPr>
          <a:xfrm>
            <a:off x="1118508" y="1600200"/>
            <a:ext cx="6906984" cy="4525963"/>
          </a:xfrm>
        </p:spPr>
      </p:pic>
    </p:spTree>
  </p:cSld>
  <p:clrMapOvr>
    <a:masterClrMapping/>
  </p:clrMapOvr>
  <p:transition spd="med">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ABSTRACT</a:t>
            </a:r>
            <a:endParaRPr lang="en-US" dirty="0"/>
          </a:p>
        </p:txBody>
      </p:sp>
      <p:sp>
        <p:nvSpPr>
          <p:cNvPr id="3" name="Content Placeholder 2"/>
          <p:cNvSpPr>
            <a:spLocks noGrp="1"/>
          </p:cNvSpPr>
          <p:nvPr>
            <p:ph idx="1"/>
          </p:nvPr>
        </p:nvSpPr>
        <p:spPr>
          <a:xfrm>
            <a:off x="457200" y="2438400"/>
            <a:ext cx="8229600" cy="3687763"/>
          </a:xfrm>
        </p:spPr>
        <p:txBody>
          <a:bodyPr/>
          <a:lstStyle/>
          <a:p>
            <a:r>
              <a:rPr lang="en-US" dirty="0" smtClean="0">
                <a:solidFill>
                  <a:schemeClr val="tx1"/>
                </a:solidFill>
                <a:latin typeface="Times New Roman" pitchFamily="18" charset="0"/>
                <a:cs typeface="Times New Roman" pitchFamily="18" charset="0"/>
              </a:rPr>
              <a:t>Digitalizing  the normal paper receipt. </a:t>
            </a:r>
          </a:p>
          <a:p>
            <a:r>
              <a:rPr lang="en-US" dirty="0" smtClean="0">
                <a:solidFill>
                  <a:schemeClr val="tx1"/>
                </a:solidFill>
                <a:latin typeface="Times New Roman" pitchFamily="18" charset="0"/>
                <a:cs typeface="Times New Roman" pitchFamily="18" charset="0"/>
              </a:rPr>
              <a:t>Providing the acknowledgement to the common people.</a:t>
            </a:r>
          </a:p>
          <a:p>
            <a:r>
              <a:rPr lang="en-US" dirty="0" smtClean="0">
                <a:solidFill>
                  <a:schemeClr val="tx1"/>
                </a:solidFill>
                <a:latin typeface="Times New Roman" pitchFamily="18" charset="0"/>
                <a:cs typeface="Times New Roman" pitchFamily="18" charset="0"/>
              </a:rPr>
              <a:t>Monitoring individual traffic inspectors.</a:t>
            </a:r>
          </a:p>
          <a:p>
            <a:r>
              <a:rPr lang="en-US" dirty="0" smtClean="0">
                <a:solidFill>
                  <a:schemeClr val="tx1"/>
                </a:solidFill>
                <a:latin typeface="Times New Roman" pitchFamily="18" charset="0"/>
                <a:cs typeface="Times New Roman" pitchFamily="18" charset="0"/>
              </a:rPr>
              <a:t>Store the information over the offenders and their cases.</a:t>
            </a:r>
          </a:p>
        </p:txBody>
      </p:sp>
    </p:spTree>
  </p:cSld>
  <p:clrMapOvr>
    <a:masterClrMapping/>
  </p:clrMapOvr>
  <p:transition spd="med">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OBJECTIVE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2209800"/>
            <a:ext cx="8229600" cy="3916363"/>
          </a:xfrm>
        </p:spPr>
        <p:txBody>
          <a:bodyPr/>
          <a:lstStyle/>
          <a:p>
            <a:r>
              <a:rPr lang="en-US" dirty="0" smtClean="0">
                <a:solidFill>
                  <a:schemeClr val="tx1"/>
                </a:solidFill>
                <a:latin typeface="Times New Roman" pitchFamily="18" charset="0"/>
                <a:cs typeface="Times New Roman" pitchFamily="18" charset="0"/>
              </a:rPr>
              <a:t>Digitalizing the fine receipt.</a:t>
            </a:r>
          </a:p>
          <a:p>
            <a:r>
              <a:rPr lang="en-US" dirty="0" smtClean="0">
                <a:solidFill>
                  <a:schemeClr val="tx1"/>
                </a:solidFill>
                <a:latin typeface="Times New Roman" pitchFamily="18" charset="0"/>
                <a:cs typeface="Times New Roman" pitchFamily="18" charset="0"/>
              </a:rPr>
              <a:t>Monitoring the cops from a centralized database.</a:t>
            </a:r>
          </a:p>
          <a:p>
            <a:r>
              <a:rPr lang="en-US" dirty="0" smtClean="0">
                <a:solidFill>
                  <a:schemeClr val="tx1"/>
                </a:solidFill>
                <a:latin typeface="Times New Roman" pitchFamily="18" charset="0"/>
                <a:cs typeface="Times New Roman" pitchFamily="18" charset="0"/>
              </a:rPr>
              <a:t>Providing text message to the offender for their offence.</a:t>
            </a:r>
          </a:p>
          <a:p>
            <a:r>
              <a:rPr lang="en-US" dirty="0" smtClean="0">
                <a:solidFill>
                  <a:schemeClr val="tx1"/>
                </a:solidFill>
                <a:latin typeface="Times New Roman" pitchFamily="18" charset="0"/>
                <a:cs typeface="Times New Roman" pitchFamily="18" charset="0"/>
              </a:rPr>
              <a:t>Providing proper evidence of pay in case of caught by multiple cops.</a:t>
            </a:r>
          </a:p>
          <a:p>
            <a:r>
              <a:rPr lang="en-US" dirty="0" smtClean="0">
                <a:solidFill>
                  <a:schemeClr val="tx1"/>
                </a:solidFill>
                <a:latin typeface="Times New Roman" pitchFamily="18" charset="0"/>
                <a:cs typeface="Times New Roman" pitchFamily="18" charset="0"/>
              </a:rPr>
              <a:t>Overcome bribe collection from cops.</a:t>
            </a:r>
          </a:p>
          <a:p>
            <a:r>
              <a:rPr lang="en-US" dirty="0" smtClean="0">
                <a:solidFill>
                  <a:schemeClr val="tx1"/>
                </a:solidFill>
                <a:latin typeface="Times New Roman" pitchFamily="18" charset="0"/>
                <a:cs typeface="Times New Roman" pitchFamily="18" charset="0"/>
              </a:rPr>
              <a:t>Adding privilege to honorable cops.</a:t>
            </a:r>
          </a:p>
          <a:p>
            <a:endParaRPr lang="en-US" dirty="0" smtClean="0">
              <a:solidFill>
                <a:schemeClr val="tx1"/>
              </a:solidFill>
            </a:endParaRPr>
          </a:p>
          <a:p>
            <a:endParaRPr lang="en-US" dirty="0">
              <a:solidFill>
                <a:schemeClr val="tx1"/>
              </a:solidFill>
            </a:endParaRPr>
          </a:p>
        </p:txBody>
      </p:sp>
    </p:spTree>
  </p:cSld>
  <p:clrMapOvr>
    <a:masterClrMapping/>
  </p:clrMapOvr>
  <p:transition spd="med">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EXISTING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2514600"/>
            <a:ext cx="8229600" cy="3611563"/>
          </a:xfrm>
        </p:spPr>
        <p:txBody>
          <a:bodyPr/>
          <a:lstStyle/>
          <a:p>
            <a:r>
              <a:rPr lang="en-US" dirty="0" smtClean="0">
                <a:solidFill>
                  <a:schemeClr val="tx1"/>
                </a:solidFill>
                <a:latin typeface="Times New Roman" pitchFamily="18" charset="0"/>
                <a:cs typeface="Times New Roman" pitchFamily="18" charset="0"/>
              </a:rPr>
              <a:t>In existing system, only manual writing in a </a:t>
            </a:r>
            <a:r>
              <a:rPr lang="en-US" dirty="0" err="1">
                <a:solidFill>
                  <a:schemeClr val="tx1"/>
                </a:solidFill>
                <a:latin typeface="Times New Roman" pitchFamily="18" charset="0"/>
                <a:cs typeface="Times New Roman" pitchFamily="18" charset="0"/>
              </a:rPr>
              <a:t>C</a:t>
            </a:r>
            <a:r>
              <a:rPr lang="en-US" dirty="0" err="1" smtClean="0">
                <a:solidFill>
                  <a:schemeClr val="tx1"/>
                </a:solidFill>
                <a:latin typeface="Times New Roman" pitchFamily="18" charset="0"/>
                <a:cs typeface="Times New Roman" pitchFamily="18" charset="0"/>
              </a:rPr>
              <a:t>hallan</a:t>
            </a:r>
            <a:r>
              <a:rPr lang="en-US" dirty="0" smtClean="0">
                <a:solidFill>
                  <a:schemeClr val="tx1"/>
                </a:solidFill>
                <a:latin typeface="Times New Roman" pitchFamily="18" charset="0"/>
                <a:cs typeface="Times New Roman" pitchFamily="18" charset="0"/>
              </a:rPr>
              <a:t> is practiced.</a:t>
            </a:r>
          </a:p>
          <a:p>
            <a:r>
              <a:rPr lang="en-US" dirty="0" smtClean="0">
                <a:solidFill>
                  <a:schemeClr val="tx1"/>
                </a:solidFill>
                <a:latin typeface="Times New Roman" pitchFamily="18" charset="0"/>
                <a:cs typeface="Times New Roman" pitchFamily="18" charset="0"/>
              </a:rPr>
              <a:t>Acknowledgement is not provided.</a:t>
            </a:r>
          </a:p>
          <a:p>
            <a:r>
              <a:rPr lang="en-US" dirty="0" smtClean="0">
                <a:solidFill>
                  <a:schemeClr val="tx1"/>
                </a:solidFill>
                <a:latin typeface="Times New Roman" pitchFamily="18" charset="0"/>
                <a:cs typeface="Times New Roman" pitchFamily="18" charset="0"/>
              </a:rPr>
              <a:t>No accurate database records for traffic violations.</a:t>
            </a:r>
            <a:endParaRPr lang="en-US" dirty="0">
              <a:solidFill>
                <a:schemeClr val="tx1"/>
              </a:solidFill>
              <a:latin typeface="Times New Roman" pitchFamily="18" charset="0"/>
              <a:cs typeface="Times New Roman" pitchFamily="18" charset="0"/>
            </a:endParaRPr>
          </a:p>
        </p:txBody>
      </p:sp>
    </p:spTree>
  </p:cSld>
  <p:clrMapOvr>
    <a:masterClrMapping/>
  </p:clrMapOvr>
  <p:transition spd="med">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PROPOSED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2667000"/>
            <a:ext cx="8229600" cy="3459163"/>
          </a:xfrm>
        </p:spPr>
        <p:txBody>
          <a:bodyPr/>
          <a:lstStyle/>
          <a:p>
            <a:r>
              <a:rPr lang="en-US" dirty="0" smtClean="0">
                <a:solidFill>
                  <a:schemeClr val="tx1"/>
                </a:solidFill>
                <a:latin typeface="Times New Roman" pitchFamily="18" charset="0"/>
                <a:cs typeface="Times New Roman" pitchFamily="18" charset="0"/>
              </a:rPr>
              <a:t>To avoid fraudulent activities and to regulate the process of fining traffic violators. </a:t>
            </a:r>
          </a:p>
          <a:p>
            <a:r>
              <a:rPr lang="en-US" dirty="0" smtClean="0">
                <a:solidFill>
                  <a:schemeClr val="tx1"/>
                </a:solidFill>
                <a:latin typeface="Times New Roman" pitchFamily="18" charset="0"/>
                <a:cs typeface="Times New Roman" pitchFamily="18" charset="0"/>
              </a:rPr>
              <a:t>Acknowledgement is provided.</a:t>
            </a:r>
          </a:p>
          <a:p>
            <a:r>
              <a:rPr lang="en-US" dirty="0" smtClean="0">
                <a:solidFill>
                  <a:schemeClr val="tx1"/>
                </a:solidFill>
                <a:latin typeface="Times New Roman" pitchFamily="18" charset="0"/>
                <a:cs typeface="Times New Roman" pitchFamily="18" charset="0"/>
              </a:rPr>
              <a:t>Complete database is maintained and also produces accurate results.</a:t>
            </a:r>
            <a:endParaRPr lang="en-US" dirty="0">
              <a:solidFill>
                <a:schemeClr val="tx1"/>
              </a:solidFill>
              <a:latin typeface="Times New Roman" pitchFamily="18" charset="0"/>
              <a:cs typeface="Times New Roman" pitchFamily="18" charset="0"/>
            </a:endParaRPr>
          </a:p>
        </p:txBody>
      </p:sp>
    </p:spTree>
  </p:cSld>
  <p:clrMapOvr>
    <a:masterClrMapping/>
  </p:clrMapOvr>
  <p:transition spd="med">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DOMAIN</a:t>
            </a:r>
            <a:endParaRPr lang="en-US" dirty="0"/>
          </a:p>
        </p:txBody>
      </p:sp>
      <p:sp>
        <p:nvSpPr>
          <p:cNvPr id="3" name="Content Placeholder 2"/>
          <p:cNvSpPr>
            <a:spLocks noGrp="1"/>
          </p:cNvSpPr>
          <p:nvPr>
            <p:ph idx="1"/>
          </p:nvPr>
        </p:nvSpPr>
        <p:spPr>
          <a:xfrm>
            <a:off x="457200" y="2895600"/>
            <a:ext cx="8229600" cy="3230563"/>
          </a:xfrm>
        </p:spPr>
        <p:txBody>
          <a:bodyPr/>
          <a:lstStyle/>
          <a:p>
            <a:r>
              <a:rPr lang="en-US" b="1" dirty="0" smtClean="0">
                <a:solidFill>
                  <a:schemeClr val="tx1"/>
                </a:solidFill>
                <a:latin typeface="Times New Roman" pitchFamily="18" charset="0"/>
                <a:cs typeface="Times New Roman" pitchFamily="18" charset="0"/>
              </a:rPr>
              <a:t>Client-Server Model </a:t>
            </a:r>
            <a:r>
              <a:rPr lang="en-US" dirty="0" smtClean="0">
                <a:solidFill>
                  <a:schemeClr val="tx1"/>
                </a:solidFill>
                <a:latin typeface="Times New Roman" pitchFamily="18" charset="0"/>
                <a:cs typeface="Times New Roman" pitchFamily="18" charset="0"/>
              </a:rPr>
              <a:t>used for Web &amp; App Development</a:t>
            </a:r>
            <a:endParaRPr lang="en-US" b="1" dirty="0" smtClean="0">
              <a:solidFill>
                <a:schemeClr val="tx1"/>
              </a:solidFill>
              <a:latin typeface="Times New Roman" pitchFamily="18" charset="0"/>
              <a:cs typeface="Times New Roman" pitchFamily="18" charset="0"/>
            </a:endParaRPr>
          </a:p>
          <a:p>
            <a:r>
              <a:rPr lang="en-US" b="1" dirty="0" smtClean="0">
                <a:solidFill>
                  <a:schemeClr val="tx1"/>
                </a:solidFill>
                <a:latin typeface="Times New Roman" pitchFamily="18" charset="0"/>
                <a:cs typeface="Times New Roman" pitchFamily="18" charset="0"/>
              </a:rPr>
              <a:t>QR Code Scanning </a:t>
            </a:r>
            <a:r>
              <a:rPr lang="en-US" dirty="0" smtClean="0">
                <a:solidFill>
                  <a:schemeClr val="tx1"/>
                </a:solidFill>
                <a:latin typeface="Times New Roman" pitchFamily="18" charset="0"/>
                <a:cs typeface="Times New Roman" pitchFamily="18" charset="0"/>
              </a:rPr>
              <a:t>for Mobile App</a:t>
            </a:r>
          </a:p>
          <a:p>
            <a:r>
              <a:rPr lang="en-US" b="1" dirty="0" smtClean="0">
                <a:solidFill>
                  <a:schemeClr val="tx1"/>
                </a:solidFill>
                <a:latin typeface="Times New Roman" pitchFamily="18" charset="0"/>
                <a:cs typeface="Times New Roman" pitchFamily="18" charset="0"/>
              </a:rPr>
              <a:t>Cloud Computing </a:t>
            </a:r>
            <a:r>
              <a:rPr lang="en-US" dirty="0" smtClean="0">
                <a:solidFill>
                  <a:schemeClr val="tx1"/>
                </a:solidFill>
                <a:latin typeface="Times New Roman" pitchFamily="18" charset="0"/>
                <a:cs typeface="Times New Roman" pitchFamily="18" charset="0"/>
              </a:rPr>
              <a:t>for Website</a:t>
            </a:r>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pPr>
              <a:buNone/>
            </a:pP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endParaRPr lang="en-US" dirty="0" smtClean="0">
              <a:solidFill>
                <a:schemeClr val="tx1"/>
              </a:solidFill>
              <a:latin typeface="Times New Roman" pitchFamily="18" charset="0"/>
              <a:cs typeface="Times New Roman" pitchFamily="18" charset="0"/>
            </a:endParaRPr>
          </a:p>
          <a:p>
            <a:endParaRPr lang="en-US" dirty="0">
              <a:solidFill>
                <a:schemeClr val="tx1"/>
              </a:solidFill>
            </a:endParaRPr>
          </a:p>
        </p:txBody>
      </p:sp>
    </p:spTree>
  </p:cSld>
  <p:clrMapOvr>
    <a:masterClrMapping/>
  </p:clrMapOvr>
  <p:transition spd="med">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i="1" dirty="0" smtClean="0">
                <a:latin typeface="Times New Roman" pitchFamily="18" charset="0"/>
                <a:cs typeface="Times New Roman" pitchFamily="18" charset="0"/>
              </a:rPr>
              <a:t>TECHNOLOGIES USED</a:t>
            </a:r>
            <a:endParaRPr lang="en-US" sz="4800" b="1" i="1" dirty="0">
              <a:latin typeface="Times New Roman" pitchFamily="18" charset="0"/>
              <a:cs typeface="Times New Roman" pitchFamily="18" charset="0"/>
            </a:endParaRPr>
          </a:p>
        </p:txBody>
      </p:sp>
      <p:sp>
        <p:nvSpPr>
          <p:cNvPr id="3" name="Content Placeholder 2"/>
          <p:cNvSpPr>
            <a:spLocks noGrp="1"/>
          </p:cNvSpPr>
          <p:nvPr>
            <p:ph idx="1"/>
          </p:nvPr>
        </p:nvSpPr>
        <p:spPr>
          <a:xfrm>
            <a:off x="4343400" y="1752601"/>
            <a:ext cx="3657600" cy="3809999"/>
          </a:xfrm>
        </p:spPr>
        <p:txBody>
          <a:bodyPr>
            <a:normAutofit fontScale="85000" lnSpcReduction="20000"/>
          </a:bodyPr>
          <a:lstStyle/>
          <a:p>
            <a:r>
              <a:rPr lang="en-US" sz="4400" b="1" dirty="0" smtClean="0">
                <a:solidFill>
                  <a:schemeClr val="tx1"/>
                </a:solidFill>
                <a:latin typeface="Times New Roman" pitchFamily="18" charset="0"/>
                <a:cs typeface="Times New Roman" pitchFamily="18" charset="0"/>
              </a:rPr>
              <a:t>BACK </a:t>
            </a:r>
            <a:r>
              <a:rPr lang="en-US" sz="4400" b="1" dirty="0" smtClean="0">
                <a:solidFill>
                  <a:schemeClr val="tx1"/>
                </a:solidFill>
                <a:latin typeface="Times New Roman" pitchFamily="18" charset="0"/>
                <a:cs typeface="Times New Roman" pitchFamily="18" charset="0"/>
              </a:rPr>
              <a:t>END</a:t>
            </a:r>
          </a:p>
          <a:p>
            <a:pPr lvl="1"/>
            <a:r>
              <a:rPr lang="en-US" sz="4000" b="1" i="1" dirty="0" smtClean="0">
                <a:solidFill>
                  <a:schemeClr val="tx1"/>
                </a:solidFill>
                <a:latin typeface="Times New Roman" pitchFamily="18" charset="0"/>
                <a:cs typeface="Times New Roman" pitchFamily="18" charset="0"/>
              </a:rPr>
              <a:t>Android </a:t>
            </a:r>
            <a:r>
              <a:rPr lang="en-US" sz="4000" b="1" i="1" dirty="0" smtClean="0">
                <a:solidFill>
                  <a:schemeClr val="tx1"/>
                </a:solidFill>
                <a:latin typeface="Times New Roman" pitchFamily="18" charset="0"/>
                <a:cs typeface="Times New Roman" pitchFamily="18" charset="0"/>
              </a:rPr>
              <a:t>App</a:t>
            </a:r>
          </a:p>
          <a:p>
            <a:pPr lvl="2"/>
            <a:r>
              <a:rPr lang="en-US" sz="4000" dirty="0" smtClean="0">
                <a:solidFill>
                  <a:schemeClr val="tx1"/>
                </a:solidFill>
                <a:latin typeface="Times New Roman" pitchFamily="18" charset="0"/>
                <a:cs typeface="Times New Roman" pitchFamily="18" charset="0"/>
              </a:rPr>
              <a:t>JSON</a:t>
            </a:r>
            <a:endParaRPr lang="en-US" sz="4000" dirty="0" smtClean="0">
              <a:solidFill>
                <a:schemeClr val="tx1"/>
              </a:solidFill>
              <a:latin typeface="Times New Roman" pitchFamily="18" charset="0"/>
              <a:cs typeface="Times New Roman" pitchFamily="18" charset="0"/>
            </a:endParaRPr>
          </a:p>
          <a:p>
            <a:pPr lvl="1"/>
            <a:r>
              <a:rPr lang="en-US" sz="4000" b="1" i="1" dirty="0" smtClean="0">
                <a:solidFill>
                  <a:schemeClr val="tx1"/>
                </a:solidFill>
                <a:latin typeface="Times New Roman" pitchFamily="18" charset="0"/>
                <a:cs typeface="Times New Roman" pitchFamily="18" charset="0"/>
              </a:rPr>
              <a:t>Website</a:t>
            </a:r>
          </a:p>
          <a:p>
            <a:pPr lvl="2"/>
            <a:r>
              <a:rPr lang="en-US" sz="4000" dirty="0" err="1" smtClean="0">
                <a:solidFill>
                  <a:schemeClr val="tx1"/>
                </a:solidFill>
                <a:latin typeface="Times New Roman" pitchFamily="18" charset="0"/>
                <a:cs typeface="Times New Roman" pitchFamily="18" charset="0"/>
              </a:rPr>
              <a:t>NodeJS</a:t>
            </a:r>
            <a:endParaRPr lang="en-US" sz="4000" dirty="0" smtClean="0">
              <a:solidFill>
                <a:schemeClr val="tx1"/>
              </a:solidFill>
              <a:latin typeface="Times New Roman" pitchFamily="18" charset="0"/>
              <a:cs typeface="Times New Roman" pitchFamily="18" charset="0"/>
            </a:endParaRPr>
          </a:p>
          <a:p>
            <a:pPr lvl="2"/>
            <a:r>
              <a:rPr lang="en-US" sz="4000" dirty="0" smtClean="0">
                <a:solidFill>
                  <a:schemeClr val="tx1"/>
                </a:solidFill>
                <a:latin typeface="Times New Roman" pitchFamily="18" charset="0"/>
                <a:cs typeface="Times New Roman" pitchFamily="18" charset="0"/>
              </a:rPr>
              <a:t>Firebase</a:t>
            </a:r>
            <a:endParaRPr lang="en-US" sz="4000" dirty="0" smtClean="0">
              <a:solidFill>
                <a:schemeClr val="tx1"/>
              </a:solidFill>
              <a:latin typeface="Times New Roman" pitchFamily="18" charset="0"/>
              <a:cs typeface="Times New Roman" pitchFamily="18" charset="0"/>
            </a:endParaRPr>
          </a:p>
          <a:p>
            <a:pPr lvl="2"/>
            <a:r>
              <a:rPr lang="en-US" sz="4000" dirty="0" smtClean="0">
                <a:solidFill>
                  <a:schemeClr val="tx1"/>
                </a:solidFill>
                <a:latin typeface="Times New Roman" pitchFamily="18" charset="0"/>
                <a:cs typeface="Times New Roman" pitchFamily="18" charset="0"/>
              </a:rPr>
              <a:t>JSP</a:t>
            </a:r>
            <a:endParaRPr lang="en-US" sz="4000" dirty="0" smtClean="0">
              <a:solidFill>
                <a:schemeClr val="tx1"/>
              </a:solidFill>
              <a:latin typeface="Times New Roman" pitchFamily="18" charset="0"/>
              <a:cs typeface="Times New Roman" pitchFamily="18" charset="0"/>
            </a:endParaRPr>
          </a:p>
        </p:txBody>
      </p:sp>
      <p:sp>
        <p:nvSpPr>
          <p:cNvPr id="4" name="Content Placeholder 2"/>
          <p:cNvSpPr txBox="1">
            <a:spLocks/>
          </p:cNvSpPr>
          <p:nvPr/>
        </p:nvSpPr>
        <p:spPr>
          <a:xfrm>
            <a:off x="609600" y="1752600"/>
            <a:ext cx="3657600" cy="4525963"/>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FRONT END</a:t>
            </a:r>
          </a:p>
          <a:p>
            <a:pPr marL="742950" marR="0" lvl="1" indent="-285750" algn="l" defTabSz="914400" rtl="0" eaLnBrk="1" fontAlgn="auto" latinLnBrk="0" hangingPunct="1">
              <a:lnSpc>
                <a:spcPct val="100000"/>
              </a:lnSpc>
              <a:spcBef>
                <a:spcPct val="20000"/>
              </a:spcBef>
              <a:spcAft>
                <a:spcPts val="0"/>
              </a:spcAft>
              <a:buClrTx/>
              <a:buSzTx/>
              <a:buFont typeface="Courier New" pitchFamily="49" charset="0"/>
              <a:buChar char="o"/>
              <a:tabLst/>
              <a:defRPr/>
            </a:pPr>
            <a:r>
              <a:rPr kumimoji="0" lang="en-US" sz="40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Android App</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XML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Java</a:t>
            </a:r>
          </a:p>
          <a:p>
            <a:pPr marL="742950" marR="0" lvl="1" indent="-285750" algn="l" defTabSz="914400" rtl="0" eaLnBrk="1" fontAlgn="auto" latinLnBrk="0" hangingPunct="1">
              <a:lnSpc>
                <a:spcPct val="100000"/>
              </a:lnSpc>
              <a:spcBef>
                <a:spcPct val="20000"/>
              </a:spcBef>
              <a:spcAft>
                <a:spcPts val="0"/>
              </a:spcAft>
              <a:buClrTx/>
              <a:buSzTx/>
              <a:buFont typeface="Courier New" pitchFamily="49" charset="0"/>
              <a:buChar char="o"/>
              <a:tabLst/>
              <a:defRPr/>
            </a:pPr>
            <a:r>
              <a:rPr kumimoji="0" lang="en-US" sz="40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Website</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Javascript</a:t>
            </a:r>
            <a:endParaRPr kumimoji="0" lang="en-US" sz="4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HTML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CSS</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HARDWARE &amp; SOFTWARE REQUIREMENTS</a:t>
            </a:r>
            <a:endParaRPr lang="en-US" sz="4800" dirty="0"/>
          </a:p>
        </p:txBody>
      </p:sp>
      <p:sp>
        <p:nvSpPr>
          <p:cNvPr id="3" name="Content Placeholder 2"/>
          <p:cNvSpPr>
            <a:spLocks noGrp="1"/>
          </p:cNvSpPr>
          <p:nvPr>
            <p:ph idx="1"/>
          </p:nvPr>
        </p:nvSpPr>
        <p:spPr/>
        <p:txBody>
          <a:bodyPr>
            <a:normAutofit/>
          </a:bodyPr>
          <a:lstStyle/>
          <a:p>
            <a:r>
              <a:rPr lang="en-US" sz="3200" dirty="0" smtClean="0">
                <a:solidFill>
                  <a:schemeClr val="tx1"/>
                </a:solidFill>
              </a:rPr>
              <a:t>Android App</a:t>
            </a:r>
          </a:p>
          <a:p>
            <a:pPr lvl="1"/>
            <a:r>
              <a:rPr lang="en-US" sz="2000" dirty="0" smtClean="0">
                <a:solidFill>
                  <a:schemeClr val="tx1"/>
                </a:solidFill>
              </a:rPr>
              <a:t>Android Studio</a:t>
            </a:r>
          </a:p>
          <a:p>
            <a:pPr lvl="1"/>
            <a:r>
              <a:rPr lang="en-US" sz="2000" dirty="0" smtClean="0">
                <a:solidFill>
                  <a:schemeClr val="tx1"/>
                </a:solidFill>
              </a:rPr>
              <a:t>Emulator – </a:t>
            </a:r>
            <a:r>
              <a:rPr lang="en-US" sz="2000" dirty="0" smtClean="0">
                <a:solidFill>
                  <a:schemeClr val="tx1"/>
                </a:solidFill>
              </a:rPr>
              <a:t>AVD</a:t>
            </a:r>
          </a:p>
          <a:p>
            <a:pPr lvl="1"/>
            <a:r>
              <a:rPr lang="en-US" sz="2000" dirty="0" smtClean="0">
                <a:solidFill>
                  <a:schemeClr val="tx1"/>
                </a:solidFill>
              </a:rPr>
              <a:t>Linux OS (MINT)</a:t>
            </a:r>
            <a:endParaRPr lang="en-US" sz="3200" dirty="0" smtClean="0">
              <a:solidFill>
                <a:schemeClr val="tx1"/>
              </a:solidFill>
            </a:endParaRPr>
          </a:p>
          <a:p>
            <a:r>
              <a:rPr lang="en-US" sz="3200" dirty="0" smtClean="0">
                <a:solidFill>
                  <a:schemeClr val="tx1"/>
                </a:solidFill>
              </a:rPr>
              <a:t>Firebase</a:t>
            </a:r>
          </a:p>
          <a:p>
            <a:pPr lvl="1"/>
            <a:r>
              <a:rPr lang="en-US" sz="2000" dirty="0" smtClean="0">
                <a:solidFill>
                  <a:schemeClr val="tx1"/>
                </a:solidFill>
              </a:rPr>
              <a:t>Linux Cinnamon Mint</a:t>
            </a:r>
          </a:p>
          <a:p>
            <a:r>
              <a:rPr lang="en-US" sz="3200" dirty="0" smtClean="0">
                <a:solidFill>
                  <a:schemeClr val="tx1"/>
                </a:solidFill>
              </a:rPr>
              <a:t>Website</a:t>
            </a:r>
          </a:p>
          <a:p>
            <a:pPr lvl="1"/>
            <a:r>
              <a:rPr lang="en-US" sz="2000" dirty="0" smtClean="0">
                <a:solidFill>
                  <a:schemeClr val="tx1"/>
                </a:solidFill>
              </a:rPr>
              <a:t>Windows 7 Ultimate</a:t>
            </a:r>
          </a:p>
          <a:p>
            <a:pPr lvl="1"/>
            <a:r>
              <a:rPr lang="en-US" sz="2000" dirty="0" smtClean="0">
                <a:solidFill>
                  <a:schemeClr val="tx1"/>
                </a:solidFill>
              </a:rPr>
              <a:t>Eclipse</a:t>
            </a:r>
          </a:p>
          <a:p>
            <a:pPr lvl="1"/>
            <a:r>
              <a:rPr lang="en-US" sz="2000" dirty="0" smtClean="0">
                <a:solidFill>
                  <a:schemeClr val="tx1"/>
                </a:solidFill>
              </a:rPr>
              <a:t>Sublime Text Editor</a:t>
            </a:r>
          </a:p>
          <a:p>
            <a:pPr lvl="1">
              <a:buNone/>
            </a:pPr>
            <a:endParaRPr lang="en-US" sz="2000" dirty="0" smtClean="0">
              <a:solidFill>
                <a:schemeClr val="tx1"/>
              </a:solidFill>
            </a:endParaRPr>
          </a:p>
        </p:txBody>
      </p:sp>
    </p:spTree>
  </p:cSld>
  <p:clrMapOvr>
    <a:masterClrMapping/>
  </p:clrMapOvr>
  <p:transition spd="med">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effectLst>
                  <a:outerShdw blurRad="38100" dist="38100" dir="2700000" algn="tl">
                    <a:srgbClr val="000000">
                      <a:alpha val="43137"/>
                    </a:srgbClr>
                  </a:outerShdw>
                </a:effectLst>
              </a:rPr>
              <a:t>ARCHITECTURE </a:t>
            </a:r>
            <a:r>
              <a:rPr lang="en-US" b="1" i="1" dirty="0" smtClean="0">
                <a:effectLst>
                  <a:outerShdw blurRad="38100" dist="38100" dir="2700000" algn="tl">
                    <a:srgbClr val="000000">
                      <a:alpha val="43137"/>
                    </a:srgbClr>
                  </a:outerShdw>
                </a:effectLst>
              </a:rPr>
              <a:t>DIAGRAM</a:t>
            </a:r>
            <a:endParaRPr lang="en-US" b="1" i="1" dirty="0">
              <a:effectLst>
                <a:outerShdw blurRad="38100" dist="38100" dir="2700000" algn="tl">
                  <a:srgbClr val="000000">
                    <a:alpha val="43137"/>
                  </a:srgbClr>
                </a:outerShdw>
              </a:effectLst>
            </a:endParaRPr>
          </a:p>
        </p:txBody>
      </p:sp>
      <p:pic>
        <p:nvPicPr>
          <p:cNvPr id="12" name="Picture 11" descr="PhoneBlackAndWhite.png"/>
          <p:cNvPicPr>
            <a:picLocks noChangeAspect="1"/>
          </p:cNvPicPr>
          <p:nvPr/>
        </p:nvPicPr>
        <p:blipFill>
          <a:blip r:embed="rId2"/>
          <a:stretch>
            <a:fillRect/>
          </a:stretch>
        </p:blipFill>
        <p:spPr>
          <a:xfrm>
            <a:off x="609600" y="4343400"/>
            <a:ext cx="1023112" cy="1447800"/>
          </a:xfrm>
          <a:prstGeom prst="rect">
            <a:avLst/>
          </a:prstGeom>
        </p:spPr>
      </p:pic>
      <p:sp>
        <p:nvSpPr>
          <p:cNvPr id="13" name="Cloud 12"/>
          <p:cNvSpPr/>
          <p:nvPr/>
        </p:nvSpPr>
        <p:spPr>
          <a:xfrm>
            <a:off x="2209800" y="1828800"/>
            <a:ext cx="2743200" cy="1905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sz="2400" b="1" i="1" dirty="0" smtClean="0">
              <a:solidFill>
                <a:schemeClr val="tx1"/>
              </a:solidFill>
            </a:endParaRPr>
          </a:p>
          <a:p>
            <a:pPr algn="ctr"/>
            <a:r>
              <a:rPr lang="en-US" sz="2400" b="1" i="1" dirty="0" smtClean="0">
                <a:solidFill>
                  <a:schemeClr val="tx1"/>
                </a:solidFill>
              </a:rPr>
              <a:t>FIREBASE</a:t>
            </a:r>
          </a:p>
          <a:p>
            <a:pPr algn="ctr"/>
            <a:r>
              <a:rPr lang="en-US" sz="2400" b="1" i="1" dirty="0" err="1" smtClean="0">
                <a:solidFill>
                  <a:schemeClr val="tx1"/>
                </a:solidFill>
              </a:rPr>
              <a:t>DBaaS</a:t>
            </a:r>
            <a:endParaRPr lang="en-US" sz="2400" b="1" i="1" dirty="0">
              <a:solidFill>
                <a:schemeClr val="tx1"/>
              </a:solidFill>
            </a:endParaRPr>
          </a:p>
        </p:txBody>
      </p:sp>
      <p:cxnSp>
        <p:nvCxnSpPr>
          <p:cNvPr id="18" name="Straight Arrow Connector 17"/>
          <p:cNvCxnSpPr/>
          <p:nvPr/>
        </p:nvCxnSpPr>
        <p:spPr>
          <a:xfrm rot="5400000" flipH="1" flipV="1">
            <a:off x="1409700" y="3543300"/>
            <a:ext cx="1066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8" name="Picture 4" descr="C:\Program Files (x86)\Microsoft Office\MEDIA\CAGCAT10\j0292982.wmf"/>
          <p:cNvPicPr>
            <a:picLocks noChangeAspect="1" noChangeArrowheads="1"/>
          </p:cNvPicPr>
          <p:nvPr/>
        </p:nvPicPr>
        <p:blipFill>
          <a:blip r:embed="rId3"/>
          <a:srcRect/>
          <a:stretch>
            <a:fillRect/>
          </a:stretch>
        </p:blipFill>
        <p:spPr bwMode="auto">
          <a:xfrm>
            <a:off x="6629400" y="4800600"/>
            <a:ext cx="1843430" cy="1819656"/>
          </a:xfrm>
          <a:prstGeom prst="rect">
            <a:avLst/>
          </a:prstGeom>
          <a:noFill/>
        </p:spPr>
      </p:pic>
      <p:cxnSp>
        <p:nvCxnSpPr>
          <p:cNvPr id="26" name="Straight Arrow Connector 25"/>
          <p:cNvCxnSpPr/>
          <p:nvPr/>
        </p:nvCxnSpPr>
        <p:spPr>
          <a:xfrm>
            <a:off x="4038600" y="2971800"/>
            <a:ext cx="2743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Documents"/>
          <p:cNvSpPr>
            <a:spLocks noEditPoints="1" noChangeArrowheads="1"/>
          </p:cNvSpPr>
          <p:nvPr/>
        </p:nvSpPr>
        <p:spPr bwMode="auto">
          <a:xfrm>
            <a:off x="5029200" y="1981200"/>
            <a:ext cx="1295400" cy="83820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sz="2400" b="1" dirty="0" err="1" smtClean="0"/>
              <a:t>json</a:t>
            </a:r>
            <a:endParaRPr lang="en-US" sz="1600" b="1" dirty="0"/>
          </a:p>
        </p:txBody>
      </p:sp>
      <p:pic>
        <p:nvPicPr>
          <p:cNvPr id="29" name="Picture 28" descr="5847f40ecef1014c0b5e488a.png"/>
          <p:cNvPicPr>
            <a:picLocks noChangeAspect="1"/>
          </p:cNvPicPr>
          <p:nvPr/>
        </p:nvPicPr>
        <p:blipFill>
          <a:blip r:embed="rId4" cstate="print"/>
          <a:stretch>
            <a:fillRect/>
          </a:stretch>
        </p:blipFill>
        <p:spPr>
          <a:xfrm>
            <a:off x="3200400" y="1981200"/>
            <a:ext cx="567184" cy="778548"/>
          </a:xfrm>
          <a:prstGeom prst="rect">
            <a:avLst/>
          </a:prstGeom>
        </p:spPr>
      </p:pic>
      <p:sp>
        <p:nvSpPr>
          <p:cNvPr id="30" name="Documents"/>
          <p:cNvSpPr>
            <a:spLocks noEditPoints="1" noChangeArrowheads="1"/>
          </p:cNvSpPr>
          <p:nvPr/>
        </p:nvSpPr>
        <p:spPr bwMode="auto">
          <a:xfrm rot="18821227">
            <a:off x="940940" y="3158146"/>
            <a:ext cx="1295400" cy="83820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sz="2400" b="1" dirty="0" smtClean="0"/>
              <a:t>Data</a:t>
            </a:r>
            <a:endParaRPr lang="en-US" sz="1600" b="1" dirty="0"/>
          </a:p>
        </p:txBody>
      </p:sp>
      <p:sp>
        <p:nvSpPr>
          <p:cNvPr id="1029" name="server"/>
          <p:cNvSpPr>
            <a:spLocks noEditPoints="1" noChangeArrowheads="1"/>
          </p:cNvSpPr>
          <p:nvPr/>
        </p:nvSpPr>
        <p:spPr bwMode="auto">
          <a:xfrm>
            <a:off x="6781800" y="1905000"/>
            <a:ext cx="1809750" cy="18097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cxnSp>
        <p:nvCxnSpPr>
          <p:cNvPr id="38" name="Straight Arrow Connector 37"/>
          <p:cNvCxnSpPr/>
          <p:nvPr/>
        </p:nvCxnSpPr>
        <p:spPr>
          <a:xfrm rot="5400000">
            <a:off x="7010400" y="42672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086600" y="1143000"/>
            <a:ext cx="1392241" cy="923330"/>
          </a:xfrm>
          <a:prstGeom prst="rect">
            <a:avLst/>
          </a:prstGeom>
          <a:noFill/>
        </p:spPr>
        <p:txBody>
          <a:bodyPr wrap="none" rtlCol="0">
            <a:spAutoFit/>
          </a:bodyPr>
          <a:lstStyle/>
          <a:p>
            <a:pPr algn="ctr"/>
            <a:r>
              <a:rPr lang="en-US" b="1" dirty="0" smtClean="0"/>
              <a:t>Web Server</a:t>
            </a:r>
          </a:p>
          <a:p>
            <a:pPr algn="ctr"/>
            <a:r>
              <a:rPr lang="en-US" b="1" dirty="0" err="1" smtClean="0"/>
              <a:t>Servelet</a:t>
            </a:r>
            <a:endParaRPr lang="en-US" b="1" dirty="0" smtClean="0"/>
          </a:p>
          <a:p>
            <a:pPr algn="ctr"/>
            <a:endParaRPr lang="en-US" b="1" dirty="0"/>
          </a:p>
        </p:txBody>
      </p:sp>
      <p:sp>
        <p:nvSpPr>
          <p:cNvPr id="40" name="Documents"/>
          <p:cNvSpPr>
            <a:spLocks noEditPoints="1" noChangeArrowheads="1"/>
          </p:cNvSpPr>
          <p:nvPr/>
        </p:nvSpPr>
        <p:spPr bwMode="auto">
          <a:xfrm>
            <a:off x="7620000" y="3810000"/>
            <a:ext cx="1295400" cy="83820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sz="2400" b="1" dirty="0" err="1" smtClean="0"/>
              <a:t>jsp</a:t>
            </a:r>
            <a:endParaRPr lang="en-US" sz="1600" b="1" dirty="0"/>
          </a:p>
        </p:txBody>
      </p:sp>
    </p:spTree>
  </p:cSld>
  <p:clrMapOvr>
    <a:masterClrMapping/>
  </p:clrMapOvr>
  <p:transition spd="med">
    <p:pu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TF00001192</Template>
  <TotalTime>612</TotalTime>
  <Words>867</Words>
  <Application>Microsoft Office PowerPoint</Application>
  <PresentationFormat>On-screen Show (4:3)</PresentationFormat>
  <Paragraphs>172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Executive</vt:lpstr>
      <vt:lpstr>Penalty Monitor for Violating Traffic Rules using Cloud Computing</vt:lpstr>
      <vt:lpstr>ABSTRACT</vt:lpstr>
      <vt:lpstr>OBJECTIVE</vt:lpstr>
      <vt:lpstr>EXISTING SYSTEM</vt:lpstr>
      <vt:lpstr>PROPOSED SYSTEM</vt:lpstr>
      <vt:lpstr>DOMAIN</vt:lpstr>
      <vt:lpstr>TECHNOLOGIES USED</vt:lpstr>
      <vt:lpstr>HARDWARE &amp; SOFTWARE REQUIREMENTS</vt:lpstr>
      <vt:lpstr>ARCHITECTURE DIAGRAM</vt:lpstr>
      <vt:lpstr>MODULES</vt:lpstr>
      <vt:lpstr>DATA FLOW DIAGRAM</vt:lpstr>
      <vt:lpstr>DATA FLOW DIAGRAM</vt:lpstr>
      <vt:lpstr>LITERATURE SURVEY</vt:lpstr>
      <vt:lpstr>LITERATURE SURVEY</vt:lpstr>
      <vt:lpstr>LITERATURE SURVEY </vt:lpstr>
      <vt:lpstr>LITERATURE SURVEY </vt:lpstr>
      <vt:lpstr>LITERATURE SURVEY</vt:lpstr>
      <vt:lpstr>LITERATURE SURVEY </vt:lpstr>
      <vt:lpstr>THANK YOU! QUERIES!!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Penalty Monitor for Violating Traffic  Rules using Cloud Computing</dc:title>
  <dc:creator>student</dc:creator>
  <cp:lastModifiedBy>DWARKI</cp:lastModifiedBy>
  <cp:revision>75</cp:revision>
  <dcterms:created xsi:type="dcterms:W3CDTF">2019-01-09T10:22:56Z</dcterms:created>
  <dcterms:modified xsi:type="dcterms:W3CDTF">2019-01-23T18:29:00Z</dcterms:modified>
</cp:coreProperties>
</file>