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Palatino Linotype"/>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B14367-9A17-416F-B2D3-05F02BEB6AC0}">
  <a:tblStyle styleId="{EAB14367-9A17-416F-B2D3-05F02BEB6AC0}" styleName="Table_0">
    <a:wholeTbl>
      <a:tcTxStyle b="off" i="off">
        <a:font>
          <a:latin typeface="Palatino Linotype"/>
          <a:ea typeface="Palatino Linotype"/>
          <a:cs typeface="Palatino Linotyp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BF2"/>
          </a:solidFill>
        </a:fill>
      </a:tcStyle>
    </a:wholeTbl>
    <a:band1H>
      <a:tcTxStyle/>
      <a:tcStyle>
        <a:fill>
          <a:solidFill>
            <a:srgbClr val="D1D5E5"/>
          </a:solidFill>
        </a:fill>
      </a:tcStyle>
    </a:band1H>
    <a:band2H>
      <a:tcTxStyle/>
    </a:band2H>
    <a:band1V>
      <a:tcTxStyle/>
      <a:tcStyle>
        <a:fill>
          <a:solidFill>
            <a:srgbClr val="D1D5E5"/>
          </a:solidFill>
        </a:fill>
      </a:tcStyle>
    </a:band1V>
    <a:band2V>
      <a:tcTxStyle/>
    </a:band2V>
    <a:lastCol>
      <a:tcTxStyle b="on" i="off">
        <a:font>
          <a:latin typeface="Palatino Linotype"/>
          <a:ea typeface="Palatino Linotype"/>
          <a:cs typeface="Palatino Linotype"/>
        </a:font>
        <a:schemeClr val="lt1"/>
      </a:tcTxStyle>
      <a:tcStyle>
        <a:fill>
          <a:solidFill>
            <a:schemeClr val="accent1"/>
          </a:solidFill>
        </a:fill>
      </a:tcStyle>
    </a:lastCol>
    <a:firstCol>
      <a:tcTxStyle b="on" i="off">
        <a:font>
          <a:latin typeface="Palatino Linotype"/>
          <a:ea typeface="Palatino Linotype"/>
          <a:cs typeface="Palatino Linotype"/>
        </a:font>
        <a:schemeClr val="lt1"/>
      </a:tcTxStyle>
      <a:tcStyle>
        <a:fill>
          <a:solidFill>
            <a:schemeClr val="accent1"/>
          </a:solidFill>
        </a:fill>
      </a:tcStyle>
    </a:firstCol>
    <a:lastRow>
      <a:tcTxStyle b="on" i="off">
        <a:font>
          <a:latin typeface="Palatino Linotype"/>
          <a:ea typeface="Palatino Linotype"/>
          <a:cs typeface="Palatino Linotyp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alatino Linotype"/>
          <a:ea typeface="Palatino Linotype"/>
          <a:cs typeface="Palatino Linotyp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slide" Target="slides/slide19.xml"/><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p:txBody>
      </p:sp>
      <p:sp>
        <p:nvSpPr>
          <p:cNvPr id="16" name="Google Shape;16;p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76" name="Google Shape;76;p1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2" name="Google Shape;82;p1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30200" lvl="4" marL="2286000" algn="l">
              <a:spcBef>
                <a:spcPts val="320"/>
              </a:spcBef>
              <a:spcAft>
                <a:spcPts val="0"/>
              </a:spcAft>
              <a:buClr>
                <a:srgbClr val="7F7F7F"/>
              </a:buClr>
              <a:buSzPts val="1600"/>
              <a:buChar char="•"/>
              <a:defRPr/>
            </a:lvl5pPr>
            <a:lvl6pPr indent="-330200" lvl="5" marL="2743200" algn="l">
              <a:spcBef>
                <a:spcPts val="320"/>
              </a:spcBef>
              <a:spcAft>
                <a:spcPts val="0"/>
              </a:spcAft>
              <a:buClr>
                <a:srgbClr val="7F7F7F"/>
              </a:buClr>
              <a:buSzPts val="1600"/>
              <a:buChar char="o"/>
              <a:defRPr/>
            </a:lvl6pPr>
            <a:lvl7pPr indent="-330200" lvl="6" marL="3200400" algn="l">
              <a:spcBef>
                <a:spcPts val="320"/>
              </a:spcBef>
              <a:spcAft>
                <a:spcPts val="0"/>
              </a:spcAft>
              <a:buClr>
                <a:srgbClr val="7F7F7F"/>
              </a:buClr>
              <a:buSzPts val="1600"/>
              <a:buChar char="•"/>
              <a:defRPr/>
            </a:lvl7pPr>
            <a:lvl8pPr indent="-330200" lvl="7" marL="3657600" algn="l">
              <a:spcBef>
                <a:spcPts val="320"/>
              </a:spcBef>
              <a:spcAft>
                <a:spcPts val="0"/>
              </a:spcAft>
              <a:buClr>
                <a:srgbClr val="7F7F7F"/>
              </a:buClr>
              <a:buSzPts val="1600"/>
              <a:buChar char="o"/>
              <a:defRPr/>
            </a:lvl8pPr>
            <a:lvl9pPr indent="-330200" lvl="8" marL="4114800" algn="l">
              <a:spcBef>
                <a:spcPts val="320"/>
              </a:spcBef>
              <a:spcAft>
                <a:spcPts val="0"/>
              </a:spcAft>
              <a:buClr>
                <a:srgbClr val="7F7F7F"/>
              </a:buClr>
              <a:buSzPts val="1600"/>
              <a:buFont typeface="Arial"/>
              <a:buChar char="•"/>
              <a:defRPr/>
            </a:lvl9pPr>
          </a:lstStyle>
          <a:p/>
        </p:txBody>
      </p:sp>
      <p:sp>
        <p:nvSpPr>
          <p:cNvPr id="22" name="Google Shape;22;p3"/>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722313" y="1371600"/>
            <a:ext cx="7772400" cy="250507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722313" y="4068763"/>
            <a:ext cx="7772400" cy="1131887"/>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5"/>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5"/>
          <p:cNvSpPr/>
          <p:nvPr/>
        </p:nvSpPr>
        <p:spPr>
          <a:xfrm>
            <a:off x="4495800"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7" name="Google Shape;37;p5"/>
          <p:cNvSpPr/>
          <p:nvPr/>
        </p:nvSpPr>
        <p:spPr>
          <a:xfrm>
            <a:off x="4695825"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8" name="Google Shape;38;p5"/>
          <p:cNvSpPr/>
          <p:nvPr/>
        </p:nvSpPr>
        <p:spPr>
          <a:xfrm>
            <a:off x="4296728"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7F7F7F"/>
              </a:buClr>
              <a:buSzPts val="2400"/>
              <a:buChar char="•"/>
              <a:defRPr sz="2400"/>
            </a:lvl1pPr>
            <a:lvl2pPr indent="-330200" lvl="1" marL="914400" algn="l">
              <a:spcBef>
                <a:spcPts val="320"/>
              </a:spcBef>
              <a:spcAft>
                <a:spcPts val="0"/>
              </a:spcAft>
              <a:buClr>
                <a:srgbClr val="7F7F7F"/>
              </a:buClr>
              <a:buSzPts val="1600"/>
              <a:buChar char="o"/>
              <a:defRPr sz="1600"/>
            </a:lvl2pPr>
            <a:lvl3pPr indent="-330200" lvl="2" marL="1371600" algn="l">
              <a:spcBef>
                <a:spcPts val="320"/>
              </a:spcBef>
              <a:spcAft>
                <a:spcPts val="0"/>
              </a:spcAft>
              <a:buClr>
                <a:srgbClr val="7F7F7F"/>
              </a:buClr>
              <a:buSzPts val="1600"/>
              <a:buChar char="•"/>
              <a:defRPr sz="1600"/>
            </a:lvl3pPr>
            <a:lvl4pPr indent="-330200" lvl="3" marL="1828800" algn="l">
              <a:spcBef>
                <a:spcPts val="320"/>
              </a:spcBef>
              <a:spcAft>
                <a:spcPts val="0"/>
              </a:spcAft>
              <a:buClr>
                <a:srgbClr val="7F7F7F"/>
              </a:buClr>
              <a:buSzPts val="1600"/>
              <a:buChar char="o"/>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rgbClr val="7F7F7F"/>
              </a:buClr>
              <a:buSzPts val="1600"/>
              <a:buChar char="o"/>
              <a:defRPr sz="1600"/>
            </a:lvl6pPr>
            <a:lvl7pPr indent="-330200" lvl="6" marL="3200400" algn="l">
              <a:spcBef>
                <a:spcPts val="320"/>
              </a:spcBef>
              <a:spcAft>
                <a:spcPts val="0"/>
              </a:spcAft>
              <a:buClr>
                <a:srgbClr val="7F7F7F"/>
              </a:buClr>
              <a:buSzPts val="1600"/>
              <a:buChar char="•"/>
              <a:defRPr sz="1600"/>
            </a:lvl7pPr>
            <a:lvl8pPr indent="-330200" lvl="7" marL="3657600" algn="l">
              <a:spcBef>
                <a:spcPts val="320"/>
              </a:spcBef>
              <a:spcAft>
                <a:spcPts val="0"/>
              </a:spcAft>
              <a:buClr>
                <a:srgbClr val="7F7F7F"/>
              </a:buClr>
              <a:buSzPts val="1600"/>
              <a:buChar char="o"/>
              <a:defRPr sz="1600"/>
            </a:lvl8pPr>
            <a:lvl9pPr indent="-330200" lvl="8" marL="4114800" algn="l">
              <a:spcBef>
                <a:spcPts val="320"/>
              </a:spcBef>
              <a:spcAft>
                <a:spcPts val="0"/>
              </a:spcAft>
              <a:buClr>
                <a:srgbClr val="7F7F7F"/>
              </a:buClr>
              <a:buSzPts val="1600"/>
              <a:buChar char="•"/>
              <a:defRPr sz="1600"/>
            </a:lvl9pPr>
          </a:lstStyle>
          <a:p/>
        </p:txBody>
      </p:sp>
      <p:sp>
        <p:nvSpPr>
          <p:cNvPr id="42" name="Google Shape;42;p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6"/>
          <p:cNvSpPr txBox="1"/>
          <p:nvPr>
            <p:ph idx="2" type="body"/>
          </p:nvPr>
        </p:nvSpPr>
        <p:spPr>
          <a:xfrm>
            <a:off x="365760" y="1600200"/>
            <a:ext cx="4041648" cy="452628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9" name="Google Shape;49;p7"/>
          <p:cNvSpPr txBox="1"/>
          <p:nvPr>
            <p:ph idx="2" type="body"/>
          </p:nvPr>
        </p:nvSpPr>
        <p:spPr>
          <a:xfrm>
            <a:off x="4648200" y="1600200"/>
            <a:ext cx="4041775"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50" name="Google Shape;50;p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7"/>
          <p:cNvSpPr txBox="1"/>
          <p:nvPr>
            <p:ph idx="3" type="body"/>
          </p:nvPr>
        </p:nvSpPr>
        <p:spPr>
          <a:xfrm>
            <a:off x="457200" y="2212848"/>
            <a:ext cx="4041648" cy="391363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4" name="Google Shape;54;p7"/>
          <p:cNvSpPr txBox="1"/>
          <p:nvPr>
            <p:ph idx="4" type="body"/>
          </p:nvPr>
        </p:nvSpPr>
        <p:spPr>
          <a:xfrm>
            <a:off x="4672584" y="2212848"/>
            <a:ext cx="4041648" cy="391318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5907087" y="266700"/>
            <a:ext cx="3008313" cy="20955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719137" y="273050"/>
            <a:ext cx="4995863"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o"/>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o"/>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rgbClr val="7F7F7F"/>
              </a:buClr>
              <a:buSzPts val="2000"/>
              <a:buChar char="o"/>
              <a:defRPr sz="2000"/>
            </a:lvl6pPr>
            <a:lvl7pPr indent="-355600" lvl="6" marL="3200400" algn="l">
              <a:spcBef>
                <a:spcPts val="400"/>
              </a:spcBef>
              <a:spcAft>
                <a:spcPts val="0"/>
              </a:spcAft>
              <a:buClr>
                <a:srgbClr val="7F7F7F"/>
              </a:buClr>
              <a:buSzPts val="2000"/>
              <a:buChar char="•"/>
              <a:defRPr sz="2000"/>
            </a:lvl7pPr>
            <a:lvl8pPr indent="-355600" lvl="7" marL="3657600" algn="l">
              <a:spcBef>
                <a:spcPts val="400"/>
              </a:spcBef>
              <a:spcAft>
                <a:spcPts val="0"/>
              </a:spcAft>
              <a:buClr>
                <a:srgbClr val="7F7F7F"/>
              </a:buClr>
              <a:buSzPts val="2000"/>
              <a:buChar char="o"/>
              <a:defRPr sz="2000"/>
            </a:lvl8pPr>
            <a:lvl9pPr indent="-355600" lvl="8" marL="4114800" algn="l">
              <a:spcBef>
                <a:spcPts val="400"/>
              </a:spcBef>
              <a:spcAft>
                <a:spcPts val="0"/>
              </a:spcAft>
              <a:buClr>
                <a:srgbClr val="7F7F7F"/>
              </a:buClr>
              <a:buSzPts val="2000"/>
              <a:buChar char="•"/>
              <a:defRPr sz="2000"/>
            </a:lvl9pPr>
          </a:lstStyle>
          <a:p/>
        </p:txBody>
      </p:sp>
      <p:sp>
        <p:nvSpPr>
          <p:cNvPr id="62" name="Google Shape;62;p9"/>
          <p:cNvSpPr txBox="1"/>
          <p:nvPr>
            <p:ph idx="2" type="body"/>
          </p:nvPr>
        </p:nvSpPr>
        <p:spPr>
          <a:xfrm>
            <a:off x="5907087" y="2438400"/>
            <a:ext cx="3008313" cy="3687763"/>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63" name="Google Shape;63;p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679576" y="228600"/>
            <a:ext cx="5711824" cy="895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1508126" y="1143000"/>
            <a:ext cx="6054724" cy="4541044"/>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45700" lIns="91425" spcFirstLastPara="1" rIns="91425" wrap="square" tIns="45700">
            <a:noAutofit/>
          </a:bodyPr>
          <a:lstStyle>
            <a:lvl1pPr lvl="0" marR="0" rtl="0" algn="ctr">
              <a:spcBef>
                <a:spcPts val="640"/>
              </a:spcBef>
              <a:spcAft>
                <a:spcPts val="0"/>
              </a:spcAft>
              <a:buClr>
                <a:srgbClr val="7F7F7F"/>
              </a:buClr>
              <a:buSzPts val="3200"/>
              <a:buFont typeface="Arial"/>
              <a:buNone/>
              <a:defRPr b="0" i="0" sz="3200" u="none" cap="none" strike="noStrike">
                <a:solidFill>
                  <a:srgbClr val="7F7F7F"/>
                </a:solidFill>
                <a:latin typeface="Century Gothic"/>
                <a:ea typeface="Century Gothic"/>
                <a:cs typeface="Century Gothic"/>
                <a:sym typeface="Century Gothic"/>
              </a:defRPr>
            </a:lvl1pPr>
            <a:lvl2pPr lvl="1" marR="0" rtl="0" algn="l">
              <a:spcBef>
                <a:spcPts val="560"/>
              </a:spcBef>
              <a:spcAft>
                <a:spcPts val="0"/>
              </a:spcAft>
              <a:buClr>
                <a:srgbClr val="7F7F7F"/>
              </a:buClr>
              <a:buSzPts val="2800"/>
              <a:buFont typeface="Courier New"/>
              <a:buNone/>
              <a:defRPr b="0" i="0" sz="2800" u="none" cap="none" strike="noStrike">
                <a:solidFill>
                  <a:srgbClr val="7F7F7F"/>
                </a:solidFill>
                <a:latin typeface="Century Gothic"/>
                <a:ea typeface="Century Gothic"/>
                <a:cs typeface="Century Gothic"/>
                <a:sym typeface="Century Gothic"/>
              </a:defRPr>
            </a:lvl2pPr>
            <a:lvl3pPr lvl="2" marR="0" rtl="0" algn="l">
              <a:spcBef>
                <a:spcPts val="48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3pPr>
            <a:lvl4pPr lvl="3"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4pPr>
            <a:lvl5pPr lvl="4"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5pPr>
            <a:lvl6pPr lvl="5"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6pPr>
            <a:lvl7pPr lvl="6"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7pPr>
            <a:lvl8pPr lvl="7"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8pPr>
            <a:lvl9pPr lvl="8"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9pPr>
          </a:lstStyle>
          <a:p/>
        </p:txBody>
      </p:sp>
      <p:sp>
        <p:nvSpPr>
          <p:cNvPr id="69" name="Google Shape;69;p10"/>
          <p:cNvSpPr txBox="1"/>
          <p:nvPr>
            <p:ph idx="1" type="body"/>
          </p:nvPr>
        </p:nvSpPr>
        <p:spPr>
          <a:xfrm>
            <a:off x="1679576" y="5810250"/>
            <a:ext cx="5711824" cy="5334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70" name="Google Shape;70;p10"/>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marR="0" rtl="0" algn="ctr">
              <a:lnSpc>
                <a:spcPct val="107407"/>
              </a:lnSpc>
              <a:spcBef>
                <a:spcPts val="0"/>
              </a:spcBef>
              <a:spcAft>
                <a:spcPts val="0"/>
              </a:spcAft>
              <a:buClr>
                <a:schemeClr val="dk2"/>
              </a:buClr>
              <a:buSzPts val="5400"/>
              <a:buFont typeface="Palatino Linotype"/>
              <a:buNone/>
              <a:defRPr b="0" i="0" sz="54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7F7F7F"/>
              </a:buClr>
              <a:buSzPts val="2400"/>
              <a:buFont typeface="Arial"/>
              <a:buChar char="•"/>
              <a:defRPr b="0" i="0" sz="2400" u="none" cap="none" strike="noStrike">
                <a:solidFill>
                  <a:srgbClr val="7F7F7F"/>
                </a:solidFill>
                <a:latin typeface="Century Gothic"/>
                <a:ea typeface="Century Gothic"/>
                <a:cs typeface="Century Gothic"/>
                <a:sym typeface="Century Gothic"/>
              </a:defRPr>
            </a:lvl1pPr>
            <a:lvl2pPr indent="-330200" lvl="1" marL="9144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2pPr>
            <a:lvl3pPr indent="-330200" lvl="2" marL="13716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3pPr>
            <a:lvl4pPr indent="-330200" lvl="3" marL="18288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4pPr>
            <a:lvl5pPr indent="-330200" lvl="4" marL="22860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5pPr>
            <a:lvl6pPr indent="-330200" lvl="5" marL="27432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6pPr>
            <a:lvl7pPr indent="-330200" lvl="6" marL="32004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7pPr>
            <a:lvl8pPr indent="-330200" lvl="7" marL="36576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8pPr>
            <a:lvl9pPr indent="-330200" lvl="8" marL="41148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9" name="Google Shape;9;p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1" name="Google Shape;11;p1"/>
          <p:cNvSpPr/>
          <p:nvPr/>
        </p:nvSpPr>
        <p:spPr>
          <a:xfrm>
            <a:off x="8457760"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2" name="Google Shape;12;p1"/>
          <p:cNvSpPr/>
          <p:nvPr/>
        </p:nvSpPr>
        <p:spPr>
          <a:xfrm>
            <a:off x="569119"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228600" y="776288"/>
            <a:ext cx="8686800" cy="14700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Penalty Monitor for Violating Traffic Rules using Cloud Computing</a:t>
            </a:r>
            <a:endParaRPr sz="3600">
              <a:latin typeface="Times New Roman"/>
              <a:ea typeface="Times New Roman"/>
              <a:cs typeface="Times New Roman"/>
              <a:sym typeface="Times New Roman"/>
            </a:endParaRPr>
          </a:p>
        </p:txBody>
      </p:sp>
      <p:sp>
        <p:nvSpPr>
          <p:cNvPr id="90" name="Google Shape;90;p13"/>
          <p:cNvSpPr txBox="1"/>
          <p:nvPr>
            <p:ph idx="1" type="subTitle"/>
          </p:nvPr>
        </p:nvSpPr>
        <p:spPr>
          <a:xfrm>
            <a:off x="228600" y="3657600"/>
            <a:ext cx="5257800" cy="190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TEAM MEMBERS</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Dwarakeshwaran B M- 723715104006</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Manikandan M – 723715104021</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ManojPrabhu D – 723715104025</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Raghin R - 723715104039</a:t>
            </a:r>
            <a:endParaRPr/>
          </a:p>
        </p:txBody>
      </p:sp>
      <p:sp>
        <p:nvSpPr>
          <p:cNvPr id="91" name="Google Shape;91;p13"/>
          <p:cNvSpPr txBox="1"/>
          <p:nvPr/>
        </p:nvSpPr>
        <p:spPr>
          <a:xfrm>
            <a:off x="5715000" y="3657600"/>
            <a:ext cx="327660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TEAM GUIDE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Mr. R. Chandrasekar (HOD/CSE)</a:t>
            </a:r>
            <a:endParaRPr sz="2000">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57" name="Google Shape;15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sz="3200">
                <a:solidFill>
                  <a:schemeClr val="dk1"/>
                </a:solidFill>
                <a:latin typeface="Times New Roman"/>
                <a:ea typeface="Times New Roman"/>
                <a:cs typeface="Times New Roman"/>
                <a:sym typeface="Times New Roman"/>
              </a:rPr>
              <a:t>App module has 6 activities.</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Splash Screen</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Login Activity</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Offender information submission activity</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Section Number Entering Activity</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Offence Information Provider Activity</a:t>
            </a:r>
            <a:endParaRPr sz="2000">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sz="3200">
                <a:solidFill>
                  <a:schemeClr val="dk1"/>
                </a:solidFill>
                <a:latin typeface="Times New Roman"/>
                <a:ea typeface="Times New Roman"/>
                <a:cs typeface="Times New Roman"/>
                <a:sym typeface="Times New Roman"/>
              </a:rPr>
              <a:t>Website module has 3 activities.</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Login Page</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Database View Page</a:t>
            </a:r>
            <a:endParaRPr/>
          </a:p>
          <a:p>
            <a:pPr indent="-285750" lvl="1" marL="742950" rtl="0" algn="l">
              <a:spcBef>
                <a:spcPts val="400"/>
              </a:spcBef>
              <a:spcAft>
                <a:spcPts val="0"/>
              </a:spcAft>
              <a:buClr>
                <a:schemeClr val="dk1"/>
              </a:buClr>
              <a:buSzPts val="2000"/>
              <a:buChar char="o"/>
            </a:pPr>
            <a:r>
              <a:rPr lang="en-US" sz="2000">
                <a:solidFill>
                  <a:schemeClr val="dk1"/>
                </a:solidFill>
                <a:latin typeface="Times New Roman"/>
                <a:ea typeface="Times New Roman"/>
                <a:cs typeface="Times New Roman"/>
                <a:sym typeface="Times New Roman"/>
              </a:rPr>
              <a:t>Database Modify Page</a:t>
            </a:r>
            <a:endParaRPr sz="2000">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0"/>
            <a:ext cx="8229600" cy="9906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DATA FLOW DIAGRAM</a:t>
            </a:r>
            <a:endParaRPr/>
          </a:p>
        </p:txBody>
      </p:sp>
      <p:pic>
        <p:nvPicPr>
          <p:cNvPr descr="C:\Users\DWARKI\Downloads\TeamTi10.png" id="163" name="Google Shape;163;p23"/>
          <p:cNvPicPr preferRelativeResize="0"/>
          <p:nvPr/>
        </p:nvPicPr>
        <p:blipFill rotWithShape="1">
          <a:blip r:embed="rId3">
            <a:alphaModFix/>
          </a:blip>
          <a:srcRect b="0" l="0" r="0" t="0"/>
          <a:stretch/>
        </p:blipFill>
        <p:spPr>
          <a:xfrm>
            <a:off x="685800" y="1219200"/>
            <a:ext cx="8001000" cy="5638800"/>
          </a:xfrm>
          <a:prstGeom prst="rect">
            <a:avLst/>
          </a:prstGeom>
          <a:noFill/>
          <a:ln>
            <a:noFill/>
          </a:ln>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81000" y="228600"/>
            <a:ext cx="8229600" cy="6858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DATA FLOW DIAGRAM</a:t>
            </a:r>
            <a:endParaRPr/>
          </a:p>
        </p:txBody>
      </p:sp>
      <p:pic>
        <p:nvPicPr>
          <p:cNvPr descr="C:\Users\DWARKI\Downloads\WEBSITE.png" id="169" name="Google Shape;169;p24"/>
          <p:cNvPicPr preferRelativeResize="0"/>
          <p:nvPr/>
        </p:nvPicPr>
        <p:blipFill rotWithShape="1">
          <a:blip r:embed="rId3">
            <a:alphaModFix/>
          </a:blip>
          <a:srcRect b="0" l="0" r="0" t="0"/>
          <a:stretch/>
        </p:blipFill>
        <p:spPr>
          <a:xfrm>
            <a:off x="376024" y="988726"/>
            <a:ext cx="8767976" cy="5869274"/>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57200" y="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LITERATURE SURVEY</a:t>
            </a:r>
            <a:endParaRPr/>
          </a:p>
        </p:txBody>
      </p:sp>
      <p:graphicFrame>
        <p:nvGraphicFramePr>
          <p:cNvPr id="175" name="Google Shape;175;p25"/>
          <p:cNvGraphicFramePr/>
          <p:nvPr/>
        </p:nvGraphicFramePr>
        <p:xfrm>
          <a:off x="457200" y="838199"/>
          <a:ext cx="3000000" cy="3000000"/>
        </p:xfrm>
        <a:graphic>
          <a:graphicData uri="http://schemas.openxmlformats.org/drawingml/2006/table">
            <a:tbl>
              <a:tblPr bandRow="1" firstRow="1">
                <a:noFill/>
                <a:tableStyleId>{EAB14367-9A17-416F-B2D3-05F02BEB6AC0}</a:tableStyleId>
              </a:tblPr>
              <a:tblGrid>
                <a:gridCol w="632175"/>
                <a:gridCol w="1896525"/>
                <a:gridCol w="2881500"/>
                <a:gridCol w="1676400"/>
                <a:gridCol w="1447800"/>
              </a:tblGrid>
              <a:tr h="507350">
                <a:tc>
                  <a:txBody>
                    <a:bodyPr/>
                    <a:lstStyle/>
                    <a:p>
                      <a:pPr indent="0" lvl="0" marL="0" marR="0" rtl="0" algn="ctr">
                        <a:spcBef>
                          <a:spcPts val="0"/>
                        </a:spcBef>
                        <a:spcAft>
                          <a:spcPts val="0"/>
                        </a:spcAft>
                        <a:buNone/>
                      </a:pPr>
                      <a:r>
                        <a:rPr b="1" lang="en-US" sz="1800" u="none" cap="none" strike="noStrike"/>
                        <a:t>No</a:t>
                      </a:r>
                      <a:r>
                        <a:rPr lang="en-US" sz="1800" u="none" cap="none" strike="noStrike"/>
                        <a:t>.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Description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Pros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Cons</a:t>
                      </a:r>
                      <a:endParaRPr sz="1800" u="none" cap="none" strike="noStrike"/>
                    </a:p>
                  </a:txBody>
                  <a:tcPr marT="45725" marB="45725" marR="91450" marL="91450"/>
                </a:tc>
              </a:tr>
              <a:tr h="24352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Study on Google Firebase for Website Development (The real time database)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Firebase is a “NoSQL” database which are useful for large sets of distributed data.</a:t>
                      </a:r>
                      <a:endParaRPr/>
                    </a:p>
                    <a:p>
                      <a:pPr indent="0" lvl="0" marL="0" marR="0" rtl="0" algn="ctr">
                        <a:spcBef>
                          <a:spcPts val="0"/>
                        </a:spcBef>
                        <a:spcAft>
                          <a:spcPts val="0"/>
                        </a:spcAft>
                        <a:buNone/>
                      </a:pPr>
                      <a:r>
                        <a:rPr lang="en-US" sz="1800" u="none" cap="none" strike="noStrike"/>
                        <a:t> NoSQL databases are effective for big data performance issues that relational databases aren't built to solve.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•Scalable.</a:t>
                      </a:r>
                      <a:endParaRPr/>
                    </a:p>
                    <a:p>
                      <a:pPr indent="0" lvl="0" marL="0" marR="0" rtl="0" algn="ctr">
                        <a:spcBef>
                          <a:spcPts val="0"/>
                        </a:spcBef>
                        <a:spcAft>
                          <a:spcPts val="0"/>
                        </a:spcAft>
                        <a:buNone/>
                      </a:pPr>
                      <a:r>
                        <a:rPr lang="en-US" sz="1800" u="none" cap="none" strike="noStrike"/>
                        <a:t>•Hierarchical Storage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•Internet Connection is needed.</a:t>
                      </a:r>
                      <a:endParaRPr sz="1800" u="none" cap="none" strike="noStrike"/>
                    </a:p>
                  </a:txBody>
                  <a:tcPr marT="45725" marB="45725" marR="91450" marL="91450"/>
                </a:tc>
              </a:tr>
              <a:tr h="26962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Application of Firebase in Android App Development-A Study</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The server used for Android apps are Oracle SQL, Microsoft SQL Server, and MySQL which are connected to the server with PHP files. Then Firebase came into existence for Android apps which uses JSON for storing data.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bl>
          </a:graphicData>
        </a:graphic>
      </p:graphicFrame>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57200" y="0"/>
            <a:ext cx="8229600" cy="838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LITERATURE SURVEY</a:t>
            </a:r>
            <a:endParaRPr/>
          </a:p>
        </p:txBody>
      </p:sp>
      <p:graphicFrame>
        <p:nvGraphicFramePr>
          <p:cNvPr id="181" name="Google Shape;181;p26"/>
          <p:cNvGraphicFramePr/>
          <p:nvPr/>
        </p:nvGraphicFramePr>
        <p:xfrm>
          <a:off x="0" y="822960"/>
          <a:ext cx="3000000" cy="3000000"/>
        </p:xfrm>
        <a:graphic>
          <a:graphicData uri="http://schemas.openxmlformats.org/drawingml/2006/table">
            <a:tbl>
              <a:tblPr bandRow="1" firstRow="1">
                <a:noFill/>
                <a:tableStyleId>{EAB14367-9A17-416F-B2D3-05F02BEB6AC0}</a:tableStyleId>
              </a:tblPr>
              <a:tblGrid>
                <a:gridCol w="609600"/>
                <a:gridCol w="2057400"/>
                <a:gridCol w="2667000"/>
                <a:gridCol w="1676400"/>
                <a:gridCol w="1828800"/>
              </a:tblGrid>
              <a:tr h="137150">
                <a:tc>
                  <a:txBody>
                    <a:bodyPr/>
                    <a:lstStyle/>
                    <a:p>
                      <a:pPr indent="0" lvl="0" marL="0" marR="0" rtl="0" algn="ctr">
                        <a:spcBef>
                          <a:spcPts val="0"/>
                        </a:spcBef>
                        <a:spcAft>
                          <a:spcPts val="0"/>
                        </a:spcAft>
                        <a:buNone/>
                      </a:pPr>
                      <a:r>
                        <a:rPr lang="en-US" sz="1800" u="none" cap="none" strike="noStrike"/>
                        <a:t>No.</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Description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Pros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Cons</a:t>
                      </a:r>
                      <a:endParaRPr sz="1800" u="none" cap="none" strike="noStrike"/>
                    </a:p>
                  </a:txBody>
                  <a:tcPr marT="45725" marB="45725" marR="91450" marL="91450"/>
                </a:tc>
              </a:tr>
              <a:tr h="24011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Retrieve Real-time Data in Android Using Firebase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Firebase is a cloud based platform for mobile and Web application development. </a:t>
                      </a:r>
                      <a:endParaRPr/>
                    </a:p>
                    <a:p>
                      <a:pPr indent="0" lvl="0" marL="0" marR="0" rtl="0" algn="ctr">
                        <a:spcBef>
                          <a:spcPts val="0"/>
                        </a:spcBef>
                        <a:spcAft>
                          <a:spcPts val="0"/>
                        </a:spcAft>
                        <a:buNone/>
                      </a:pPr>
                      <a:r>
                        <a:rPr lang="en-US" sz="1800" u="none" cap="none" strike="noStrike"/>
                        <a:t>Explains how to use Firebase’s cloud services to store and retrieve real-time data.</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cap="none" strike="noStrike"/>
                    </a:p>
                  </a:txBody>
                  <a:tcPr marT="45725" marB="45725" marR="91450" marL="91450"/>
                </a:tc>
              </a:tr>
              <a:tr h="3098200">
                <a:tc>
                  <a:txBody>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Making It Work for Everyone: HTML5 and CSS Level 3 for Responsive, Accessible Design on Website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The bulk of the article explains the design philosophies of progressive enhancement and responsive web design, and summarizes recent updates to WCAG 2.0, HTML5, CSS Level 3, and WAI-ARIA.</a:t>
                      </a:r>
                      <a:endParaRPr sz="1800" u="none" cap="none" strike="noStrike"/>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38100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LITERATURE SURVEY </a:t>
            </a:r>
            <a:endParaRPr/>
          </a:p>
        </p:txBody>
      </p:sp>
      <p:graphicFrame>
        <p:nvGraphicFramePr>
          <p:cNvPr id="187" name="Google Shape;187;p27"/>
          <p:cNvGraphicFramePr/>
          <p:nvPr/>
        </p:nvGraphicFramePr>
        <p:xfrm>
          <a:off x="457200" y="1600200"/>
          <a:ext cx="3000000" cy="3000000"/>
        </p:xfrm>
        <a:graphic>
          <a:graphicData uri="http://schemas.openxmlformats.org/drawingml/2006/table">
            <a:tbl>
              <a:tblPr bandRow="1" firstRow="1">
                <a:noFill/>
                <a:tableStyleId>{EAB14367-9A17-416F-B2D3-05F02BEB6AC0}</a:tableStyleId>
              </a:tblPr>
              <a:tblGrid>
                <a:gridCol w="609600"/>
                <a:gridCol w="1600200"/>
                <a:gridCol w="2727950"/>
                <a:gridCol w="1645925"/>
                <a:gridCol w="1645925"/>
              </a:tblGrid>
              <a:tr h="558425">
                <a:tc>
                  <a:txBody>
                    <a:bodyPr/>
                    <a:lstStyle/>
                    <a:p>
                      <a:pPr indent="0" lvl="0" marL="0" marR="0" rtl="0" algn="ctr">
                        <a:spcBef>
                          <a:spcPts val="0"/>
                        </a:spcBef>
                        <a:spcAft>
                          <a:spcPts val="0"/>
                        </a:spcAft>
                        <a:buNone/>
                      </a:pPr>
                      <a:r>
                        <a:rPr lang="en-US" sz="1800" u="none" cap="none" strike="noStrike"/>
                        <a:t>No.</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Description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Pros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Cons</a:t>
                      </a:r>
                      <a:endParaRPr sz="1800" u="none" cap="none" strike="noStrike"/>
                    </a:p>
                  </a:txBody>
                  <a:tcPr marT="45725" marB="45725" marR="91450" marL="91450"/>
                </a:tc>
              </a:tr>
              <a:tr h="1346575">
                <a:tc>
                  <a:txBody>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 Comprehensive analysis of XML and JSON web technologies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XML and JSON is compared in different aspects and then on the basis of these comparisons conclusion has been derived that which technology is required for whom and for what purpose.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cap="none" strike="noStrike"/>
                    </a:p>
                  </a:txBody>
                  <a:tcPr marT="45725" marB="45725" marR="91450" marL="91450"/>
                </a:tc>
              </a:tr>
              <a:tr h="1892475">
                <a:tc>
                  <a:txBody>
                    <a:bodyPr/>
                    <a:lstStyle/>
                    <a:p>
                      <a:pPr indent="0" lvl="0" marL="0" marR="0" rtl="0" algn="l">
                        <a:spcBef>
                          <a:spcPts val="0"/>
                        </a:spcBef>
                        <a:spcAft>
                          <a:spcPts val="0"/>
                        </a:spcAft>
                        <a:buNone/>
                      </a:pPr>
                      <a:r>
                        <a:rPr lang="en-US" sz="1800" u="none" cap="none" strike="noStrike"/>
                        <a:t>6.</a:t>
                      </a:r>
                      <a:endParaRPr sz="1800"/>
                    </a:p>
                  </a:txBody>
                  <a:tcPr marT="45725" marB="45725" marR="91450" marL="91450"/>
                </a:tc>
                <a:tc>
                  <a:txBody>
                    <a:bodyPr/>
                    <a:lstStyle/>
                    <a:p>
                      <a:pPr indent="0" lvl="0" marL="0" marR="0" rtl="0" algn="l">
                        <a:spcBef>
                          <a:spcPts val="0"/>
                        </a:spcBef>
                        <a:spcAft>
                          <a:spcPts val="0"/>
                        </a:spcAft>
                        <a:buNone/>
                      </a:pPr>
                      <a:r>
                        <a:rPr lang="en-US" sz="1800"/>
                        <a:t>A</a:t>
                      </a:r>
                      <a:r>
                        <a:rPr lang="en-US" sz="1800">
                          <a:solidFill>
                            <a:schemeClr val="dk1"/>
                          </a:solidFill>
                        </a:rPr>
                        <a:t>ndroid Based Mobile Application Development And Its Security</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Android mobile platform for the mobile application development, layered approach and the details of security information for Android is discussed.</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r>
            </a:tbl>
          </a:graphicData>
        </a:graphic>
      </p:graphicFrame>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57200" y="304800"/>
            <a:ext cx="8229600" cy="6096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LITERATURE SURVEY </a:t>
            </a:r>
            <a:endParaRPr/>
          </a:p>
        </p:txBody>
      </p:sp>
      <p:graphicFrame>
        <p:nvGraphicFramePr>
          <p:cNvPr id="193" name="Google Shape;193;p28"/>
          <p:cNvGraphicFramePr/>
          <p:nvPr/>
        </p:nvGraphicFramePr>
        <p:xfrm>
          <a:off x="0" y="1023802"/>
          <a:ext cx="3000000" cy="3000000"/>
        </p:xfrm>
        <a:graphic>
          <a:graphicData uri="http://schemas.openxmlformats.org/drawingml/2006/table">
            <a:tbl>
              <a:tblPr bandRow="1" firstRow="1">
                <a:noFill/>
                <a:tableStyleId>{EAB14367-9A17-416F-B2D3-05F02BEB6AC0}</a:tableStyleId>
              </a:tblPr>
              <a:tblGrid>
                <a:gridCol w="609600"/>
                <a:gridCol w="1905000"/>
                <a:gridCol w="3048000"/>
                <a:gridCol w="1676400"/>
                <a:gridCol w="1905000"/>
              </a:tblGrid>
              <a:tr h="558425">
                <a:tc>
                  <a:txBody>
                    <a:bodyPr/>
                    <a:lstStyle/>
                    <a:p>
                      <a:pPr indent="0" lvl="0" marL="0" marR="0" rtl="0" algn="ctr">
                        <a:spcBef>
                          <a:spcPts val="0"/>
                        </a:spcBef>
                        <a:spcAft>
                          <a:spcPts val="0"/>
                        </a:spcAft>
                        <a:buNone/>
                      </a:pPr>
                      <a:r>
                        <a:rPr lang="en-US" sz="1800"/>
                        <a:t>No.</a:t>
                      </a:r>
                      <a:endParaRPr sz="1800"/>
                    </a:p>
                  </a:txBody>
                  <a:tcPr marT="45725" marB="45725" marR="91450" marL="91450"/>
                </a:tc>
                <a:tc>
                  <a:txBody>
                    <a:bodyPr/>
                    <a:lstStyle/>
                    <a:p>
                      <a:pPr indent="0" lvl="0" marL="0" marR="0" rtl="0" algn="ctr">
                        <a:spcBef>
                          <a:spcPts val="0"/>
                        </a:spcBef>
                        <a:spcAft>
                          <a:spcPts val="0"/>
                        </a:spcAft>
                        <a:buNone/>
                      </a:pPr>
                      <a:r>
                        <a:rPr lang="en-US" sz="1800"/>
                        <a:t>Name</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c>
                  <a:txBody>
                    <a:bodyPr/>
                    <a:lstStyle/>
                    <a:p>
                      <a:pPr indent="0" lvl="0" marL="0" marR="0" rtl="0" algn="ctr">
                        <a:spcBef>
                          <a:spcPts val="0"/>
                        </a:spcBef>
                        <a:spcAft>
                          <a:spcPts val="0"/>
                        </a:spcAft>
                        <a:buNone/>
                      </a:pPr>
                      <a:r>
                        <a:rPr lang="en-US" sz="1800"/>
                        <a:t>Pros</a:t>
                      </a:r>
                      <a:endParaRPr sz="1800"/>
                    </a:p>
                  </a:txBody>
                  <a:tcPr marT="45725" marB="45725" marR="91450" marL="91450"/>
                </a:tc>
                <a:tc>
                  <a:txBody>
                    <a:bodyPr/>
                    <a:lstStyle/>
                    <a:p>
                      <a:pPr indent="0" lvl="0" marL="0" marR="0" rtl="0" algn="ctr">
                        <a:spcBef>
                          <a:spcPts val="0"/>
                        </a:spcBef>
                        <a:spcAft>
                          <a:spcPts val="0"/>
                        </a:spcAft>
                        <a:buNone/>
                      </a:pPr>
                      <a:r>
                        <a:rPr lang="en-US" sz="1800"/>
                        <a:t>Cons</a:t>
                      </a:r>
                      <a:endParaRPr sz="1800"/>
                    </a:p>
                  </a:txBody>
                  <a:tcPr marT="45725" marB="45725" marR="91450" marL="91450"/>
                </a:tc>
              </a:tr>
              <a:tr h="2108575">
                <a:tc>
                  <a:txBody>
                    <a:bodyPr/>
                    <a:lstStyle/>
                    <a:p>
                      <a:pPr indent="0" lvl="0" marL="0" marR="0" rtl="0" algn="ctr">
                        <a:spcBef>
                          <a:spcPts val="0"/>
                        </a:spcBef>
                        <a:spcAft>
                          <a:spcPts val="0"/>
                        </a:spcAft>
                        <a:buNone/>
                      </a:pPr>
                      <a:r>
                        <a:rPr lang="en-US" sz="1800"/>
                        <a:t>7.</a:t>
                      </a:r>
                      <a:endParaRPr sz="1800"/>
                    </a:p>
                  </a:txBody>
                  <a:tcPr marT="45725" marB="45725" marR="91450" marL="91450"/>
                </a:tc>
                <a:tc>
                  <a:txBody>
                    <a:bodyPr/>
                    <a:lstStyle/>
                    <a:p>
                      <a:pPr indent="0" lvl="0" marL="0" marR="0" rtl="0" algn="ctr">
                        <a:spcBef>
                          <a:spcPts val="0"/>
                        </a:spcBef>
                        <a:spcAft>
                          <a:spcPts val="0"/>
                        </a:spcAft>
                        <a:buNone/>
                      </a:pPr>
                      <a:r>
                        <a:rPr lang="en-US" sz="1800"/>
                        <a:t>Database in Cloud Computing - Database-as-a Service (DBaas) with its Challenges</a:t>
                      </a:r>
                      <a:endParaRPr sz="1800"/>
                    </a:p>
                  </a:txBody>
                  <a:tcPr marT="45725" marB="45725" marR="91450" marL="91450"/>
                </a:tc>
                <a:tc>
                  <a:txBody>
                    <a:bodyPr/>
                    <a:lstStyle/>
                    <a:p>
                      <a:pPr indent="0" lvl="0" marL="0" marR="0" rtl="0" algn="ctr">
                        <a:spcBef>
                          <a:spcPts val="0"/>
                        </a:spcBef>
                        <a:spcAft>
                          <a:spcPts val="0"/>
                        </a:spcAft>
                        <a:buNone/>
                      </a:pPr>
                      <a:r>
                        <a:rPr lang="en-US" sz="1800"/>
                        <a:t>A DBaaS promises to move much of the operational burden of provisioning, configuration, scaling, performance tuning, backup, privacy, and access control from the database users to the service operator, offering lower overall costs to users. </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a:p>
                  </a:txBody>
                  <a:tcPr marT="45725" marB="45725" marR="91450" marL="91450"/>
                </a:tc>
              </a:tr>
              <a:tr h="1892475">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Cloud Database Database As A Service </a:t>
                      </a:r>
                      <a:endParaRPr sz="1800"/>
                    </a:p>
                  </a:txBody>
                  <a:tcPr marT="45725" marB="45725" marR="91450" marL="91450"/>
                </a:tc>
                <a:tc>
                  <a:txBody>
                    <a:bodyPr/>
                    <a:lstStyle/>
                    <a:p>
                      <a:pPr indent="0" lvl="0" marL="0" marR="0" rtl="0" algn="l">
                        <a:spcBef>
                          <a:spcPts val="0"/>
                        </a:spcBef>
                        <a:spcAft>
                          <a:spcPts val="0"/>
                        </a:spcAft>
                        <a:buNone/>
                      </a:pPr>
                      <a:r>
                        <a:rPr lang="en-US" sz="1800"/>
                        <a:t>The structure of database in cloud computing and its working in collaboration with nodes is observed under database as a service.</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r>
            </a:tbl>
          </a:graphicData>
        </a:graphic>
      </p:graphicFrame>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81000" y="457200"/>
            <a:ext cx="8229600" cy="7620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LITERATURE SURVEY</a:t>
            </a:r>
            <a:endParaRPr/>
          </a:p>
        </p:txBody>
      </p:sp>
      <p:graphicFrame>
        <p:nvGraphicFramePr>
          <p:cNvPr id="199" name="Google Shape;199;p29"/>
          <p:cNvGraphicFramePr/>
          <p:nvPr/>
        </p:nvGraphicFramePr>
        <p:xfrm>
          <a:off x="457200" y="1600200"/>
          <a:ext cx="3000000" cy="3000000"/>
        </p:xfrm>
        <a:graphic>
          <a:graphicData uri="http://schemas.openxmlformats.org/drawingml/2006/table">
            <a:tbl>
              <a:tblPr bandRow="1" firstRow="1">
                <a:noFill/>
                <a:tableStyleId>{EAB14367-9A17-416F-B2D3-05F02BEB6AC0}</a:tableStyleId>
              </a:tblPr>
              <a:tblGrid>
                <a:gridCol w="609600"/>
                <a:gridCol w="1524000"/>
                <a:gridCol w="2804150"/>
                <a:gridCol w="1645925"/>
                <a:gridCol w="1645925"/>
              </a:tblGrid>
              <a:tr h="558425">
                <a:tc>
                  <a:txBody>
                    <a:bodyPr/>
                    <a:lstStyle/>
                    <a:p>
                      <a:pPr indent="0" lvl="0" marL="0" marR="0" rtl="0" algn="ctr">
                        <a:spcBef>
                          <a:spcPts val="0"/>
                        </a:spcBef>
                        <a:spcAft>
                          <a:spcPts val="0"/>
                        </a:spcAft>
                        <a:buNone/>
                      </a:pPr>
                      <a:r>
                        <a:rPr lang="en-US" sz="1800"/>
                        <a:t>No.</a:t>
                      </a:r>
                      <a:endParaRPr sz="1800"/>
                    </a:p>
                  </a:txBody>
                  <a:tcPr marT="45725" marB="45725" marR="91450" marL="91450"/>
                </a:tc>
                <a:tc>
                  <a:txBody>
                    <a:bodyPr/>
                    <a:lstStyle/>
                    <a:p>
                      <a:pPr indent="0" lvl="0" marL="0" marR="0" rtl="0" algn="ctr">
                        <a:spcBef>
                          <a:spcPts val="0"/>
                        </a:spcBef>
                        <a:spcAft>
                          <a:spcPts val="0"/>
                        </a:spcAft>
                        <a:buNone/>
                      </a:pPr>
                      <a:r>
                        <a:rPr lang="en-US" sz="1800"/>
                        <a:t>Name</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c>
                  <a:txBody>
                    <a:bodyPr/>
                    <a:lstStyle/>
                    <a:p>
                      <a:pPr indent="0" lvl="0" marL="0" marR="0" rtl="0" algn="ctr">
                        <a:spcBef>
                          <a:spcPts val="0"/>
                        </a:spcBef>
                        <a:spcAft>
                          <a:spcPts val="0"/>
                        </a:spcAft>
                        <a:buNone/>
                      </a:pPr>
                      <a:r>
                        <a:rPr lang="en-US" sz="1800"/>
                        <a:t>Pros</a:t>
                      </a:r>
                      <a:endParaRPr sz="1800"/>
                    </a:p>
                  </a:txBody>
                  <a:tcPr marT="45725" marB="45725" marR="91450" marL="91450"/>
                </a:tc>
                <a:tc>
                  <a:txBody>
                    <a:bodyPr/>
                    <a:lstStyle/>
                    <a:p>
                      <a:pPr indent="0" lvl="0" marL="0" marR="0" rtl="0" algn="ctr">
                        <a:spcBef>
                          <a:spcPts val="0"/>
                        </a:spcBef>
                        <a:spcAft>
                          <a:spcPts val="0"/>
                        </a:spcAft>
                        <a:buNone/>
                      </a:pPr>
                      <a:r>
                        <a:rPr lang="en-US" sz="1800"/>
                        <a:t>Cons</a:t>
                      </a:r>
                      <a:endParaRPr sz="1800"/>
                    </a:p>
                  </a:txBody>
                  <a:tcPr marT="45725" marB="45725" marR="91450" marL="91450"/>
                </a:tc>
              </a:tr>
              <a:tr h="1346575">
                <a:tc>
                  <a:txBody>
                    <a:bodyPr/>
                    <a:lstStyle/>
                    <a:p>
                      <a:pPr indent="0" lvl="0" marL="0" marR="0" rtl="0" algn="ctr">
                        <a:spcBef>
                          <a:spcPts val="0"/>
                        </a:spcBef>
                        <a:spcAft>
                          <a:spcPts val="0"/>
                        </a:spcAft>
                        <a:buNone/>
                      </a:pPr>
                      <a:r>
                        <a:rPr lang="en-US" sz="1800"/>
                        <a:t>9.</a:t>
                      </a:r>
                      <a:endParaRPr sz="1800"/>
                    </a:p>
                  </a:txBody>
                  <a:tcPr marT="45725" marB="45725" marR="91450" marL="91450"/>
                </a:tc>
                <a:tc>
                  <a:txBody>
                    <a:bodyPr/>
                    <a:lstStyle/>
                    <a:p>
                      <a:pPr indent="0" lvl="0" marL="0" marR="0" rtl="0" algn="ctr">
                        <a:spcBef>
                          <a:spcPts val="0"/>
                        </a:spcBef>
                        <a:spcAft>
                          <a:spcPts val="0"/>
                        </a:spcAft>
                        <a:buNone/>
                      </a:pPr>
                      <a:r>
                        <a:rPr lang="en-US" sz="1800"/>
                        <a:t>QR Code Scanning app for Mobile Devices</a:t>
                      </a:r>
                      <a:endParaRPr sz="1800"/>
                    </a:p>
                  </a:txBody>
                  <a:tcPr marT="45725" marB="45725" marR="91450" marL="91450"/>
                </a:tc>
                <a:tc>
                  <a:txBody>
                    <a:bodyPr/>
                    <a:lstStyle/>
                    <a:p>
                      <a:pPr indent="0" lvl="0" marL="0" marR="0" rtl="0" algn="ctr">
                        <a:spcBef>
                          <a:spcPts val="0"/>
                        </a:spcBef>
                        <a:spcAft>
                          <a:spcPts val="0"/>
                        </a:spcAft>
                        <a:buNone/>
                      </a:pPr>
                      <a:r>
                        <a:rPr lang="en-US" sz="1800"/>
                        <a:t>Present an implementation of an Android device using libraries and combined algorithms in order to be able to scan any QR code fast accurate and easy. </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a:p>
                  </a:txBody>
                  <a:tcPr marT="45725" marB="45725" marR="91450" marL="91450"/>
                </a:tc>
              </a:tr>
              <a:tr h="1892475">
                <a:tc>
                  <a:txBody>
                    <a:bodyPr/>
                    <a:lstStyle/>
                    <a:p>
                      <a:pPr indent="0" lvl="0" marL="0" marR="0" rtl="0" algn="l">
                        <a:spcBef>
                          <a:spcPts val="0"/>
                        </a:spcBef>
                        <a:spcAft>
                          <a:spcPts val="0"/>
                        </a:spcAft>
                        <a:buNone/>
                      </a:pPr>
                      <a:r>
                        <a:rPr lang="en-US" sz="1800"/>
                        <a:t>10.</a:t>
                      </a:r>
                      <a:endParaRPr sz="1800"/>
                    </a:p>
                  </a:txBody>
                  <a:tcPr marT="45725" marB="45725" marR="91450" marL="91450"/>
                </a:tc>
                <a:tc>
                  <a:txBody>
                    <a:bodyPr/>
                    <a:lstStyle/>
                    <a:p>
                      <a:pPr indent="0" lvl="0" marL="0" marR="0" rtl="0" algn="l">
                        <a:spcBef>
                          <a:spcPts val="0"/>
                        </a:spcBef>
                        <a:spcAft>
                          <a:spcPts val="0"/>
                        </a:spcAft>
                        <a:buNone/>
                      </a:pPr>
                      <a:r>
                        <a:rPr lang="en-US" sz="1800"/>
                        <a:t>A Comparative Study between Dynamic Web Scripting Languages</a:t>
                      </a:r>
                      <a:endParaRPr sz="1800"/>
                    </a:p>
                  </a:txBody>
                  <a:tcPr marT="45725" marB="45725" marR="91450" marL="91450"/>
                </a:tc>
                <a:tc>
                  <a:txBody>
                    <a:bodyPr/>
                    <a:lstStyle/>
                    <a:p>
                      <a:pPr indent="0" lvl="0" marL="0" marR="0" rtl="0" algn="l">
                        <a:spcBef>
                          <a:spcPts val="0"/>
                        </a:spcBef>
                        <a:spcAft>
                          <a:spcPts val="0"/>
                        </a:spcAft>
                        <a:buNone/>
                      </a:pPr>
                      <a:r>
                        <a:rPr lang="en-US" sz="1800"/>
                        <a:t>Compared the impacts of these three languages on the performance of a web server.</a:t>
                      </a:r>
                      <a:endParaRPr/>
                    </a:p>
                    <a:p>
                      <a:pPr indent="0" lvl="0" marL="0" marR="0" rtl="0" algn="l">
                        <a:spcBef>
                          <a:spcPts val="0"/>
                        </a:spcBef>
                        <a:spcAft>
                          <a:spcPts val="0"/>
                        </a:spcAft>
                        <a:buNone/>
                      </a:pPr>
                      <a:r>
                        <a:rPr lang="en-US" sz="1800"/>
                        <a:t>Have described and analyzed the results of conducting experiments on four benchmarks</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r>
            </a:tbl>
          </a:graphicData>
        </a:graphic>
      </p:graphicFrame>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57200" y="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LITERATURE SURVEY </a:t>
            </a:r>
            <a:endParaRPr/>
          </a:p>
        </p:txBody>
      </p:sp>
      <p:graphicFrame>
        <p:nvGraphicFramePr>
          <p:cNvPr id="205" name="Google Shape;205;p30"/>
          <p:cNvGraphicFramePr/>
          <p:nvPr/>
        </p:nvGraphicFramePr>
        <p:xfrm>
          <a:off x="457200" y="914400"/>
          <a:ext cx="3000000" cy="3000000"/>
        </p:xfrm>
        <a:graphic>
          <a:graphicData uri="http://schemas.openxmlformats.org/drawingml/2006/table">
            <a:tbl>
              <a:tblPr bandRow="1" firstRow="1">
                <a:noFill/>
                <a:tableStyleId>{EAB14367-9A17-416F-B2D3-05F02BEB6AC0}</a:tableStyleId>
              </a:tblPr>
              <a:tblGrid>
                <a:gridCol w="609600"/>
                <a:gridCol w="2286000"/>
                <a:gridCol w="2042150"/>
                <a:gridCol w="1645925"/>
                <a:gridCol w="1645925"/>
              </a:tblGrid>
              <a:tr h="558425">
                <a:tc>
                  <a:txBody>
                    <a:bodyPr/>
                    <a:lstStyle/>
                    <a:p>
                      <a:pPr indent="0" lvl="0" marL="0" marR="0" rtl="0" algn="ctr">
                        <a:spcBef>
                          <a:spcPts val="0"/>
                        </a:spcBef>
                        <a:spcAft>
                          <a:spcPts val="0"/>
                        </a:spcAft>
                        <a:buNone/>
                      </a:pPr>
                      <a:r>
                        <a:rPr lang="en-US" sz="1800"/>
                        <a:t>No.</a:t>
                      </a:r>
                      <a:endParaRPr sz="1800"/>
                    </a:p>
                  </a:txBody>
                  <a:tcPr marT="45725" marB="45725" marR="91450" marL="91450"/>
                </a:tc>
                <a:tc>
                  <a:txBody>
                    <a:bodyPr/>
                    <a:lstStyle/>
                    <a:p>
                      <a:pPr indent="0" lvl="0" marL="0" marR="0" rtl="0" algn="ctr">
                        <a:spcBef>
                          <a:spcPts val="0"/>
                        </a:spcBef>
                        <a:spcAft>
                          <a:spcPts val="0"/>
                        </a:spcAft>
                        <a:buNone/>
                      </a:pPr>
                      <a:r>
                        <a:rPr lang="en-US" sz="1800"/>
                        <a:t>Name</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c>
                  <a:txBody>
                    <a:bodyPr/>
                    <a:lstStyle/>
                    <a:p>
                      <a:pPr indent="0" lvl="0" marL="0" marR="0" rtl="0" algn="ctr">
                        <a:spcBef>
                          <a:spcPts val="0"/>
                        </a:spcBef>
                        <a:spcAft>
                          <a:spcPts val="0"/>
                        </a:spcAft>
                        <a:buNone/>
                      </a:pPr>
                      <a:r>
                        <a:rPr lang="en-US" sz="1800"/>
                        <a:t>Pros</a:t>
                      </a:r>
                      <a:endParaRPr sz="1800"/>
                    </a:p>
                  </a:txBody>
                  <a:tcPr marT="45725" marB="45725" marR="91450" marL="91450"/>
                </a:tc>
                <a:tc>
                  <a:txBody>
                    <a:bodyPr/>
                    <a:lstStyle/>
                    <a:p>
                      <a:pPr indent="0" lvl="0" marL="0" marR="0" rtl="0" algn="ctr">
                        <a:spcBef>
                          <a:spcPts val="0"/>
                        </a:spcBef>
                        <a:spcAft>
                          <a:spcPts val="0"/>
                        </a:spcAft>
                        <a:buNone/>
                      </a:pPr>
                      <a:r>
                        <a:rPr lang="en-US" sz="1800"/>
                        <a:t>Cons</a:t>
                      </a:r>
                      <a:endParaRPr sz="1800"/>
                    </a:p>
                  </a:txBody>
                  <a:tcPr marT="45725" marB="45725" marR="91450" marL="91450"/>
                </a:tc>
              </a:tr>
              <a:tr h="1346575">
                <a:tc>
                  <a:txBody>
                    <a:bodyPr/>
                    <a:lstStyle/>
                    <a:p>
                      <a:pPr indent="0" lvl="0" marL="0" marR="0" rtl="0" algn="ctr">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A Comparative Study of Web Development Technologies Using Open Source and Proprietary Software</a:t>
                      </a:r>
                      <a:endParaRPr sz="1800"/>
                    </a:p>
                  </a:txBody>
                  <a:tcPr marT="45725" marB="45725" marR="91450" marL="91450"/>
                </a:tc>
                <a:tc>
                  <a:txBody>
                    <a:bodyPr/>
                    <a:lstStyle/>
                    <a:p>
                      <a:pPr indent="0" lvl="0" marL="0" marR="0" rtl="0" algn="ctr">
                        <a:spcBef>
                          <a:spcPts val="0"/>
                        </a:spcBef>
                        <a:spcAft>
                          <a:spcPts val="0"/>
                        </a:spcAft>
                        <a:buNone/>
                      </a:pPr>
                      <a:r>
                        <a:rPr lang="en-US" sz="1800"/>
                        <a:t>Presents a comparison of web application development technologies using open source software and proprietary software. </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b="0" i="0" sz="1800" u="none"/>
                    </a:p>
                  </a:txBody>
                  <a:tcPr marT="45725" marB="45725" marR="91450" marL="91450"/>
                </a:tc>
              </a:tr>
              <a:tr h="1892475">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spcBef>
                          <a:spcPts val="0"/>
                        </a:spcBef>
                        <a:spcAft>
                          <a:spcPts val="0"/>
                        </a:spcAft>
                        <a:buNone/>
                      </a:pPr>
                      <a:r>
                        <a:rPr lang="en-US" sz="1800"/>
                        <a:t>Mobile Application Development: All the Steps and Guidelines for Successful Creation of Mobile App: Case Study</a:t>
                      </a:r>
                      <a:endParaRPr sz="1800"/>
                    </a:p>
                  </a:txBody>
                  <a:tcPr marT="45725" marB="45725" marR="91450" marL="91450"/>
                </a:tc>
                <a:tc>
                  <a:txBody>
                    <a:bodyPr/>
                    <a:lstStyle/>
                    <a:p>
                      <a:pPr indent="0" lvl="0" marL="0" marR="0" rtl="0" algn="l">
                        <a:spcBef>
                          <a:spcPts val="0"/>
                        </a:spcBef>
                        <a:spcAft>
                          <a:spcPts val="0"/>
                        </a:spcAft>
                        <a:buNone/>
                      </a:pPr>
                      <a:r>
                        <a:rPr lang="en-US" sz="1800"/>
                        <a:t>Numerous factors that can play a significant role in successful app development are discussed with specific examples and explanation. </a:t>
                      </a:r>
                      <a:endParaRPr sz="1800"/>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r>
            </a:tbl>
          </a:graphicData>
        </a:graphic>
      </p:graphicFrame>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l">
              <a:lnSpc>
                <a:spcPct val="107407"/>
              </a:lnSpc>
              <a:spcBef>
                <a:spcPts val="0"/>
              </a:spcBef>
              <a:spcAft>
                <a:spcPts val="0"/>
              </a:spcAft>
              <a:buClr>
                <a:schemeClr val="dk2"/>
              </a:buClr>
              <a:buSzPts val="5400"/>
              <a:buFont typeface="Palatino Linotype"/>
              <a:buNone/>
            </a:pPr>
            <a:r>
              <a:rPr b="1" i="1" lang="en-US"/>
              <a:t>THANK YOU! QUERIES!!</a:t>
            </a:r>
            <a:endParaRPr b="1" i="1"/>
          </a:p>
        </p:txBody>
      </p:sp>
      <p:pic>
        <p:nvPicPr>
          <p:cNvPr descr="Queries-From-Discussion-Forums.jpg" id="211" name="Google Shape;211;p31"/>
          <p:cNvPicPr preferRelativeResize="0"/>
          <p:nvPr>
            <p:ph idx="1" type="body"/>
          </p:nvPr>
        </p:nvPicPr>
        <p:blipFill rotWithShape="1">
          <a:blip r:embed="rId3">
            <a:alphaModFix/>
          </a:blip>
          <a:srcRect b="0" l="0" r="0" t="0"/>
          <a:stretch/>
        </p:blipFill>
        <p:spPr>
          <a:xfrm>
            <a:off x="1118508" y="1600200"/>
            <a:ext cx="6906984" cy="4525963"/>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Times New Roman"/>
              <a:buNone/>
            </a:pPr>
            <a:r>
              <a:rPr lang="en-US">
                <a:latin typeface="Times New Roman"/>
                <a:ea typeface="Times New Roman"/>
                <a:cs typeface="Times New Roman"/>
                <a:sym typeface="Times New Roman"/>
              </a:rPr>
              <a:t>ABSTRACT</a:t>
            </a:r>
            <a:endParaRPr/>
          </a:p>
        </p:txBody>
      </p:sp>
      <p:sp>
        <p:nvSpPr>
          <p:cNvPr id="97" name="Google Shape;97;p14"/>
          <p:cNvSpPr txBox="1"/>
          <p:nvPr>
            <p:ph idx="1" type="body"/>
          </p:nvPr>
        </p:nvSpPr>
        <p:spPr>
          <a:xfrm>
            <a:off x="457200" y="2438400"/>
            <a:ext cx="8229600" cy="3687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Digitalizing  the normal paper receipt. </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Providing the acknowledgement to the common people.</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Monitoring individual traffic inspectors.</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Store the information over the offenders and their cases.</a:t>
            </a:r>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Times New Roman"/>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03" name="Google Shape;103;p15"/>
          <p:cNvSpPr txBox="1"/>
          <p:nvPr>
            <p:ph idx="1" type="body"/>
          </p:nvPr>
        </p:nvSpPr>
        <p:spPr>
          <a:xfrm>
            <a:off x="457200" y="2209800"/>
            <a:ext cx="8229600" cy="3916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Digitalizing the fine receipt.</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Monitoring the cops from a centralized database.</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Providing text message to the offender for their offence.</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Providing proper evidence of pay in case of caught by multiple cops.</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Overcome bribe collection from cops.</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Adding privilege to honorable cops.</a:t>
            </a:r>
            <a:endParaRPr/>
          </a:p>
          <a:p>
            <a:pPr indent="-190500" lvl="0" marL="342900" rtl="0" algn="l">
              <a:spcBef>
                <a:spcPts val="480"/>
              </a:spcBef>
              <a:spcAft>
                <a:spcPts val="0"/>
              </a:spcAft>
              <a:buClr>
                <a:srgbClr val="7F7F7F"/>
              </a:buClr>
              <a:buSzPts val="2400"/>
              <a:buNone/>
            </a:pPr>
            <a:r>
              <a:t/>
            </a:r>
            <a:endParaRPr>
              <a:solidFill>
                <a:schemeClr val="dk1"/>
              </a:solidFill>
            </a:endParaRPr>
          </a:p>
          <a:p>
            <a:pPr indent="-190500" lvl="0" marL="342900" rtl="0" algn="l">
              <a:spcBef>
                <a:spcPts val="480"/>
              </a:spcBef>
              <a:spcAft>
                <a:spcPts val="0"/>
              </a:spcAft>
              <a:buClr>
                <a:srgbClr val="7F7F7F"/>
              </a:buClr>
              <a:buSzPts val="2400"/>
              <a:buNone/>
            </a:pPr>
            <a:r>
              <a:t/>
            </a:r>
            <a:endParaRPr>
              <a:solidFill>
                <a:schemeClr val="dk1"/>
              </a:solidFill>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Times New Roman"/>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09" name="Google Shape;109;p16"/>
          <p:cNvSpPr txBox="1"/>
          <p:nvPr>
            <p:ph idx="1" type="body"/>
          </p:nvPr>
        </p:nvSpPr>
        <p:spPr>
          <a:xfrm>
            <a:off x="457200" y="2514600"/>
            <a:ext cx="8229600" cy="3611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In existing system, only manual writing in a Challan is practiced.</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Acknowledgement is not provided.</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No accurate database records for traffic violations.</a:t>
            </a:r>
            <a:endParaRPr>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Times New Roman"/>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15" name="Google Shape;115;p17"/>
          <p:cNvSpPr txBox="1"/>
          <p:nvPr>
            <p:ph idx="1" type="body"/>
          </p:nvPr>
        </p:nvSpPr>
        <p:spPr>
          <a:xfrm>
            <a:off x="457200" y="2667000"/>
            <a:ext cx="8229600" cy="3459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To avoid fraudulent activities and to regulate the process of fining traffic violators. </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Acknowledgement is provided.</a:t>
            </a:r>
            <a:endParaRPr/>
          </a:p>
          <a:p>
            <a:pPr indent="-342900" lvl="0" marL="342900" rtl="0" algn="l">
              <a:spcBef>
                <a:spcPts val="480"/>
              </a:spcBef>
              <a:spcAft>
                <a:spcPts val="0"/>
              </a:spcAft>
              <a:buClr>
                <a:schemeClr val="dk1"/>
              </a:buClr>
              <a:buSzPts val="2400"/>
              <a:buChar char="•"/>
            </a:pPr>
            <a:r>
              <a:rPr lang="en-US">
                <a:solidFill>
                  <a:schemeClr val="dk1"/>
                </a:solidFill>
                <a:latin typeface="Times New Roman"/>
                <a:ea typeface="Times New Roman"/>
                <a:cs typeface="Times New Roman"/>
                <a:sym typeface="Times New Roman"/>
              </a:rPr>
              <a:t>Complete database is maintained and also produces accurate results.</a:t>
            </a:r>
            <a:endParaRPr>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Times New Roman"/>
              <a:buNone/>
            </a:pPr>
            <a:r>
              <a:rPr lang="en-US">
                <a:latin typeface="Times New Roman"/>
                <a:ea typeface="Times New Roman"/>
                <a:cs typeface="Times New Roman"/>
                <a:sym typeface="Times New Roman"/>
              </a:rPr>
              <a:t>DOMAIN</a:t>
            </a:r>
            <a:endParaRPr/>
          </a:p>
        </p:txBody>
      </p:sp>
      <p:sp>
        <p:nvSpPr>
          <p:cNvPr id="121" name="Google Shape;121;p18"/>
          <p:cNvSpPr txBox="1"/>
          <p:nvPr>
            <p:ph idx="1" type="body"/>
          </p:nvPr>
        </p:nvSpPr>
        <p:spPr>
          <a:xfrm>
            <a:off x="457200" y="2895600"/>
            <a:ext cx="8229600" cy="3230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US">
                <a:solidFill>
                  <a:schemeClr val="dk1"/>
                </a:solidFill>
                <a:latin typeface="Times New Roman"/>
                <a:ea typeface="Times New Roman"/>
                <a:cs typeface="Times New Roman"/>
                <a:sym typeface="Times New Roman"/>
              </a:rPr>
              <a:t>Client-Server Model </a:t>
            </a:r>
            <a:r>
              <a:rPr lang="en-US">
                <a:solidFill>
                  <a:schemeClr val="dk1"/>
                </a:solidFill>
                <a:latin typeface="Times New Roman"/>
                <a:ea typeface="Times New Roman"/>
                <a:cs typeface="Times New Roman"/>
                <a:sym typeface="Times New Roman"/>
              </a:rPr>
              <a:t>used for Web &amp; App Development</a:t>
            </a:r>
            <a:endParaRPr b="1">
              <a:solidFill>
                <a:schemeClr val="dk1"/>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b="1" lang="en-US">
                <a:solidFill>
                  <a:schemeClr val="dk1"/>
                </a:solidFill>
                <a:latin typeface="Times New Roman"/>
                <a:ea typeface="Times New Roman"/>
                <a:cs typeface="Times New Roman"/>
                <a:sym typeface="Times New Roman"/>
              </a:rPr>
              <a:t>QR Code Scanning </a:t>
            </a:r>
            <a:r>
              <a:rPr lang="en-US">
                <a:solidFill>
                  <a:schemeClr val="dk1"/>
                </a:solidFill>
                <a:latin typeface="Times New Roman"/>
                <a:ea typeface="Times New Roman"/>
                <a:cs typeface="Times New Roman"/>
                <a:sym typeface="Times New Roman"/>
              </a:rPr>
              <a:t>for Mobile App</a:t>
            </a:r>
            <a:endParaRPr/>
          </a:p>
          <a:p>
            <a:pPr indent="-342900" lvl="0" marL="342900" rtl="0" algn="l">
              <a:spcBef>
                <a:spcPts val="480"/>
              </a:spcBef>
              <a:spcAft>
                <a:spcPts val="0"/>
              </a:spcAft>
              <a:buClr>
                <a:schemeClr val="dk1"/>
              </a:buClr>
              <a:buSzPts val="2400"/>
              <a:buChar char="•"/>
            </a:pPr>
            <a:r>
              <a:rPr b="1" lang="en-US">
                <a:solidFill>
                  <a:schemeClr val="dk1"/>
                </a:solidFill>
                <a:latin typeface="Times New Roman"/>
                <a:ea typeface="Times New Roman"/>
                <a:cs typeface="Times New Roman"/>
                <a:sym typeface="Times New Roman"/>
              </a:rPr>
              <a:t>Cloud Computing </a:t>
            </a:r>
            <a:r>
              <a:rPr lang="en-US">
                <a:solidFill>
                  <a:schemeClr val="dk1"/>
                </a:solidFill>
                <a:latin typeface="Times New Roman"/>
                <a:ea typeface="Times New Roman"/>
                <a:cs typeface="Times New Roman"/>
                <a:sym typeface="Times New Roman"/>
              </a:rPr>
              <a:t>for Website</a:t>
            </a:r>
            <a:endParaRPr b="1">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rgbClr val="7F7F7F"/>
              </a:buClr>
              <a:buSzPts val="2400"/>
              <a:buNone/>
            </a:pPr>
            <a:r>
              <a:t/>
            </a:r>
            <a:endParaRPr b="1">
              <a:solidFill>
                <a:schemeClr val="dk1"/>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rgbClr val="7F7F7F"/>
              </a:buClr>
              <a:buSzPts val="2400"/>
              <a:buNone/>
            </a:pPr>
            <a:r>
              <a:t/>
            </a:r>
            <a:endParaRPr>
              <a:solidFill>
                <a:schemeClr val="dk1"/>
              </a:solidFill>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20833"/>
              </a:lnSpc>
              <a:spcBef>
                <a:spcPts val="0"/>
              </a:spcBef>
              <a:spcAft>
                <a:spcPts val="0"/>
              </a:spcAft>
              <a:buClr>
                <a:schemeClr val="dk2"/>
              </a:buClr>
              <a:buSzPts val="4800"/>
              <a:buFont typeface="Times New Roman"/>
              <a:buNone/>
            </a:pPr>
            <a:r>
              <a:rPr b="1" i="1" lang="en-US" sz="4800">
                <a:latin typeface="Times New Roman"/>
                <a:ea typeface="Times New Roman"/>
                <a:cs typeface="Times New Roman"/>
                <a:sym typeface="Times New Roman"/>
              </a:rPr>
              <a:t>TECHNOLOGIES USED</a:t>
            </a:r>
            <a:endParaRPr b="1" i="1" sz="4800">
              <a:latin typeface="Times New Roman"/>
              <a:ea typeface="Times New Roman"/>
              <a:cs typeface="Times New Roman"/>
              <a:sym typeface="Times New Roman"/>
            </a:endParaRPr>
          </a:p>
        </p:txBody>
      </p:sp>
      <p:sp>
        <p:nvSpPr>
          <p:cNvPr id="127" name="Google Shape;127;p19"/>
          <p:cNvSpPr txBox="1"/>
          <p:nvPr>
            <p:ph idx="1" type="body"/>
          </p:nvPr>
        </p:nvSpPr>
        <p:spPr>
          <a:xfrm>
            <a:off x="4343400" y="1752601"/>
            <a:ext cx="3657600" cy="3809999"/>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3740"/>
              <a:buChar char="•"/>
            </a:pPr>
            <a:r>
              <a:rPr b="1" lang="en-US" sz="3740">
                <a:solidFill>
                  <a:schemeClr val="dk1"/>
                </a:solidFill>
                <a:latin typeface="Times New Roman"/>
                <a:ea typeface="Times New Roman"/>
                <a:cs typeface="Times New Roman"/>
                <a:sym typeface="Times New Roman"/>
              </a:rPr>
              <a:t>BACK END</a:t>
            </a:r>
            <a:endParaRPr/>
          </a:p>
          <a:p>
            <a:pPr indent="-285750" lvl="1" marL="742950" rtl="0" algn="l">
              <a:lnSpc>
                <a:spcPct val="80000"/>
              </a:lnSpc>
              <a:spcBef>
                <a:spcPts val="680"/>
              </a:spcBef>
              <a:spcAft>
                <a:spcPts val="0"/>
              </a:spcAft>
              <a:buClr>
                <a:schemeClr val="dk1"/>
              </a:buClr>
              <a:buSzPts val="3400"/>
              <a:buChar char="o"/>
            </a:pPr>
            <a:r>
              <a:rPr b="1" i="1" lang="en-US" sz="3400">
                <a:solidFill>
                  <a:schemeClr val="dk1"/>
                </a:solidFill>
                <a:latin typeface="Times New Roman"/>
                <a:ea typeface="Times New Roman"/>
                <a:cs typeface="Times New Roman"/>
                <a:sym typeface="Times New Roman"/>
              </a:rPr>
              <a:t>Android App</a:t>
            </a:r>
            <a:endParaRPr/>
          </a:p>
          <a:p>
            <a:pPr indent="-228600" lvl="2" marL="1143000" rtl="0" algn="l">
              <a:lnSpc>
                <a:spcPct val="80000"/>
              </a:lnSpc>
              <a:spcBef>
                <a:spcPts val="680"/>
              </a:spcBef>
              <a:spcAft>
                <a:spcPts val="0"/>
              </a:spcAft>
              <a:buClr>
                <a:schemeClr val="dk1"/>
              </a:buClr>
              <a:buSzPts val="3400"/>
              <a:buChar char="•"/>
            </a:pPr>
            <a:r>
              <a:rPr lang="en-US" sz="3400">
                <a:solidFill>
                  <a:schemeClr val="dk1"/>
                </a:solidFill>
                <a:latin typeface="Times New Roman"/>
                <a:ea typeface="Times New Roman"/>
                <a:cs typeface="Times New Roman"/>
                <a:sym typeface="Times New Roman"/>
              </a:rPr>
              <a:t>JSON</a:t>
            </a:r>
            <a:endParaRPr sz="3400">
              <a:solidFill>
                <a:schemeClr val="dk1"/>
              </a:solidFill>
              <a:latin typeface="Times New Roman"/>
              <a:ea typeface="Times New Roman"/>
              <a:cs typeface="Times New Roman"/>
              <a:sym typeface="Times New Roman"/>
            </a:endParaRPr>
          </a:p>
          <a:p>
            <a:pPr indent="-285750" lvl="1" marL="742950" rtl="0" algn="l">
              <a:lnSpc>
                <a:spcPct val="80000"/>
              </a:lnSpc>
              <a:spcBef>
                <a:spcPts val="680"/>
              </a:spcBef>
              <a:spcAft>
                <a:spcPts val="0"/>
              </a:spcAft>
              <a:buClr>
                <a:schemeClr val="dk1"/>
              </a:buClr>
              <a:buSzPts val="3400"/>
              <a:buChar char="o"/>
            </a:pPr>
            <a:r>
              <a:rPr b="1" i="1" lang="en-US" sz="3400">
                <a:solidFill>
                  <a:schemeClr val="dk1"/>
                </a:solidFill>
                <a:latin typeface="Times New Roman"/>
                <a:ea typeface="Times New Roman"/>
                <a:cs typeface="Times New Roman"/>
                <a:sym typeface="Times New Roman"/>
              </a:rPr>
              <a:t>Website</a:t>
            </a:r>
            <a:endParaRPr/>
          </a:p>
          <a:p>
            <a:pPr indent="-228600" lvl="2" marL="1143000" rtl="0" algn="l">
              <a:lnSpc>
                <a:spcPct val="80000"/>
              </a:lnSpc>
              <a:spcBef>
                <a:spcPts val="680"/>
              </a:spcBef>
              <a:spcAft>
                <a:spcPts val="0"/>
              </a:spcAft>
              <a:buClr>
                <a:schemeClr val="dk1"/>
              </a:buClr>
              <a:buSzPts val="3400"/>
              <a:buChar char="•"/>
            </a:pPr>
            <a:r>
              <a:rPr lang="en-US" sz="3400">
                <a:solidFill>
                  <a:schemeClr val="dk1"/>
                </a:solidFill>
                <a:latin typeface="Times New Roman"/>
                <a:ea typeface="Times New Roman"/>
                <a:cs typeface="Times New Roman"/>
                <a:sym typeface="Times New Roman"/>
              </a:rPr>
              <a:t>NodeJS</a:t>
            </a:r>
            <a:endParaRPr sz="3400">
              <a:solidFill>
                <a:schemeClr val="dk1"/>
              </a:solidFill>
              <a:latin typeface="Times New Roman"/>
              <a:ea typeface="Times New Roman"/>
              <a:cs typeface="Times New Roman"/>
              <a:sym typeface="Times New Roman"/>
            </a:endParaRPr>
          </a:p>
          <a:p>
            <a:pPr indent="-228600" lvl="2" marL="1143000" rtl="0" algn="l">
              <a:lnSpc>
                <a:spcPct val="80000"/>
              </a:lnSpc>
              <a:spcBef>
                <a:spcPts val="680"/>
              </a:spcBef>
              <a:spcAft>
                <a:spcPts val="0"/>
              </a:spcAft>
              <a:buClr>
                <a:schemeClr val="dk1"/>
              </a:buClr>
              <a:buSzPts val="3400"/>
              <a:buChar char="•"/>
            </a:pPr>
            <a:r>
              <a:rPr lang="en-US" sz="3400">
                <a:solidFill>
                  <a:schemeClr val="dk1"/>
                </a:solidFill>
                <a:latin typeface="Times New Roman"/>
                <a:ea typeface="Times New Roman"/>
                <a:cs typeface="Times New Roman"/>
                <a:sym typeface="Times New Roman"/>
              </a:rPr>
              <a:t>Firebase</a:t>
            </a:r>
            <a:endParaRPr sz="3400">
              <a:solidFill>
                <a:schemeClr val="dk1"/>
              </a:solidFill>
              <a:latin typeface="Times New Roman"/>
              <a:ea typeface="Times New Roman"/>
              <a:cs typeface="Times New Roman"/>
              <a:sym typeface="Times New Roman"/>
            </a:endParaRPr>
          </a:p>
          <a:p>
            <a:pPr indent="-228600" lvl="2" marL="1143000" rtl="0" algn="l">
              <a:lnSpc>
                <a:spcPct val="80000"/>
              </a:lnSpc>
              <a:spcBef>
                <a:spcPts val="680"/>
              </a:spcBef>
              <a:spcAft>
                <a:spcPts val="0"/>
              </a:spcAft>
              <a:buClr>
                <a:schemeClr val="dk1"/>
              </a:buClr>
              <a:buSzPts val="3400"/>
              <a:buChar char="•"/>
            </a:pPr>
            <a:r>
              <a:rPr lang="en-US" sz="3400">
                <a:solidFill>
                  <a:schemeClr val="dk1"/>
                </a:solidFill>
                <a:latin typeface="Times New Roman"/>
                <a:ea typeface="Times New Roman"/>
                <a:cs typeface="Times New Roman"/>
                <a:sym typeface="Times New Roman"/>
              </a:rPr>
              <a:t>JSP</a:t>
            </a:r>
            <a:endParaRPr sz="3400">
              <a:solidFill>
                <a:schemeClr val="dk1"/>
              </a:solidFill>
              <a:latin typeface="Times New Roman"/>
              <a:ea typeface="Times New Roman"/>
              <a:cs typeface="Times New Roman"/>
              <a:sym typeface="Times New Roman"/>
            </a:endParaRPr>
          </a:p>
        </p:txBody>
      </p:sp>
      <p:sp>
        <p:nvSpPr>
          <p:cNvPr id="128" name="Google Shape;128;p19"/>
          <p:cNvSpPr txBox="1"/>
          <p:nvPr/>
        </p:nvSpPr>
        <p:spPr>
          <a:xfrm>
            <a:off x="609600" y="1752600"/>
            <a:ext cx="3657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740"/>
              <a:buFont typeface="Arial"/>
              <a:buChar char="•"/>
            </a:pPr>
            <a:r>
              <a:rPr b="1" i="0" lang="en-US" sz="3740" u="none" cap="none" strike="noStrike">
                <a:solidFill>
                  <a:schemeClr val="dk1"/>
                </a:solidFill>
                <a:latin typeface="Times New Roman"/>
                <a:ea typeface="Times New Roman"/>
                <a:cs typeface="Times New Roman"/>
                <a:sym typeface="Times New Roman"/>
              </a:rPr>
              <a:t>FRONT END</a:t>
            </a:r>
            <a:endParaRPr/>
          </a:p>
          <a:p>
            <a:pPr indent="-285750" lvl="1" marL="742950" marR="0" rtl="0" algn="l">
              <a:lnSpc>
                <a:spcPct val="80000"/>
              </a:lnSpc>
              <a:spcBef>
                <a:spcPts val="680"/>
              </a:spcBef>
              <a:spcAft>
                <a:spcPts val="0"/>
              </a:spcAft>
              <a:buClr>
                <a:schemeClr val="dk1"/>
              </a:buClr>
              <a:buSzPts val="3400"/>
              <a:buFont typeface="Courier New"/>
              <a:buChar char="o"/>
            </a:pPr>
            <a:r>
              <a:rPr b="1" i="1" lang="en-US" sz="3400" u="none" cap="none" strike="noStrike">
                <a:solidFill>
                  <a:schemeClr val="dk1"/>
                </a:solidFill>
                <a:latin typeface="Times New Roman"/>
                <a:ea typeface="Times New Roman"/>
                <a:cs typeface="Times New Roman"/>
                <a:sym typeface="Times New Roman"/>
              </a:rPr>
              <a:t>Android App</a:t>
            </a:r>
            <a:endParaRPr/>
          </a:p>
          <a:p>
            <a:pPr indent="-228600" lvl="2" marL="1143000" marR="0" rtl="0" algn="l">
              <a:lnSpc>
                <a:spcPct val="80000"/>
              </a:lnSpc>
              <a:spcBef>
                <a:spcPts val="680"/>
              </a:spcBef>
              <a:spcAft>
                <a:spcPts val="0"/>
              </a:spcAft>
              <a:buClr>
                <a:schemeClr val="dk1"/>
              </a:buClr>
              <a:buSzPts val="3400"/>
              <a:buFont typeface="Arial"/>
              <a:buChar char="•"/>
            </a:pPr>
            <a:r>
              <a:rPr b="0" i="0" lang="en-US" sz="3400" u="none" cap="none" strike="noStrike">
                <a:solidFill>
                  <a:schemeClr val="dk1"/>
                </a:solidFill>
                <a:latin typeface="Times New Roman"/>
                <a:ea typeface="Times New Roman"/>
                <a:cs typeface="Times New Roman"/>
                <a:sym typeface="Times New Roman"/>
              </a:rPr>
              <a:t>XML</a:t>
            </a:r>
            <a:endParaRPr/>
          </a:p>
          <a:p>
            <a:pPr indent="-228600" lvl="2" marL="1143000" marR="0" rtl="0" algn="l">
              <a:lnSpc>
                <a:spcPct val="80000"/>
              </a:lnSpc>
              <a:spcBef>
                <a:spcPts val="680"/>
              </a:spcBef>
              <a:spcAft>
                <a:spcPts val="0"/>
              </a:spcAft>
              <a:buClr>
                <a:schemeClr val="dk1"/>
              </a:buClr>
              <a:buSzPts val="3400"/>
              <a:buFont typeface="Arial"/>
              <a:buChar char="•"/>
            </a:pPr>
            <a:r>
              <a:rPr b="0" i="0" lang="en-US" sz="3400" u="none" cap="none" strike="noStrike">
                <a:solidFill>
                  <a:schemeClr val="dk1"/>
                </a:solidFill>
                <a:latin typeface="Times New Roman"/>
                <a:ea typeface="Times New Roman"/>
                <a:cs typeface="Times New Roman"/>
                <a:sym typeface="Times New Roman"/>
              </a:rPr>
              <a:t>Java</a:t>
            </a:r>
            <a:endParaRPr/>
          </a:p>
          <a:p>
            <a:pPr indent="-285750" lvl="1" marL="742950" marR="0" rtl="0" algn="l">
              <a:lnSpc>
                <a:spcPct val="80000"/>
              </a:lnSpc>
              <a:spcBef>
                <a:spcPts val="680"/>
              </a:spcBef>
              <a:spcAft>
                <a:spcPts val="0"/>
              </a:spcAft>
              <a:buClr>
                <a:schemeClr val="dk1"/>
              </a:buClr>
              <a:buSzPts val="3400"/>
              <a:buFont typeface="Courier New"/>
              <a:buChar char="o"/>
            </a:pPr>
            <a:r>
              <a:rPr b="1" i="1" lang="en-US" sz="3400" u="none" cap="none" strike="noStrike">
                <a:solidFill>
                  <a:schemeClr val="dk1"/>
                </a:solidFill>
                <a:latin typeface="Times New Roman"/>
                <a:ea typeface="Times New Roman"/>
                <a:cs typeface="Times New Roman"/>
                <a:sym typeface="Times New Roman"/>
              </a:rPr>
              <a:t>Website</a:t>
            </a:r>
            <a:endParaRPr/>
          </a:p>
          <a:p>
            <a:pPr indent="-228600" lvl="2" marL="1143000" marR="0" rtl="0" algn="l">
              <a:lnSpc>
                <a:spcPct val="80000"/>
              </a:lnSpc>
              <a:spcBef>
                <a:spcPts val="680"/>
              </a:spcBef>
              <a:spcAft>
                <a:spcPts val="0"/>
              </a:spcAft>
              <a:buClr>
                <a:schemeClr val="dk1"/>
              </a:buClr>
              <a:buSzPts val="3400"/>
              <a:buFont typeface="Arial"/>
              <a:buChar char="•"/>
            </a:pPr>
            <a:r>
              <a:rPr b="0" i="0" lang="en-US" sz="3400" u="none" cap="none" strike="noStrike">
                <a:solidFill>
                  <a:schemeClr val="dk1"/>
                </a:solidFill>
                <a:latin typeface="Times New Roman"/>
                <a:ea typeface="Times New Roman"/>
                <a:cs typeface="Times New Roman"/>
                <a:sym typeface="Times New Roman"/>
              </a:rPr>
              <a:t>Javascript</a:t>
            </a:r>
            <a:endParaRPr b="0" i="0" sz="3400" u="none" cap="none" strike="noStrike">
              <a:solidFill>
                <a:schemeClr val="dk1"/>
              </a:solidFill>
              <a:latin typeface="Times New Roman"/>
              <a:ea typeface="Times New Roman"/>
              <a:cs typeface="Times New Roman"/>
              <a:sym typeface="Times New Roman"/>
            </a:endParaRPr>
          </a:p>
          <a:p>
            <a:pPr indent="-228600" lvl="2" marL="1143000" marR="0" rtl="0" algn="l">
              <a:lnSpc>
                <a:spcPct val="80000"/>
              </a:lnSpc>
              <a:spcBef>
                <a:spcPts val="680"/>
              </a:spcBef>
              <a:spcAft>
                <a:spcPts val="0"/>
              </a:spcAft>
              <a:buClr>
                <a:schemeClr val="dk1"/>
              </a:buClr>
              <a:buSzPts val="3400"/>
              <a:buFont typeface="Arial"/>
              <a:buChar char="•"/>
            </a:pPr>
            <a:r>
              <a:rPr b="0" i="0" lang="en-US" sz="3400" u="none" cap="none" strike="noStrike">
                <a:solidFill>
                  <a:schemeClr val="dk1"/>
                </a:solidFill>
                <a:latin typeface="Times New Roman"/>
                <a:ea typeface="Times New Roman"/>
                <a:cs typeface="Times New Roman"/>
                <a:sym typeface="Times New Roman"/>
              </a:rPr>
              <a:t>HTML</a:t>
            </a:r>
            <a:endParaRPr/>
          </a:p>
          <a:p>
            <a:pPr indent="-228600" lvl="2" marL="1143000" marR="0" rtl="0" algn="l">
              <a:lnSpc>
                <a:spcPct val="80000"/>
              </a:lnSpc>
              <a:spcBef>
                <a:spcPts val="680"/>
              </a:spcBef>
              <a:spcAft>
                <a:spcPts val="0"/>
              </a:spcAft>
              <a:buClr>
                <a:schemeClr val="dk1"/>
              </a:buClr>
              <a:buSzPts val="3400"/>
              <a:buFont typeface="Arial"/>
              <a:buChar char="•"/>
            </a:pPr>
            <a:r>
              <a:rPr b="0" i="0" lang="en-US" sz="3400" u="none" cap="none" strike="noStrike">
                <a:solidFill>
                  <a:schemeClr val="dk1"/>
                </a:solidFill>
                <a:latin typeface="Times New Roman"/>
                <a:ea typeface="Times New Roman"/>
                <a:cs typeface="Times New Roman"/>
                <a:sym typeface="Times New Roman"/>
              </a:rPr>
              <a:t>CSS</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20833"/>
              </a:lnSpc>
              <a:spcBef>
                <a:spcPts val="0"/>
              </a:spcBef>
              <a:spcAft>
                <a:spcPts val="0"/>
              </a:spcAft>
              <a:buClr>
                <a:schemeClr val="dk2"/>
              </a:buClr>
              <a:buSzPts val="4800"/>
              <a:buFont typeface="Palatino Linotype"/>
              <a:buNone/>
            </a:pPr>
            <a:r>
              <a:rPr lang="en-US" sz="4800"/>
              <a:t>HARDWARE &amp; SOFTWARE REQUIREMENTS</a:t>
            </a:r>
            <a:endParaRPr sz="4800"/>
          </a:p>
        </p:txBody>
      </p:sp>
      <p:sp>
        <p:nvSpPr>
          <p:cNvPr id="134" name="Google Shape;13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sz="3200">
                <a:solidFill>
                  <a:schemeClr val="dk1"/>
                </a:solidFill>
              </a:rPr>
              <a:t>Android App</a:t>
            </a:r>
            <a:endParaRPr/>
          </a:p>
          <a:p>
            <a:pPr indent="-285750" lvl="1" marL="742950" rtl="0" algn="l">
              <a:spcBef>
                <a:spcPts val="400"/>
              </a:spcBef>
              <a:spcAft>
                <a:spcPts val="0"/>
              </a:spcAft>
              <a:buClr>
                <a:schemeClr val="dk1"/>
              </a:buClr>
              <a:buSzPts val="2000"/>
              <a:buChar char="o"/>
            </a:pPr>
            <a:r>
              <a:rPr lang="en-US" sz="2000">
                <a:solidFill>
                  <a:schemeClr val="dk1"/>
                </a:solidFill>
              </a:rPr>
              <a:t>Android Studio</a:t>
            </a:r>
            <a:endParaRPr/>
          </a:p>
          <a:p>
            <a:pPr indent="-285750" lvl="1" marL="742950" rtl="0" algn="l">
              <a:spcBef>
                <a:spcPts val="400"/>
              </a:spcBef>
              <a:spcAft>
                <a:spcPts val="0"/>
              </a:spcAft>
              <a:buClr>
                <a:schemeClr val="dk1"/>
              </a:buClr>
              <a:buSzPts val="2000"/>
              <a:buChar char="o"/>
            </a:pPr>
            <a:r>
              <a:rPr lang="en-US" sz="2000">
                <a:solidFill>
                  <a:schemeClr val="dk1"/>
                </a:solidFill>
              </a:rPr>
              <a:t>Emulator – AVD</a:t>
            </a:r>
            <a:endParaRPr/>
          </a:p>
          <a:p>
            <a:pPr indent="-285750" lvl="1" marL="742950" rtl="0" algn="l">
              <a:spcBef>
                <a:spcPts val="400"/>
              </a:spcBef>
              <a:spcAft>
                <a:spcPts val="0"/>
              </a:spcAft>
              <a:buClr>
                <a:schemeClr val="dk1"/>
              </a:buClr>
              <a:buSzPts val="2000"/>
              <a:buChar char="o"/>
            </a:pPr>
            <a:r>
              <a:rPr lang="en-US" sz="2000">
                <a:solidFill>
                  <a:schemeClr val="dk1"/>
                </a:solidFill>
              </a:rPr>
              <a:t>Linux OS (MINT)</a:t>
            </a:r>
            <a:endParaRPr sz="3200">
              <a:solidFill>
                <a:schemeClr val="dk1"/>
              </a:solidFill>
            </a:endParaRPr>
          </a:p>
          <a:p>
            <a:pPr indent="-342900" lvl="0" marL="342900" rtl="0" algn="l">
              <a:spcBef>
                <a:spcPts val="640"/>
              </a:spcBef>
              <a:spcAft>
                <a:spcPts val="0"/>
              </a:spcAft>
              <a:buClr>
                <a:schemeClr val="dk1"/>
              </a:buClr>
              <a:buSzPts val="3200"/>
              <a:buChar char="•"/>
            </a:pPr>
            <a:r>
              <a:rPr lang="en-US" sz="3200">
                <a:solidFill>
                  <a:schemeClr val="dk1"/>
                </a:solidFill>
              </a:rPr>
              <a:t>Firebase</a:t>
            </a:r>
            <a:endParaRPr/>
          </a:p>
          <a:p>
            <a:pPr indent="-285750" lvl="1" marL="742950" rtl="0" algn="l">
              <a:spcBef>
                <a:spcPts val="400"/>
              </a:spcBef>
              <a:spcAft>
                <a:spcPts val="0"/>
              </a:spcAft>
              <a:buClr>
                <a:schemeClr val="dk1"/>
              </a:buClr>
              <a:buSzPts val="2000"/>
              <a:buChar char="o"/>
            </a:pPr>
            <a:r>
              <a:rPr lang="en-US" sz="2000">
                <a:solidFill>
                  <a:schemeClr val="dk1"/>
                </a:solidFill>
              </a:rPr>
              <a:t>Linux Cinnamon Mint</a:t>
            </a:r>
            <a:endParaRPr/>
          </a:p>
          <a:p>
            <a:pPr indent="-342900" lvl="0" marL="342900" rtl="0" algn="l">
              <a:spcBef>
                <a:spcPts val="640"/>
              </a:spcBef>
              <a:spcAft>
                <a:spcPts val="0"/>
              </a:spcAft>
              <a:buClr>
                <a:schemeClr val="dk1"/>
              </a:buClr>
              <a:buSzPts val="3200"/>
              <a:buChar char="•"/>
            </a:pPr>
            <a:r>
              <a:rPr lang="en-US" sz="3200">
                <a:solidFill>
                  <a:schemeClr val="dk1"/>
                </a:solidFill>
              </a:rPr>
              <a:t>Website</a:t>
            </a:r>
            <a:endParaRPr/>
          </a:p>
          <a:p>
            <a:pPr indent="-285750" lvl="1" marL="742950" rtl="0" algn="l">
              <a:spcBef>
                <a:spcPts val="400"/>
              </a:spcBef>
              <a:spcAft>
                <a:spcPts val="0"/>
              </a:spcAft>
              <a:buClr>
                <a:schemeClr val="dk1"/>
              </a:buClr>
              <a:buSzPts val="2000"/>
              <a:buChar char="o"/>
            </a:pPr>
            <a:r>
              <a:rPr lang="en-US" sz="2000">
                <a:solidFill>
                  <a:schemeClr val="dk1"/>
                </a:solidFill>
              </a:rPr>
              <a:t>Windows 7 Ultimate</a:t>
            </a:r>
            <a:endParaRPr/>
          </a:p>
          <a:p>
            <a:pPr indent="-285750" lvl="1" marL="742950" rtl="0" algn="l">
              <a:spcBef>
                <a:spcPts val="400"/>
              </a:spcBef>
              <a:spcAft>
                <a:spcPts val="0"/>
              </a:spcAft>
              <a:buClr>
                <a:schemeClr val="dk1"/>
              </a:buClr>
              <a:buSzPts val="2000"/>
              <a:buChar char="o"/>
            </a:pPr>
            <a:r>
              <a:rPr lang="en-US" sz="2000">
                <a:solidFill>
                  <a:schemeClr val="dk1"/>
                </a:solidFill>
              </a:rPr>
              <a:t>Eclipse</a:t>
            </a:r>
            <a:endParaRPr/>
          </a:p>
          <a:p>
            <a:pPr indent="-285750" lvl="1" marL="742950" rtl="0" algn="l">
              <a:spcBef>
                <a:spcPts val="400"/>
              </a:spcBef>
              <a:spcAft>
                <a:spcPts val="0"/>
              </a:spcAft>
              <a:buClr>
                <a:schemeClr val="dk1"/>
              </a:buClr>
              <a:buSzPts val="2000"/>
              <a:buChar char="o"/>
            </a:pPr>
            <a:r>
              <a:rPr lang="en-US" sz="2000">
                <a:solidFill>
                  <a:schemeClr val="dk1"/>
                </a:solidFill>
              </a:rPr>
              <a:t>Sublime Text Editor</a:t>
            </a:r>
            <a:endParaRPr/>
          </a:p>
          <a:p>
            <a:pPr indent="-285750" lvl="1" marL="742950" rtl="0" algn="l">
              <a:spcBef>
                <a:spcPts val="400"/>
              </a:spcBef>
              <a:spcAft>
                <a:spcPts val="0"/>
              </a:spcAft>
              <a:buClr>
                <a:srgbClr val="7F7F7F"/>
              </a:buClr>
              <a:buSzPts val="2000"/>
              <a:buNone/>
            </a:pPr>
            <a:r>
              <a:t/>
            </a:r>
            <a:endParaRPr sz="2000">
              <a:solidFill>
                <a:schemeClr val="dk1"/>
              </a:solidFill>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b="1" i="1" lang="en-US"/>
              <a:t>ARCHITECTURE DIAGRAM</a:t>
            </a:r>
            <a:endParaRPr b="1" i="1"/>
          </a:p>
        </p:txBody>
      </p:sp>
      <p:pic>
        <p:nvPicPr>
          <p:cNvPr descr="PhoneBlackAndWhite.png" id="140" name="Google Shape;140;p21"/>
          <p:cNvPicPr preferRelativeResize="0"/>
          <p:nvPr/>
        </p:nvPicPr>
        <p:blipFill rotWithShape="1">
          <a:blip r:embed="rId3">
            <a:alphaModFix/>
          </a:blip>
          <a:srcRect b="0" l="0" r="0" t="0"/>
          <a:stretch/>
        </p:blipFill>
        <p:spPr>
          <a:xfrm>
            <a:off x="609600" y="4343400"/>
            <a:ext cx="1023112" cy="1447800"/>
          </a:xfrm>
          <a:prstGeom prst="rect">
            <a:avLst/>
          </a:prstGeom>
          <a:noFill/>
          <a:ln>
            <a:noFill/>
          </a:ln>
        </p:spPr>
      </p:pic>
      <p:sp>
        <p:nvSpPr>
          <p:cNvPr id="141" name="Google Shape;141;p21"/>
          <p:cNvSpPr/>
          <p:nvPr/>
        </p:nvSpPr>
        <p:spPr>
          <a:xfrm>
            <a:off x="2209800" y="1828800"/>
            <a:ext cx="2743200" cy="1905000"/>
          </a:xfrm>
          <a:prstGeom prst="cloud">
            <a:avLst/>
          </a:prstGeom>
          <a:solidFill>
            <a:schemeClr val="accent1"/>
          </a:solidFill>
          <a:ln cap="flat" cmpd="sng" w="28575">
            <a:solidFill>
              <a:srgbClr val="4656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b="1" i="1" sz="2400">
              <a:solidFill>
                <a:schemeClr val="dk1"/>
              </a:solidFill>
              <a:latin typeface="Palatino Linotype"/>
              <a:ea typeface="Palatino Linotype"/>
              <a:cs typeface="Palatino Linotype"/>
              <a:sym typeface="Palatino Linotype"/>
            </a:endParaRPr>
          </a:p>
          <a:p>
            <a:pPr indent="0" lvl="0" marL="0" marR="0" rtl="0" algn="ctr">
              <a:spcBef>
                <a:spcPts val="0"/>
              </a:spcBef>
              <a:spcAft>
                <a:spcPts val="0"/>
              </a:spcAft>
              <a:buNone/>
            </a:pPr>
            <a:r>
              <a:rPr b="1" i="1" lang="en-US" sz="2400">
                <a:solidFill>
                  <a:schemeClr val="dk1"/>
                </a:solidFill>
                <a:latin typeface="Palatino Linotype"/>
                <a:ea typeface="Palatino Linotype"/>
                <a:cs typeface="Palatino Linotype"/>
                <a:sym typeface="Palatino Linotype"/>
              </a:rPr>
              <a:t>FIREBASE</a:t>
            </a:r>
            <a:endParaRPr/>
          </a:p>
          <a:p>
            <a:pPr indent="0" lvl="0" marL="0" marR="0" rtl="0" algn="ctr">
              <a:spcBef>
                <a:spcPts val="0"/>
              </a:spcBef>
              <a:spcAft>
                <a:spcPts val="0"/>
              </a:spcAft>
              <a:buNone/>
            </a:pPr>
            <a:r>
              <a:rPr b="1" i="1" lang="en-US" sz="2400">
                <a:solidFill>
                  <a:schemeClr val="dk1"/>
                </a:solidFill>
                <a:latin typeface="Palatino Linotype"/>
                <a:ea typeface="Palatino Linotype"/>
                <a:cs typeface="Palatino Linotype"/>
                <a:sym typeface="Palatino Linotype"/>
              </a:rPr>
              <a:t>DBaaS</a:t>
            </a:r>
            <a:endParaRPr b="1" i="1" sz="2400">
              <a:solidFill>
                <a:schemeClr val="dk1"/>
              </a:solidFill>
              <a:latin typeface="Palatino Linotype"/>
              <a:ea typeface="Palatino Linotype"/>
              <a:cs typeface="Palatino Linotype"/>
              <a:sym typeface="Palatino Linotype"/>
            </a:endParaRPr>
          </a:p>
        </p:txBody>
      </p:sp>
      <p:cxnSp>
        <p:nvCxnSpPr>
          <p:cNvPr id="142" name="Google Shape;142;p21"/>
          <p:cNvCxnSpPr/>
          <p:nvPr/>
        </p:nvCxnSpPr>
        <p:spPr>
          <a:xfrm rot="-5400000">
            <a:off x="1409700" y="3543300"/>
            <a:ext cx="1066800" cy="990600"/>
          </a:xfrm>
          <a:prstGeom prst="straightConnector1">
            <a:avLst/>
          </a:prstGeom>
          <a:noFill/>
          <a:ln cap="flat" cmpd="sng" w="9525">
            <a:solidFill>
              <a:srgbClr val="5A72B1"/>
            </a:solidFill>
            <a:prstDash val="solid"/>
            <a:round/>
            <a:headEnd len="sm" w="sm" type="none"/>
            <a:tailEnd len="med" w="med" type="stealth"/>
          </a:ln>
        </p:spPr>
      </p:cxnSp>
      <p:pic>
        <p:nvPicPr>
          <p:cNvPr descr="C:\Program Files (x86)\Microsoft Office\MEDIA\CAGCAT10\j0292982.wmf" id="143" name="Google Shape;143;p21"/>
          <p:cNvPicPr preferRelativeResize="0"/>
          <p:nvPr/>
        </p:nvPicPr>
        <p:blipFill rotWithShape="1">
          <a:blip r:embed="rId4">
            <a:alphaModFix/>
          </a:blip>
          <a:srcRect b="0" l="0" r="0" t="0"/>
          <a:stretch/>
        </p:blipFill>
        <p:spPr>
          <a:xfrm>
            <a:off x="6629400" y="4800600"/>
            <a:ext cx="1843430" cy="1819656"/>
          </a:xfrm>
          <a:prstGeom prst="rect">
            <a:avLst/>
          </a:prstGeom>
          <a:noFill/>
          <a:ln>
            <a:noFill/>
          </a:ln>
        </p:spPr>
      </p:pic>
      <p:cxnSp>
        <p:nvCxnSpPr>
          <p:cNvPr id="144" name="Google Shape;144;p21"/>
          <p:cNvCxnSpPr/>
          <p:nvPr/>
        </p:nvCxnSpPr>
        <p:spPr>
          <a:xfrm>
            <a:off x="4038600" y="2971800"/>
            <a:ext cx="2743200" cy="1588"/>
          </a:xfrm>
          <a:prstGeom prst="straightConnector1">
            <a:avLst/>
          </a:prstGeom>
          <a:noFill/>
          <a:ln cap="flat" cmpd="sng" w="9525">
            <a:solidFill>
              <a:srgbClr val="5A72B1"/>
            </a:solidFill>
            <a:prstDash val="solid"/>
            <a:round/>
            <a:headEnd len="sm" w="sm" type="none"/>
            <a:tailEnd len="med" w="med" type="stealth"/>
          </a:ln>
        </p:spPr>
      </p:cxnSp>
      <p:sp>
        <p:nvSpPr>
          <p:cNvPr id="145" name="Google Shape;145;p21"/>
          <p:cNvSpPr/>
          <p:nvPr/>
        </p:nvSpPr>
        <p:spPr>
          <a:xfrm>
            <a:off x="5029200" y="1981200"/>
            <a:ext cx="1295400" cy="838200"/>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D8EBB3"/>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Palatino Linotype"/>
                <a:ea typeface="Palatino Linotype"/>
                <a:cs typeface="Palatino Linotype"/>
                <a:sym typeface="Palatino Linotype"/>
              </a:rPr>
              <a:t>json</a:t>
            </a:r>
            <a:endParaRPr b="1" sz="1600">
              <a:solidFill>
                <a:schemeClr val="dk1"/>
              </a:solidFill>
              <a:latin typeface="Palatino Linotype"/>
              <a:ea typeface="Palatino Linotype"/>
              <a:cs typeface="Palatino Linotype"/>
              <a:sym typeface="Palatino Linotype"/>
            </a:endParaRPr>
          </a:p>
        </p:txBody>
      </p:sp>
      <p:pic>
        <p:nvPicPr>
          <p:cNvPr descr="5847f40ecef1014c0b5e488a.png" id="146" name="Google Shape;146;p21"/>
          <p:cNvPicPr preferRelativeResize="0"/>
          <p:nvPr/>
        </p:nvPicPr>
        <p:blipFill rotWithShape="1">
          <a:blip r:embed="rId5">
            <a:alphaModFix/>
          </a:blip>
          <a:srcRect b="0" l="0" r="0" t="0"/>
          <a:stretch/>
        </p:blipFill>
        <p:spPr>
          <a:xfrm>
            <a:off x="3200400" y="1981200"/>
            <a:ext cx="567184" cy="778548"/>
          </a:xfrm>
          <a:prstGeom prst="rect">
            <a:avLst/>
          </a:prstGeom>
          <a:noFill/>
          <a:ln>
            <a:noFill/>
          </a:ln>
        </p:spPr>
      </p:pic>
      <p:sp>
        <p:nvSpPr>
          <p:cNvPr id="147" name="Google Shape;147;p21"/>
          <p:cNvSpPr/>
          <p:nvPr/>
        </p:nvSpPr>
        <p:spPr>
          <a:xfrm rot="-2778773">
            <a:off x="940940" y="3158146"/>
            <a:ext cx="1295400" cy="838200"/>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D8EBB3"/>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Palatino Linotype"/>
                <a:ea typeface="Palatino Linotype"/>
                <a:cs typeface="Palatino Linotype"/>
                <a:sym typeface="Palatino Linotype"/>
              </a:rPr>
              <a:t>Data</a:t>
            </a:r>
            <a:endParaRPr b="1" sz="1600">
              <a:solidFill>
                <a:schemeClr val="dk1"/>
              </a:solidFill>
              <a:latin typeface="Palatino Linotype"/>
              <a:ea typeface="Palatino Linotype"/>
              <a:cs typeface="Palatino Linotype"/>
              <a:sym typeface="Palatino Linotype"/>
            </a:endParaRPr>
          </a:p>
        </p:txBody>
      </p:sp>
      <p:sp>
        <p:nvSpPr>
          <p:cNvPr id="148" name="Google Shape;148;p21"/>
          <p:cNvSpPr/>
          <p:nvPr/>
        </p:nvSpPr>
        <p:spPr>
          <a:xfrm>
            <a:off x="6781800" y="1905000"/>
            <a:ext cx="1809750" cy="1809750"/>
          </a:xfrm>
          <a:custGeom>
            <a:rect b="b" l="l" r="r" t="t"/>
            <a:pathLst>
              <a:path extrusionOk="0" h="21600" w="21600">
                <a:moveTo>
                  <a:pt x="0" y="0"/>
                </a:moveTo>
                <a:lnTo>
                  <a:pt x="21600" y="0"/>
                </a:lnTo>
                <a:lnTo>
                  <a:pt x="21600" y="21600"/>
                </a:lnTo>
                <a:lnTo>
                  <a:pt x="0" y="21600"/>
                </a:lnTo>
                <a:lnTo>
                  <a:pt x="0" y="0"/>
                </a:lnTo>
                <a:close/>
              </a:path>
              <a:path extrusionOk="0" h="21600" w="2160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chemeClr val="lt1"/>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cxnSp>
        <p:nvCxnSpPr>
          <p:cNvPr id="149" name="Google Shape;149;p21"/>
          <p:cNvCxnSpPr/>
          <p:nvPr/>
        </p:nvCxnSpPr>
        <p:spPr>
          <a:xfrm rot="5400000">
            <a:off x="7010400" y="4267200"/>
            <a:ext cx="1066800" cy="1588"/>
          </a:xfrm>
          <a:prstGeom prst="straightConnector1">
            <a:avLst/>
          </a:prstGeom>
          <a:noFill/>
          <a:ln cap="flat" cmpd="sng" w="9525">
            <a:solidFill>
              <a:srgbClr val="5A72B1"/>
            </a:solidFill>
            <a:prstDash val="solid"/>
            <a:round/>
            <a:headEnd len="sm" w="sm" type="none"/>
            <a:tailEnd len="med" w="med" type="stealth"/>
          </a:ln>
        </p:spPr>
      </p:cxnSp>
      <p:sp>
        <p:nvSpPr>
          <p:cNvPr id="150" name="Google Shape;150;p21"/>
          <p:cNvSpPr txBox="1"/>
          <p:nvPr/>
        </p:nvSpPr>
        <p:spPr>
          <a:xfrm>
            <a:off x="7086600" y="1143000"/>
            <a:ext cx="139224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Palatino Linotype"/>
                <a:ea typeface="Palatino Linotype"/>
                <a:cs typeface="Palatino Linotype"/>
                <a:sym typeface="Palatino Linotype"/>
              </a:rPr>
              <a:t>Web Server</a:t>
            </a:r>
            <a:endParaRPr/>
          </a:p>
          <a:p>
            <a:pPr indent="0" lvl="0" marL="0" marR="0" rtl="0" algn="ctr">
              <a:spcBef>
                <a:spcPts val="0"/>
              </a:spcBef>
              <a:spcAft>
                <a:spcPts val="0"/>
              </a:spcAft>
              <a:buNone/>
            </a:pPr>
            <a:r>
              <a:rPr b="1" lang="en-US" sz="1800">
                <a:solidFill>
                  <a:schemeClr val="dk1"/>
                </a:solidFill>
                <a:latin typeface="Palatino Linotype"/>
                <a:ea typeface="Palatino Linotype"/>
                <a:cs typeface="Palatino Linotype"/>
                <a:sym typeface="Palatino Linotype"/>
              </a:rPr>
              <a:t>Servelet</a:t>
            </a:r>
            <a:endParaRPr b="1" sz="1800">
              <a:solidFill>
                <a:schemeClr val="dk1"/>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b="1" sz="1800">
              <a:solidFill>
                <a:schemeClr val="dk1"/>
              </a:solidFill>
              <a:latin typeface="Palatino Linotype"/>
              <a:ea typeface="Palatino Linotype"/>
              <a:cs typeface="Palatino Linotype"/>
              <a:sym typeface="Palatino Linotype"/>
            </a:endParaRPr>
          </a:p>
        </p:txBody>
      </p:sp>
      <p:sp>
        <p:nvSpPr>
          <p:cNvPr id="151" name="Google Shape;151;p21"/>
          <p:cNvSpPr/>
          <p:nvPr/>
        </p:nvSpPr>
        <p:spPr>
          <a:xfrm>
            <a:off x="7620000" y="3810000"/>
            <a:ext cx="1295400" cy="838200"/>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D8EBB3"/>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Palatino Linotype"/>
                <a:ea typeface="Palatino Linotype"/>
                <a:cs typeface="Palatino Linotype"/>
                <a:sym typeface="Palatino Linotype"/>
              </a:rPr>
              <a:t>jsp</a:t>
            </a:r>
            <a:endParaRPr b="1" sz="1600">
              <a:solidFill>
                <a:schemeClr val="dk1"/>
              </a:solidFill>
              <a:latin typeface="Palatino Linotype"/>
              <a:ea typeface="Palatino Linotype"/>
              <a:cs typeface="Palatino Linotype"/>
              <a:sym typeface="Palatino Linotype"/>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