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7" r:id="rId2"/>
    <p:sldId id="258" r:id="rId3"/>
    <p:sldId id="268" r:id="rId4"/>
    <p:sldId id="259" r:id="rId5"/>
    <p:sldId id="260" r:id="rId6"/>
    <p:sldId id="261" r:id="rId7"/>
    <p:sldId id="276" r:id="rId8"/>
    <p:sldId id="277" r:id="rId9"/>
    <p:sldId id="266" r:id="rId10"/>
    <p:sldId id="262" r:id="rId11"/>
    <p:sldId id="267" r:id="rId12"/>
    <p:sldId id="274" r:id="rId13"/>
    <p:sldId id="264" r:id="rId14"/>
    <p:sldId id="265" r:id="rId15"/>
    <p:sldId id="269" r:id="rId16"/>
    <p:sldId id="271" r:id="rId17"/>
    <p:sldId id="272" r:id="rId18"/>
    <p:sldId id="273" r:id="rId19"/>
    <p:sldId id="26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34" autoAdjust="0"/>
    <p:restoredTop sz="94660"/>
  </p:normalViewPr>
  <p:slideViewPr>
    <p:cSldViewPr>
      <p:cViewPr varScale="1">
        <p:scale>
          <a:sx n="58" d="100"/>
          <a:sy n="58" d="100"/>
        </p:scale>
        <p:origin x="-148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4D758A4-E789-477D-828A-617DBB8E320B}" type="datetimeFigureOut">
              <a:rPr lang="en-US" smtClean="0"/>
              <a:pPr/>
              <a:t>2/1/2019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08C566A-FE50-4D57-9EF3-A57167715EE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D758A4-E789-477D-828A-617DBB8E320B}" type="datetimeFigureOut">
              <a:rPr lang="en-US" smtClean="0"/>
              <a:pPr/>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C566A-FE50-4D57-9EF3-A57167715EE0}" type="slidenum">
              <a:rPr lang="en-US" smtClean="0"/>
              <a:pPr/>
              <a:t>‹#›</a:t>
            </a:fld>
            <a:endParaRPr lang="en-US"/>
          </a:p>
        </p:txBody>
      </p:sp>
    </p:spTree>
  </p:cSld>
  <p:clrMapOvr>
    <a:masterClrMapping/>
  </p:clrMapOvr>
  <p:transition spd="med">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D758A4-E789-477D-828A-617DBB8E320B}" type="datetimeFigureOut">
              <a:rPr lang="en-US" smtClean="0"/>
              <a:pPr/>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C566A-FE50-4D57-9EF3-A57167715EE0}" type="slidenum">
              <a:rPr lang="en-US" smtClean="0"/>
              <a:pPr/>
              <a:t>‹#›</a:t>
            </a:fld>
            <a:endParaRPr lang="en-US"/>
          </a:p>
        </p:txBody>
      </p:sp>
    </p:spTree>
  </p:cSld>
  <p:clrMapOvr>
    <a:masterClrMapping/>
  </p:clrMapOvr>
  <p:transition spd="med">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4D758A4-E789-477D-828A-617DBB8E320B}" type="datetimeFigureOut">
              <a:rPr lang="en-US" smtClean="0"/>
              <a:pPr/>
              <a:t>2/1/2019</a:t>
            </a:fld>
            <a:endParaRPr lang="en-US"/>
          </a:p>
        </p:txBody>
      </p:sp>
      <p:sp>
        <p:nvSpPr>
          <p:cNvPr id="9" name="Slide Number Placeholder 8"/>
          <p:cNvSpPr>
            <a:spLocks noGrp="1"/>
          </p:cNvSpPr>
          <p:nvPr>
            <p:ph type="sldNum" sz="quarter" idx="15"/>
          </p:nvPr>
        </p:nvSpPr>
        <p:spPr/>
        <p:txBody>
          <a:bodyPr rtlCol="0"/>
          <a:lstStyle/>
          <a:p>
            <a:fld id="{208C566A-FE50-4D57-9EF3-A57167715EE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spd="med">
    <p:pu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4D758A4-E789-477D-828A-617DBB8E320B}" type="datetimeFigureOut">
              <a:rPr lang="en-US" smtClean="0"/>
              <a:pPr/>
              <a:t>2/1/2019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08C566A-FE50-4D57-9EF3-A57167715E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pu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4D758A4-E789-477D-828A-617DBB8E320B}" type="datetimeFigureOut">
              <a:rPr lang="en-US" smtClean="0"/>
              <a:pPr/>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C566A-FE50-4D57-9EF3-A57167715EE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push/>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4D758A4-E789-477D-828A-617DBB8E320B}" type="datetimeFigureOut">
              <a:rPr lang="en-US" smtClean="0"/>
              <a:pPr/>
              <a:t>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8C566A-FE50-4D57-9EF3-A57167715EE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med">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4D758A4-E789-477D-828A-617DBB8E320B}" type="datetimeFigureOut">
              <a:rPr lang="en-US" smtClean="0"/>
              <a:pPr/>
              <a:t>2/1/2019</a:t>
            </a:fld>
            <a:endParaRPr lang="en-US"/>
          </a:p>
        </p:txBody>
      </p:sp>
      <p:sp>
        <p:nvSpPr>
          <p:cNvPr id="7" name="Slide Number Placeholder 6"/>
          <p:cNvSpPr>
            <a:spLocks noGrp="1"/>
          </p:cNvSpPr>
          <p:nvPr>
            <p:ph type="sldNum" sz="quarter" idx="11"/>
          </p:nvPr>
        </p:nvSpPr>
        <p:spPr/>
        <p:txBody>
          <a:bodyPr rtlCol="0"/>
          <a:lstStyle/>
          <a:p>
            <a:fld id="{208C566A-FE50-4D57-9EF3-A57167715EE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spd="med">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758A4-E789-477D-828A-617DBB8E320B}" type="datetimeFigureOut">
              <a:rPr lang="en-US" smtClean="0"/>
              <a:pPr/>
              <a:t>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8C566A-FE50-4D57-9EF3-A57167715EE0}" type="slidenum">
              <a:rPr lang="en-US" smtClean="0"/>
              <a:pPr/>
              <a:t>‹#›</a:t>
            </a:fld>
            <a:endParaRPr lang="en-US"/>
          </a:p>
        </p:txBody>
      </p:sp>
    </p:spTree>
  </p:cSld>
  <p:clrMapOvr>
    <a:masterClrMapping/>
  </p:clrMapOvr>
  <p:transition spd="med">
    <p:pu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4D758A4-E789-477D-828A-617DBB8E320B}" type="datetimeFigureOut">
              <a:rPr lang="en-US" smtClean="0"/>
              <a:pPr/>
              <a:t>2/1/2019</a:t>
            </a:fld>
            <a:endParaRPr lang="en-US"/>
          </a:p>
        </p:txBody>
      </p:sp>
      <p:sp>
        <p:nvSpPr>
          <p:cNvPr id="22" name="Slide Number Placeholder 21"/>
          <p:cNvSpPr>
            <a:spLocks noGrp="1"/>
          </p:cNvSpPr>
          <p:nvPr>
            <p:ph type="sldNum" sz="quarter" idx="15"/>
          </p:nvPr>
        </p:nvSpPr>
        <p:spPr/>
        <p:txBody>
          <a:bodyPr rtlCol="0"/>
          <a:lstStyle/>
          <a:p>
            <a:fld id="{208C566A-FE50-4D57-9EF3-A57167715EE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spd="med">
    <p:push/>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8A87A34-81AB-432B-8DAE-1953F412C126}" type="datetimeFigureOut">
              <a:rPr lang="en-US" smtClean="0"/>
              <a:pPr/>
              <a:t>2/1/2019</a:t>
            </a:fld>
            <a:endParaRPr lang="en-US" dirty="0"/>
          </a:p>
        </p:txBody>
      </p:sp>
      <p:sp>
        <p:nvSpPr>
          <p:cNvPr id="18" name="Slide Number Placeholder 17"/>
          <p:cNvSpPr>
            <a:spLocks noGrp="1"/>
          </p:cNvSpPr>
          <p:nvPr>
            <p:ph type="sldNum" sz="quarter" idx="11"/>
          </p:nvPr>
        </p:nvSpPr>
        <p:spPr/>
        <p:txBody>
          <a:bodyPr rtlCol="0"/>
          <a:lstStyle/>
          <a:p>
            <a:fld id="{6D22F896-40B5-4ADD-8801-0D06FADFA095}"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transition spd="med">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4D758A4-E789-477D-828A-617DBB8E320B}" type="datetimeFigureOut">
              <a:rPr lang="en-US" smtClean="0"/>
              <a:pPr/>
              <a:t>2/1/2019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08C566A-FE50-4D57-9EF3-A57167715E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ransition spd="med">
    <p:push/>
  </p:transition>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0" y="776288"/>
            <a:ext cx="8686800" cy="1470025"/>
          </a:xfrm>
        </p:spPr>
        <p:txBody>
          <a:bodyPr>
            <a:normAutofit/>
          </a:bodyPr>
          <a:lstStyle/>
          <a:p>
            <a:pPr algn="ctr"/>
            <a:r>
              <a:rPr lang="en-US" sz="3600" dirty="0" smtClean="0">
                <a:latin typeface="Times New Roman" pitchFamily="18" charset="0"/>
                <a:cs typeface="Times New Roman" pitchFamily="18" charset="0"/>
              </a:rPr>
              <a:t>Penalty Monitor for Violating Traffic Rules using Cloud Computing</a:t>
            </a:r>
            <a:endParaRPr lang="en-US" sz="3600" dirty="0">
              <a:latin typeface="Times New Roman" pitchFamily="18" charset="0"/>
              <a:cs typeface="Times New Roman" pitchFamily="18" charset="0"/>
            </a:endParaRPr>
          </a:p>
        </p:txBody>
      </p:sp>
      <p:sp>
        <p:nvSpPr>
          <p:cNvPr id="5" name="Content Placeholder 4"/>
          <p:cNvSpPr>
            <a:spLocks noGrp="1"/>
          </p:cNvSpPr>
          <p:nvPr>
            <p:ph type="subTitle" idx="4294967295"/>
          </p:nvPr>
        </p:nvSpPr>
        <p:spPr>
          <a:xfrm>
            <a:off x="228600" y="3657600"/>
            <a:ext cx="5257800" cy="1905000"/>
          </a:xfrm>
        </p:spPr>
        <p:txBody>
          <a:bodyPr>
            <a:noAutofit/>
          </a:bodyPr>
          <a:lstStyle/>
          <a:p>
            <a:pPr algn="l">
              <a:buNone/>
            </a:pPr>
            <a:r>
              <a:rPr lang="en-US" sz="2400" b="1" dirty="0" smtClean="0">
                <a:solidFill>
                  <a:schemeClr val="tx1"/>
                </a:solidFill>
                <a:latin typeface="Times New Roman" pitchFamily="18" charset="0"/>
                <a:cs typeface="Times New Roman" pitchFamily="18" charset="0"/>
              </a:rPr>
              <a:t>TEAM MEMBERS</a:t>
            </a:r>
          </a:p>
          <a:p>
            <a:pPr algn="l">
              <a:buNone/>
            </a:pPr>
            <a:r>
              <a:rPr lang="en-US" sz="2000" dirty="0" smtClean="0">
                <a:solidFill>
                  <a:schemeClr val="tx1"/>
                </a:solidFill>
                <a:latin typeface="Times New Roman" pitchFamily="18" charset="0"/>
                <a:cs typeface="Times New Roman" pitchFamily="18" charset="0"/>
              </a:rPr>
              <a:t>Dwarakeshwaran B M- 723715104006</a:t>
            </a:r>
          </a:p>
          <a:p>
            <a:pPr algn="l">
              <a:buNone/>
            </a:pPr>
            <a:r>
              <a:rPr lang="en-US" sz="2000" dirty="0" err="1" smtClean="0">
                <a:solidFill>
                  <a:schemeClr val="tx1"/>
                </a:solidFill>
                <a:latin typeface="Times New Roman" pitchFamily="18" charset="0"/>
                <a:cs typeface="Times New Roman" pitchFamily="18" charset="0"/>
              </a:rPr>
              <a:t>Manikandan</a:t>
            </a:r>
            <a:r>
              <a:rPr lang="en-US" sz="2000" dirty="0" smtClean="0">
                <a:solidFill>
                  <a:schemeClr val="tx1"/>
                </a:solidFill>
                <a:latin typeface="Times New Roman" pitchFamily="18" charset="0"/>
                <a:cs typeface="Times New Roman" pitchFamily="18" charset="0"/>
              </a:rPr>
              <a:t> M – 723715104021</a:t>
            </a:r>
          </a:p>
          <a:p>
            <a:pPr algn="l">
              <a:buNone/>
            </a:pPr>
            <a:r>
              <a:rPr lang="en-US" sz="2000" dirty="0" err="1" smtClean="0">
                <a:solidFill>
                  <a:schemeClr val="tx1"/>
                </a:solidFill>
                <a:latin typeface="Times New Roman" pitchFamily="18" charset="0"/>
                <a:cs typeface="Times New Roman" pitchFamily="18" charset="0"/>
              </a:rPr>
              <a:t>ManojPrabhu</a:t>
            </a:r>
            <a:r>
              <a:rPr lang="en-US" sz="2000" dirty="0" smtClean="0">
                <a:solidFill>
                  <a:schemeClr val="tx1"/>
                </a:solidFill>
                <a:latin typeface="Times New Roman" pitchFamily="18" charset="0"/>
                <a:cs typeface="Times New Roman" pitchFamily="18" charset="0"/>
              </a:rPr>
              <a:t> D – 723715104025</a:t>
            </a:r>
          </a:p>
          <a:p>
            <a:pPr algn="l">
              <a:buNone/>
            </a:pPr>
            <a:r>
              <a:rPr lang="en-US" sz="2000" dirty="0" err="1" smtClean="0">
                <a:solidFill>
                  <a:schemeClr val="tx1"/>
                </a:solidFill>
                <a:latin typeface="Times New Roman" pitchFamily="18" charset="0"/>
                <a:cs typeface="Times New Roman" pitchFamily="18" charset="0"/>
              </a:rPr>
              <a:t>Raghin</a:t>
            </a:r>
            <a:r>
              <a:rPr lang="en-US" sz="2000" dirty="0" smtClean="0">
                <a:solidFill>
                  <a:schemeClr val="tx1"/>
                </a:solidFill>
                <a:latin typeface="Times New Roman" pitchFamily="18" charset="0"/>
                <a:cs typeface="Times New Roman" pitchFamily="18" charset="0"/>
              </a:rPr>
              <a:t> R - 723715104039</a:t>
            </a:r>
          </a:p>
        </p:txBody>
      </p:sp>
      <p:sp>
        <p:nvSpPr>
          <p:cNvPr id="8" name="TextBox 7"/>
          <p:cNvSpPr txBox="1"/>
          <p:nvPr/>
        </p:nvSpPr>
        <p:spPr>
          <a:xfrm>
            <a:off x="5715000" y="3657600"/>
            <a:ext cx="3276600" cy="1077218"/>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TEAM GUIDE</a:t>
            </a:r>
          </a:p>
          <a:p>
            <a:r>
              <a:rPr lang="en-US" sz="2000" dirty="0" smtClean="0">
                <a:latin typeface="Times New Roman" pitchFamily="18" charset="0"/>
                <a:cs typeface="Times New Roman" pitchFamily="18" charset="0"/>
              </a:rPr>
              <a:t>Mr. R. </a:t>
            </a:r>
            <a:r>
              <a:rPr lang="en-US" sz="2000" dirty="0" err="1" smtClean="0">
                <a:latin typeface="Times New Roman" pitchFamily="18" charset="0"/>
                <a:cs typeface="Times New Roman" pitchFamily="18" charset="0"/>
              </a:rPr>
              <a:t>Chandrasekar</a:t>
            </a:r>
            <a:r>
              <a:rPr lang="en-US" sz="2000" dirty="0" smtClean="0">
                <a:latin typeface="Times New Roman" pitchFamily="18" charset="0"/>
                <a:cs typeface="Times New Roman" pitchFamily="18" charset="0"/>
              </a:rPr>
              <a:t> (HOD/CSE)</a:t>
            </a:r>
            <a:endParaRPr lang="en-US" sz="2000" dirty="0">
              <a:latin typeface="Times New Roman" pitchFamily="18" charset="0"/>
              <a:cs typeface="Times New Roman" pitchFamily="18" charset="0"/>
            </a:endParaRPr>
          </a:p>
        </p:txBody>
      </p:sp>
    </p:spTree>
  </p:cSld>
  <p:clrMapOvr>
    <a:masterClrMapping/>
  </p:clrMapOvr>
  <p:transition spd="med">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MODULES</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None/>
            </a:pPr>
            <a:r>
              <a:rPr lang="en-US" sz="3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App module has 5 activities.</a:t>
            </a:r>
          </a:p>
          <a:p>
            <a:pPr lvl="1"/>
            <a:r>
              <a:rPr lang="en-US" sz="2000" dirty="0" smtClean="0">
                <a:solidFill>
                  <a:schemeClr val="tx1"/>
                </a:solidFill>
                <a:latin typeface="Times New Roman" pitchFamily="18" charset="0"/>
                <a:cs typeface="Times New Roman" pitchFamily="18" charset="0"/>
              </a:rPr>
              <a:t>Splash Screen</a:t>
            </a:r>
          </a:p>
          <a:p>
            <a:pPr lvl="1"/>
            <a:r>
              <a:rPr lang="en-US" sz="2000" dirty="0" smtClean="0">
                <a:solidFill>
                  <a:schemeClr val="tx1"/>
                </a:solidFill>
                <a:latin typeface="Times New Roman" pitchFamily="18" charset="0"/>
                <a:cs typeface="Times New Roman" pitchFamily="18" charset="0"/>
              </a:rPr>
              <a:t>Login Activity</a:t>
            </a:r>
          </a:p>
          <a:p>
            <a:pPr lvl="1"/>
            <a:r>
              <a:rPr lang="en-US" sz="2000" dirty="0" smtClean="0">
                <a:solidFill>
                  <a:schemeClr val="tx1"/>
                </a:solidFill>
                <a:latin typeface="Times New Roman" pitchFamily="18" charset="0"/>
                <a:cs typeface="Times New Roman" pitchFamily="18" charset="0"/>
              </a:rPr>
              <a:t>Offender information submission activity</a:t>
            </a:r>
          </a:p>
          <a:p>
            <a:pPr lvl="1"/>
            <a:r>
              <a:rPr lang="en-US" sz="2000" dirty="0" smtClean="0">
                <a:solidFill>
                  <a:schemeClr val="tx1"/>
                </a:solidFill>
                <a:latin typeface="Times New Roman" pitchFamily="18" charset="0"/>
                <a:cs typeface="Times New Roman" pitchFamily="18" charset="0"/>
              </a:rPr>
              <a:t>Section Number Entering Activity</a:t>
            </a:r>
          </a:p>
          <a:p>
            <a:pPr lvl="1"/>
            <a:r>
              <a:rPr lang="en-US" sz="2000" dirty="0" smtClean="0">
                <a:solidFill>
                  <a:schemeClr val="tx1"/>
                </a:solidFill>
                <a:latin typeface="Times New Roman" pitchFamily="18" charset="0"/>
                <a:cs typeface="Times New Roman" pitchFamily="18" charset="0"/>
              </a:rPr>
              <a:t>Offence Information Provider Activity</a:t>
            </a:r>
          </a:p>
          <a:p>
            <a:pPr>
              <a:buNone/>
            </a:pPr>
            <a:r>
              <a:rPr lang="en-US" sz="3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Website module has 3 activities.</a:t>
            </a:r>
          </a:p>
          <a:p>
            <a:pPr lvl="1"/>
            <a:r>
              <a:rPr lang="en-US" sz="2000" dirty="0" smtClean="0">
                <a:solidFill>
                  <a:schemeClr val="tx1"/>
                </a:solidFill>
                <a:latin typeface="Times New Roman" pitchFamily="18" charset="0"/>
                <a:cs typeface="Times New Roman" pitchFamily="18" charset="0"/>
              </a:rPr>
              <a:t>Login Page</a:t>
            </a:r>
          </a:p>
          <a:p>
            <a:pPr lvl="1"/>
            <a:r>
              <a:rPr lang="en-US" sz="2000" dirty="0" smtClean="0">
                <a:solidFill>
                  <a:schemeClr val="tx1"/>
                </a:solidFill>
                <a:latin typeface="Times New Roman" pitchFamily="18" charset="0"/>
                <a:cs typeface="Times New Roman" pitchFamily="18" charset="0"/>
              </a:rPr>
              <a:t>Database View Page</a:t>
            </a:r>
          </a:p>
          <a:p>
            <a:pPr lvl="1"/>
            <a:r>
              <a:rPr lang="en-US" sz="2000" dirty="0" smtClean="0">
                <a:solidFill>
                  <a:schemeClr val="tx1"/>
                </a:solidFill>
                <a:latin typeface="Times New Roman" pitchFamily="18" charset="0"/>
                <a:cs typeface="Times New Roman" pitchFamily="18" charset="0"/>
              </a:rPr>
              <a:t>Database Modify Page</a:t>
            </a:r>
            <a:endParaRPr lang="en-US" sz="2000" dirty="0">
              <a:solidFill>
                <a:schemeClr val="tx1"/>
              </a:solidFill>
              <a:latin typeface="Times New Roman" pitchFamily="18" charset="0"/>
              <a:cs typeface="Times New Roman" pitchFamily="18" charset="0"/>
            </a:endParaRPr>
          </a:p>
        </p:txBody>
      </p:sp>
    </p:spTree>
  </p:cSld>
  <p:clrMapOvr>
    <a:masterClrMapping/>
  </p:clrMapOvr>
  <p:transition spd="med">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DATA FLOW DIAGRAM</a:t>
            </a:r>
            <a:endParaRPr lang="en-US" dirty="0"/>
          </a:p>
        </p:txBody>
      </p:sp>
      <p:pic>
        <p:nvPicPr>
          <p:cNvPr id="2050" name="Picture 2" descr="C:\Users\DWARKI\Downloads\TeamTi10.png"/>
          <p:cNvPicPr>
            <a:picLocks noChangeAspect="1" noChangeArrowheads="1"/>
          </p:cNvPicPr>
          <p:nvPr/>
        </p:nvPicPr>
        <p:blipFill>
          <a:blip r:embed="rId2"/>
          <a:srcRect/>
          <a:stretch>
            <a:fillRect/>
          </a:stretch>
        </p:blipFill>
        <p:spPr bwMode="auto">
          <a:xfrm>
            <a:off x="685800" y="1219200"/>
            <a:ext cx="8001000" cy="56388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lstStyle/>
          <a:p>
            <a:r>
              <a:rPr lang="en-US" dirty="0" smtClean="0"/>
              <a:t>DATA FLOW DIAGRAM</a:t>
            </a:r>
            <a:endParaRPr lang="en-US" dirty="0"/>
          </a:p>
        </p:txBody>
      </p:sp>
      <p:pic>
        <p:nvPicPr>
          <p:cNvPr id="1026" name="Picture 2" descr="C:\Users\student\Downloads\WEBSITE.png"/>
          <p:cNvPicPr>
            <a:picLocks noChangeAspect="1" noChangeArrowheads="1"/>
          </p:cNvPicPr>
          <p:nvPr/>
        </p:nvPicPr>
        <p:blipFill>
          <a:blip r:embed="rId2"/>
          <a:srcRect/>
          <a:stretch>
            <a:fillRect/>
          </a:stretch>
        </p:blipFill>
        <p:spPr bwMode="auto">
          <a:xfrm>
            <a:off x="228600" y="1095374"/>
            <a:ext cx="8686800" cy="5762626"/>
          </a:xfrm>
          <a:prstGeom prst="rect">
            <a:avLst/>
          </a:prstGeom>
          <a:noFill/>
        </p:spPr>
      </p:pic>
    </p:spTree>
  </p:cSld>
  <p:clrMapOvr>
    <a:masterClrMapping/>
  </p:clrMapOvr>
  <p:transition spd="med">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LITERATURE SURVEY</a:t>
            </a:r>
            <a:endParaRPr lang="en-US" dirty="0"/>
          </a:p>
        </p:txBody>
      </p:sp>
      <p:graphicFrame>
        <p:nvGraphicFramePr>
          <p:cNvPr id="7" name="Content Placeholder 6"/>
          <p:cNvGraphicFramePr>
            <a:graphicFrameLocks noGrp="1"/>
          </p:cNvGraphicFramePr>
          <p:nvPr>
            <p:ph sz="quarter" idx="1"/>
          </p:nvPr>
        </p:nvGraphicFramePr>
        <p:xfrm>
          <a:off x="0" y="838199"/>
          <a:ext cx="9143999" cy="5638801"/>
        </p:xfrm>
        <a:graphic>
          <a:graphicData uri="http://schemas.openxmlformats.org/drawingml/2006/table">
            <a:tbl>
              <a:tblPr firstRow="1" bandRow="1">
                <a:tableStyleId>{5C22544A-7EE6-4342-B048-85BDC9FD1C3A}</a:tableStyleId>
              </a:tblPr>
              <a:tblGrid>
                <a:gridCol w="677334"/>
                <a:gridCol w="2031999"/>
                <a:gridCol w="3087309"/>
                <a:gridCol w="1796143"/>
                <a:gridCol w="1551214"/>
              </a:tblGrid>
              <a:tr h="507347">
                <a:tc>
                  <a:txBody>
                    <a:bodyPr/>
                    <a:lstStyle/>
                    <a:p>
                      <a:pPr algn="l"/>
                      <a:r>
                        <a:rPr lang="en-US" b="1" dirty="0" smtClean="0">
                          <a:latin typeface="Times New Roman" pitchFamily="18" charset="0"/>
                          <a:cs typeface="Times New Roman" pitchFamily="18" charset="0"/>
                        </a:rPr>
                        <a:t>No</a:t>
                      </a:r>
                      <a:r>
                        <a:rPr lang="en-US"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Name</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Description</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Pros</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Cons</a:t>
                      </a:r>
                      <a:endParaRPr lang="en-US" dirty="0">
                        <a:latin typeface="Times New Roman" pitchFamily="18" charset="0"/>
                        <a:cs typeface="Times New Roman" pitchFamily="18" charset="0"/>
                      </a:endParaRPr>
                    </a:p>
                  </a:txBody>
                  <a:tcPr/>
                </a:tc>
              </a:tr>
              <a:tr h="2435266">
                <a:tc>
                  <a:txBody>
                    <a:bodyPr/>
                    <a:lstStyle/>
                    <a:p>
                      <a:pPr algn="l"/>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Study on Google Firebase for Website Development (The real time database) </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Firebase is a “</a:t>
                      </a:r>
                      <a:r>
                        <a:rPr lang="en-US" dirty="0" err="1" smtClean="0">
                          <a:latin typeface="Times New Roman" pitchFamily="18" charset="0"/>
                          <a:cs typeface="Times New Roman" pitchFamily="18" charset="0"/>
                        </a:rPr>
                        <a:t>NoSQL</a:t>
                      </a:r>
                      <a:r>
                        <a:rPr lang="en-US" dirty="0" smtClean="0">
                          <a:latin typeface="Times New Roman" pitchFamily="18" charset="0"/>
                          <a:cs typeface="Times New Roman" pitchFamily="18" charset="0"/>
                        </a:rPr>
                        <a:t>” database which are useful for large sets of distributed data.</a:t>
                      </a:r>
                    </a:p>
                    <a:p>
                      <a:pPr algn="l"/>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NoSQL</a:t>
                      </a:r>
                      <a:r>
                        <a:rPr lang="en-US" dirty="0" smtClean="0">
                          <a:latin typeface="Times New Roman" pitchFamily="18" charset="0"/>
                          <a:cs typeface="Times New Roman" pitchFamily="18" charset="0"/>
                        </a:rPr>
                        <a:t> databases are effective for big data performance issues that relational databases aren't built to solve. </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•Scalable.</a:t>
                      </a:r>
                    </a:p>
                    <a:p>
                      <a:pPr algn="l"/>
                      <a:r>
                        <a:rPr lang="en-US" dirty="0" smtClean="0">
                          <a:latin typeface="Times New Roman" pitchFamily="18" charset="0"/>
                          <a:cs typeface="Times New Roman" pitchFamily="18" charset="0"/>
                        </a:rPr>
                        <a:t>•Hierarchical Storage .</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•Internet Connection is needed.</a:t>
                      </a:r>
                      <a:endParaRPr lang="en-US" dirty="0">
                        <a:latin typeface="Times New Roman" pitchFamily="18" charset="0"/>
                        <a:cs typeface="Times New Roman" pitchFamily="18" charset="0"/>
                      </a:endParaRPr>
                    </a:p>
                  </a:txBody>
                  <a:tcPr/>
                </a:tc>
              </a:tr>
              <a:tr h="2696188">
                <a:tc>
                  <a:txBody>
                    <a:bodyPr/>
                    <a:lstStyle/>
                    <a:p>
                      <a:pPr algn="l"/>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Application of Firebase in Android App Development-A Study</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The server used for Android apps are Oracle SQL, Microsoft SQL Server, and </a:t>
                      </a:r>
                      <a:r>
                        <a:rPr lang="en-US" dirty="0" err="1" smtClean="0">
                          <a:latin typeface="Times New Roman" pitchFamily="18" charset="0"/>
                          <a:cs typeface="Times New Roman" pitchFamily="18" charset="0"/>
                        </a:rPr>
                        <a:t>MySQL</a:t>
                      </a:r>
                      <a:r>
                        <a:rPr lang="en-US" dirty="0" smtClean="0">
                          <a:latin typeface="Times New Roman" pitchFamily="18" charset="0"/>
                          <a:cs typeface="Times New Roman" pitchFamily="18" charset="0"/>
                        </a:rPr>
                        <a:t> which are connected to the server with PHP files. Then Firebase came into existence for Android apps which uses JSON for storing data. </a:t>
                      </a:r>
                      <a:endParaRPr lang="en-US" dirty="0">
                        <a:latin typeface="Times New Roman" pitchFamily="18" charset="0"/>
                        <a:cs typeface="Times New Roman" pitchFamily="18" charset="0"/>
                      </a:endParaRPr>
                    </a:p>
                  </a:txBody>
                  <a:tcPr/>
                </a:tc>
                <a:tc>
                  <a:txBody>
                    <a:bodyPr/>
                    <a:lstStyle/>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Has real-time and cloud-based database where you can store data is JSON and synchronized continuously.</a:t>
                      </a:r>
                      <a:endParaRPr lang="en-US" dirty="0">
                        <a:latin typeface="Times New Roman" pitchFamily="18" charset="0"/>
                        <a:cs typeface="Times New Roman" pitchFamily="18" charset="0"/>
                      </a:endParaRPr>
                    </a:p>
                  </a:txBody>
                  <a:tcPr/>
                </a:tc>
                <a:tc>
                  <a:txBody>
                    <a:bodyPr/>
                    <a:lstStyle/>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Querying and aggregating are limited compared to SQL </a:t>
                      </a:r>
                      <a:endParaRPr lang="en-US" dirty="0">
                        <a:latin typeface="Times New Roman" pitchFamily="18" charset="0"/>
                        <a:cs typeface="Times New Roman" pitchFamily="18" charset="0"/>
                      </a:endParaRPr>
                    </a:p>
                  </a:txBody>
                  <a:tcPr/>
                </a:tc>
              </a:tr>
            </a:tbl>
          </a:graphicData>
        </a:graphic>
      </p:graphicFrame>
    </p:spTree>
  </p:cSld>
  <p:clrMapOvr>
    <a:masterClrMapping/>
  </p:clrMapOvr>
  <p:transition spd="med">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LITERATURE SURVEY</a:t>
            </a:r>
            <a:endParaRPr lang="en-US" dirty="0"/>
          </a:p>
        </p:txBody>
      </p:sp>
      <p:graphicFrame>
        <p:nvGraphicFramePr>
          <p:cNvPr id="4" name="Content Placeholder 3"/>
          <p:cNvGraphicFramePr>
            <a:graphicFrameLocks noGrp="1"/>
          </p:cNvGraphicFramePr>
          <p:nvPr>
            <p:ph sz="quarter" idx="1"/>
          </p:nvPr>
        </p:nvGraphicFramePr>
        <p:xfrm>
          <a:off x="-1" y="762000"/>
          <a:ext cx="9144000" cy="6108370"/>
        </p:xfrm>
        <a:graphic>
          <a:graphicData uri="http://schemas.openxmlformats.org/drawingml/2006/table">
            <a:tbl>
              <a:tblPr firstRow="1" bandRow="1">
                <a:tableStyleId>{5C22544A-7EE6-4342-B048-85BDC9FD1C3A}</a:tableStyleId>
              </a:tblPr>
              <a:tblGrid>
                <a:gridCol w="630621"/>
                <a:gridCol w="1655380"/>
                <a:gridCol w="2590800"/>
                <a:gridCol w="2057400"/>
                <a:gridCol w="2209799"/>
              </a:tblGrid>
              <a:tr h="353391">
                <a:tc>
                  <a:txBody>
                    <a:bodyPr/>
                    <a:lstStyle/>
                    <a:p>
                      <a:pPr algn="l"/>
                      <a:r>
                        <a:rPr lang="en-US"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Name</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Description</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Pros</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Cons</a:t>
                      </a:r>
                      <a:endParaRPr lang="en-US" dirty="0">
                        <a:latin typeface="Times New Roman" pitchFamily="18" charset="0"/>
                        <a:cs typeface="Times New Roman" pitchFamily="18" charset="0"/>
                      </a:endParaRPr>
                    </a:p>
                  </a:txBody>
                  <a:tcPr/>
                </a:tc>
              </a:tr>
              <a:tr h="2738783">
                <a:tc>
                  <a:txBody>
                    <a:bodyPr/>
                    <a:lstStyle/>
                    <a:p>
                      <a:pPr algn="l"/>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Retrieve Real-time Data in Android Using Firebase</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Firebase is a cloud based platform for mobile and Web application development. </a:t>
                      </a:r>
                    </a:p>
                    <a:p>
                      <a:pPr algn="l"/>
                      <a:r>
                        <a:rPr lang="en-US" dirty="0" smtClean="0">
                          <a:latin typeface="Times New Roman" pitchFamily="18" charset="0"/>
                          <a:cs typeface="Times New Roman" pitchFamily="18" charset="0"/>
                        </a:rPr>
                        <a:t>Explains how to use Firebase’s cloud services to store and retrieve real-time data.</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0" i="0" kern="1200" dirty="0" err="1" smtClean="0">
                          <a:solidFill>
                            <a:schemeClr val="dk1"/>
                          </a:solidFill>
                          <a:latin typeface="Times New Roman" pitchFamily="18" charset="0"/>
                          <a:ea typeface="+mn-ea"/>
                          <a:cs typeface="Times New Roman" pitchFamily="18" charset="0"/>
                        </a:rPr>
                        <a:t>Realtime</a:t>
                      </a:r>
                      <a:r>
                        <a:rPr lang="en-US" sz="1800" b="0" i="0" kern="1200" dirty="0" smtClean="0">
                          <a:solidFill>
                            <a:schemeClr val="dk1"/>
                          </a:solidFill>
                          <a:latin typeface="Times New Roman" pitchFamily="18" charset="0"/>
                          <a:ea typeface="+mn-ea"/>
                          <a:cs typeface="Times New Roman" pitchFamily="18" charset="0"/>
                        </a:rPr>
                        <a:t> / streaming updates are pretty easy.</a:t>
                      </a:r>
                    </a:p>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The data structure is JSON which maps perfectly to UI JavaScript.</a:t>
                      </a:r>
                      <a:endParaRPr lang="en-US" b="0" i="0" u="none"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0" i="0" kern="1200" dirty="0" smtClean="0">
                          <a:solidFill>
                            <a:schemeClr val="dk1"/>
                          </a:solidFill>
                          <a:latin typeface="Times New Roman" pitchFamily="18" charset="0"/>
                          <a:ea typeface="+mn-ea"/>
                          <a:cs typeface="Times New Roman" pitchFamily="18" charset="0"/>
                        </a:rPr>
                        <a:t>Firebase is somewhat deprecated in favor of Cloud </a:t>
                      </a:r>
                      <a:r>
                        <a:rPr lang="en-US" sz="1800" b="0" i="0" kern="1200" dirty="0" err="1" smtClean="0">
                          <a:solidFill>
                            <a:schemeClr val="dk1"/>
                          </a:solidFill>
                          <a:latin typeface="Times New Roman" pitchFamily="18" charset="0"/>
                          <a:ea typeface="+mn-ea"/>
                          <a:cs typeface="Times New Roman" pitchFamily="18" charset="0"/>
                        </a:rPr>
                        <a:t>Firestore</a:t>
                      </a:r>
                      <a:r>
                        <a:rPr lang="en-US" sz="1800" b="0" i="0" kern="1200" dirty="0" smtClean="0">
                          <a:solidFill>
                            <a:schemeClr val="dk1"/>
                          </a:solidFill>
                          <a:latin typeface="Times New Roman" pitchFamily="18" charset="0"/>
                          <a:ea typeface="+mn-ea"/>
                          <a:cs typeface="Times New Roman" pitchFamily="18" charset="0"/>
                        </a:rPr>
                        <a:t>.</a:t>
                      </a:r>
                    </a:p>
                    <a:p>
                      <a:pPr algn="l">
                        <a:buFont typeface="Arial" pitchFamily="34" charset="0"/>
                        <a:buChar char="•"/>
                      </a:pPr>
                      <a:endParaRPr lang="en-US" b="0" i="0" u="none" dirty="0">
                        <a:latin typeface="Times New Roman" pitchFamily="18" charset="0"/>
                        <a:cs typeface="Times New Roman" pitchFamily="18" charset="0"/>
                      </a:endParaRPr>
                    </a:p>
                  </a:txBody>
                  <a:tcPr/>
                </a:tc>
              </a:tr>
              <a:tr h="3003827">
                <a:tc>
                  <a:txBody>
                    <a:bodyPr/>
                    <a:lstStyle/>
                    <a:p>
                      <a:pPr algn="l"/>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Making It Work for Everyone: HTML5 and CSS Level 3 for Responsive, Accessible Design on Website</a:t>
                      </a:r>
                    </a:p>
                  </a:txBody>
                  <a:tcPr/>
                </a:tc>
                <a:tc>
                  <a:txBody>
                    <a:bodyPr/>
                    <a:lstStyle/>
                    <a:p>
                      <a:pPr algn="l"/>
                      <a:r>
                        <a:rPr lang="en-US" dirty="0" smtClean="0">
                          <a:latin typeface="Times New Roman" pitchFamily="18" charset="0"/>
                          <a:cs typeface="Times New Roman" pitchFamily="18" charset="0"/>
                        </a:rPr>
                        <a:t>The bulk of the article explains the design philosophies of progressive enhancement and responsive web design, and summarizes recent updates to WCAG 2.0, HTML5, CSS Level 3, and WAI-ARIA.</a:t>
                      </a:r>
                    </a:p>
                    <a:p>
                      <a:pPr algn="l"/>
                      <a:endParaRPr lang="en-US" dirty="0">
                        <a:latin typeface="Times New Roman" pitchFamily="18" charset="0"/>
                        <a:cs typeface="Times New Roman" pitchFamily="18" charset="0"/>
                      </a:endParaRPr>
                    </a:p>
                  </a:txBody>
                  <a:tcPr/>
                </a:tc>
                <a:tc>
                  <a:txBody>
                    <a:bodyPr/>
                    <a:lstStyle/>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Canvas Element</a:t>
                      </a:r>
                    </a:p>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Allows storing files or web application</a:t>
                      </a:r>
                      <a:r>
                        <a:rPr lang="en-US" sz="1800" b="0" i="0" kern="1200" baseline="0" dirty="0" smtClean="0">
                          <a:solidFill>
                            <a:schemeClr val="dk1"/>
                          </a:solidFill>
                          <a:latin typeface="Times New Roman" pitchFamily="18" charset="0"/>
                          <a:ea typeface="+mn-ea"/>
                          <a:cs typeface="Times New Roman" pitchFamily="18" charset="0"/>
                        </a:rPr>
                        <a:t> </a:t>
                      </a:r>
                      <a:r>
                        <a:rPr lang="en-US" sz="1800" b="0" i="0" kern="1200" dirty="0" smtClean="0">
                          <a:solidFill>
                            <a:schemeClr val="dk1"/>
                          </a:solidFill>
                          <a:latin typeface="Times New Roman" pitchFamily="18" charset="0"/>
                          <a:ea typeface="+mn-ea"/>
                          <a:cs typeface="Times New Roman" pitchFamily="18" charset="0"/>
                        </a:rPr>
                        <a:t>makes them accessible without internet connectivity.</a:t>
                      </a:r>
                      <a:endParaRPr lang="en-US" b="0" i="0" dirty="0">
                        <a:latin typeface="Times New Roman" pitchFamily="18" charset="0"/>
                        <a:cs typeface="Times New Roman" pitchFamily="18" charset="0"/>
                      </a:endParaRPr>
                    </a:p>
                  </a:txBody>
                  <a:tcPr/>
                </a:tc>
                <a:tc>
                  <a:txBody>
                    <a:bodyPr/>
                    <a:lstStyle/>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Considerable effort even if wishes to carry out a minor change in the site.</a:t>
                      </a:r>
                    </a:p>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Not all browsers support HTML 5 which is being counted as the major drawback. </a:t>
                      </a:r>
                      <a:endParaRPr lang="en-US" dirty="0">
                        <a:latin typeface="Times New Roman" pitchFamily="18" charset="0"/>
                        <a:cs typeface="Times New Roman" pitchFamily="18" charset="0"/>
                      </a:endParaRPr>
                    </a:p>
                  </a:txBody>
                  <a:tcPr/>
                </a:tc>
              </a:tr>
            </a:tbl>
          </a:graphicData>
        </a:graphic>
      </p:graphicFrame>
    </p:spTree>
  </p:cSld>
  <p:clrMapOvr>
    <a:masterClrMapping/>
  </p:clrMapOvr>
  <p:transition spd="med">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lstStyle/>
          <a:p>
            <a:r>
              <a:rPr lang="en-US" dirty="0" smtClean="0"/>
              <a:t>LITERATURE SURVEY </a:t>
            </a:r>
            <a:endParaRPr lang="en-US" dirty="0"/>
          </a:p>
        </p:txBody>
      </p:sp>
      <p:graphicFrame>
        <p:nvGraphicFramePr>
          <p:cNvPr id="4" name="Content Placeholder 3"/>
          <p:cNvGraphicFramePr>
            <a:graphicFrameLocks noGrp="1"/>
          </p:cNvGraphicFramePr>
          <p:nvPr>
            <p:ph sz="quarter" idx="1"/>
          </p:nvPr>
        </p:nvGraphicFramePr>
        <p:xfrm>
          <a:off x="0" y="1600200"/>
          <a:ext cx="9144000" cy="4544241"/>
        </p:xfrm>
        <a:graphic>
          <a:graphicData uri="http://schemas.openxmlformats.org/drawingml/2006/table">
            <a:tbl>
              <a:tblPr firstRow="1" bandRow="1">
                <a:tableStyleId>{5C22544A-7EE6-4342-B048-85BDC9FD1C3A}</a:tableStyleId>
              </a:tblPr>
              <a:tblGrid>
                <a:gridCol w="508000"/>
                <a:gridCol w="2116667"/>
                <a:gridCol w="2861733"/>
                <a:gridCol w="1879600"/>
                <a:gridCol w="1778000"/>
              </a:tblGrid>
              <a:tr h="558437">
                <a:tc>
                  <a:txBody>
                    <a:bodyPr/>
                    <a:lstStyle/>
                    <a:p>
                      <a:pPr algn="l"/>
                      <a:r>
                        <a:rPr lang="en-US"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Name</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Description</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Pros</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Cons</a:t>
                      </a:r>
                      <a:endParaRPr lang="en-US" dirty="0">
                        <a:latin typeface="Times New Roman" pitchFamily="18" charset="0"/>
                        <a:cs typeface="Times New Roman" pitchFamily="18" charset="0"/>
                      </a:endParaRPr>
                    </a:p>
                  </a:txBody>
                  <a:tcPr/>
                </a:tc>
              </a:tr>
              <a:tr h="1346563">
                <a:tc>
                  <a:txBody>
                    <a:bodyPr/>
                    <a:lstStyle/>
                    <a:p>
                      <a:pPr algn="l"/>
                      <a:r>
                        <a:rPr lang="en-US"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A Comprehensive analysis of XML and JSON web technologies</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XML and JSON is compared in different aspects and then on the basis of these comparisons conclusion has been derived that which technology is required for whom and for what purpose. </a:t>
                      </a:r>
                      <a:endParaRPr lang="en-US" dirty="0">
                        <a:latin typeface="Times New Roman" pitchFamily="18" charset="0"/>
                        <a:cs typeface="Times New Roman" pitchFamily="18" charset="0"/>
                      </a:endParaRPr>
                    </a:p>
                  </a:txBody>
                  <a:tcPr/>
                </a:tc>
                <a:tc>
                  <a:txBody>
                    <a:bodyPr/>
                    <a:lstStyle/>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Concise format thanks to name/value pair -based approach</a:t>
                      </a:r>
                      <a:endParaRPr lang="en-US" b="0" i="0" u="none" dirty="0" smtClean="0">
                        <a:latin typeface="Times New Roman" pitchFamily="18" charset="0"/>
                        <a:cs typeface="Times New Roman" pitchFamily="18" charset="0"/>
                      </a:endParaRPr>
                    </a:p>
                  </a:txBody>
                  <a:tcPr/>
                </a:tc>
                <a:tc>
                  <a:txBody>
                    <a:bodyPr/>
                    <a:lstStyle/>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No namespace support, hence poor extensibility</a:t>
                      </a:r>
                      <a:endParaRPr lang="en-US" b="0" i="0" u="none" dirty="0">
                        <a:latin typeface="Times New Roman" pitchFamily="18" charset="0"/>
                        <a:cs typeface="Times New Roman" pitchFamily="18" charset="0"/>
                      </a:endParaRPr>
                    </a:p>
                  </a:txBody>
                  <a:tcPr/>
                </a:tc>
              </a:tr>
              <a:tr h="1892481">
                <a:tc>
                  <a:txBody>
                    <a:bodyPr/>
                    <a:lstStyle/>
                    <a:p>
                      <a:pPr algn="l"/>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A</a:t>
                      </a:r>
                      <a:r>
                        <a:rPr lang="en-US" dirty="0" smtClean="0">
                          <a:solidFill>
                            <a:schemeClr val="tx1"/>
                          </a:solidFill>
                          <a:latin typeface="Times New Roman" pitchFamily="18" charset="0"/>
                          <a:cs typeface="Times New Roman" pitchFamily="18" charset="0"/>
                        </a:rPr>
                        <a:t>ndroid Based Mobile Application Development And Its Security</a:t>
                      </a:r>
                      <a:endParaRPr lang="en-US" dirty="0">
                        <a:solidFill>
                          <a:schemeClr val="tx1"/>
                        </a:solidFill>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Android mobile platform for the mobile application development, layered approach and the details of security information for Android is discussed.</a:t>
                      </a:r>
                      <a:endParaRPr lang="en-US" dirty="0">
                        <a:latin typeface="Times New Roman" pitchFamily="18" charset="0"/>
                        <a:cs typeface="Times New Roman" pitchFamily="18" charset="0"/>
                      </a:endParaRPr>
                    </a:p>
                  </a:txBody>
                  <a:tcPr/>
                </a:tc>
                <a:tc>
                  <a:txBody>
                    <a:bodyPr/>
                    <a:lstStyle/>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 Budget-friendly option.</a:t>
                      </a:r>
                      <a:endParaRPr lang="en-US" dirty="0">
                        <a:latin typeface="Times New Roman" pitchFamily="18" charset="0"/>
                        <a:cs typeface="Times New Roman" pitchFamily="18" charset="0"/>
                      </a:endParaRPr>
                    </a:p>
                  </a:txBody>
                  <a:tcPr/>
                </a:tc>
                <a:tc>
                  <a:txBody>
                    <a:bodyPr/>
                    <a:lstStyle/>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 Endangering data privacy</a:t>
                      </a:r>
                      <a:endParaRPr lang="en-US" b="0" dirty="0">
                        <a:latin typeface="Times New Roman" pitchFamily="18" charset="0"/>
                        <a:cs typeface="Times New Roman" pitchFamily="18" charset="0"/>
                      </a:endParaRPr>
                    </a:p>
                  </a:txBody>
                  <a:tcPr/>
                </a:tc>
              </a:tr>
            </a:tbl>
          </a:graphicData>
        </a:graphic>
      </p:graphicFrame>
    </p:spTree>
  </p:cSld>
  <p:clrMapOvr>
    <a:masterClrMapping/>
  </p:clrMapOvr>
  <p:transition spd="med">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lstStyle/>
          <a:p>
            <a:r>
              <a:rPr lang="en-US" dirty="0" smtClean="0"/>
              <a:t>LITERATURE SURVEY </a:t>
            </a:r>
            <a:endParaRPr lang="en-US" dirty="0"/>
          </a:p>
        </p:txBody>
      </p:sp>
      <p:graphicFrame>
        <p:nvGraphicFramePr>
          <p:cNvPr id="4" name="Content Placeholder 3"/>
          <p:cNvGraphicFramePr>
            <a:graphicFrameLocks noGrp="1"/>
          </p:cNvGraphicFramePr>
          <p:nvPr>
            <p:ph sz="quarter" idx="1"/>
          </p:nvPr>
        </p:nvGraphicFramePr>
        <p:xfrm>
          <a:off x="0" y="1023802"/>
          <a:ext cx="9144000" cy="5679077"/>
        </p:xfrm>
        <a:graphic>
          <a:graphicData uri="http://schemas.openxmlformats.org/drawingml/2006/table">
            <a:tbl>
              <a:tblPr firstRow="1" bandRow="1">
                <a:tableStyleId>{5C22544A-7EE6-4342-B048-85BDC9FD1C3A}</a:tableStyleId>
              </a:tblPr>
              <a:tblGrid>
                <a:gridCol w="609600"/>
                <a:gridCol w="1905000"/>
                <a:gridCol w="2819400"/>
                <a:gridCol w="1905000"/>
                <a:gridCol w="1905000"/>
              </a:tblGrid>
              <a:tr h="558437">
                <a:tc>
                  <a:txBody>
                    <a:bodyPr/>
                    <a:lstStyle/>
                    <a:p>
                      <a:pPr algn="l"/>
                      <a:r>
                        <a:rPr lang="en-US"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Name</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Description</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Pros</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Cons</a:t>
                      </a:r>
                      <a:endParaRPr lang="en-US" dirty="0">
                        <a:latin typeface="Times New Roman" pitchFamily="18" charset="0"/>
                        <a:cs typeface="Times New Roman" pitchFamily="18" charset="0"/>
                      </a:endParaRPr>
                    </a:p>
                  </a:txBody>
                  <a:tcPr/>
                </a:tc>
              </a:tr>
              <a:tr h="2108563">
                <a:tc>
                  <a:txBody>
                    <a:bodyPr/>
                    <a:lstStyle/>
                    <a:p>
                      <a:pPr algn="l"/>
                      <a:r>
                        <a:rPr lang="en-US" dirty="0" smtClean="0">
                          <a:latin typeface="Times New Roman" pitchFamily="18" charset="0"/>
                          <a:cs typeface="Times New Roman" pitchFamily="18" charset="0"/>
                        </a:rPr>
                        <a:t>7.</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Database in Cloud Computing - Database-as-a Service (</a:t>
                      </a:r>
                      <a:r>
                        <a:rPr lang="en-US" dirty="0" err="1" smtClean="0">
                          <a:latin typeface="Times New Roman" pitchFamily="18" charset="0"/>
                          <a:cs typeface="Times New Roman" pitchFamily="18" charset="0"/>
                        </a:rPr>
                        <a:t>DBaas</a:t>
                      </a:r>
                      <a:r>
                        <a:rPr lang="en-US" dirty="0" smtClean="0">
                          <a:latin typeface="Times New Roman" pitchFamily="18" charset="0"/>
                          <a:cs typeface="Times New Roman" pitchFamily="18" charset="0"/>
                        </a:rPr>
                        <a:t>) with its Challenges</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DBaaS</a:t>
                      </a:r>
                      <a:r>
                        <a:rPr lang="en-US" dirty="0" smtClean="0">
                          <a:latin typeface="Times New Roman" pitchFamily="18" charset="0"/>
                          <a:cs typeface="Times New Roman" pitchFamily="18" charset="0"/>
                        </a:rPr>
                        <a:t> promises to move much of the operational burden of provisioning, configuration, scaling, performance tuning, backup, privacy, and access control from the database users to the service operator, offering lower overall costs to users. </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800" b="0" i="0" kern="1200" dirty="0" smtClean="0">
                          <a:solidFill>
                            <a:schemeClr val="dk1"/>
                          </a:solidFill>
                          <a:latin typeface="Times New Roman" pitchFamily="18" charset="0"/>
                          <a:ea typeface="+mn-ea"/>
                          <a:cs typeface="Times New Roman" pitchFamily="18" charset="0"/>
                        </a:rPr>
                        <a:t>The database is off site, meaning loss of power or natural disaster at your business doesn’t affect it.</a:t>
                      </a:r>
                    </a:p>
                    <a:p>
                      <a:pPr algn="l">
                        <a:buFont typeface="Arial" pitchFamily="34" charset="0"/>
                        <a:buNone/>
                      </a:pPr>
                      <a:endParaRPr lang="en-US" b="0" i="0" u="none" dirty="0" smtClean="0">
                        <a:latin typeface="Times New Roman" pitchFamily="18" charset="0"/>
                        <a:cs typeface="Times New Roman" pitchFamily="18" charset="0"/>
                      </a:endParaRPr>
                    </a:p>
                  </a:txBody>
                  <a:tcPr/>
                </a:tc>
                <a:tc>
                  <a:txBody>
                    <a:bodyPr/>
                    <a:lstStyle/>
                    <a:p>
                      <a:pPr algn="l">
                        <a:buFont typeface="Arial" pitchFamily="34" charset="0"/>
                        <a:buNone/>
                      </a:pPr>
                      <a:r>
                        <a:rPr lang="en-US" sz="1800" b="0" i="0" kern="1200" dirty="0" smtClean="0">
                          <a:solidFill>
                            <a:schemeClr val="dk1"/>
                          </a:solidFill>
                          <a:latin typeface="Times New Roman" pitchFamily="18" charset="0"/>
                          <a:ea typeface="+mn-ea"/>
                          <a:cs typeface="Times New Roman" pitchFamily="18" charset="0"/>
                        </a:rPr>
                        <a:t>Don’t have direct access to the servers that are running your database.</a:t>
                      </a:r>
                      <a:endParaRPr lang="en-US" b="0" i="0" u="none" dirty="0">
                        <a:latin typeface="Times New Roman" pitchFamily="18" charset="0"/>
                        <a:cs typeface="Times New Roman" pitchFamily="18" charset="0"/>
                      </a:endParaRPr>
                    </a:p>
                  </a:txBody>
                  <a:tcPr/>
                </a:tc>
              </a:tr>
              <a:tr h="1892481">
                <a:tc>
                  <a:txBody>
                    <a:bodyPr/>
                    <a:lstStyle/>
                    <a:p>
                      <a:pPr algn="l"/>
                      <a:r>
                        <a:rPr lang="en-US" dirty="0" smtClean="0">
                          <a:latin typeface="Times New Roman" pitchFamily="18" charset="0"/>
                          <a:cs typeface="Times New Roman" pitchFamily="18" charset="0"/>
                        </a:rPr>
                        <a:t>8.</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Cloud Database </a:t>
                      </a:r>
                      <a:r>
                        <a:rPr lang="en-US" dirty="0" err="1" smtClean="0">
                          <a:latin typeface="Times New Roman" pitchFamily="18" charset="0"/>
                          <a:cs typeface="Times New Roman" pitchFamily="18" charset="0"/>
                        </a:rPr>
                        <a:t>Database</a:t>
                      </a:r>
                      <a:r>
                        <a:rPr lang="en-US" dirty="0" smtClean="0">
                          <a:latin typeface="Times New Roman" pitchFamily="18" charset="0"/>
                          <a:cs typeface="Times New Roman" pitchFamily="18" charset="0"/>
                        </a:rPr>
                        <a:t> As A Service </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The structure of database in cloud computing and its working in collaboration with nodes is observed under database as a service.</a:t>
                      </a:r>
                      <a:endParaRPr lang="en-US" dirty="0">
                        <a:latin typeface="Times New Roman" pitchFamily="18" charset="0"/>
                        <a:cs typeface="Times New Roman" pitchFamily="18" charset="0"/>
                      </a:endParaRPr>
                    </a:p>
                  </a:txBody>
                  <a:tcPr/>
                </a:tc>
                <a:tc>
                  <a:txBody>
                    <a:bodyPr/>
                    <a:lstStyle/>
                    <a:p>
                      <a:pPr algn="l">
                        <a:buFont typeface="Arial" pitchFamily="34" charset="0"/>
                        <a:buNone/>
                      </a:pPr>
                      <a:r>
                        <a:rPr lang="en-US" sz="1800" b="0" i="0" kern="1200" dirty="0" smtClean="0">
                          <a:solidFill>
                            <a:schemeClr val="dk1"/>
                          </a:solidFill>
                          <a:latin typeface="Times New Roman" pitchFamily="18" charset="0"/>
                          <a:ea typeface="+mn-ea"/>
                          <a:cs typeface="Times New Roman" pitchFamily="18" charset="0"/>
                        </a:rPr>
                        <a:t> The </a:t>
                      </a:r>
                      <a:r>
                        <a:rPr lang="en-US" sz="1800" b="0" i="0" kern="1200" dirty="0" err="1" smtClean="0">
                          <a:solidFill>
                            <a:schemeClr val="dk1"/>
                          </a:solidFill>
                          <a:latin typeface="Times New Roman" pitchFamily="18" charset="0"/>
                          <a:ea typeface="+mn-ea"/>
                          <a:cs typeface="Times New Roman" pitchFamily="18" charset="0"/>
                        </a:rPr>
                        <a:t>DBaaS</a:t>
                      </a:r>
                      <a:r>
                        <a:rPr lang="en-US" sz="1800" b="0" i="0" kern="1200" dirty="0" smtClean="0">
                          <a:solidFill>
                            <a:schemeClr val="dk1"/>
                          </a:solidFill>
                          <a:latin typeface="Times New Roman" pitchFamily="18" charset="0"/>
                          <a:ea typeface="+mn-ea"/>
                          <a:cs typeface="Times New Roman" pitchFamily="18" charset="0"/>
                        </a:rPr>
                        <a:t> model can also help reduce data and database redundancy and improve overall </a:t>
                      </a:r>
                      <a:r>
                        <a:rPr lang="en-US" sz="1800" b="0" i="0" u="none" kern="1200" dirty="0" smtClean="0">
                          <a:solidFill>
                            <a:schemeClr val="dk1"/>
                          </a:solidFill>
                          <a:latin typeface="Times New Roman" pitchFamily="18" charset="0"/>
                          <a:ea typeface="+mn-ea"/>
                          <a:cs typeface="Times New Roman" pitchFamily="18" charset="0"/>
                        </a:rPr>
                        <a:t>Quality of Service.</a:t>
                      </a:r>
                      <a:endParaRPr lang="en-US" u="none" dirty="0">
                        <a:latin typeface="Times New Roman" pitchFamily="18" charset="0"/>
                        <a:cs typeface="Times New Roman" pitchFamily="18" charset="0"/>
                      </a:endParaRPr>
                    </a:p>
                  </a:txBody>
                  <a:tcPr/>
                </a:tc>
                <a:tc>
                  <a:txBody>
                    <a:bodyPr/>
                    <a:lstStyle/>
                    <a:p>
                      <a:pPr algn="l"/>
                      <a:r>
                        <a:rPr lang="en-US" sz="1800" b="0" i="0" kern="1200" dirty="0" smtClean="0">
                          <a:solidFill>
                            <a:schemeClr val="dk1"/>
                          </a:solidFill>
                          <a:latin typeface="Times New Roman" pitchFamily="18" charset="0"/>
                          <a:ea typeface="+mn-ea"/>
                          <a:cs typeface="Times New Roman" pitchFamily="18" charset="0"/>
                        </a:rPr>
                        <a:t>Database doesn't support features such as data compression and table partitions</a:t>
                      </a:r>
                      <a:endParaRPr lang="en-US" dirty="0">
                        <a:latin typeface="Times New Roman" pitchFamily="18" charset="0"/>
                        <a:cs typeface="Times New Roman" pitchFamily="18" charset="0"/>
                      </a:endParaRPr>
                    </a:p>
                  </a:txBody>
                  <a:tcPr/>
                </a:tc>
              </a:tr>
            </a:tbl>
          </a:graphicData>
        </a:graphic>
      </p:graphicFrame>
    </p:spTree>
  </p:cSld>
  <p:clrMapOvr>
    <a:masterClrMapping/>
  </p:clrMapOvr>
  <p:transition spd="med">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762000"/>
          </a:xfrm>
        </p:spPr>
        <p:txBody>
          <a:bodyPr/>
          <a:lstStyle/>
          <a:p>
            <a:r>
              <a:rPr lang="en-US" dirty="0" smtClean="0"/>
              <a:t>LITERATURE SURVEY</a:t>
            </a:r>
            <a:endParaRPr lang="en-US" dirty="0"/>
          </a:p>
        </p:txBody>
      </p:sp>
      <p:graphicFrame>
        <p:nvGraphicFramePr>
          <p:cNvPr id="4" name="Content Placeholder 3"/>
          <p:cNvGraphicFramePr>
            <a:graphicFrameLocks noGrp="1"/>
          </p:cNvGraphicFramePr>
          <p:nvPr>
            <p:ph sz="quarter" idx="1"/>
          </p:nvPr>
        </p:nvGraphicFramePr>
        <p:xfrm>
          <a:off x="1" y="1178923"/>
          <a:ext cx="9143999" cy="5953397"/>
        </p:xfrm>
        <a:graphic>
          <a:graphicData uri="http://schemas.openxmlformats.org/drawingml/2006/table">
            <a:tbl>
              <a:tblPr firstRow="1" bandRow="1">
                <a:tableStyleId>{5C22544A-7EE6-4342-B048-85BDC9FD1C3A}</a:tableStyleId>
              </a:tblPr>
              <a:tblGrid>
                <a:gridCol w="677333"/>
                <a:gridCol w="1693333"/>
                <a:gridCol w="2429934"/>
                <a:gridCol w="2514599"/>
                <a:gridCol w="1828800"/>
              </a:tblGrid>
              <a:tr h="558437">
                <a:tc>
                  <a:txBody>
                    <a:bodyPr/>
                    <a:lstStyle/>
                    <a:p>
                      <a:pPr algn="l"/>
                      <a:r>
                        <a:rPr lang="en-US"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Name</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Description</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Pros</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Cons</a:t>
                      </a:r>
                      <a:endParaRPr lang="en-US" dirty="0">
                        <a:latin typeface="Times New Roman" pitchFamily="18" charset="0"/>
                        <a:cs typeface="Times New Roman" pitchFamily="18" charset="0"/>
                      </a:endParaRPr>
                    </a:p>
                  </a:txBody>
                  <a:tcPr/>
                </a:tc>
              </a:tr>
              <a:tr h="1346563">
                <a:tc>
                  <a:txBody>
                    <a:bodyPr/>
                    <a:lstStyle/>
                    <a:p>
                      <a:pPr algn="l"/>
                      <a:r>
                        <a:rPr lang="en-US" dirty="0" smtClean="0">
                          <a:latin typeface="Times New Roman" pitchFamily="18" charset="0"/>
                          <a:cs typeface="Times New Roman" pitchFamily="18" charset="0"/>
                        </a:rPr>
                        <a:t>9.</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QR Code Scanning app for Mobile Devices</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Present an implementation of an Android device using libraries and combined algorithms in order to be able to scan any QR code fast accurate and easy. </a:t>
                      </a:r>
                      <a:endParaRPr lang="en-US" dirty="0">
                        <a:latin typeface="Times New Roman" pitchFamily="18" charset="0"/>
                        <a:cs typeface="Times New Roman" pitchFamily="18" charset="0"/>
                      </a:endParaRPr>
                    </a:p>
                  </a:txBody>
                  <a:tcPr/>
                </a:tc>
                <a:tc>
                  <a:txBody>
                    <a:bodyPr/>
                    <a:lstStyle/>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Ease of use</a:t>
                      </a:r>
                    </a:p>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Range of uses</a:t>
                      </a:r>
                    </a:p>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QR codes are traceable.</a:t>
                      </a:r>
                    </a:p>
                    <a:p>
                      <a:pPr algn="l"/>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b="0" i="0" u="none" dirty="0" smtClean="0">
                        <a:latin typeface="Times New Roman" pitchFamily="18" charset="0"/>
                        <a:cs typeface="Times New Roman" pitchFamily="18" charset="0"/>
                      </a:endParaRPr>
                    </a:p>
                  </a:txBody>
                  <a:tcPr/>
                </a:tc>
                <a:tc>
                  <a:txBody>
                    <a:bodyPr/>
                    <a:lstStyle/>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Scanning can be a long process</a:t>
                      </a:r>
                    </a:p>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Lack of awareness</a:t>
                      </a:r>
                      <a:endParaRPr lang="en-US" b="0" i="0" u="none" dirty="0">
                        <a:latin typeface="Times New Roman" pitchFamily="18" charset="0"/>
                        <a:cs typeface="Times New Roman" pitchFamily="18" charset="0"/>
                      </a:endParaRPr>
                    </a:p>
                  </a:txBody>
                  <a:tcPr/>
                </a:tc>
              </a:tr>
              <a:tr h="1892481">
                <a:tc>
                  <a:txBody>
                    <a:bodyPr/>
                    <a:lstStyle/>
                    <a:p>
                      <a:pPr algn="l"/>
                      <a:r>
                        <a:rPr lang="en-US" dirty="0" smtClean="0">
                          <a:latin typeface="Times New Roman" pitchFamily="18" charset="0"/>
                          <a:cs typeface="Times New Roman" pitchFamily="18" charset="0"/>
                        </a:rPr>
                        <a:t>10.</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A Comparative Study between Dynamic Web Scripting Languages</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Compared the impacts of these three languages on the performance of a web server.</a:t>
                      </a:r>
                    </a:p>
                    <a:p>
                      <a:pPr algn="l"/>
                      <a:r>
                        <a:rPr lang="en-US" dirty="0" smtClean="0">
                          <a:latin typeface="Times New Roman" pitchFamily="18" charset="0"/>
                          <a:cs typeface="Times New Roman" pitchFamily="18" charset="0"/>
                        </a:rPr>
                        <a:t>Have described and analyzed the results of conducting experiments on four benchmarks</a:t>
                      </a:r>
                      <a:endParaRPr lang="en-US" dirty="0">
                        <a:latin typeface="Times New Roman" pitchFamily="18" charset="0"/>
                        <a:cs typeface="Times New Roman" pitchFamily="18" charset="0"/>
                      </a:endParaRPr>
                    </a:p>
                  </a:txBody>
                  <a:tcPr/>
                </a:tc>
                <a:tc>
                  <a:txBody>
                    <a:bodyPr/>
                    <a:lstStyle/>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Dynamic content generated for each user</a:t>
                      </a:r>
                    </a:p>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Easy to update with a CMS like </a:t>
                      </a:r>
                      <a:r>
                        <a:rPr lang="en-US" sz="1800" b="0" i="0" kern="1200" dirty="0" err="1" smtClean="0">
                          <a:solidFill>
                            <a:schemeClr val="dk1"/>
                          </a:solidFill>
                          <a:latin typeface="Times New Roman" pitchFamily="18" charset="0"/>
                          <a:ea typeface="+mn-ea"/>
                          <a:cs typeface="Times New Roman" pitchFamily="18" charset="0"/>
                        </a:rPr>
                        <a:t>Wordpress</a:t>
                      </a:r>
                      <a:endParaRPr lang="en-US" sz="1800" b="0" i="0" kern="1200" dirty="0" smtClean="0">
                        <a:solidFill>
                          <a:schemeClr val="dk1"/>
                        </a:solidFill>
                        <a:latin typeface="Times New Roman" pitchFamily="18" charset="0"/>
                        <a:ea typeface="+mn-ea"/>
                        <a:cs typeface="Times New Roman" pitchFamily="18" charset="0"/>
                      </a:endParaRPr>
                    </a:p>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More powerful with features like login, payments, etc.</a:t>
                      </a:r>
                    </a:p>
                  </a:txBody>
                  <a:tcPr/>
                </a:tc>
                <a:tc>
                  <a:txBody>
                    <a:bodyPr/>
                    <a:lstStyle/>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Expensive—setting up, maintaining, and scaling a database is costly</a:t>
                      </a:r>
                    </a:p>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Complex—much more steps involved to setup and deploy </a:t>
                      </a:r>
                      <a:r>
                        <a:rPr lang="en-US" sz="1800" b="0" i="0" kern="1200" dirty="0" err="1" smtClean="0">
                          <a:solidFill>
                            <a:schemeClr val="dk1"/>
                          </a:solidFill>
                          <a:latin typeface="Times New Roman" pitchFamily="18" charset="0"/>
                          <a:ea typeface="+mn-ea"/>
                          <a:cs typeface="Times New Roman" pitchFamily="18" charset="0"/>
                        </a:rPr>
                        <a:t>vs</a:t>
                      </a:r>
                      <a:r>
                        <a:rPr lang="en-US" sz="1800" b="0" i="0" kern="1200" dirty="0" smtClean="0">
                          <a:solidFill>
                            <a:schemeClr val="dk1"/>
                          </a:solidFill>
                          <a:latin typeface="Times New Roman" pitchFamily="18" charset="0"/>
                          <a:ea typeface="+mn-ea"/>
                          <a:cs typeface="Times New Roman" pitchFamily="18" charset="0"/>
                        </a:rPr>
                        <a:t> a static site</a:t>
                      </a:r>
                    </a:p>
                    <a:p>
                      <a:pPr algn="l"/>
                      <a:endParaRPr lang="en-US" dirty="0">
                        <a:latin typeface="Times New Roman" pitchFamily="18" charset="0"/>
                        <a:cs typeface="Times New Roman" pitchFamily="18" charset="0"/>
                      </a:endParaRPr>
                    </a:p>
                  </a:txBody>
                  <a:tcPr/>
                </a:tc>
              </a:tr>
            </a:tbl>
          </a:graphicData>
        </a:graphic>
      </p:graphicFrame>
    </p:spTree>
  </p:cSld>
  <p:clrMapOvr>
    <a:masterClrMapping/>
  </p:clrMapOvr>
  <p:transition spd="med">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LITERATURE SURVEY </a:t>
            </a:r>
            <a:endParaRPr lang="en-US" dirty="0"/>
          </a:p>
        </p:txBody>
      </p:sp>
      <p:graphicFrame>
        <p:nvGraphicFramePr>
          <p:cNvPr id="4" name="Content Placeholder 3"/>
          <p:cNvGraphicFramePr>
            <a:graphicFrameLocks noGrp="1"/>
          </p:cNvGraphicFramePr>
          <p:nvPr>
            <p:ph sz="quarter" idx="1"/>
          </p:nvPr>
        </p:nvGraphicFramePr>
        <p:xfrm>
          <a:off x="-1" y="914400"/>
          <a:ext cx="9144002" cy="5130437"/>
        </p:xfrm>
        <a:graphic>
          <a:graphicData uri="http://schemas.openxmlformats.org/drawingml/2006/table">
            <a:tbl>
              <a:tblPr firstRow="1" bandRow="1">
                <a:tableStyleId>{5C22544A-7EE6-4342-B048-85BDC9FD1C3A}</a:tableStyleId>
              </a:tblPr>
              <a:tblGrid>
                <a:gridCol w="677334"/>
                <a:gridCol w="2540000"/>
                <a:gridCol w="2201334"/>
                <a:gridCol w="1896534"/>
                <a:gridCol w="1828800"/>
              </a:tblGrid>
              <a:tr h="558437">
                <a:tc>
                  <a:txBody>
                    <a:bodyPr/>
                    <a:lstStyle/>
                    <a:p>
                      <a:pPr algn="l"/>
                      <a:r>
                        <a:rPr lang="en-US"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Name</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Description</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Pros</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Cons</a:t>
                      </a:r>
                      <a:endParaRPr lang="en-US" dirty="0">
                        <a:latin typeface="Times New Roman" pitchFamily="18" charset="0"/>
                        <a:cs typeface="Times New Roman" pitchFamily="18" charset="0"/>
                      </a:endParaRPr>
                    </a:p>
                  </a:txBody>
                  <a:tcPr/>
                </a:tc>
              </a:tr>
              <a:tr h="1346563">
                <a:tc>
                  <a:txBody>
                    <a:bodyPr/>
                    <a:lstStyle/>
                    <a:p>
                      <a:pPr algn="l"/>
                      <a:r>
                        <a:rPr lang="en-US" dirty="0" smtClean="0">
                          <a:latin typeface="Times New Roman" pitchFamily="18" charset="0"/>
                          <a:cs typeface="Times New Roman" pitchFamily="18" charset="0"/>
                        </a:rPr>
                        <a:t>11.</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A Comparative Study of Web Development Technologies Using Open Source and Proprietary Software</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Presents a comparison of web application development technologies using open source software and proprietary software. </a:t>
                      </a:r>
                      <a:endParaRPr lang="en-US" dirty="0">
                        <a:latin typeface="Times New Roman" pitchFamily="18" charset="0"/>
                        <a:cs typeface="Times New Roman" pitchFamily="18" charset="0"/>
                      </a:endParaRPr>
                    </a:p>
                  </a:txBody>
                  <a:tcPr/>
                </a:tc>
                <a:tc>
                  <a:txBody>
                    <a:bodyPr/>
                    <a:lstStyle/>
                    <a:p>
                      <a:pPr algn="l">
                        <a:buFont typeface="Arial" pitchFamily="34" charset="0"/>
                        <a:buNone/>
                      </a:pPr>
                      <a:r>
                        <a:rPr lang="en-US" sz="1800" b="0" i="0" kern="1200" dirty="0" smtClean="0">
                          <a:solidFill>
                            <a:schemeClr val="dk1"/>
                          </a:solidFill>
                          <a:latin typeface="Times New Roman" pitchFamily="18" charset="0"/>
                          <a:ea typeface="+mn-ea"/>
                          <a:cs typeface="Times New Roman" pitchFamily="18" charset="0"/>
                        </a:rPr>
                        <a:t>The source code is not shared with the public for anyone to look at or change.</a:t>
                      </a:r>
                      <a:endParaRPr lang="en-US" b="0" i="0" u="none" dirty="0" smtClean="0">
                        <a:latin typeface="Times New Roman" pitchFamily="18" charset="0"/>
                        <a:cs typeface="Times New Roman" pitchFamily="18" charset="0"/>
                      </a:endParaRPr>
                    </a:p>
                  </a:txBody>
                  <a:tcPr/>
                </a:tc>
                <a:tc>
                  <a:txBody>
                    <a:bodyPr/>
                    <a:lstStyle/>
                    <a:p>
                      <a:pPr algn="l">
                        <a:buFont typeface="Arial" pitchFamily="34" charset="0"/>
                        <a:buNone/>
                      </a:pPr>
                      <a:r>
                        <a:rPr lang="en-US" sz="1800" b="0" i="0" kern="1200" dirty="0" smtClean="0">
                          <a:solidFill>
                            <a:schemeClr val="dk1"/>
                          </a:solidFill>
                          <a:latin typeface="Times New Roman" pitchFamily="18" charset="0"/>
                          <a:ea typeface="+mn-ea"/>
                          <a:cs typeface="Times New Roman" pitchFamily="18" charset="0"/>
                        </a:rPr>
                        <a:t>Many people have access to the source code of open source software, but not all of them have good intentions</a:t>
                      </a:r>
                      <a:endParaRPr lang="en-US" b="0" i="0" u="none" dirty="0">
                        <a:latin typeface="Times New Roman" pitchFamily="18" charset="0"/>
                        <a:cs typeface="Times New Roman" pitchFamily="18" charset="0"/>
                      </a:endParaRPr>
                    </a:p>
                  </a:txBody>
                  <a:tcPr/>
                </a:tc>
              </a:tr>
              <a:tr h="1892481">
                <a:tc>
                  <a:txBody>
                    <a:bodyPr/>
                    <a:lstStyle/>
                    <a:p>
                      <a:pPr algn="l"/>
                      <a:r>
                        <a:rPr lang="en-US" dirty="0" smtClean="0">
                          <a:latin typeface="Times New Roman" pitchFamily="18" charset="0"/>
                          <a:cs typeface="Times New Roman" pitchFamily="18" charset="0"/>
                        </a:rPr>
                        <a:t>12.</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Mobile Application Development: All the Steps and Guidelines for Successful Creation of Mobile App: Case Study</a:t>
                      </a:r>
                      <a:endParaRPr lang="en-US"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Numerous factors that can play a significant role in successful app development are discussed with specific examples and explanation. </a:t>
                      </a:r>
                      <a:endParaRPr lang="en-US" dirty="0">
                        <a:latin typeface="Times New Roman" pitchFamily="18" charset="0"/>
                        <a:cs typeface="Times New Roman" pitchFamily="18" charset="0"/>
                      </a:endParaRPr>
                    </a:p>
                  </a:txBody>
                  <a:tcPr/>
                </a:tc>
                <a:tc>
                  <a:txBody>
                    <a:bodyPr/>
                    <a:lstStyle/>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Compatibility. </a:t>
                      </a:r>
                    </a:p>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Support and Maintenance. </a:t>
                      </a:r>
                      <a:endParaRPr lang="en-US" b="0" dirty="0">
                        <a:latin typeface="Times New Roman" pitchFamily="18" charset="0"/>
                        <a:cs typeface="Times New Roman" pitchFamily="18" charset="0"/>
                      </a:endParaRPr>
                    </a:p>
                  </a:txBody>
                  <a:tcPr/>
                </a:tc>
                <a:tc>
                  <a:txBody>
                    <a:bodyPr/>
                    <a:lstStyle/>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Offline </a:t>
                      </a:r>
                    </a:p>
                    <a:p>
                      <a:pPr algn="l">
                        <a:buFont typeface="Arial" pitchFamily="34" charset="0"/>
                        <a:buChar char="•"/>
                      </a:pPr>
                      <a:r>
                        <a:rPr lang="en-US" sz="1800" b="0" i="0" kern="1200" dirty="0" smtClean="0">
                          <a:solidFill>
                            <a:schemeClr val="dk1"/>
                          </a:solidFill>
                          <a:latin typeface="Times New Roman" pitchFamily="18" charset="0"/>
                          <a:ea typeface="+mn-ea"/>
                          <a:cs typeface="Times New Roman" pitchFamily="18" charset="0"/>
                        </a:rPr>
                        <a:t>Access</a:t>
                      </a:r>
                    </a:p>
                    <a:p>
                      <a:pPr algn="l"/>
                      <a:r>
                        <a:rPr lang="en-US" sz="1800" b="0" i="0" kern="1200" dirty="0" smtClean="0">
                          <a:solidFill>
                            <a:schemeClr val="dk1"/>
                          </a:solidFill>
                          <a:latin typeface="Times New Roman" pitchFamily="18" charset="0"/>
                          <a:ea typeface="+mn-ea"/>
                          <a:cs typeface="Times New Roman" pitchFamily="18" charset="0"/>
                        </a:rPr>
                        <a:t>  Convenience</a:t>
                      </a:r>
                      <a:endParaRPr lang="en-US" b="0" dirty="0">
                        <a:latin typeface="Times New Roman" pitchFamily="18" charset="0"/>
                        <a:cs typeface="Times New Roman" pitchFamily="18" charset="0"/>
                      </a:endParaRPr>
                    </a:p>
                  </a:txBody>
                  <a:tcPr/>
                </a:tc>
              </a:tr>
            </a:tbl>
          </a:graphicData>
        </a:graphic>
      </p:graphicFrame>
    </p:spTree>
  </p:cSld>
  <p:clrMapOvr>
    <a:masterClrMapping/>
  </p:clrMapOvr>
  <p:transition spd="med">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905000"/>
          </a:xfrm>
        </p:spPr>
        <p:txBody>
          <a:bodyPr/>
          <a:lstStyle/>
          <a:p>
            <a:pPr algn="l"/>
            <a:endParaRPr lang="en-US" dirty="0"/>
          </a:p>
        </p:txBody>
      </p:sp>
      <p:pic>
        <p:nvPicPr>
          <p:cNvPr id="9" name="Content Placeholder 8" descr="4.jpg"/>
          <p:cNvPicPr>
            <a:picLocks noGrp="1" noChangeAspect="1"/>
          </p:cNvPicPr>
          <p:nvPr>
            <p:ph sz="quarter" idx="1"/>
          </p:nvPr>
        </p:nvPicPr>
        <p:blipFill>
          <a:blip r:embed="rId2"/>
          <a:stretch>
            <a:fillRect/>
          </a:stretch>
        </p:blipFill>
        <p:spPr>
          <a:xfrm>
            <a:off x="1" y="0"/>
            <a:ext cx="9144000" cy="6858000"/>
          </a:xfrm>
        </p:spPr>
      </p:pic>
    </p:spTree>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ABSTRACT</a:t>
            </a:r>
            <a:endParaRPr lang="en-US" dirty="0"/>
          </a:p>
        </p:txBody>
      </p:sp>
      <p:sp>
        <p:nvSpPr>
          <p:cNvPr id="3" name="Content Placeholder 2"/>
          <p:cNvSpPr>
            <a:spLocks noGrp="1"/>
          </p:cNvSpPr>
          <p:nvPr>
            <p:ph sz="quarter" idx="1"/>
          </p:nvPr>
        </p:nvSpPr>
        <p:spPr>
          <a:xfrm>
            <a:off x="457200" y="2438400"/>
            <a:ext cx="8229600" cy="3687763"/>
          </a:xfrm>
        </p:spPr>
        <p:txBody>
          <a:bodyPr/>
          <a:lstStyle/>
          <a:p>
            <a:r>
              <a:rPr lang="en-US" dirty="0" smtClean="0">
                <a:solidFill>
                  <a:schemeClr val="tx1"/>
                </a:solidFill>
                <a:latin typeface="Times New Roman" pitchFamily="18" charset="0"/>
                <a:cs typeface="Times New Roman" pitchFamily="18" charset="0"/>
              </a:rPr>
              <a:t>Digitalizing  the normal paper receipt. </a:t>
            </a:r>
          </a:p>
          <a:p>
            <a:r>
              <a:rPr lang="en-US" dirty="0" smtClean="0">
                <a:solidFill>
                  <a:schemeClr val="tx1"/>
                </a:solidFill>
                <a:latin typeface="Times New Roman" pitchFamily="18" charset="0"/>
                <a:cs typeface="Times New Roman" pitchFamily="18" charset="0"/>
              </a:rPr>
              <a:t>Providing the acknowledgement to the common people.</a:t>
            </a:r>
          </a:p>
          <a:p>
            <a:r>
              <a:rPr lang="en-US" dirty="0" smtClean="0">
                <a:solidFill>
                  <a:schemeClr val="tx1"/>
                </a:solidFill>
                <a:latin typeface="Times New Roman" pitchFamily="18" charset="0"/>
                <a:cs typeface="Times New Roman" pitchFamily="18" charset="0"/>
              </a:rPr>
              <a:t>Monitoring individual traffic inspectors.</a:t>
            </a:r>
          </a:p>
          <a:p>
            <a:r>
              <a:rPr lang="en-US" dirty="0" smtClean="0">
                <a:solidFill>
                  <a:schemeClr val="tx1"/>
                </a:solidFill>
                <a:latin typeface="Times New Roman" pitchFamily="18" charset="0"/>
                <a:cs typeface="Times New Roman" pitchFamily="18" charset="0"/>
              </a:rPr>
              <a:t>Store the information over the offenders and their cases.</a:t>
            </a:r>
          </a:p>
        </p:txBody>
      </p:sp>
    </p:spTree>
  </p:cSld>
  <p:clrMapOvr>
    <a:masterClrMapping/>
  </p:clrMapOvr>
  <p:transition spd="med">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OBJECTIVE</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2209800"/>
            <a:ext cx="8229600" cy="3916363"/>
          </a:xfrm>
        </p:spPr>
        <p:txBody>
          <a:bodyPr/>
          <a:lstStyle/>
          <a:p>
            <a:r>
              <a:rPr lang="en-US" dirty="0" smtClean="0">
                <a:solidFill>
                  <a:schemeClr val="tx1"/>
                </a:solidFill>
                <a:latin typeface="Times New Roman" pitchFamily="18" charset="0"/>
                <a:cs typeface="Times New Roman" pitchFamily="18" charset="0"/>
              </a:rPr>
              <a:t>Digitalizing the fine receipt.</a:t>
            </a:r>
          </a:p>
          <a:p>
            <a:r>
              <a:rPr lang="en-US" dirty="0" smtClean="0">
                <a:solidFill>
                  <a:schemeClr val="tx1"/>
                </a:solidFill>
                <a:latin typeface="Times New Roman" pitchFamily="18" charset="0"/>
                <a:cs typeface="Times New Roman" pitchFamily="18" charset="0"/>
              </a:rPr>
              <a:t>Monitoring the cops from a centralized database.</a:t>
            </a:r>
          </a:p>
          <a:p>
            <a:r>
              <a:rPr lang="en-US" dirty="0" smtClean="0">
                <a:solidFill>
                  <a:schemeClr val="tx1"/>
                </a:solidFill>
                <a:latin typeface="Times New Roman" pitchFamily="18" charset="0"/>
                <a:cs typeface="Times New Roman" pitchFamily="18" charset="0"/>
              </a:rPr>
              <a:t>Providing text message to the offender for their offence.</a:t>
            </a:r>
          </a:p>
          <a:p>
            <a:r>
              <a:rPr lang="en-US" dirty="0" smtClean="0">
                <a:solidFill>
                  <a:schemeClr val="tx1"/>
                </a:solidFill>
                <a:latin typeface="Times New Roman" pitchFamily="18" charset="0"/>
                <a:cs typeface="Times New Roman" pitchFamily="18" charset="0"/>
              </a:rPr>
              <a:t>Providing proper evidence of pay in case of caught by multiple cops.</a:t>
            </a:r>
          </a:p>
          <a:p>
            <a:r>
              <a:rPr lang="en-US" dirty="0" smtClean="0">
                <a:solidFill>
                  <a:schemeClr val="tx1"/>
                </a:solidFill>
                <a:latin typeface="Times New Roman" pitchFamily="18" charset="0"/>
                <a:cs typeface="Times New Roman" pitchFamily="18" charset="0"/>
              </a:rPr>
              <a:t>Overcome bribe collection from cops.</a:t>
            </a:r>
          </a:p>
          <a:p>
            <a:r>
              <a:rPr lang="en-US" dirty="0" smtClean="0">
                <a:solidFill>
                  <a:schemeClr val="tx1"/>
                </a:solidFill>
                <a:latin typeface="Times New Roman" pitchFamily="18" charset="0"/>
                <a:cs typeface="Times New Roman" pitchFamily="18" charset="0"/>
              </a:rPr>
              <a:t>Adding privilege to honorable cops.</a:t>
            </a:r>
          </a:p>
          <a:p>
            <a:endParaRPr lang="en-US" dirty="0" smtClean="0">
              <a:solidFill>
                <a:schemeClr val="tx1"/>
              </a:solidFill>
            </a:endParaRPr>
          </a:p>
          <a:p>
            <a:endParaRPr lang="en-US" dirty="0">
              <a:solidFill>
                <a:schemeClr val="tx1"/>
              </a:solidFill>
            </a:endParaRPr>
          </a:p>
        </p:txBody>
      </p:sp>
    </p:spTree>
  </p:cSld>
  <p:clrMapOvr>
    <a:masterClrMapping/>
  </p:clrMapOvr>
  <p:transition spd="med">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EXISTING SYSTEM</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2514600"/>
            <a:ext cx="8229600" cy="3611563"/>
          </a:xfrm>
        </p:spPr>
        <p:txBody>
          <a:bodyPr/>
          <a:lstStyle/>
          <a:p>
            <a:r>
              <a:rPr lang="en-US" dirty="0" smtClean="0">
                <a:solidFill>
                  <a:schemeClr val="tx1"/>
                </a:solidFill>
                <a:latin typeface="Times New Roman" pitchFamily="18" charset="0"/>
                <a:cs typeface="Times New Roman" pitchFamily="18" charset="0"/>
              </a:rPr>
              <a:t>In existing system, only manual writing in a </a:t>
            </a:r>
            <a:r>
              <a:rPr lang="en-US" dirty="0" err="1">
                <a:solidFill>
                  <a:schemeClr val="tx1"/>
                </a:solidFill>
                <a:latin typeface="Times New Roman" pitchFamily="18" charset="0"/>
                <a:cs typeface="Times New Roman" pitchFamily="18" charset="0"/>
              </a:rPr>
              <a:t>C</a:t>
            </a:r>
            <a:r>
              <a:rPr lang="en-US" dirty="0" err="1" smtClean="0">
                <a:solidFill>
                  <a:schemeClr val="tx1"/>
                </a:solidFill>
                <a:latin typeface="Times New Roman" pitchFamily="18" charset="0"/>
                <a:cs typeface="Times New Roman" pitchFamily="18" charset="0"/>
              </a:rPr>
              <a:t>hallan</a:t>
            </a:r>
            <a:r>
              <a:rPr lang="en-US" dirty="0" smtClean="0">
                <a:solidFill>
                  <a:schemeClr val="tx1"/>
                </a:solidFill>
                <a:latin typeface="Times New Roman" pitchFamily="18" charset="0"/>
                <a:cs typeface="Times New Roman" pitchFamily="18" charset="0"/>
              </a:rPr>
              <a:t> is practiced.</a:t>
            </a:r>
          </a:p>
          <a:p>
            <a:r>
              <a:rPr lang="en-US" dirty="0" smtClean="0">
                <a:solidFill>
                  <a:schemeClr val="tx1"/>
                </a:solidFill>
                <a:latin typeface="Times New Roman" pitchFamily="18" charset="0"/>
                <a:cs typeface="Times New Roman" pitchFamily="18" charset="0"/>
              </a:rPr>
              <a:t>Acknowledgement is not provided.</a:t>
            </a:r>
          </a:p>
          <a:p>
            <a:r>
              <a:rPr lang="en-US" dirty="0" smtClean="0">
                <a:solidFill>
                  <a:schemeClr val="tx1"/>
                </a:solidFill>
                <a:latin typeface="Times New Roman" pitchFamily="18" charset="0"/>
                <a:cs typeface="Times New Roman" pitchFamily="18" charset="0"/>
              </a:rPr>
              <a:t>No accurate database records for traffic violations.</a:t>
            </a:r>
            <a:endParaRPr lang="en-US" dirty="0">
              <a:solidFill>
                <a:schemeClr val="tx1"/>
              </a:solidFill>
              <a:latin typeface="Times New Roman" pitchFamily="18" charset="0"/>
              <a:cs typeface="Times New Roman" pitchFamily="18" charset="0"/>
            </a:endParaRPr>
          </a:p>
        </p:txBody>
      </p:sp>
    </p:spTree>
  </p:cSld>
  <p:clrMapOvr>
    <a:masterClrMapping/>
  </p:clrMapOvr>
  <p:transition spd="med">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PROPOSED SYSTEM</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2667000"/>
            <a:ext cx="8229600" cy="3459163"/>
          </a:xfrm>
        </p:spPr>
        <p:txBody>
          <a:bodyPr/>
          <a:lstStyle/>
          <a:p>
            <a:r>
              <a:rPr lang="en-US" dirty="0" smtClean="0">
                <a:solidFill>
                  <a:schemeClr val="tx1"/>
                </a:solidFill>
                <a:latin typeface="Times New Roman" pitchFamily="18" charset="0"/>
                <a:cs typeface="Times New Roman" pitchFamily="18" charset="0"/>
              </a:rPr>
              <a:t>To avoid fraudulent activities and to regulate the process of fining traffic violators. </a:t>
            </a:r>
          </a:p>
          <a:p>
            <a:r>
              <a:rPr lang="en-US" dirty="0" smtClean="0">
                <a:solidFill>
                  <a:schemeClr val="tx1"/>
                </a:solidFill>
                <a:latin typeface="Times New Roman" pitchFamily="18" charset="0"/>
                <a:cs typeface="Times New Roman" pitchFamily="18" charset="0"/>
              </a:rPr>
              <a:t>Acknowledgement is provided.</a:t>
            </a:r>
          </a:p>
          <a:p>
            <a:r>
              <a:rPr lang="en-US" dirty="0" smtClean="0">
                <a:solidFill>
                  <a:schemeClr val="tx1"/>
                </a:solidFill>
                <a:latin typeface="Times New Roman" pitchFamily="18" charset="0"/>
                <a:cs typeface="Times New Roman" pitchFamily="18" charset="0"/>
              </a:rPr>
              <a:t>Complete database is maintained and also produces accurate results.</a:t>
            </a:r>
            <a:endParaRPr lang="en-US" dirty="0">
              <a:solidFill>
                <a:schemeClr val="tx1"/>
              </a:solidFill>
              <a:latin typeface="Times New Roman" pitchFamily="18" charset="0"/>
              <a:cs typeface="Times New Roman" pitchFamily="18" charset="0"/>
            </a:endParaRPr>
          </a:p>
        </p:txBody>
      </p:sp>
    </p:spTree>
  </p:cSld>
  <p:clrMapOvr>
    <a:masterClrMapping/>
  </p:clrMapOvr>
  <p:transition spd="med">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DOMAIN</a:t>
            </a:r>
            <a:endParaRPr lang="en-US" dirty="0"/>
          </a:p>
        </p:txBody>
      </p:sp>
      <p:sp>
        <p:nvSpPr>
          <p:cNvPr id="3" name="Content Placeholder 2"/>
          <p:cNvSpPr>
            <a:spLocks noGrp="1"/>
          </p:cNvSpPr>
          <p:nvPr>
            <p:ph sz="quarter" idx="1"/>
          </p:nvPr>
        </p:nvSpPr>
        <p:spPr>
          <a:xfrm>
            <a:off x="457200" y="2895600"/>
            <a:ext cx="8229600" cy="3230563"/>
          </a:xfrm>
        </p:spPr>
        <p:txBody>
          <a:bodyPr/>
          <a:lstStyle/>
          <a:p>
            <a:r>
              <a:rPr lang="en-US" b="1" dirty="0" smtClean="0">
                <a:solidFill>
                  <a:schemeClr val="tx1"/>
                </a:solidFill>
                <a:latin typeface="Times New Roman" pitchFamily="18" charset="0"/>
                <a:cs typeface="Times New Roman" pitchFamily="18" charset="0"/>
              </a:rPr>
              <a:t>Client-Server Model </a:t>
            </a:r>
            <a:r>
              <a:rPr lang="en-US" dirty="0" smtClean="0">
                <a:solidFill>
                  <a:schemeClr val="tx1"/>
                </a:solidFill>
                <a:latin typeface="Times New Roman" pitchFamily="18" charset="0"/>
                <a:cs typeface="Times New Roman" pitchFamily="18" charset="0"/>
              </a:rPr>
              <a:t>used for Web &amp; App Development</a:t>
            </a:r>
            <a:endParaRPr lang="en-US" b="1" dirty="0" smtClean="0">
              <a:solidFill>
                <a:schemeClr val="tx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QR Code Scanning </a:t>
            </a:r>
            <a:r>
              <a:rPr lang="en-US" dirty="0" smtClean="0">
                <a:solidFill>
                  <a:schemeClr val="tx1"/>
                </a:solidFill>
                <a:latin typeface="Times New Roman" pitchFamily="18" charset="0"/>
                <a:cs typeface="Times New Roman" pitchFamily="18" charset="0"/>
              </a:rPr>
              <a:t>for Mobile App</a:t>
            </a:r>
          </a:p>
          <a:p>
            <a:r>
              <a:rPr lang="en-US" b="1" dirty="0" smtClean="0">
                <a:solidFill>
                  <a:schemeClr val="tx1"/>
                </a:solidFill>
                <a:latin typeface="Times New Roman" pitchFamily="18" charset="0"/>
                <a:cs typeface="Times New Roman" pitchFamily="18" charset="0"/>
              </a:rPr>
              <a:t>Cloud Computing </a:t>
            </a:r>
            <a:r>
              <a:rPr lang="en-US" dirty="0" smtClean="0">
                <a:solidFill>
                  <a:schemeClr val="tx1"/>
                </a:solidFill>
                <a:latin typeface="Times New Roman" pitchFamily="18" charset="0"/>
                <a:cs typeface="Times New Roman" pitchFamily="18" charset="0"/>
              </a:rPr>
              <a:t>for Website</a:t>
            </a:r>
            <a:endParaRPr lang="en-US" b="1" dirty="0" smtClean="0">
              <a:solidFill>
                <a:schemeClr val="tx1"/>
              </a:solidFill>
              <a:latin typeface="Times New Roman" pitchFamily="18" charset="0"/>
              <a:cs typeface="Times New Roman" pitchFamily="18" charset="0"/>
            </a:endParaRPr>
          </a:p>
          <a:p>
            <a:endParaRPr lang="en-US" b="1" dirty="0" smtClean="0">
              <a:solidFill>
                <a:schemeClr val="tx1"/>
              </a:solidFill>
              <a:latin typeface="Times New Roman" pitchFamily="18" charset="0"/>
              <a:cs typeface="Times New Roman" pitchFamily="18" charset="0"/>
            </a:endParaRPr>
          </a:p>
          <a:p>
            <a:pPr>
              <a:buNone/>
            </a:pP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endParaRPr lang="en-US" dirty="0" smtClean="0">
              <a:solidFill>
                <a:schemeClr val="tx1"/>
              </a:solidFill>
              <a:latin typeface="Times New Roman" pitchFamily="18" charset="0"/>
              <a:cs typeface="Times New Roman" pitchFamily="18" charset="0"/>
            </a:endParaRPr>
          </a:p>
          <a:p>
            <a:endParaRPr lang="en-US" dirty="0">
              <a:solidFill>
                <a:schemeClr val="tx1"/>
              </a:solidFill>
            </a:endParaRPr>
          </a:p>
        </p:txBody>
      </p:sp>
    </p:spTree>
  </p:cSld>
  <p:clrMapOvr>
    <a:masterClrMapping/>
  </p:clrMapOvr>
  <p:transition spd="med">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itchFamily="18" charset="0"/>
                <a:cs typeface="Times New Roman" pitchFamily="18" charset="0"/>
              </a:rPr>
              <a:t>TECHNOLOGIES USED</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0" y="1828800"/>
            <a:ext cx="3657600" cy="3809999"/>
          </a:xfrm>
        </p:spPr>
        <p:txBody>
          <a:bodyPr>
            <a:normAutofit fontScale="92500" lnSpcReduction="10000"/>
          </a:bodyPr>
          <a:lstStyle/>
          <a:p>
            <a:pPr>
              <a:buNone/>
            </a:pPr>
            <a:r>
              <a:rPr lang="en-US" sz="41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BACK</a:t>
            </a:r>
            <a:r>
              <a:rPr lang="en-US" sz="39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END</a:t>
            </a:r>
          </a:p>
          <a:p>
            <a:pPr lvl="1">
              <a:buClrTx/>
            </a:pPr>
            <a:r>
              <a:rPr lang="en-US" sz="33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Android App</a:t>
            </a:r>
          </a:p>
          <a:p>
            <a:pPr lvl="2">
              <a:buClrTx/>
            </a:pPr>
            <a:r>
              <a:rPr lang="en-US" sz="3300" dirty="0" smtClean="0">
                <a:solidFill>
                  <a:schemeClr val="tx1"/>
                </a:solidFill>
                <a:latin typeface="Times New Roman" pitchFamily="18" charset="0"/>
                <a:cs typeface="Times New Roman" pitchFamily="18" charset="0"/>
              </a:rPr>
              <a:t>JSON</a:t>
            </a:r>
          </a:p>
          <a:p>
            <a:pPr lvl="1">
              <a:buClrTx/>
            </a:pPr>
            <a:r>
              <a:rPr lang="en-US" sz="33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Website</a:t>
            </a:r>
          </a:p>
          <a:p>
            <a:pPr lvl="2">
              <a:buClrTx/>
            </a:pPr>
            <a:r>
              <a:rPr lang="en-US" sz="3300" dirty="0" err="1" smtClean="0">
                <a:solidFill>
                  <a:schemeClr val="tx1"/>
                </a:solidFill>
                <a:latin typeface="Times New Roman" pitchFamily="18" charset="0"/>
                <a:cs typeface="Times New Roman" pitchFamily="18" charset="0"/>
              </a:rPr>
              <a:t>NodeJS</a:t>
            </a:r>
            <a:endParaRPr lang="en-US" sz="3300" dirty="0" smtClean="0">
              <a:solidFill>
                <a:schemeClr val="tx1"/>
              </a:solidFill>
              <a:latin typeface="Times New Roman" pitchFamily="18" charset="0"/>
              <a:cs typeface="Times New Roman" pitchFamily="18" charset="0"/>
            </a:endParaRPr>
          </a:p>
          <a:p>
            <a:pPr lvl="2">
              <a:buClrTx/>
            </a:pPr>
            <a:r>
              <a:rPr lang="en-US" sz="3300" dirty="0" smtClean="0">
                <a:solidFill>
                  <a:schemeClr val="tx1"/>
                </a:solidFill>
                <a:latin typeface="Times New Roman" pitchFamily="18" charset="0"/>
                <a:cs typeface="Times New Roman" pitchFamily="18" charset="0"/>
              </a:rPr>
              <a:t>Firebase</a:t>
            </a:r>
          </a:p>
          <a:p>
            <a:pPr lvl="2">
              <a:buClrTx/>
            </a:pPr>
            <a:r>
              <a:rPr lang="en-US" sz="3300" dirty="0" smtClean="0">
                <a:solidFill>
                  <a:schemeClr val="tx1"/>
                </a:solidFill>
                <a:latin typeface="Times New Roman" pitchFamily="18" charset="0"/>
                <a:cs typeface="Times New Roman" pitchFamily="18" charset="0"/>
              </a:rPr>
              <a:t>JSP</a:t>
            </a:r>
          </a:p>
        </p:txBody>
      </p:sp>
      <p:sp>
        <p:nvSpPr>
          <p:cNvPr id="4" name="Content Placeholder 2"/>
          <p:cNvSpPr txBox="1">
            <a:spLocks/>
          </p:cNvSpPr>
          <p:nvPr/>
        </p:nvSpPr>
        <p:spPr>
          <a:xfrm>
            <a:off x="609600" y="1752600"/>
            <a:ext cx="3657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8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FRONT END</a:t>
            </a:r>
          </a:p>
          <a:p>
            <a:pPr marL="742950" marR="0" lvl="1" indent="-285750" algn="l" defTabSz="914400" rtl="0" eaLnBrk="1" fontAlgn="auto" latinLnBrk="0" hangingPunct="1">
              <a:lnSpc>
                <a:spcPct val="100000"/>
              </a:lnSpc>
              <a:spcBef>
                <a:spcPct val="20000"/>
              </a:spcBef>
              <a:spcAft>
                <a:spcPts val="0"/>
              </a:spcAft>
              <a:buClrTx/>
              <a:buSzTx/>
              <a:buFont typeface="Courier New" pitchFamily="49" charset="0"/>
              <a:buChar char="o"/>
              <a:tabLst/>
              <a:defRPr/>
            </a:pPr>
            <a:r>
              <a:rPr kumimoji="0" lang="en-US" sz="280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Android App</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XML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Java</a:t>
            </a:r>
          </a:p>
          <a:p>
            <a:pPr marL="742950" marR="0" lvl="1" indent="-285750" algn="l" defTabSz="914400" rtl="0" eaLnBrk="1" fontAlgn="auto" latinLnBrk="0" hangingPunct="1">
              <a:lnSpc>
                <a:spcPct val="100000"/>
              </a:lnSpc>
              <a:spcBef>
                <a:spcPct val="20000"/>
              </a:spcBef>
              <a:spcAft>
                <a:spcPts val="0"/>
              </a:spcAft>
              <a:buClrTx/>
              <a:buSzTx/>
              <a:buFont typeface="Courier New" pitchFamily="49" charset="0"/>
              <a:buChar char="o"/>
              <a:tabLst/>
              <a:defRPr/>
            </a:pPr>
            <a:r>
              <a:rPr kumimoji="0" lang="en-US" sz="280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Website</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Javas</a:t>
            </a:r>
            <a:r>
              <a:rPr kumimoji="0" lang="en-US" sz="280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cript</a:t>
            </a:r>
            <a:endParaRPr kumimoji="0" lang="en-US" sz="280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HTML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CSS</a:t>
            </a:r>
          </a:p>
        </p:txBody>
      </p:sp>
    </p:spTree>
  </p:cSld>
  <p:clrMapOvr>
    <a:masterClrMapping/>
  </p:clrMapOvr>
  <p:transition spd="med">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HARDWARE &amp; SOFTWARE REQUIREMENTS</a:t>
            </a:r>
            <a:endParaRPr lang="en-US" sz="3200" dirty="0"/>
          </a:p>
        </p:txBody>
      </p:sp>
      <p:sp>
        <p:nvSpPr>
          <p:cNvPr id="3" name="Content Placeholder 2"/>
          <p:cNvSpPr>
            <a:spLocks noGrp="1"/>
          </p:cNvSpPr>
          <p:nvPr>
            <p:ph sz="quarter" idx="1"/>
          </p:nvPr>
        </p:nvSpPr>
        <p:spPr/>
        <p:txBody>
          <a:bodyPr>
            <a:normAutofit/>
          </a:bodyPr>
          <a:lstStyle/>
          <a:p>
            <a:r>
              <a:rPr lang="en-US" sz="3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Android App</a:t>
            </a:r>
          </a:p>
          <a:p>
            <a:pPr lvl="1"/>
            <a:r>
              <a:rPr lang="en-US" sz="2000" dirty="0" smtClean="0">
                <a:solidFill>
                  <a:schemeClr val="tx1"/>
                </a:solidFill>
                <a:latin typeface="Times New Roman" pitchFamily="18" charset="0"/>
                <a:cs typeface="Times New Roman" pitchFamily="18" charset="0"/>
              </a:rPr>
              <a:t>Android Studio</a:t>
            </a:r>
          </a:p>
          <a:p>
            <a:pPr lvl="1"/>
            <a:r>
              <a:rPr lang="en-US" sz="2000" dirty="0" smtClean="0">
                <a:solidFill>
                  <a:schemeClr val="tx1"/>
                </a:solidFill>
                <a:latin typeface="Times New Roman" pitchFamily="18" charset="0"/>
                <a:cs typeface="Times New Roman" pitchFamily="18" charset="0"/>
              </a:rPr>
              <a:t>Emulator – AVD</a:t>
            </a:r>
          </a:p>
          <a:p>
            <a:pPr lvl="1"/>
            <a:r>
              <a:rPr lang="en-US" sz="2000" dirty="0" smtClean="0">
                <a:solidFill>
                  <a:schemeClr val="tx1"/>
                </a:solidFill>
                <a:latin typeface="Times New Roman" pitchFamily="18" charset="0"/>
                <a:cs typeface="Times New Roman" pitchFamily="18" charset="0"/>
              </a:rPr>
              <a:t>Linux OS (MINT)</a:t>
            </a:r>
            <a:endParaRPr lang="en-US" sz="3200" dirty="0" smtClean="0">
              <a:solidFill>
                <a:schemeClr val="tx1"/>
              </a:solidFill>
              <a:latin typeface="Times New Roman" pitchFamily="18" charset="0"/>
              <a:cs typeface="Times New Roman" pitchFamily="18" charset="0"/>
            </a:endParaRPr>
          </a:p>
          <a:p>
            <a:r>
              <a:rPr lang="en-US" sz="3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Firebase</a:t>
            </a:r>
          </a:p>
          <a:p>
            <a:pPr lvl="1"/>
            <a:r>
              <a:rPr lang="en-US" sz="2000" dirty="0" smtClean="0">
                <a:solidFill>
                  <a:schemeClr val="tx1"/>
                </a:solidFill>
                <a:latin typeface="Times New Roman" pitchFamily="18" charset="0"/>
                <a:cs typeface="Times New Roman" pitchFamily="18" charset="0"/>
              </a:rPr>
              <a:t>Linux Cinnamon Mint</a:t>
            </a:r>
          </a:p>
          <a:p>
            <a:r>
              <a:rPr lang="en-US" sz="3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Website</a:t>
            </a:r>
          </a:p>
          <a:p>
            <a:pPr lvl="1"/>
            <a:r>
              <a:rPr lang="en-US" sz="2000" dirty="0" smtClean="0">
                <a:solidFill>
                  <a:schemeClr val="tx1"/>
                </a:solidFill>
                <a:latin typeface="Times New Roman" pitchFamily="18" charset="0"/>
                <a:cs typeface="Times New Roman" pitchFamily="18" charset="0"/>
              </a:rPr>
              <a:t>Windows 7 Ultimate</a:t>
            </a:r>
          </a:p>
          <a:p>
            <a:pPr lvl="1"/>
            <a:r>
              <a:rPr lang="en-US" sz="2000" dirty="0" smtClean="0">
                <a:solidFill>
                  <a:schemeClr val="tx1"/>
                </a:solidFill>
                <a:latin typeface="Times New Roman" pitchFamily="18" charset="0"/>
                <a:cs typeface="Times New Roman" pitchFamily="18" charset="0"/>
              </a:rPr>
              <a:t>Eclipse</a:t>
            </a:r>
          </a:p>
          <a:p>
            <a:pPr lvl="1"/>
            <a:r>
              <a:rPr lang="en-US" sz="2000" dirty="0" smtClean="0">
                <a:solidFill>
                  <a:schemeClr val="tx1"/>
                </a:solidFill>
                <a:latin typeface="Times New Roman" pitchFamily="18" charset="0"/>
                <a:cs typeface="Times New Roman" pitchFamily="18" charset="0"/>
              </a:rPr>
              <a:t>Sublime Text Editor</a:t>
            </a:r>
          </a:p>
          <a:p>
            <a:pPr lvl="1">
              <a:buNone/>
            </a:pPr>
            <a:endParaRPr lang="en-US" sz="2000" dirty="0" smtClean="0">
              <a:solidFill>
                <a:schemeClr val="tx1"/>
              </a:solidFill>
            </a:endParaRPr>
          </a:p>
        </p:txBody>
      </p:sp>
    </p:spTree>
  </p:cSld>
  <p:clrMapOvr>
    <a:masterClrMapping/>
  </p:clrMapOvr>
  <p:transition spd="med">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ARCHITECTURE DIAGRAM</a:t>
            </a:r>
            <a:endParaRPr lang="en-US" dirty="0">
              <a:effectLst>
                <a:outerShdw blurRad="38100" dist="38100" dir="2700000" algn="tl">
                  <a:srgbClr val="000000">
                    <a:alpha val="43137"/>
                  </a:srgbClr>
                </a:outerShdw>
              </a:effectLst>
            </a:endParaRPr>
          </a:p>
        </p:txBody>
      </p:sp>
      <p:pic>
        <p:nvPicPr>
          <p:cNvPr id="12" name="Picture 11" descr="PhoneBlackAndWhite.png"/>
          <p:cNvPicPr>
            <a:picLocks noChangeAspect="1"/>
          </p:cNvPicPr>
          <p:nvPr/>
        </p:nvPicPr>
        <p:blipFill>
          <a:blip r:embed="rId2"/>
          <a:stretch>
            <a:fillRect/>
          </a:stretch>
        </p:blipFill>
        <p:spPr>
          <a:xfrm>
            <a:off x="609600" y="4343400"/>
            <a:ext cx="1023112" cy="1447800"/>
          </a:xfrm>
          <a:prstGeom prst="rect">
            <a:avLst/>
          </a:prstGeom>
        </p:spPr>
      </p:pic>
      <p:sp>
        <p:nvSpPr>
          <p:cNvPr id="13" name="Cloud 12"/>
          <p:cNvSpPr/>
          <p:nvPr/>
        </p:nvSpPr>
        <p:spPr>
          <a:xfrm>
            <a:off x="2209800" y="1828800"/>
            <a:ext cx="2743200" cy="1905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Times New Roman" pitchFamily="18" charset="0"/>
              <a:cs typeface="Times New Roman" pitchFamily="18" charset="0"/>
            </a:endParaRPr>
          </a:p>
          <a:p>
            <a:pPr algn="ctr"/>
            <a:endParaRPr lang="en-US" dirty="0" smtClean="0">
              <a:latin typeface="Times New Roman" pitchFamily="18" charset="0"/>
              <a:cs typeface="Times New Roman" pitchFamily="18" charset="0"/>
            </a:endParaRPr>
          </a:p>
          <a:p>
            <a:pPr algn="ctr"/>
            <a:endParaRPr lang="en-US" sz="2400" dirty="0" smtClean="0">
              <a:solidFill>
                <a:schemeClr val="tx1"/>
              </a:solidFill>
              <a:latin typeface="Times New Roman" pitchFamily="18" charset="0"/>
              <a:cs typeface="Times New Roman" pitchFamily="18" charset="0"/>
            </a:endParaRPr>
          </a:p>
          <a:p>
            <a:pPr algn="ctr"/>
            <a:r>
              <a:rPr lang="en-US" sz="2400" dirty="0" err="1" smtClean="0">
                <a:solidFill>
                  <a:schemeClr val="tx1"/>
                </a:solidFill>
                <a:latin typeface="Times New Roman" pitchFamily="18" charset="0"/>
                <a:cs typeface="Times New Roman" pitchFamily="18" charset="0"/>
              </a:rPr>
              <a:t>FireBase</a:t>
            </a:r>
            <a:endParaRPr lang="en-US" sz="2400" dirty="0" smtClean="0">
              <a:solidFill>
                <a:schemeClr val="tx1"/>
              </a:solidFill>
              <a:latin typeface="Times New Roman" pitchFamily="18" charset="0"/>
              <a:cs typeface="Times New Roman" pitchFamily="18" charset="0"/>
            </a:endParaRPr>
          </a:p>
          <a:p>
            <a:pPr algn="ctr"/>
            <a:r>
              <a:rPr lang="en-US" sz="2400" dirty="0" err="1" smtClean="0">
                <a:solidFill>
                  <a:schemeClr val="tx1"/>
                </a:solidFill>
                <a:latin typeface="Times New Roman" pitchFamily="18" charset="0"/>
                <a:cs typeface="Times New Roman" pitchFamily="18" charset="0"/>
              </a:rPr>
              <a:t>DBaaS</a:t>
            </a:r>
            <a:endParaRPr lang="en-US" sz="2400" dirty="0">
              <a:solidFill>
                <a:schemeClr val="tx1"/>
              </a:solidFill>
              <a:latin typeface="Times New Roman" pitchFamily="18" charset="0"/>
              <a:cs typeface="Times New Roman" pitchFamily="18" charset="0"/>
            </a:endParaRPr>
          </a:p>
        </p:txBody>
      </p:sp>
      <p:cxnSp>
        <p:nvCxnSpPr>
          <p:cNvPr id="18" name="Straight Arrow Connector 17"/>
          <p:cNvCxnSpPr/>
          <p:nvPr/>
        </p:nvCxnSpPr>
        <p:spPr>
          <a:xfrm rot="5400000" flipH="1" flipV="1">
            <a:off x="1409700" y="35433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8" name="Picture 4" descr="C:\Program Files (x86)\Microsoft Office\MEDIA\CAGCAT10\j0292982.wmf"/>
          <p:cNvPicPr>
            <a:picLocks noChangeAspect="1" noChangeArrowheads="1"/>
          </p:cNvPicPr>
          <p:nvPr/>
        </p:nvPicPr>
        <p:blipFill>
          <a:blip r:embed="rId3"/>
          <a:srcRect/>
          <a:stretch>
            <a:fillRect/>
          </a:stretch>
        </p:blipFill>
        <p:spPr bwMode="auto">
          <a:xfrm>
            <a:off x="6553200" y="4724400"/>
            <a:ext cx="1843430" cy="1819656"/>
          </a:xfrm>
          <a:prstGeom prst="rect">
            <a:avLst/>
          </a:prstGeom>
          <a:noFill/>
        </p:spPr>
      </p:pic>
      <p:cxnSp>
        <p:nvCxnSpPr>
          <p:cNvPr id="26" name="Straight Arrow Connector 25"/>
          <p:cNvCxnSpPr/>
          <p:nvPr/>
        </p:nvCxnSpPr>
        <p:spPr>
          <a:xfrm>
            <a:off x="4038600" y="2971800"/>
            <a:ext cx="2743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Documents"/>
          <p:cNvSpPr>
            <a:spLocks noEditPoints="1" noChangeArrowheads="1"/>
          </p:cNvSpPr>
          <p:nvPr/>
        </p:nvSpPr>
        <p:spPr bwMode="auto">
          <a:xfrm>
            <a:off x="5029200" y="1981200"/>
            <a:ext cx="1295400" cy="83820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sz="2400" dirty="0" err="1" smtClean="0">
                <a:latin typeface="Times New Roman" pitchFamily="18" charset="0"/>
                <a:cs typeface="Times New Roman" pitchFamily="18" charset="0"/>
              </a:rPr>
              <a:t>json</a:t>
            </a:r>
            <a:endParaRPr lang="en-US" sz="1600" dirty="0">
              <a:latin typeface="Times New Roman" pitchFamily="18" charset="0"/>
              <a:cs typeface="Times New Roman" pitchFamily="18" charset="0"/>
            </a:endParaRPr>
          </a:p>
        </p:txBody>
      </p:sp>
      <p:pic>
        <p:nvPicPr>
          <p:cNvPr id="29" name="Picture 28" descr="5847f40ecef1014c0b5e488a.png"/>
          <p:cNvPicPr>
            <a:picLocks noChangeAspect="1"/>
          </p:cNvPicPr>
          <p:nvPr/>
        </p:nvPicPr>
        <p:blipFill>
          <a:blip r:embed="rId4" cstate="print"/>
          <a:stretch>
            <a:fillRect/>
          </a:stretch>
        </p:blipFill>
        <p:spPr>
          <a:xfrm>
            <a:off x="3200400" y="1981200"/>
            <a:ext cx="567184" cy="778548"/>
          </a:xfrm>
          <a:prstGeom prst="rect">
            <a:avLst/>
          </a:prstGeom>
        </p:spPr>
      </p:pic>
      <p:sp>
        <p:nvSpPr>
          <p:cNvPr id="30" name="Documents"/>
          <p:cNvSpPr>
            <a:spLocks noEditPoints="1" noChangeArrowheads="1"/>
          </p:cNvSpPr>
          <p:nvPr/>
        </p:nvSpPr>
        <p:spPr bwMode="auto">
          <a:xfrm rot="18821227">
            <a:off x="940940" y="3158146"/>
            <a:ext cx="1295400" cy="83820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sz="2400" dirty="0" smtClean="0">
                <a:latin typeface="Times New Roman" pitchFamily="18" charset="0"/>
                <a:cs typeface="Times New Roman" pitchFamily="18" charset="0"/>
              </a:rPr>
              <a:t>Data</a:t>
            </a:r>
            <a:endParaRPr lang="en-US" sz="1600" dirty="0">
              <a:latin typeface="Times New Roman" pitchFamily="18" charset="0"/>
              <a:cs typeface="Times New Roman" pitchFamily="18" charset="0"/>
            </a:endParaRPr>
          </a:p>
        </p:txBody>
      </p:sp>
      <p:sp>
        <p:nvSpPr>
          <p:cNvPr id="1029" name="server"/>
          <p:cNvSpPr>
            <a:spLocks noEditPoints="1" noChangeArrowheads="1"/>
          </p:cNvSpPr>
          <p:nvPr/>
        </p:nvSpPr>
        <p:spPr bwMode="auto">
          <a:xfrm>
            <a:off x="6781800" y="1905000"/>
            <a:ext cx="1809750" cy="18097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cxnSp>
        <p:nvCxnSpPr>
          <p:cNvPr id="38" name="Straight Arrow Connector 37"/>
          <p:cNvCxnSpPr/>
          <p:nvPr/>
        </p:nvCxnSpPr>
        <p:spPr>
          <a:xfrm rot="5400000">
            <a:off x="7010400" y="42672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086600" y="1143000"/>
            <a:ext cx="1262653" cy="923330"/>
          </a:xfrm>
          <a:prstGeom prst="rect">
            <a:avLst/>
          </a:prstGeom>
          <a:noFill/>
        </p:spPr>
        <p:txBody>
          <a:bodyPr wrap="none" rtlCol="0">
            <a:spAutoFit/>
          </a:bodyPr>
          <a:lstStyle/>
          <a:p>
            <a:pPr algn="ctr"/>
            <a:r>
              <a:rPr lang="en-US" dirty="0" smtClean="0">
                <a:latin typeface="Times New Roman" pitchFamily="18" charset="0"/>
                <a:cs typeface="Times New Roman" pitchFamily="18" charset="0"/>
              </a:rPr>
              <a:t>Web Server</a:t>
            </a:r>
          </a:p>
          <a:p>
            <a:pPr algn="ctr"/>
            <a:r>
              <a:rPr lang="en-US" dirty="0" err="1" smtClean="0">
                <a:latin typeface="Times New Roman" pitchFamily="18" charset="0"/>
                <a:cs typeface="Times New Roman" pitchFamily="18" charset="0"/>
              </a:rPr>
              <a:t>Servelet</a:t>
            </a:r>
            <a:endParaRPr lang="en-US" dirty="0" smtClean="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40" name="Documents"/>
          <p:cNvSpPr>
            <a:spLocks noEditPoints="1" noChangeArrowheads="1"/>
          </p:cNvSpPr>
          <p:nvPr/>
        </p:nvSpPr>
        <p:spPr bwMode="auto">
          <a:xfrm>
            <a:off x="7620000" y="3810000"/>
            <a:ext cx="1295400" cy="83820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sz="2400" dirty="0" err="1" smtClean="0"/>
              <a:t>jsp</a:t>
            </a:r>
            <a:endParaRPr lang="en-US" sz="1600" dirty="0"/>
          </a:p>
        </p:txBody>
      </p:sp>
    </p:spTree>
  </p:cSld>
  <p:clrMapOvr>
    <a:masterClrMapping/>
  </p:clrMapOvr>
  <p:transition spd="med">
    <p:pu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4845</TotalTime>
  <Words>1113</Words>
  <Application>Microsoft Office PowerPoint</Application>
  <PresentationFormat>On-screen Show (4:3)</PresentationFormat>
  <Paragraphs>198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Oriel</vt:lpstr>
      <vt:lpstr>Penalty Monitor for Violating Traffic Rules using Cloud Computing</vt:lpstr>
      <vt:lpstr>ABSTRACT</vt:lpstr>
      <vt:lpstr>OBJECTIVE</vt:lpstr>
      <vt:lpstr>EXISTING SYSTEM</vt:lpstr>
      <vt:lpstr>PROPOSED SYSTEM</vt:lpstr>
      <vt:lpstr>DOMAIN</vt:lpstr>
      <vt:lpstr>TECHNOLOGIES USED</vt:lpstr>
      <vt:lpstr>HARDWARE &amp; SOFTWARE REQUIREMENTS</vt:lpstr>
      <vt:lpstr>ARCHITECTURE DIAGRAM</vt:lpstr>
      <vt:lpstr>MODULES</vt:lpstr>
      <vt:lpstr>DATA FLOW DIAGRAM</vt:lpstr>
      <vt:lpstr>DATA FLOW DIAGRAM</vt:lpstr>
      <vt:lpstr>LITERATURE SURVEY</vt:lpstr>
      <vt:lpstr>LITERATURE SURVEY</vt:lpstr>
      <vt:lpstr>LITERATURE SURVEY </vt:lpstr>
      <vt:lpstr>LITERATURE SURVEY </vt:lpstr>
      <vt:lpstr>LITERATURE SURVEY</vt:lpstr>
      <vt:lpstr>LITERATURE SURVEY </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Penalty Monitor for Violating Traffic  Rules using Cloud Computing</dc:title>
  <dc:creator>student</dc:creator>
  <cp:lastModifiedBy>student</cp:lastModifiedBy>
  <cp:revision>517</cp:revision>
  <dcterms:created xsi:type="dcterms:W3CDTF">2019-01-09T10:22:56Z</dcterms:created>
  <dcterms:modified xsi:type="dcterms:W3CDTF">2019-02-01T09:35:22Z</dcterms:modified>
</cp:coreProperties>
</file>