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Century Schoolbook"/>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4D569E-0741-47F5-9483-5D927998D259}">
  <a:tblStyle styleId="{7A4D569E-0741-47F5-9483-5D927998D259}" styleName="Table_0">
    <a:wholeTbl>
      <a:tcTxStyle b="off" i="off">
        <a:font>
          <a:latin typeface="Century Schoolbook"/>
          <a:ea typeface="Century Schoolbook"/>
          <a:cs typeface="Century School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DE7"/>
          </a:solidFill>
        </a:fill>
      </a:tcStyle>
    </a:wholeTbl>
    <a:band1H>
      <a:tcTxStyle/>
      <a:tcStyle>
        <a:fill>
          <a:solidFill>
            <a:srgbClr val="FFD8CC"/>
          </a:solidFill>
        </a:fill>
      </a:tcStyle>
    </a:band1H>
    <a:band2H>
      <a:tcTxStyle/>
    </a:band2H>
    <a:band1V>
      <a:tcTxStyle/>
      <a:tcStyle>
        <a:fill>
          <a:solidFill>
            <a:srgbClr val="FFD8CC"/>
          </a:solidFill>
        </a:fill>
      </a:tcStyle>
    </a:band1V>
    <a:band2V>
      <a:tcTxStyle/>
    </a:band2V>
    <a:lastCol>
      <a:tcTxStyle b="on" i="off">
        <a:font>
          <a:latin typeface="Century Schoolbook"/>
          <a:ea typeface="Century Schoolbook"/>
          <a:cs typeface="Century Schoolbook"/>
        </a:font>
        <a:schemeClr val="lt1"/>
      </a:tcTxStyle>
      <a:tcStyle>
        <a:fill>
          <a:solidFill>
            <a:schemeClr val="accent1"/>
          </a:solidFill>
        </a:fill>
      </a:tcStyle>
    </a:lastCol>
    <a:firstCol>
      <a:tcTxStyle b="on" i="off">
        <a:font>
          <a:latin typeface="Century Schoolbook"/>
          <a:ea typeface="Century Schoolbook"/>
          <a:cs typeface="Century Schoolbook"/>
        </a:font>
        <a:schemeClr val="lt1"/>
      </a:tcTxStyle>
      <a:tcStyle>
        <a:fill>
          <a:solidFill>
            <a:schemeClr val="accent1"/>
          </a:solidFill>
        </a:fill>
      </a:tcStyle>
    </a:firstCol>
    <a:lastRow>
      <a:tcTxStyle b="on" i="off">
        <a:font>
          <a:latin typeface="Century Schoolbook"/>
          <a:ea typeface="Century Schoolbook"/>
          <a:cs typeface="Century School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Schoolbook"/>
          <a:ea typeface="Century Schoolbook"/>
          <a:cs typeface="Century School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Schoolbook-regular.fntdata"/><Relationship Id="rId25" Type="http://schemas.openxmlformats.org/officeDocument/2006/relationships/slide" Target="slides/slide19.xml"/><Relationship Id="rId28" Type="http://schemas.openxmlformats.org/officeDocument/2006/relationships/font" Target="fonts/CenturySchoolbook-italic.fntdata"/><Relationship Id="rId27" Type="http://schemas.openxmlformats.org/officeDocument/2006/relationships/font" Target="fonts/CenturySchoolbook-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Schoolbook-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1600"/>
              </a:spcBef>
              <a:spcAft>
                <a:spcPts val="0"/>
              </a:spcAft>
              <a:buSzPts val="1440"/>
              <a:buChar char="○"/>
              <a:defRPr/>
            </a:lvl2pPr>
            <a:lvl3pPr indent="-297180" lvl="2" marL="1371600" rtl="0" algn="l">
              <a:spcBef>
                <a:spcPts val="1600"/>
              </a:spcBef>
              <a:spcAft>
                <a:spcPts val="0"/>
              </a:spcAft>
              <a:buSzPts val="1080"/>
              <a:buChar char="■"/>
              <a:defRPr/>
            </a:lvl3pPr>
            <a:lvl4pPr indent="-297180" lvl="3" marL="1828800" rtl="0" algn="l">
              <a:spcBef>
                <a:spcPts val="1600"/>
              </a:spcBef>
              <a:spcAft>
                <a:spcPts val="0"/>
              </a:spcAft>
              <a:buSzPts val="1080"/>
              <a:buChar char="●"/>
              <a:defRPr/>
            </a:lvl4pPr>
            <a:lvl5pPr indent="-306323" lvl="4" marL="2286000" rtl="0" algn="l">
              <a:spcBef>
                <a:spcPts val="1600"/>
              </a:spcBef>
              <a:spcAft>
                <a:spcPts val="0"/>
              </a:spcAft>
              <a:buSzPts val="1224"/>
              <a:buChar char="○"/>
              <a:defRPr/>
            </a:lvl5pPr>
            <a:lvl6pPr indent="-342900" lvl="5" marL="2743200" rtl="0" algn="l">
              <a:spcBef>
                <a:spcPts val="1600"/>
              </a:spcBef>
              <a:spcAft>
                <a:spcPts val="0"/>
              </a:spcAft>
              <a:buSzPts val="1800"/>
              <a:buChar char="■"/>
              <a:defRPr/>
            </a:lvl6pPr>
            <a:lvl7pPr indent="-297179" lvl="6" marL="3200400" rtl="0" algn="l">
              <a:spcBef>
                <a:spcPts val="1600"/>
              </a:spcBef>
              <a:spcAft>
                <a:spcPts val="0"/>
              </a:spcAft>
              <a:buSzPts val="108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53" name="Google Shape;53;p13"/>
          <p:cNvSpPr txBox="1"/>
          <p:nvPr>
            <p:ph idx="10" type="dt"/>
          </p:nvPr>
        </p:nvSpPr>
        <p:spPr>
          <a:xfrm rot="5400000">
            <a:off x="7589484" y="1081935"/>
            <a:ext cx="2011800" cy="38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2" type="sldNum"/>
          </p:nvPr>
        </p:nvSpPr>
        <p:spPr>
          <a:xfrm>
            <a:off x="8129016" y="5734050"/>
            <a:ext cx="609600" cy="521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13"/>
          <p:cNvSpPr txBox="1"/>
          <p:nvPr>
            <p:ph idx="11" type="ftr"/>
          </p:nvPr>
        </p:nvSpPr>
        <p:spPr>
          <a:xfrm rot="5400000">
            <a:off x="6990216" y="3737270"/>
            <a:ext cx="3200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4294967295" type="ctrTitle"/>
          </p:nvPr>
        </p:nvSpPr>
        <p:spPr>
          <a:xfrm>
            <a:off x="0" y="776288"/>
            <a:ext cx="8686800" cy="1470025"/>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2"/>
              </a:buClr>
              <a:buSzPts val="3600"/>
              <a:buFont typeface="Times New Roman"/>
              <a:buNone/>
            </a:pPr>
            <a:r>
              <a:rPr b="0" i="0" lang="en-US" sz="3600" u="none" cap="small" strike="noStrike">
                <a:solidFill>
                  <a:schemeClr val="dk2"/>
                </a:solidFill>
                <a:latin typeface="Times New Roman"/>
                <a:ea typeface="Times New Roman"/>
                <a:cs typeface="Times New Roman"/>
                <a:sym typeface="Times New Roman"/>
              </a:rPr>
              <a:t>Penalty Monitor for Violating Traffic Rules using Cloud Computing</a:t>
            </a:r>
            <a:endParaRPr b="0" i="0" sz="3600" u="none" cap="small" strike="noStrike">
              <a:solidFill>
                <a:schemeClr val="dk2"/>
              </a:solidFill>
              <a:latin typeface="Times New Roman"/>
              <a:ea typeface="Times New Roman"/>
              <a:cs typeface="Times New Roman"/>
              <a:sym typeface="Times New Roman"/>
            </a:endParaRPr>
          </a:p>
        </p:txBody>
      </p:sp>
      <p:sp>
        <p:nvSpPr>
          <p:cNvPr id="61" name="Google Shape;61;p14"/>
          <p:cNvSpPr txBox="1"/>
          <p:nvPr>
            <p:ph idx="4294967295" type="subTitle"/>
          </p:nvPr>
        </p:nvSpPr>
        <p:spPr>
          <a:xfrm>
            <a:off x="245125" y="3657600"/>
            <a:ext cx="5257800" cy="1905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1680"/>
              <a:buFont typeface="Noto Sans Symbols"/>
              <a:buNone/>
            </a:pPr>
            <a:r>
              <a:rPr b="1" i="0" lang="en-US" sz="2400" u="none" cap="none" strike="noStrike">
                <a:solidFill>
                  <a:schemeClr val="dk1"/>
                </a:solidFill>
                <a:latin typeface="Times New Roman"/>
                <a:ea typeface="Times New Roman"/>
                <a:cs typeface="Times New Roman"/>
                <a:sym typeface="Times New Roman"/>
              </a:rPr>
              <a:t>TEAM MEMBERS</a:t>
            </a:r>
            <a:endParaRPr/>
          </a:p>
          <a:p>
            <a:pPr indent="-274320" lvl="0" marL="274320" marR="0" rtl="0" algn="l">
              <a:spcBef>
                <a:spcPts val="600"/>
              </a:spcBef>
              <a:spcAft>
                <a:spcPts val="0"/>
              </a:spcAft>
              <a:buClr>
                <a:schemeClr val="accent1"/>
              </a:buClr>
              <a:buSzPts val="1400"/>
              <a:buFont typeface="Noto Sans Symbols"/>
              <a:buNone/>
            </a:pPr>
            <a:r>
              <a:rPr lang="en-US" sz="2000">
                <a:latin typeface="Times New Roman"/>
                <a:ea typeface="Times New Roman"/>
                <a:cs typeface="Times New Roman"/>
                <a:sym typeface="Times New Roman"/>
              </a:rPr>
              <a:t>Dwarakeshwaran</a:t>
            </a:r>
            <a:r>
              <a:rPr b="0" i="0" lang="en-US" sz="2000" u="none" cap="none" strike="noStrike">
                <a:solidFill>
                  <a:schemeClr val="dk1"/>
                </a:solidFill>
                <a:latin typeface="Times New Roman"/>
                <a:ea typeface="Times New Roman"/>
                <a:cs typeface="Times New Roman"/>
                <a:sym typeface="Times New Roman"/>
              </a:rPr>
              <a:t> B M- 723715104006</a:t>
            </a:r>
            <a:endParaRPr/>
          </a:p>
          <a:p>
            <a:pPr indent="-274320" lvl="0" marL="274320" marR="0" rtl="0" algn="l">
              <a:spcBef>
                <a:spcPts val="600"/>
              </a:spcBef>
              <a:spcAft>
                <a:spcPts val="0"/>
              </a:spcAft>
              <a:buClr>
                <a:schemeClr val="accent1"/>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Manikandan M </a:t>
            </a:r>
            <a:r>
              <a:rPr lang="en-US" sz="2000">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723715104021</a:t>
            </a:r>
            <a:endParaRPr/>
          </a:p>
          <a:p>
            <a:pPr indent="-274320" lvl="0" marL="274320" marR="0" rtl="0" algn="l">
              <a:spcBef>
                <a:spcPts val="600"/>
              </a:spcBef>
              <a:spcAft>
                <a:spcPts val="0"/>
              </a:spcAft>
              <a:buClr>
                <a:schemeClr val="accent1"/>
              </a:buClr>
              <a:buSzPts val="1400"/>
              <a:buFont typeface="Noto Sans Symbols"/>
              <a:buNone/>
            </a:pPr>
            <a:r>
              <a:rPr lang="en-US" sz="2000">
                <a:latin typeface="Times New Roman"/>
                <a:ea typeface="Times New Roman"/>
                <a:cs typeface="Times New Roman"/>
                <a:sym typeface="Times New Roman"/>
              </a:rPr>
              <a:t>Manoj Prabhu</a:t>
            </a:r>
            <a:r>
              <a:rPr b="0" i="0" lang="en-US" sz="2000" u="none" cap="none" strike="noStrike">
                <a:solidFill>
                  <a:schemeClr val="dk1"/>
                </a:solidFill>
                <a:latin typeface="Times New Roman"/>
                <a:ea typeface="Times New Roman"/>
                <a:cs typeface="Times New Roman"/>
                <a:sym typeface="Times New Roman"/>
              </a:rPr>
              <a:t> D </a:t>
            </a:r>
            <a:r>
              <a:rPr lang="en-US" sz="2000">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723715104025</a:t>
            </a:r>
            <a:endParaRPr/>
          </a:p>
          <a:p>
            <a:pPr indent="-274320" lvl="0" marL="274320" marR="0" rtl="0" algn="l">
              <a:spcBef>
                <a:spcPts val="600"/>
              </a:spcBef>
              <a:spcAft>
                <a:spcPts val="1600"/>
              </a:spcAft>
              <a:buClr>
                <a:schemeClr val="accent1"/>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Raghin R - 723715104039</a:t>
            </a:r>
            <a:endParaRPr/>
          </a:p>
        </p:txBody>
      </p:sp>
      <p:sp>
        <p:nvSpPr>
          <p:cNvPr id="62" name="Google Shape;62;p14"/>
          <p:cNvSpPr txBox="1"/>
          <p:nvPr/>
        </p:nvSpPr>
        <p:spPr>
          <a:xfrm>
            <a:off x="5715000" y="3657600"/>
            <a:ext cx="3276600" cy="107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TEAM GUIDE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Mr. R. Chandrasekar (HOD/CSE)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Times New Roman"/>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28" name="Google Shape;128;p2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40"/>
              <a:buNone/>
            </a:pPr>
            <a:r>
              <a:rPr lang="en-US" sz="3200">
                <a:solidFill>
                  <a:schemeClr val="dk1"/>
                </a:solidFill>
                <a:latin typeface="Times New Roman"/>
                <a:ea typeface="Times New Roman"/>
                <a:cs typeface="Times New Roman"/>
                <a:sym typeface="Times New Roman"/>
              </a:rPr>
              <a:t>App module has 5 activities.</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Splash Screen</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Login Activity</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Offender information submission activity</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Section Number Entering Activity</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Offence Information Provider Activity</a:t>
            </a:r>
            <a:endParaRPr/>
          </a:p>
          <a:p>
            <a:pPr indent="-274320" lvl="0" marL="274320" rtl="0" algn="l">
              <a:spcBef>
                <a:spcPts val="600"/>
              </a:spcBef>
              <a:spcAft>
                <a:spcPts val="0"/>
              </a:spcAft>
              <a:buSzPts val="2240"/>
              <a:buNone/>
            </a:pPr>
            <a:r>
              <a:rPr lang="en-US" sz="3200">
                <a:solidFill>
                  <a:schemeClr val="dk1"/>
                </a:solidFill>
                <a:latin typeface="Times New Roman"/>
                <a:ea typeface="Times New Roman"/>
                <a:cs typeface="Times New Roman"/>
                <a:sym typeface="Times New Roman"/>
              </a:rPr>
              <a:t>Website module has 3 activities.</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Login Page</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Database View Page</a:t>
            </a:r>
            <a:endParaRPr/>
          </a:p>
          <a:p>
            <a:pPr indent="-274320" lvl="1" marL="640080" rtl="0" algn="l">
              <a:spcBef>
                <a:spcPts val="400"/>
              </a:spcBef>
              <a:spcAft>
                <a:spcPts val="1600"/>
              </a:spcAft>
              <a:buSzPts val="1600"/>
              <a:buChar char="○"/>
            </a:pPr>
            <a:r>
              <a:rPr lang="en-US" sz="2000">
                <a:solidFill>
                  <a:schemeClr val="dk1"/>
                </a:solidFill>
                <a:latin typeface="Times New Roman"/>
                <a:ea typeface="Times New Roman"/>
                <a:cs typeface="Times New Roman"/>
                <a:sym typeface="Times New Roman"/>
              </a:rPr>
              <a:t>Database Modify Page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57200" y="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DATA FLOW DIAGRAM</a:t>
            </a:r>
            <a:endParaRPr/>
          </a:p>
        </p:txBody>
      </p:sp>
      <p:pic>
        <p:nvPicPr>
          <p:cNvPr descr="C:\Users\DWARKI\Downloads\TeamTi10.png" id="134" name="Google Shape;134;p24"/>
          <p:cNvPicPr preferRelativeResize="0"/>
          <p:nvPr/>
        </p:nvPicPr>
        <p:blipFill rotWithShape="1">
          <a:blip r:embed="rId3">
            <a:alphaModFix/>
          </a:blip>
          <a:srcRect b="0" l="0" r="0" t="0"/>
          <a:stretch/>
        </p:blipFill>
        <p:spPr>
          <a:xfrm>
            <a:off x="685800" y="1219200"/>
            <a:ext cx="8001000" cy="56388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81000" y="228600"/>
            <a:ext cx="82296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DATA FLOW DIAGRAM</a:t>
            </a:r>
            <a:endParaRPr/>
          </a:p>
        </p:txBody>
      </p:sp>
      <p:pic>
        <p:nvPicPr>
          <p:cNvPr descr="C:\Users\student\Downloads\WEBSITE.png" id="140" name="Google Shape;140;p25"/>
          <p:cNvPicPr preferRelativeResize="0"/>
          <p:nvPr/>
        </p:nvPicPr>
        <p:blipFill rotWithShape="1">
          <a:blip r:embed="rId3">
            <a:alphaModFix/>
          </a:blip>
          <a:srcRect b="0" l="0" r="0" t="0"/>
          <a:stretch/>
        </p:blipFill>
        <p:spPr>
          <a:xfrm>
            <a:off x="228600" y="1095374"/>
            <a:ext cx="8686800" cy="5762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57200" y="0"/>
            <a:ext cx="8229600"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LITERATURE SURVEY</a:t>
            </a:r>
            <a:endParaRPr/>
          </a:p>
        </p:txBody>
      </p:sp>
      <p:graphicFrame>
        <p:nvGraphicFramePr>
          <p:cNvPr id="146" name="Google Shape;146;p26"/>
          <p:cNvGraphicFramePr/>
          <p:nvPr/>
        </p:nvGraphicFramePr>
        <p:xfrm>
          <a:off x="0" y="838199"/>
          <a:ext cx="3000000" cy="3000000"/>
        </p:xfrm>
        <a:graphic>
          <a:graphicData uri="http://schemas.openxmlformats.org/drawingml/2006/table">
            <a:tbl>
              <a:tblPr bandRow="1" firstRow="1">
                <a:noFill/>
                <a:tableStyleId>{7A4D569E-0741-47F5-9483-5D927998D259}</a:tableStyleId>
              </a:tblPr>
              <a:tblGrid>
                <a:gridCol w="677325"/>
                <a:gridCol w="2032000"/>
                <a:gridCol w="3087300"/>
                <a:gridCol w="1796150"/>
                <a:gridCol w="1551225"/>
              </a:tblGrid>
              <a:tr h="541625">
                <a:tc>
                  <a:txBody>
                    <a:bodyPr/>
                    <a:lstStyle/>
                    <a:p>
                      <a:pPr indent="0" lvl="0" marL="0" marR="0" rtl="0" algn="l">
                        <a:spcBef>
                          <a:spcPts val="0"/>
                        </a:spcBef>
                        <a:spcAft>
                          <a:spcPts val="0"/>
                        </a:spcAft>
                        <a:buNone/>
                      </a:pPr>
                      <a:r>
                        <a:rPr b="1" lang="en-US" sz="1800" u="none" cap="none" strike="noStrike">
                          <a:latin typeface="Times New Roman"/>
                          <a:ea typeface="Times New Roman"/>
                          <a:cs typeface="Times New Roman"/>
                          <a:sym typeface="Times New Roman"/>
                        </a:rPr>
                        <a:t>No</a:t>
                      </a:r>
                      <a:r>
                        <a:rPr lang="en-US"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59980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Study on Google Firebase for Website Development (The real time database).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Firebase is a “NoSQL” database which are useful for large sets of distributed data.</a:t>
                      </a:r>
                      <a:endParaRPr/>
                    </a:p>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 NoSQL databases are effective for big data performance issues that relational databases aren't built to solve.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•Scalable.</a:t>
                      </a:r>
                      <a:endParaRPr/>
                    </a:p>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•Hierarchical Storage.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Internet Connection is needed.</a:t>
                      </a:r>
                      <a:endParaRPr sz="1800" u="none" cap="none" strike="noStrike">
                        <a:latin typeface="Times New Roman"/>
                        <a:ea typeface="Times New Roman"/>
                        <a:cs typeface="Times New Roman"/>
                        <a:sym typeface="Times New Roman"/>
                      </a:endParaRPr>
                    </a:p>
                  </a:txBody>
                  <a:tcPr marT="45725" marB="45725" marR="91450" marL="91450"/>
                </a:tc>
              </a:tr>
              <a:tr h="287837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Application of Firebase in Android App</a:t>
                      </a:r>
                      <a:r>
                        <a:rPr lang="en-US" sz="1800">
                          <a:latin typeface="Times New Roman"/>
                          <a:ea typeface="Times New Roman"/>
                          <a:cs typeface="Times New Roman"/>
                          <a:sym typeface="Times New Roman"/>
                        </a:rPr>
                        <a:t> </a:t>
                      </a:r>
                      <a:r>
                        <a:rPr lang="en-US" sz="1800" u="none" cap="none" strike="noStrike">
                          <a:latin typeface="Times New Roman"/>
                          <a:ea typeface="Times New Roman"/>
                          <a:cs typeface="Times New Roman"/>
                          <a:sym typeface="Times New Roman"/>
                        </a:rPr>
                        <a:t>Development-</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 Study.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The server used for Android apps are Oracle SQL, Microsoft SQL Server, and MySQL which are connected to the server with PHP files. Then Firebase came into existence for Android apps which uses JSON for storing data.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Has real-time and cloud-based database where you can store data is JSON and synchronized continuously.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Querying and aggregating are limited compared to SQL.</a:t>
                      </a:r>
                      <a:endParaRPr sz="1800">
                        <a:latin typeface="Times New Roman"/>
                        <a:ea typeface="Times New Roman"/>
                        <a:cs typeface="Times New Roman"/>
                        <a:sym typeface="Times New Roman"/>
                      </a:endParaRPr>
                    </a:p>
                    <a:p>
                      <a:pPr indent="0" lvl="0" marL="457200" marR="0" rtl="0" algn="l">
                        <a:spcBef>
                          <a:spcPts val="0"/>
                        </a:spcBef>
                        <a:spcAft>
                          <a:spcPts val="0"/>
                        </a:spcAft>
                        <a:buNone/>
                      </a:pPr>
                      <a:r>
                        <a:t/>
                      </a:r>
                      <a:endParaRPr sz="1800">
                        <a:latin typeface="Times New Roman"/>
                        <a:ea typeface="Times New Roman"/>
                        <a:cs typeface="Times New Roman"/>
                        <a:sym typeface="Times New Roman"/>
                      </a:endParaRPr>
                    </a:p>
                    <a:p>
                      <a:pPr indent="0" lvl="0" marL="457200" marR="0" rtl="0" algn="l">
                        <a:spcBef>
                          <a:spcPts val="0"/>
                        </a:spcBef>
                        <a:spcAft>
                          <a:spcPts val="0"/>
                        </a:spcAft>
                        <a:buNone/>
                      </a:pPr>
                      <a:r>
                        <a:t/>
                      </a:r>
                      <a:endParaRPr sz="1800">
                        <a:latin typeface="Times New Roman"/>
                        <a:ea typeface="Times New Roman"/>
                        <a:cs typeface="Times New Roman"/>
                        <a:sym typeface="Times New Roman"/>
                      </a:endParaRPr>
                    </a:p>
                    <a:p>
                      <a:pPr indent="0" lvl="0" marL="45720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57200" y="0"/>
            <a:ext cx="8229600"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LITERATURE SURVE</a:t>
            </a:r>
            <a:r>
              <a:rPr lang="en-US"/>
              <a:t>Y</a:t>
            </a:r>
            <a:endParaRPr/>
          </a:p>
        </p:txBody>
      </p:sp>
      <p:graphicFrame>
        <p:nvGraphicFramePr>
          <p:cNvPr id="152" name="Google Shape;152;p27"/>
          <p:cNvGraphicFramePr/>
          <p:nvPr/>
        </p:nvGraphicFramePr>
        <p:xfrm>
          <a:off x="-1" y="762000"/>
          <a:ext cx="3000000" cy="3000000"/>
        </p:xfrm>
        <a:graphic>
          <a:graphicData uri="http://schemas.openxmlformats.org/drawingml/2006/table">
            <a:tbl>
              <a:tblPr bandRow="1" firstRow="1">
                <a:noFill/>
                <a:tableStyleId>{7A4D569E-0741-47F5-9483-5D927998D259}</a:tableStyleId>
              </a:tblPr>
              <a:tblGrid>
                <a:gridCol w="630625"/>
                <a:gridCol w="1655375"/>
                <a:gridCol w="2590800"/>
                <a:gridCol w="2057400"/>
                <a:gridCol w="2209800"/>
              </a:tblGrid>
              <a:tr h="35340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73877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Retrieve Real-time Data in Android Using Firebase.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Firebase is a cloud</a:t>
                      </a:r>
                      <a:r>
                        <a:rPr lang="en-US" sz="1800" u="none" cap="none" strike="noStrike">
                          <a:latin typeface="Times New Roman"/>
                          <a:ea typeface="Times New Roman"/>
                          <a:cs typeface="Times New Roman"/>
                          <a:sym typeface="Times New Roman"/>
                        </a:rPr>
                        <a:t> </a:t>
                      </a:r>
                      <a:r>
                        <a:rPr lang="en-US" sz="1800" u="none" cap="none" strike="noStrike">
                          <a:latin typeface="Times New Roman"/>
                          <a:ea typeface="Times New Roman"/>
                          <a:cs typeface="Times New Roman"/>
                          <a:sym typeface="Times New Roman"/>
                        </a:rPr>
                        <a:t>based platform for mobile and Web application development. </a:t>
                      </a:r>
                      <a:endParaRPr/>
                    </a:p>
                    <a:p>
                      <a:pPr indent="0" lvl="0" marL="0" marR="0" rtl="0" algn="l">
                        <a:spcBef>
                          <a:spcPts val="0"/>
                        </a:spcBef>
                        <a:spcAft>
                          <a:spcPts val="0"/>
                        </a:spcAft>
                        <a:buNone/>
                      </a:pPr>
                      <a:r>
                        <a:rPr lang="en-US" sz="1800">
                          <a:latin typeface="Times New Roman"/>
                          <a:ea typeface="Times New Roman"/>
                          <a:cs typeface="Times New Roman"/>
                          <a:sym typeface="Times New Roman"/>
                        </a:rPr>
                        <a:t> </a:t>
                      </a:r>
                      <a:r>
                        <a:rPr lang="en-US" sz="1800" u="none" cap="none" strike="noStrike">
                          <a:latin typeface="Times New Roman"/>
                          <a:ea typeface="Times New Roman"/>
                          <a:cs typeface="Times New Roman"/>
                          <a:sym typeface="Times New Roman"/>
                        </a:rPr>
                        <a:t>Explains how to use Firebase’s cloud services to store and retrieve real-time data.</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Realtime / streaming updates are pretty easy.</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data structure is JSON which maps perfectly to UI JavaScript.</a:t>
                      </a:r>
                      <a:endParaRPr b="0" i="0"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Firebase is somewhat deprecated in favor of Cloud Firestore.</a:t>
                      </a:r>
                      <a:endParaRPr/>
                    </a:p>
                    <a:p>
                      <a:pPr indent="0" lvl="0" marL="0" marR="0" rtl="0" algn="l">
                        <a:spcBef>
                          <a:spcPts val="0"/>
                        </a:spcBef>
                        <a:spcAft>
                          <a:spcPts val="0"/>
                        </a:spcAft>
                        <a:buClr>
                          <a:schemeClr val="dk1"/>
                        </a:buClr>
                        <a:buSzPts val="1800"/>
                        <a:buFont typeface="Arial"/>
                        <a:buNone/>
                      </a:pPr>
                      <a:r>
                        <a:t/>
                      </a:r>
                      <a:endParaRPr b="0" i="0" sz="1800" u="none" cap="none" strike="noStrike">
                        <a:latin typeface="Times New Roman"/>
                        <a:ea typeface="Times New Roman"/>
                        <a:cs typeface="Times New Roman"/>
                        <a:sym typeface="Times New Roman"/>
                      </a:endParaRPr>
                    </a:p>
                  </a:txBody>
                  <a:tcPr marT="45725" marB="45725" marR="91450" marL="91450"/>
                </a:tc>
              </a:tr>
              <a:tr h="300382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Making It Work for Everyone: HTML5 and CSS Level 3 for Responsive, Accessible Design on Website.</a:t>
                      </a:r>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The bulk of the article explains the design philosophies of progressive enhancement and responsive web design, and summarizes recent updates to WCAG 2.0, HTML5, CSS Level 3, and WAI-ARIA.</a:t>
                      </a:r>
                      <a:endParaRPr/>
                    </a:p>
                    <a:p>
                      <a:pPr indent="0" lvl="0" marL="0" marR="0" rtl="0" algn="l">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Canvas Element</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Allows storing files or web application makes them accessible without internet connectivity.</a:t>
                      </a:r>
                      <a:endParaRPr b="0" i="0"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Considerable effort even if wishes to carry out a minor change in the site.</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Not all browsers support HTML5 which is being counted as the major drawback. </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57200" y="-178500"/>
            <a:ext cx="8229600"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LITERATURE SURVEY </a:t>
            </a:r>
            <a:endParaRPr/>
          </a:p>
        </p:txBody>
      </p:sp>
      <p:graphicFrame>
        <p:nvGraphicFramePr>
          <p:cNvPr id="158" name="Google Shape;158;p28"/>
          <p:cNvGraphicFramePr/>
          <p:nvPr/>
        </p:nvGraphicFramePr>
        <p:xfrm>
          <a:off x="0" y="815800"/>
          <a:ext cx="3000000" cy="3000000"/>
        </p:xfrm>
        <a:graphic>
          <a:graphicData uri="http://schemas.openxmlformats.org/drawingml/2006/table">
            <a:tbl>
              <a:tblPr bandRow="1" firstRow="1">
                <a:noFill/>
                <a:tableStyleId>{7A4D569E-0741-47F5-9483-5D927998D259}</a:tableStyleId>
              </a:tblPr>
              <a:tblGrid>
                <a:gridCol w="508000"/>
                <a:gridCol w="2116675"/>
                <a:gridCol w="2861725"/>
                <a:gridCol w="1783675"/>
                <a:gridCol w="1873925"/>
              </a:tblGrid>
              <a:tr h="85292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68245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 Comprehensive analysis of XML and JSON web technologies.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XML and JSON is compared in different aspects and then on the basis of these comparisons conclusion has been derived that which technology is required for whom and for what purpose.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Concise format </a:t>
                      </a:r>
                      <a:r>
                        <a:rPr b="0" i="0" lang="en-US" sz="1800" u="none" cap="none" strike="noStrike">
                          <a:solidFill>
                            <a:schemeClr val="dk1"/>
                          </a:solidFill>
                          <a:latin typeface="Times New Roman"/>
                          <a:ea typeface="Times New Roman"/>
                          <a:cs typeface="Times New Roman"/>
                          <a:sym typeface="Times New Roman"/>
                        </a:rPr>
                        <a:t>name/value pair -based approach.</a:t>
                      </a:r>
                      <a:endParaRPr b="0" i="0"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No namespace support, hence poor extensibility</a:t>
                      </a:r>
                      <a:endParaRPr b="0" i="0" sz="1800" u="none" cap="none" strike="noStrike">
                        <a:latin typeface="Times New Roman"/>
                        <a:ea typeface="Times New Roman"/>
                        <a:cs typeface="Times New Roman"/>
                        <a:sym typeface="Times New Roman"/>
                      </a:endParaRPr>
                    </a:p>
                  </a:txBody>
                  <a:tcPr marT="45725" marB="45725" marR="91450" marL="91450"/>
                </a:tc>
              </a:tr>
              <a:tr h="250682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a:t>
                      </a:r>
                      <a:r>
                        <a:rPr lang="en-US" sz="1800" u="none" cap="none" strike="noStrike">
                          <a:solidFill>
                            <a:schemeClr val="dk1"/>
                          </a:solidFill>
                          <a:latin typeface="Times New Roman"/>
                          <a:ea typeface="Times New Roman"/>
                          <a:cs typeface="Times New Roman"/>
                          <a:sym typeface="Times New Roman"/>
                        </a:rPr>
                        <a:t>ndroid Based Mobile Application Development And Its Security.</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Android mobile platform for the mobile application development, layered approach and the details of security information for Android is discussed.</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Budget-friendly option.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Endangering data privacy.</a:t>
                      </a:r>
                      <a:endParaRPr b="0"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57200" y="304800"/>
            <a:ext cx="82296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LITERATURE SURVEY </a:t>
            </a:r>
            <a:endParaRPr/>
          </a:p>
        </p:txBody>
      </p:sp>
      <p:graphicFrame>
        <p:nvGraphicFramePr>
          <p:cNvPr id="164" name="Google Shape;164;p29"/>
          <p:cNvGraphicFramePr/>
          <p:nvPr/>
        </p:nvGraphicFramePr>
        <p:xfrm>
          <a:off x="0" y="1023802"/>
          <a:ext cx="3000000" cy="3000000"/>
        </p:xfrm>
        <a:graphic>
          <a:graphicData uri="http://schemas.openxmlformats.org/drawingml/2006/table">
            <a:tbl>
              <a:tblPr bandRow="1" firstRow="1">
                <a:noFill/>
                <a:tableStyleId>{7A4D569E-0741-47F5-9483-5D927998D259}</a:tableStyleId>
              </a:tblPr>
              <a:tblGrid>
                <a:gridCol w="609600"/>
                <a:gridCol w="1905000"/>
                <a:gridCol w="2819400"/>
                <a:gridCol w="1905000"/>
                <a:gridCol w="1905000"/>
              </a:tblGrid>
              <a:tr h="58340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98132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Database in Cloud Computing - Database-as-a Service (DBaas) with its Challenges.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 DBaaS promises to move much of the operational burden of provisioning, configuration, scaling, performance tuning, backup, privacy, and access control from the database users to the service operator, offering lower overall costs to users.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database is off site, meaning loss of power or natural disaster at your business doesn’t affect it.</a:t>
                      </a:r>
                      <a:endParaRPr/>
                    </a:p>
                    <a:p>
                      <a:pPr indent="0" lvl="0" marL="0" marR="0" rtl="0" algn="l">
                        <a:spcBef>
                          <a:spcPts val="0"/>
                        </a:spcBef>
                        <a:spcAft>
                          <a:spcPts val="0"/>
                        </a:spcAft>
                        <a:buClr>
                          <a:schemeClr val="dk1"/>
                        </a:buClr>
                        <a:buSzPts val="1800"/>
                        <a:buFont typeface="Arial"/>
                        <a:buNone/>
                      </a:pPr>
                      <a:r>
                        <a:t/>
                      </a:r>
                      <a:endParaRPr b="0" i="0"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Don’t have direct access to the servers that are running your database.</a:t>
                      </a:r>
                      <a:endParaRPr b="0" i="0" sz="1800" u="none" cap="none" strike="noStrike">
                        <a:latin typeface="Times New Roman"/>
                        <a:ea typeface="Times New Roman"/>
                        <a:cs typeface="Times New Roman"/>
                        <a:sym typeface="Times New Roman"/>
                      </a:endParaRPr>
                    </a:p>
                  </a:txBody>
                  <a:tcPr marT="45725" marB="45725" marR="91450" marL="91450"/>
                </a:tc>
              </a:tr>
              <a:tr h="240417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Cloud Database: Database</a:t>
                      </a:r>
                      <a:r>
                        <a:rPr lang="en-US" sz="1800">
                          <a:latin typeface="Times New Roman"/>
                          <a:ea typeface="Times New Roman"/>
                          <a:cs typeface="Times New Roman"/>
                          <a:sym typeface="Times New Roman"/>
                        </a:rPr>
                        <a:t>-</a:t>
                      </a:r>
                      <a:r>
                        <a:rPr lang="en-US" sz="1800" u="none" cap="none" strike="noStrike">
                          <a:latin typeface="Times New Roman"/>
                          <a:ea typeface="Times New Roman"/>
                          <a:cs typeface="Times New Roman"/>
                          <a:sym typeface="Times New Roman"/>
                        </a:rPr>
                        <a:t>As</a:t>
                      </a:r>
                      <a:r>
                        <a:rPr lang="en-US" sz="1800">
                          <a:latin typeface="Times New Roman"/>
                          <a:ea typeface="Times New Roman"/>
                          <a:cs typeface="Times New Roman"/>
                          <a:sym typeface="Times New Roman"/>
                        </a:rPr>
                        <a:t>-</a:t>
                      </a:r>
                      <a:r>
                        <a:rPr lang="en-US" sz="1800" u="none" cap="none" strike="noStrike">
                          <a:latin typeface="Times New Roman"/>
                          <a:ea typeface="Times New Roman"/>
                          <a:cs typeface="Times New Roman"/>
                          <a:sym typeface="Times New Roman"/>
                        </a:rPr>
                        <a:t>A Service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The structure of database in cloud computing and its working in collaboration with nodes is observed under database as a service.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DBaaS model can also help reduce data and database redundancy and improve overall Quality of Service.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Database doesn't support features such as data compression and table partitions.</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81000" y="457200"/>
            <a:ext cx="82296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LITERATURE SURVEY</a:t>
            </a:r>
            <a:endParaRPr/>
          </a:p>
        </p:txBody>
      </p:sp>
      <p:graphicFrame>
        <p:nvGraphicFramePr>
          <p:cNvPr id="170" name="Google Shape;170;p30"/>
          <p:cNvGraphicFramePr/>
          <p:nvPr/>
        </p:nvGraphicFramePr>
        <p:xfrm>
          <a:off x="1" y="1178923"/>
          <a:ext cx="3000000" cy="3000000"/>
        </p:xfrm>
        <a:graphic>
          <a:graphicData uri="http://schemas.openxmlformats.org/drawingml/2006/table">
            <a:tbl>
              <a:tblPr bandRow="1" firstRow="1">
                <a:noFill/>
                <a:tableStyleId>{7A4D569E-0741-47F5-9483-5D927998D259}</a:tableStyleId>
              </a:tblPr>
              <a:tblGrid>
                <a:gridCol w="677325"/>
                <a:gridCol w="1693325"/>
                <a:gridCol w="2445925"/>
                <a:gridCol w="2498600"/>
                <a:gridCol w="1828800"/>
              </a:tblGrid>
              <a:tr h="55842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134657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9.</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QR Code Scanning app for Mobile Devices.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Present an implementation of an Android device using libraries and combined algorithms in order to be able to scan any QR code fast accurate and easy.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Ease of use.</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Range of uses.</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QR codes are traceable.</a:t>
                      </a:r>
                      <a:endParaRPr/>
                    </a:p>
                    <a:p>
                      <a:pPr indent="0" lvl="0" marL="0" marR="0" rtl="0" algn="l">
                        <a:spcBef>
                          <a:spcPts val="0"/>
                        </a:spcBef>
                        <a:spcAft>
                          <a:spcPts val="0"/>
                        </a:spcAft>
                        <a:buNone/>
                      </a:pPr>
                      <a:br>
                        <a:rPr lang="en-US" sz="1800" u="none" cap="none" strike="noStrike">
                          <a:latin typeface="Times New Roman"/>
                          <a:ea typeface="Times New Roman"/>
                          <a:cs typeface="Times New Roman"/>
                          <a:sym typeface="Times New Roman"/>
                        </a:rPr>
                      </a:br>
                      <a:endParaRPr b="0" i="0"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Scanning can be a long process.</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Lack of awareness.</a:t>
                      </a:r>
                      <a:endParaRPr b="0" i="0" sz="1800" u="none" cap="none" strike="noStrike">
                        <a:latin typeface="Times New Roman"/>
                        <a:ea typeface="Times New Roman"/>
                        <a:cs typeface="Times New Roman"/>
                        <a:sym typeface="Times New Roman"/>
                      </a:endParaRPr>
                    </a:p>
                  </a:txBody>
                  <a:tcPr marT="45725" marB="45725" marR="91450" marL="91450"/>
                </a:tc>
              </a:tr>
              <a:tr h="189247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10.</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 Comparative Study between Dynamic Web Scripting Languages.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Compared the impacts of these three languages on the performance of a web server. Have</a:t>
                      </a:r>
                      <a:r>
                        <a:rPr lang="en-US" sz="1800" u="none" cap="none" strike="noStrike">
                          <a:latin typeface="Times New Roman"/>
                          <a:ea typeface="Times New Roman"/>
                          <a:cs typeface="Times New Roman"/>
                          <a:sym typeface="Times New Roman"/>
                        </a:rPr>
                        <a:t> </a:t>
                      </a:r>
                      <a:r>
                        <a:rPr lang="en-US" sz="1800" u="none" cap="none" strike="noStrike">
                          <a:latin typeface="Times New Roman"/>
                          <a:ea typeface="Times New Roman"/>
                          <a:cs typeface="Times New Roman"/>
                          <a:sym typeface="Times New Roman"/>
                        </a:rPr>
                        <a:t>described and analyzed the results of conducting experiments on four benchmarks.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Dynamic content generated for each user</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Easy to update with a CMS like Wordpress</a:t>
                      </a:r>
                      <a:endParaRPr b="0" i="0" sz="1800" u="none" cap="none" strike="noStrike">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More powerful with features like login, payments, etc.</a:t>
                      </a:r>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Expensive</a:t>
                      </a:r>
                      <a:r>
                        <a:rPr lang="en-US" sz="1800">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setting up, maintaining, and scaling a database is costly.</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Complex</a:t>
                      </a:r>
                      <a:r>
                        <a:rPr lang="en-US" sz="1800">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much more steps involved to setup and deploy vs a static site.</a:t>
                      </a:r>
                      <a:endParaRPr/>
                    </a:p>
                    <a:p>
                      <a:pPr indent="0" lvl="0" marL="0" marR="0" rtl="0" algn="l">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57200" y="0"/>
            <a:ext cx="8229600"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LITERATURE SURVEY </a:t>
            </a:r>
            <a:endParaRPr/>
          </a:p>
        </p:txBody>
      </p:sp>
      <p:graphicFrame>
        <p:nvGraphicFramePr>
          <p:cNvPr id="176" name="Google Shape;176;p31"/>
          <p:cNvGraphicFramePr/>
          <p:nvPr/>
        </p:nvGraphicFramePr>
        <p:xfrm>
          <a:off x="-1" y="914400"/>
          <a:ext cx="3000000" cy="3000000"/>
        </p:xfrm>
        <a:graphic>
          <a:graphicData uri="http://schemas.openxmlformats.org/drawingml/2006/table">
            <a:tbl>
              <a:tblPr bandRow="1" firstRow="1">
                <a:noFill/>
                <a:tableStyleId>{7A4D569E-0741-47F5-9483-5D927998D259}</a:tableStyleId>
              </a:tblPr>
              <a:tblGrid>
                <a:gridCol w="677325"/>
                <a:gridCol w="2364150"/>
                <a:gridCol w="2185350"/>
                <a:gridCol w="1816575"/>
                <a:gridCol w="2100575"/>
              </a:tblGrid>
              <a:tr h="64310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65025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11.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 Comparative Study of Web Development Technologies Using Open Source and Proprietary Software.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Presents a comparison of web application development technologies using open source software and proprietary software.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source code is not shared with the public for anyone to look at or change.</a:t>
                      </a:r>
                      <a:endParaRPr b="0" i="0"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Many people have access to the source code of open source software, but not all of them have good intentions.</a:t>
                      </a:r>
                      <a:endParaRPr b="0" i="0" sz="1800" u="none" cap="none" strike="noStrike">
                        <a:latin typeface="Times New Roman"/>
                        <a:ea typeface="Times New Roman"/>
                        <a:cs typeface="Times New Roman"/>
                        <a:sym typeface="Times New Roman"/>
                      </a:endParaRPr>
                    </a:p>
                  </a:txBody>
                  <a:tcPr marT="45725" marB="45725" marR="91450" marL="91450"/>
                </a:tc>
              </a:tr>
              <a:tr h="265025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12.</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Mobile Application Development: All the Steps and Guidelines for Successful Creation of Mobile App: Case Study.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Numerous factors that can play a significant role in successful app development are discussed with specific examples and explanation.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Compatibility. </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Support and Maintenance. </a:t>
                      </a:r>
                      <a:endParaRPr b="0" sz="1800" u="none" cap="none" strike="noStrike">
                        <a:latin typeface="Times New Roman"/>
                        <a:ea typeface="Times New Roman"/>
                        <a:cs typeface="Times New Roman"/>
                        <a:sym typeface="Times New Roman"/>
                      </a:endParaRPr>
                    </a:p>
                  </a:txBody>
                  <a:tcPr marT="45725" marB="45725" marR="91450" marL="91450"/>
                </a:tc>
                <a:tc>
                  <a:txBody>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Offline </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Access Convenience</a:t>
                      </a:r>
                      <a:endParaRPr b="0"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457200" y="0"/>
            <a:ext cx="8229600" cy="1905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t/>
            </a:r>
            <a:endParaRPr/>
          </a:p>
        </p:txBody>
      </p:sp>
      <p:pic>
        <p:nvPicPr>
          <p:cNvPr descr="4.jpg" id="182" name="Google Shape;182;p32"/>
          <p:cNvPicPr preferRelativeResize="0"/>
          <p:nvPr>
            <p:ph idx="1" type="body"/>
          </p:nvPr>
        </p:nvPicPr>
        <p:blipFill rotWithShape="1">
          <a:blip r:embed="rId3">
            <a:alphaModFix/>
          </a:blip>
          <a:srcRect b="0" l="0" r="0" t="0"/>
          <a:stretch/>
        </p:blipFill>
        <p:spPr>
          <a:xfrm>
            <a:off x="1" y="0"/>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Times New Roman"/>
              <a:buNone/>
            </a:pPr>
            <a:r>
              <a:rPr lang="en-US">
                <a:latin typeface="Times New Roman"/>
                <a:ea typeface="Times New Roman"/>
                <a:cs typeface="Times New Roman"/>
                <a:sym typeface="Times New Roman"/>
              </a:rPr>
              <a:t>ABSTRACT</a:t>
            </a:r>
            <a:endParaRPr/>
          </a:p>
        </p:txBody>
      </p:sp>
      <p:sp>
        <p:nvSpPr>
          <p:cNvPr id="68" name="Google Shape;68;p15"/>
          <p:cNvSpPr txBox="1"/>
          <p:nvPr>
            <p:ph idx="1" type="body"/>
          </p:nvPr>
        </p:nvSpPr>
        <p:spPr>
          <a:xfrm>
            <a:off x="457200" y="2438400"/>
            <a:ext cx="8229600" cy="36877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solidFill>
                  <a:schemeClr val="dk1"/>
                </a:solidFill>
                <a:latin typeface="Times New Roman"/>
                <a:ea typeface="Times New Roman"/>
                <a:cs typeface="Times New Roman"/>
                <a:sym typeface="Times New Roman"/>
              </a:rPr>
              <a:t>Digitalizing  the normal paper receipt. </a:t>
            </a:r>
            <a:endParaRPr/>
          </a:p>
          <a:p>
            <a:pPr indent="-274320" lvl="0" marL="274320" rtl="0" algn="l">
              <a:spcBef>
                <a:spcPts val="600"/>
              </a:spcBef>
              <a:spcAft>
                <a:spcPts val="0"/>
              </a:spcAft>
              <a:buSzPts val="1680"/>
              <a:buChar char="●"/>
            </a:pPr>
            <a:r>
              <a:rPr lang="en-US">
                <a:solidFill>
                  <a:schemeClr val="dk1"/>
                </a:solidFill>
                <a:latin typeface="Times New Roman"/>
                <a:ea typeface="Times New Roman"/>
                <a:cs typeface="Times New Roman"/>
                <a:sym typeface="Times New Roman"/>
              </a:rPr>
              <a:t>Providing the acknowledgement to the common people.</a:t>
            </a:r>
            <a:endParaRPr/>
          </a:p>
          <a:p>
            <a:pPr indent="-274320" lvl="0" marL="274320" rtl="0" algn="l">
              <a:spcBef>
                <a:spcPts val="600"/>
              </a:spcBef>
              <a:spcAft>
                <a:spcPts val="0"/>
              </a:spcAft>
              <a:buSzPts val="1680"/>
              <a:buChar char="●"/>
            </a:pPr>
            <a:r>
              <a:rPr lang="en-US">
                <a:solidFill>
                  <a:schemeClr val="dk1"/>
                </a:solidFill>
                <a:latin typeface="Times New Roman"/>
                <a:ea typeface="Times New Roman"/>
                <a:cs typeface="Times New Roman"/>
                <a:sym typeface="Times New Roman"/>
              </a:rPr>
              <a:t>Monitoring individual traffic inspectors.</a:t>
            </a:r>
            <a:endParaRPr/>
          </a:p>
          <a:p>
            <a:pPr indent="-274320" lvl="0" marL="274320" rtl="0" algn="l">
              <a:spcBef>
                <a:spcPts val="600"/>
              </a:spcBef>
              <a:spcAft>
                <a:spcPts val="1600"/>
              </a:spcAft>
              <a:buSzPts val="1680"/>
              <a:buChar char="●"/>
            </a:pPr>
            <a:r>
              <a:rPr lang="en-US">
                <a:solidFill>
                  <a:schemeClr val="dk1"/>
                </a:solidFill>
                <a:latin typeface="Times New Roman"/>
                <a:ea typeface="Times New Roman"/>
                <a:cs typeface="Times New Roman"/>
                <a:sym typeface="Times New Roman"/>
              </a:rPr>
              <a:t>Store the information over the offenders and their cases.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Times New Roman"/>
              <a:buNone/>
            </a:pPr>
            <a:r>
              <a:rPr lang="en-US">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74" name="Google Shape;74;p16"/>
          <p:cNvSpPr txBox="1"/>
          <p:nvPr>
            <p:ph idx="1" type="body"/>
          </p:nvPr>
        </p:nvSpPr>
        <p:spPr>
          <a:xfrm>
            <a:off x="457200" y="2209800"/>
            <a:ext cx="8229600" cy="39163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solidFill>
                  <a:schemeClr val="dk1"/>
                </a:solidFill>
                <a:latin typeface="Times New Roman"/>
                <a:ea typeface="Times New Roman"/>
                <a:cs typeface="Times New Roman"/>
                <a:sym typeface="Times New Roman"/>
              </a:rPr>
              <a:t>Digitalizing the fine receipt.</a:t>
            </a:r>
            <a:endParaRPr/>
          </a:p>
          <a:p>
            <a:pPr indent="-274320" lvl="0" marL="274320" rtl="0" algn="l">
              <a:spcBef>
                <a:spcPts val="600"/>
              </a:spcBef>
              <a:spcAft>
                <a:spcPts val="0"/>
              </a:spcAft>
              <a:buSzPts val="1680"/>
              <a:buChar char="●"/>
            </a:pPr>
            <a:r>
              <a:rPr lang="en-US">
                <a:solidFill>
                  <a:schemeClr val="dk1"/>
                </a:solidFill>
                <a:latin typeface="Times New Roman"/>
                <a:ea typeface="Times New Roman"/>
                <a:cs typeface="Times New Roman"/>
                <a:sym typeface="Times New Roman"/>
              </a:rPr>
              <a:t>Monitoring the cops from a centralized database.</a:t>
            </a:r>
            <a:endParaRPr/>
          </a:p>
          <a:p>
            <a:pPr indent="-274320" lvl="0" marL="274320" rtl="0" algn="l">
              <a:spcBef>
                <a:spcPts val="600"/>
              </a:spcBef>
              <a:spcAft>
                <a:spcPts val="0"/>
              </a:spcAft>
              <a:buSzPts val="1680"/>
              <a:buChar char="●"/>
            </a:pPr>
            <a:r>
              <a:rPr lang="en-US">
                <a:solidFill>
                  <a:schemeClr val="dk1"/>
                </a:solidFill>
                <a:latin typeface="Times New Roman"/>
                <a:ea typeface="Times New Roman"/>
                <a:cs typeface="Times New Roman"/>
                <a:sym typeface="Times New Roman"/>
              </a:rPr>
              <a:t>Providing text message to the offender for their offence.</a:t>
            </a:r>
            <a:endParaRPr/>
          </a:p>
          <a:p>
            <a:pPr indent="-274320" lvl="0" marL="274320" rtl="0" algn="l">
              <a:spcBef>
                <a:spcPts val="600"/>
              </a:spcBef>
              <a:spcAft>
                <a:spcPts val="0"/>
              </a:spcAft>
              <a:buSzPts val="1680"/>
              <a:buChar char="●"/>
            </a:pPr>
            <a:r>
              <a:rPr lang="en-US">
                <a:solidFill>
                  <a:schemeClr val="dk1"/>
                </a:solidFill>
                <a:latin typeface="Times New Roman"/>
                <a:ea typeface="Times New Roman"/>
                <a:cs typeface="Times New Roman"/>
                <a:sym typeface="Times New Roman"/>
              </a:rPr>
              <a:t>Providing proper evidence of pay in case of caught by multiple cops.</a:t>
            </a:r>
            <a:endParaRPr/>
          </a:p>
          <a:p>
            <a:pPr indent="0" lvl="0" marL="274320" rtl="0" algn="l">
              <a:spcBef>
                <a:spcPts val="600"/>
              </a:spcBef>
              <a:spcAft>
                <a:spcPts val="0"/>
              </a:spcAft>
              <a:buNone/>
            </a:pPr>
            <a:r>
              <a:t/>
            </a:r>
            <a:endParaRPr>
              <a:latin typeface="Times New Roman"/>
              <a:ea typeface="Times New Roman"/>
              <a:cs typeface="Times New Roman"/>
              <a:sym typeface="Times New Roman"/>
            </a:endParaRPr>
          </a:p>
          <a:p>
            <a:pPr indent="-167640" lvl="0" marL="274320" rtl="0" algn="l">
              <a:spcBef>
                <a:spcPts val="600"/>
              </a:spcBef>
              <a:spcAft>
                <a:spcPts val="0"/>
              </a:spcAft>
              <a:buSzPts val="1680"/>
              <a:buNone/>
            </a:pPr>
            <a:r>
              <a:t/>
            </a:r>
            <a:endParaRPr>
              <a:solidFill>
                <a:schemeClr val="dk1"/>
              </a:solidFill>
            </a:endParaRPr>
          </a:p>
          <a:p>
            <a:pPr indent="-167640" lvl="0" marL="274320" rtl="0" algn="l">
              <a:spcBef>
                <a:spcPts val="600"/>
              </a:spcBef>
              <a:spcAft>
                <a:spcPts val="1600"/>
              </a:spcAft>
              <a:buSzPts val="1680"/>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838200" y="293313"/>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Times New Roman"/>
              <a:buNone/>
            </a:pPr>
            <a:r>
              <a:rPr lang="en-US">
                <a:latin typeface="Times New Roman"/>
                <a:ea typeface="Times New Roman"/>
                <a:cs typeface="Times New Roman"/>
                <a:sym typeface="Times New Roman"/>
              </a:rPr>
              <a:t>EXISTING SYSTEM </a:t>
            </a:r>
            <a:endParaRPr>
              <a:latin typeface="Times New Roman"/>
              <a:ea typeface="Times New Roman"/>
              <a:cs typeface="Times New Roman"/>
              <a:sym typeface="Times New Roman"/>
            </a:endParaRPr>
          </a:p>
        </p:txBody>
      </p:sp>
      <p:sp>
        <p:nvSpPr>
          <p:cNvPr id="80" name="Google Shape;80;p17"/>
          <p:cNvSpPr txBox="1"/>
          <p:nvPr>
            <p:ph idx="1" type="body"/>
          </p:nvPr>
        </p:nvSpPr>
        <p:spPr>
          <a:xfrm>
            <a:off x="457200" y="2458525"/>
            <a:ext cx="8229600" cy="36117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solidFill>
                  <a:schemeClr val="dk1"/>
                </a:solidFill>
                <a:latin typeface="Times New Roman"/>
                <a:ea typeface="Times New Roman"/>
                <a:cs typeface="Times New Roman"/>
                <a:sym typeface="Times New Roman"/>
              </a:rPr>
              <a:t>In existing system, only manual writing in a Challan is practiced.</a:t>
            </a:r>
            <a:endParaRPr/>
          </a:p>
          <a:p>
            <a:pPr indent="-274320" lvl="0" marL="274320" rtl="0" algn="l">
              <a:spcBef>
                <a:spcPts val="600"/>
              </a:spcBef>
              <a:spcAft>
                <a:spcPts val="0"/>
              </a:spcAft>
              <a:buSzPts val="1680"/>
              <a:buChar char="●"/>
            </a:pPr>
            <a:r>
              <a:rPr lang="en-US">
                <a:solidFill>
                  <a:schemeClr val="dk1"/>
                </a:solidFill>
                <a:latin typeface="Times New Roman"/>
                <a:ea typeface="Times New Roman"/>
                <a:cs typeface="Times New Roman"/>
                <a:sym typeface="Times New Roman"/>
              </a:rPr>
              <a:t>Acknowledgement is not provided.</a:t>
            </a:r>
            <a:endParaRPr/>
          </a:p>
          <a:p>
            <a:pPr indent="-274320" lvl="0" marL="274320" rtl="0" algn="l">
              <a:spcBef>
                <a:spcPts val="600"/>
              </a:spcBef>
              <a:spcAft>
                <a:spcPts val="1600"/>
              </a:spcAft>
              <a:buSzPts val="1680"/>
              <a:buChar char="●"/>
            </a:pPr>
            <a:r>
              <a:rPr lang="en-US">
                <a:solidFill>
                  <a:schemeClr val="dk1"/>
                </a:solidFill>
                <a:latin typeface="Times New Roman"/>
                <a:ea typeface="Times New Roman"/>
                <a:cs typeface="Times New Roman"/>
                <a:sym typeface="Times New Roman"/>
              </a:rPr>
              <a:t>No accurate database records for traffic violations.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Times New Roman"/>
              <a:buNone/>
            </a:pPr>
            <a:r>
              <a:rPr lang="en-US">
                <a:latin typeface="Times New Roman"/>
                <a:ea typeface="Times New Roman"/>
                <a:cs typeface="Times New Roman"/>
                <a:sym typeface="Times New Roman"/>
              </a:rPr>
              <a:t>PROPOSED SYSTEM </a:t>
            </a:r>
            <a:endParaRPr>
              <a:latin typeface="Times New Roman"/>
              <a:ea typeface="Times New Roman"/>
              <a:cs typeface="Times New Roman"/>
              <a:sym typeface="Times New Roman"/>
            </a:endParaRPr>
          </a:p>
        </p:txBody>
      </p:sp>
      <p:sp>
        <p:nvSpPr>
          <p:cNvPr id="86" name="Google Shape;86;p18"/>
          <p:cNvSpPr txBox="1"/>
          <p:nvPr>
            <p:ph idx="1" type="body"/>
          </p:nvPr>
        </p:nvSpPr>
        <p:spPr>
          <a:xfrm>
            <a:off x="457200" y="2667000"/>
            <a:ext cx="8229600" cy="34591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solidFill>
                  <a:schemeClr val="dk1"/>
                </a:solidFill>
                <a:latin typeface="Times New Roman"/>
                <a:ea typeface="Times New Roman"/>
                <a:cs typeface="Times New Roman"/>
                <a:sym typeface="Times New Roman"/>
              </a:rPr>
              <a:t>To avoid fraudulent activities and to regulate the process of fining traffic violators. </a:t>
            </a:r>
            <a:endParaRPr/>
          </a:p>
          <a:p>
            <a:pPr indent="-274320" lvl="0" marL="274320" rtl="0" algn="l">
              <a:spcBef>
                <a:spcPts val="600"/>
              </a:spcBef>
              <a:spcAft>
                <a:spcPts val="0"/>
              </a:spcAft>
              <a:buSzPts val="1680"/>
              <a:buChar char="●"/>
            </a:pPr>
            <a:r>
              <a:rPr lang="en-US">
                <a:solidFill>
                  <a:schemeClr val="dk1"/>
                </a:solidFill>
                <a:latin typeface="Times New Roman"/>
                <a:ea typeface="Times New Roman"/>
                <a:cs typeface="Times New Roman"/>
                <a:sym typeface="Times New Roman"/>
              </a:rPr>
              <a:t>Acknowledgement is provided.</a:t>
            </a:r>
            <a:endParaRPr/>
          </a:p>
          <a:p>
            <a:pPr indent="-274320" lvl="0" marL="274320" rtl="0" algn="l">
              <a:spcBef>
                <a:spcPts val="600"/>
              </a:spcBef>
              <a:spcAft>
                <a:spcPts val="1600"/>
              </a:spcAft>
              <a:buSzPts val="1680"/>
              <a:buChar char="●"/>
            </a:pPr>
            <a:r>
              <a:rPr lang="en-US">
                <a:solidFill>
                  <a:schemeClr val="dk1"/>
                </a:solidFill>
                <a:latin typeface="Times New Roman"/>
                <a:ea typeface="Times New Roman"/>
                <a:cs typeface="Times New Roman"/>
                <a:sym typeface="Times New Roman"/>
              </a:rPr>
              <a:t>Complete database is maintained and also produces accurate results.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Times New Roman"/>
              <a:buNone/>
            </a:pPr>
            <a:r>
              <a:rPr lang="en-US">
                <a:latin typeface="Times New Roman"/>
                <a:ea typeface="Times New Roman"/>
                <a:cs typeface="Times New Roman"/>
                <a:sym typeface="Times New Roman"/>
              </a:rPr>
              <a:t>DOMAIN</a:t>
            </a:r>
            <a:endParaRPr/>
          </a:p>
        </p:txBody>
      </p:sp>
      <p:sp>
        <p:nvSpPr>
          <p:cNvPr id="92" name="Google Shape;92;p19"/>
          <p:cNvSpPr txBox="1"/>
          <p:nvPr>
            <p:ph idx="1" type="body"/>
          </p:nvPr>
        </p:nvSpPr>
        <p:spPr>
          <a:xfrm>
            <a:off x="457200" y="2895600"/>
            <a:ext cx="8229600" cy="32305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b="1" lang="en-US">
                <a:solidFill>
                  <a:schemeClr val="dk1"/>
                </a:solidFill>
                <a:latin typeface="Times New Roman"/>
                <a:ea typeface="Times New Roman"/>
                <a:cs typeface="Times New Roman"/>
                <a:sym typeface="Times New Roman"/>
              </a:rPr>
              <a:t>Client-Server Model </a:t>
            </a:r>
            <a:r>
              <a:rPr lang="en-US">
                <a:solidFill>
                  <a:schemeClr val="dk1"/>
                </a:solidFill>
                <a:latin typeface="Times New Roman"/>
                <a:ea typeface="Times New Roman"/>
                <a:cs typeface="Times New Roman"/>
                <a:sym typeface="Times New Roman"/>
              </a:rPr>
              <a:t>used for Web &amp; App Development</a:t>
            </a:r>
            <a:endParaRPr b="1">
              <a:solidFill>
                <a:schemeClr val="dk1"/>
              </a:solidFill>
              <a:latin typeface="Times New Roman"/>
              <a:ea typeface="Times New Roman"/>
              <a:cs typeface="Times New Roman"/>
              <a:sym typeface="Times New Roman"/>
            </a:endParaRPr>
          </a:p>
          <a:p>
            <a:pPr indent="-274320" lvl="0" marL="274320" rtl="0" algn="l">
              <a:spcBef>
                <a:spcPts val="600"/>
              </a:spcBef>
              <a:spcAft>
                <a:spcPts val="0"/>
              </a:spcAft>
              <a:buSzPts val="1680"/>
              <a:buChar char="●"/>
            </a:pPr>
            <a:r>
              <a:rPr b="1" lang="en-US">
                <a:solidFill>
                  <a:schemeClr val="dk1"/>
                </a:solidFill>
                <a:latin typeface="Times New Roman"/>
                <a:ea typeface="Times New Roman"/>
                <a:cs typeface="Times New Roman"/>
                <a:sym typeface="Times New Roman"/>
              </a:rPr>
              <a:t>QR Code Scanning </a:t>
            </a:r>
            <a:r>
              <a:rPr lang="en-US">
                <a:solidFill>
                  <a:schemeClr val="dk1"/>
                </a:solidFill>
                <a:latin typeface="Times New Roman"/>
                <a:ea typeface="Times New Roman"/>
                <a:cs typeface="Times New Roman"/>
                <a:sym typeface="Times New Roman"/>
              </a:rPr>
              <a:t>for Mobile App</a:t>
            </a:r>
            <a:endParaRPr/>
          </a:p>
          <a:p>
            <a:pPr indent="-274320" lvl="0" marL="274320" rtl="0" algn="l">
              <a:spcBef>
                <a:spcPts val="600"/>
              </a:spcBef>
              <a:spcAft>
                <a:spcPts val="0"/>
              </a:spcAft>
              <a:buSzPts val="1680"/>
              <a:buChar char="●"/>
            </a:pPr>
            <a:r>
              <a:rPr b="1" lang="en-US">
                <a:solidFill>
                  <a:schemeClr val="dk1"/>
                </a:solidFill>
                <a:latin typeface="Times New Roman"/>
                <a:ea typeface="Times New Roman"/>
                <a:cs typeface="Times New Roman"/>
                <a:sym typeface="Times New Roman"/>
              </a:rPr>
              <a:t>Cloud Computing </a:t>
            </a:r>
            <a:r>
              <a:rPr lang="en-US">
                <a:solidFill>
                  <a:schemeClr val="dk1"/>
                </a:solidFill>
                <a:latin typeface="Times New Roman"/>
                <a:ea typeface="Times New Roman"/>
                <a:cs typeface="Times New Roman"/>
                <a:sym typeface="Times New Roman"/>
              </a:rPr>
              <a:t>for Website</a:t>
            </a:r>
            <a:endParaRPr b="1">
              <a:solidFill>
                <a:schemeClr val="dk1"/>
              </a:solidFill>
              <a:latin typeface="Times New Roman"/>
              <a:ea typeface="Times New Roman"/>
              <a:cs typeface="Times New Roman"/>
              <a:sym typeface="Times New Roman"/>
            </a:endParaRPr>
          </a:p>
          <a:p>
            <a:pPr indent="-167640" lvl="0" marL="274320" rtl="0" algn="l">
              <a:spcBef>
                <a:spcPts val="600"/>
              </a:spcBef>
              <a:spcAft>
                <a:spcPts val="0"/>
              </a:spcAft>
              <a:buSzPts val="1680"/>
              <a:buNone/>
            </a:pPr>
            <a:r>
              <a:t/>
            </a:r>
            <a:endParaRPr b="1">
              <a:solidFill>
                <a:schemeClr val="dk1"/>
              </a:solidFill>
              <a:latin typeface="Times New Roman"/>
              <a:ea typeface="Times New Roman"/>
              <a:cs typeface="Times New Roman"/>
              <a:sym typeface="Times New Roman"/>
            </a:endParaRPr>
          </a:p>
          <a:p>
            <a:pPr indent="-274320" lvl="0" marL="274320" rtl="0" algn="l">
              <a:spcBef>
                <a:spcPts val="600"/>
              </a:spcBef>
              <a:spcAft>
                <a:spcPts val="0"/>
              </a:spcAft>
              <a:buSzPts val="1680"/>
              <a:buNone/>
            </a:pP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167640" lvl="0" marL="274320" rtl="0" algn="l">
              <a:spcBef>
                <a:spcPts val="600"/>
              </a:spcBef>
              <a:spcAft>
                <a:spcPts val="1600"/>
              </a:spcAft>
              <a:buSzPts val="1680"/>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TECHNOLOGIES USED</a:t>
            </a:r>
            <a:endParaRPr sz="4000">
              <a:latin typeface="Times New Roman"/>
              <a:ea typeface="Times New Roman"/>
              <a:cs typeface="Times New Roman"/>
              <a:sym typeface="Times New Roman"/>
            </a:endParaRPr>
          </a:p>
        </p:txBody>
      </p:sp>
      <p:sp>
        <p:nvSpPr>
          <p:cNvPr id="98" name="Google Shape;98;p20"/>
          <p:cNvSpPr txBox="1"/>
          <p:nvPr>
            <p:ph idx="1" type="body"/>
          </p:nvPr>
        </p:nvSpPr>
        <p:spPr>
          <a:xfrm>
            <a:off x="4572000" y="1889350"/>
            <a:ext cx="3657600" cy="38100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654"/>
              <a:buNone/>
            </a:pPr>
            <a:r>
              <a:rPr b="1" lang="en-US" sz="3600">
                <a:solidFill>
                  <a:schemeClr val="dk1"/>
                </a:solidFill>
                <a:latin typeface="Times New Roman"/>
                <a:ea typeface="Times New Roman"/>
                <a:cs typeface="Times New Roman"/>
                <a:sym typeface="Times New Roman"/>
              </a:rPr>
              <a:t>BACK END</a:t>
            </a:r>
            <a:endParaRPr sz="3600"/>
          </a:p>
          <a:p>
            <a:pPr indent="-297078" lvl="1" marL="640080" rtl="0" algn="l">
              <a:lnSpc>
                <a:spcPct val="90000"/>
              </a:lnSpc>
              <a:spcBef>
                <a:spcPts val="610"/>
              </a:spcBef>
              <a:spcAft>
                <a:spcPts val="0"/>
              </a:spcAft>
              <a:buClr>
                <a:schemeClr val="dk1"/>
              </a:buClr>
              <a:buSzPts val="2800"/>
              <a:buChar char="○"/>
            </a:pPr>
            <a:r>
              <a:rPr lang="en-US" sz="2800">
                <a:solidFill>
                  <a:schemeClr val="dk1"/>
                </a:solidFill>
                <a:latin typeface="Times New Roman"/>
                <a:ea typeface="Times New Roman"/>
                <a:cs typeface="Times New Roman"/>
                <a:sym typeface="Times New Roman"/>
              </a:rPr>
              <a:t>Android App</a:t>
            </a:r>
            <a:endParaRPr sz="2800"/>
          </a:p>
          <a:p>
            <a:pPr indent="-180898" lvl="2" marL="914400" rtl="0" algn="l">
              <a:lnSpc>
                <a:spcPct val="90000"/>
              </a:lnSpc>
              <a:spcBef>
                <a:spcPts val="610"/>
              </a:spcBef>
              <a:spcAft>
                <a:spcPts val="0"/>
              </a:spcAft>
              <a:buClr>
                <a:schemeClr val="dk1"/>
              </a:buClr>
              <a:buSzPts val="1800"/>
              <a:buChar char="■"/>
            </a:pPr>
            <a:r>
              <a:rPr lang="en-US" sz="2800">
                <a:solidFill>
                  <a:schemeClr val="dk1"/>
                </a:solidFill>
                <a:latin typeface="Times New Roman"/>
                <a:ea typeface="Times New Roman"/>
                <a:cs typeface="Times New Roman"/>
                <a:sym typeface="Times New Roman"/>
              </a:rPr>
              <a:t>JSON</a:t>
            </a:r>
            <a:endParaRPr sz="2800"/>
          </a:p>
          <a:p>
            <a:pPr indent="-297078" lvl="1" marL="640080" rtl="0" algn="l">
              <a:lnSpc>
                <a:spcPct val="90000"/>
              </a:lnSpc>
              <a:spcBef>
                <a:spcPts val="610"/>
              </a:spcBef>
              <a:spcAft>
                <a:spcPts val="0"/>
              </a:spcAft>
              <a:buClr>
                <a:schemeClr val="dk1"/>
              </a:buClr>
              <a:buSzPts val="2800"/>
              <a:buChar char="○"/>
            </a:pPr>
            <a:r>
              <a:rPr lang="en-US" sz="2800">
                <a:solidFill>
                  <a:schemeClr val="dk1"/>
                </a:solidFill>
                <a:latin typeface="Times New Roman"/>
                <a:ea typeface="Times New Roman"/>
                <a:cs typeface="Times New Roman"/>
                <a:sym typeface="Times New Roman"/>
              </a:rPr>
              <a:t>Website</a:t>
            </a:r>
            <a:endParaRPr sz="2800"/>
          </a:p>
          <a:p>
            <a:pPr indent="-180898" lvl="2" marL="914400" rtl="0" algn="l">
              <a:lnSpc>
                <a:spcPct val="90000"/>
              </a:lnSpc>
              <a:spcBef>
                <a:spcPts val="610"/>
              </a:spcBef>
              <a:spcAft>
                <a:spcPts val="0"/>
              </a:spcAft>
              <a:buClr>
                <a:schemeClr val="dk1"/>
              </a:buClr>
              <a:buSzPts val="1800"/>
              <a:buChar char="■"/>
            </a:pPr>
            <a:r>
              <a:rPr lang="en-US" sz="2800">
                <a:solidFill>
                  <a:schemeClr val="dk1"/>
                </a:solidFill>
                <a:latin typeface="Times New Roman"/>
                <a:ea typeface="Times New Roman"/>
                <a:cs typeface="Times New Roman"/>
                <a:sym typeface="Times New Roman"/>
              </a:rPr>
              <a:t>NodeJS</a:t>
            </a:r>
            <a:endParaRPr sz="2800">
              <a:solidFill>
                <a:schemeClr val="dk1"/>
              </a:solidFill>
              <a:latin typeface="Times New Roman"/>
              <a:ea typeface="Times New Roman"/>
              <a:cs typeface="Times New Roman"/>
              <a:sym typeface="Times New Roman"/>
            </a:endParaRPr>
          </a:p>
          <a:p>
            <a:pPr indent="-180898" lvl="2" marL="914400" rtl="0" algn="l">
              <a:lnSpc>
                <a:spcPct val="90000"/>
              </a:lnSpc>
              <a:spcBef>
                <a:spcPts val="610"/>
              </a:spcBef>
              <a:spcAft>
                <a:spcPts val="0"/>
              </a:spcAft>
              <a:buClr>
                <a:schemeClr val="dk1"/>
              </a:buClr>
              <a:buSzPts val="1800"/>
              <a:buChar char="■"/>
            </a:pPr>
            <a:r>
              <a:rPr lang="en-US" sz="2800">
                <a:solidFill>
                  <a:schemeClr val="dk1"/>
                </a:solidFill>
                <a:latin typeface="Times New Roman"/>
                <a:ea typeface="Times New Roman"/>
                <a:cs typeface="Times New Roman"/>
                <a:sym typeface="Times New Roman"/>
              </a:rPr>
              <a:t>Firebase</a:t>
            </a:r>
            <a:endParaRPr sz="2800"/>
          </a:p>
          <a:p>
            <a:pPr indent="-180898" lvl="2" marL="914400" rtl="0" algn="l">
              <a:lnSpc>
                <a:spcPct val="90000"/>
              </a:lnSpc>
              <a:spcBef>
                <a:spcPts val="610"/>
              </a:spcBef>
              <a:spcAft>
                <a:spcPts val="1600"/>
              </a:spcAft>
              <a:buClr>
                <a:schemeClr val="dk1"/>
              </a:buClr>
              <a:buSzPts val="1800"/>
              <a:buChar char="■"/>
            </a:pPr>
            <a:r>
              <a:rPr lang="en-US" sz="2800">
                <a:solidFill>
                  <a:schemeClr val="dk1"/>
                </a:solidFill>
                <a:latin typeface="Times New Roman"/>
                <a:ea typeface="Times New Roman"/>
                <a:cs typeface="Times New Roman"/>
                <a:sym typeface="Times New Roman"/>
              </a:rPr>
              <a:t>JSP</a:t>
            </a:r>
            <a:endParaRPr sz="2800"/>
          </a:p>
        </p:txBody>
      </p:sp>
      <p:sp>
        <p:nvSpPr>
          <p:cNvPr id="99" name="Google Shape;99;p20"/>
          <p:cNvSpPr txBox="1"/>
          <p:nvPr/>
        </p:nvSpPr>
        <p:spPr>
          <a:xfrm>
            <a:off x="609600" y="1751675"/>
            <a:ext cx="3657600" cy="466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FRONT END</a:t>
            </a:r>
            <a:endParaRPr sz="3600"/>
          </a:p>
          <a:p>
            <a:pPr indent="-285750" lvl="1" marL="742950" marR="0" rtl="0" algn="l">
              <a:lnSpc>
                <a:spcPct val="100000"/>
              </a:lnSpc>
              <a:spcBef>
                <a:spcPts val="560"/>
              </a:spcBef>
              <a:spcAft>
                <a:spcPts val="0"/>
              </a:spcAft>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Android App</a:t>
            </a:r>
            <a:endParaRPr/>
          </a:p>
          <a:p>
            <a:pPr indent="-165100" lvl="2" marL="1143000" marR="0" rtl="0" algn="l">
              <a:lnSpc>
                <a:spcPct val="100000"/>
              </a:lnSpc>
              <a:spcBef>
                <a:spcPts val="560"/>
              </a:spcBef>
              <a:spcAft>
                <a:spcPts val="0"/>
              </a:spcAft>
              <a:buClr>
                <a:schemeClr val="dk1"/>
              </a:buClr>
              <a:buSzPts val="1800"/>
              <a:buChar char="■"/>
            </a:pPr>
            <a:r>
              <a:rPr b="0" i="0" lang="en-US" sz="2800" u="none" cap="none" strike="noStrike">
                <a:solidFill>
                  <a:schemeClr val="dk1"/>
                </a:solidFill>
                <a:latin typeface="Times New Roman"/>
                <a:ea typeface="Times New Roman"/>
                <a:cs typeface="Times New Roman"/>
                <a:sym typeface="Times New Roman"/>
              </a:rPr>
              <a:t>XML</a:t>
            </a:r>
            <a:endParaRPr/>
          </a:p>
          <a:p>
            <a:pPr indent="-165100" lvl="2" marL="1143000" marR="0" rtl="0" algn="l">
              <a:lnSpc>
                <a:spcPct val="100000"/>
              </a:lnSpc>
              <a:spcBef>
                <a:spcPts val="560"/>
              </a:spcBef>
              <a:spcAft>
                <a:spcPts val="0"/>
              </a:spcAft>
              <a:buClr>
                <a:schemeClr val="dk1"/>
              </a:buClr>
              <a:buSzPts val="1800"/>
              <a:buChar char="■"/>
            </a:pPr>
            <a:r>
              <a:rPr b="0" i="0" lang="en-US" sz="2800" u="none" cap="none" strike="noStrike">
                <a:solidFill>
                  <a:schemeClr val="dk1"/>
                </a:solidFill>
                <a:latin typeface="Times New Roman"/>
                <a:ea typeface="Times New Roman"/>
                <a:cs typeface="Times New Roman"/>
                <a:sym typeface="Times New Roman"/>
              </a:rPr>
              <a:t>Java</a:t>
            </a:r>
            <a:endParaRPr/>
          </a:p>
          <a:p>
            <a:pPr indent="-285750" lvl="1" marL="74295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Website</a:t>
            </a:r>
            <a:endParaRPr/>
          </a:p>
          <a:p>
            <a:pPr indent="-165100" lvl="2" marL="1143000" marR="0" rtl="0" algn="l">
              <a:lnSpc>
                <a:spcPct val="100000"/>
              </a:lnSpc>
              <a:spcBef>
                <a:spcPts val="560"/>
              </a:spcBef>
              <a:spcAft>
                <a:spcPts val="0"/>
              </a:spcAft>
              <a:buClr>
                <a:schemeClr val="dk1"/>
              </a:buClr>
              <a:buSzPts val="1800"/>
              <a:buChar char="■"/>
            </a:pPr>
            <a:r>
              <a:rPr b="0" i="0" lang="en-US" sz="2800" u="none" cap="none" strike="noStrike">
                <a:solidFill>
                  <a:schemeClr val="dk1"/>
                </a:solidFill>
                <a:latin typeface="Times New Roman"/>
                <a:ea typeface="Times New Roman"/>
                <a:cs typeface="Times New Roman"/>
                <a:sym typeface="Times New Roman"/>
              </a:rPr>
              <a:t>Javascript</a:t>
            </a:r>
            <a:endParaRPr b="0" i="0" sz="2800" u="none" cap="none" strike="noStrike">
              <a:solidFill>
                <a:schemeClr val="dk1"/>
              </a:solidFill>
              <a:latin typeface="Times New Roman"/>
              <a:ea typeface="Times New Roman"/>
              <a:cs typeface="Times New Roman"/>
              <a:sym typeface="Times New Roman"/>
            </a:endParaRPr>
          </a:p>
          <a:p>
            <a:pPr indent="-165100" lvl="2" marL="1143000" marR="0" rtl="0" algn="l">
              <a:lnSpc>
                <a:spcPct val="100000"/>
              </a:lnSpc>
              <a:spcBef>
                <a:spcPts val="560"/>
              </a:spcBef>
              <a:spcAft>
                <a:spcPts val="0"/>
              </a:spcAft>
              <a:buClr>
                <a:schemeClr val="dk1"/>
              </a:buClr>
              <a:buSzPts val="1800"/>
              <a:buChar char="■"/>
            </a:pPr>
            <a:r>
              <a:rPr b="0" i="0" lang="en-US" sz="2800" u="none" cap="none" strike="noStrike">
                <a:solidFill>
                  <a:schemeClr val="dk1"/>
                </a:solidFill>
                <a:latin typeface="Times New Roman"/>
                <a:ea typeface="Times New Roman"/>
                <a:cs typeface="Times New Roman"/>
                <a:sym typeface="Times New Roman"/>
              </a:rPr>
              <a:t>HTML</a:t>
            </a:r>
            <a:endParaRPr/>
          </a:p>
          <a:p>
            <a:pPr indent="-165100" lvl="2" marL="1143000" marR="0" rtl="0" algn="l">
              <a:lnSpc>
                <a:spcPct val="100000"/>
              </a:lnSpc>
              <a:spcBef>
                <a:spcPts val="560"/>
              </a:spcBef>
              <a:spcAft>
                <a:spcPts val="0"/>
              </a:spcAft>
              <a:buClr>
                <a:schemeClr val="dk1"/>
              </a:buClr>
              <a:buSzPts val="1800"/>
              <a:buChar char="■"/>
            </a:pPr>
            <a:r>
              <a:rPr b="0" i="0" lang="en-US" sz="2800" u="none" cap="none" strike="noStrike">
                <a:solidFill>
                  <a:schemeClr val="dk1"/>
                </a:solidFill>
                <a:latin typeface="Times New Roman"/>
                <a:ea typeface="Times New Roman"/>
                <a:cs typeface="Times New Roman"/>
                <a:sym typeface="Times New Roman"/>
              </a:rPr>
              <a:t>CSS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entury Schoolbook"/>
              <a:buNone/>
            </a:pPr>
            <a:r>
              <a:rPr lang="en-US" sz="3200"/>
              <a:t>HARDWARE &amp; SOFTWARE REQUIREMENTS</a:t>
            </a:r>
            <a:endParaRPr sz="3200"/>
          </a:p>
        </p:txBody>
      </p:sp>
      <p:sp>
        <p:nvSpPr>
          <p:cNvPr id="105" name="Google Shape;105;p2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40"/>
              <a:buChar char="●"/>
            </a:pPr>
            <a:r>
              <a:rPr lang="en-US" sz="3200">
                <a:solidFill>
                  <a:schemeClr val="dk1"/>
                </a:solidFill>
                <a:latin typeface="Times New Roman"/>
                <a:ea typeface="Times New Roman"/>
                <a:cs typeface="Times New Roman"/>
                <a:sym typeface="Times New Roman"/>
              </a:rPr>
              <a:t>Android App</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Android Studio</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Emulator – AVD</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Linux OS (MINT)</a:t>
            </a:r>
            <a:endParaRPr sz="3200">
              <a:solidFill>
                <a:schemeClr val="dk1"/>
              </a:solidFill>
              <a:latin typeface="Times New Roman"/>
              <a:ea typeface="Times New Roman"/>
              <a:cs typeface="Times New Roman"/>
              <a:sym typeface="Times New Roman"/>
            </a:endParaRPr>
          </a:p>
          <a:p>
            <a:pPr indent="-274320" lvl="0" marL="274320" rtl="0" algn="l">
              <a:spcBef>
                <a:spcPts val="600"/>
              </a:spcBef>
              <a:spcAft>
                <a:spcPts val="0"/>
              </a:spcAft>
              <a:buSzPts val="2240"/>
              <a:buChar char="●"/>
            </a:pPr>
            <a:r>
              <a:rPr lang="en-US" sz="3200">
                <a:solidFill>
                  <a:schemeClr val="dk1"/>
                </a:solidFill>
                <a:latin typeface="Times New Roman"/>
                <a:ea typeface="Times New Roman"/>
                <a:cs typeface="Times New Roman"/>
                <a:sym typeface="Times New Roman"/>
              </a:rPr>
              <a:t>Firebase</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Linux Cinnamon Mint</a:t>
            </a:r>
            <a:endParaRPr/>
          </a:p>
          <a:p>
            <a:pPr indent="-274320" lvl="0" marL="274320" rtl="0" algn="l">
              <a:spcBef>
                <a:spcPts val="600"/>
              </a:spcBef>
              <a:spcAft>
                <a:spcPts val="0"/>
              </a:spcAft>
              <a:buSzPts val="2240"/>
              <a:buChar char="●"/>
            </a:pPr>
            <a:r>
              <a:rPr lang="en-US" sz="3200">
                <a:solidFill>
                  <a:schemeClr val="dk1"/>
                </a:solidFill>
                <a:latin typeface="Times New Roman"/>
                <a:ea typeface="Times New Roman"/>
                <a:cs typeface="Times New Roman"/>
                <a:sym typeface="Times New Roman"/>
              </a:rPr>
              <a:t>Website</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Windows 7 Ultimate</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Eclipse</a:t>
            </a:r>
            <a:endParaRPr/>
          </a:p>
          <a:p>
            <a:pPr indent="-274320" lvl="1" marL="640080" rtl="0" algn="l">
              <a:spcBef>
                <a:spcPts val="400"/>
              </a:spcBef>
              <a:spcAft>
                <a:spcPts val="0"/>
              </a:spcAft>
              <a:buSzPts val="1600"/>
              <a:buChar char="○"/>
            </a:pPr>
            <a:r>
              <a:rPr lang="en-US" sz="2000">
                <a:solidFill>
                  <a:schemeClr val="dk1"/>
                </a:solidFill>
                <a:latin typeface="Times New Roman"/>
                <a:ea typeface="Times New Roman"/>
                <a:cs typeface="Times New Roman"/>
                <a:sym typeface="Times New Roman"/>
              </a:rPr>
              <a:t>Sublime Text Editor</a:t>
            </a:r>
            <a:endParaRPr/>
          </a:p>
          <a:p>
            <a:pPr indent="-274320" lvl="1" marL="640080" rtl="0" algn="l">
              <a:spcBef>
                <a:spcPts val="400"/>
              </a:spcBef>
              <a:spcAft>
                <a:spcPts val="1600"/>
              </a:spcAft>
              <a:buSzPts val="1600"/>
              <a:buNone/>
            </a:pPr>
            <a:r>
              <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98425" y="-137587"/>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US"/>
              <a:t>ARCHITECTURE DIAGRAM</a:t>
            </a:r>
            <a:endParaRPr/>
          </a:p>
        </p:txBody>
      </p:sp>
      <p:pic>
        <p:nvPicPr>
          <p:cNvPr descr="PhoneBlackAndWhite.png" id="111" name="Google Shape;111;p22"/>
          <p:cNvPicPr preferRelativeResize="0"/>
          <p:nvPr/>
        </p:nvPicPr>
        <p:blipFill rotWithShape="1">
          <a:blip r:embed="rId3">
            <a:alphaModFix/>
          </a:blip>
          <a:srcRect b="0" l="0" r="0" t="0"/>
          <a:stretch/>
        </p:blipFill>
        <p:spPr>
          <a:xfrm>
            <a:off x="122400" y="4353850"/>
            <a:ext cx="1023112" cy="1447800"/>
          </a:xfrm>
          <a:prstGeom prst="rect">
            <a:avLst/>
          </a:prstGeom>
          <a:noFill/>
          <a:ln>
            <a:noFill/>
          </a:ln>
        </p:spPr>
      </p:pic>
      <p:sp>
        <p:nvSpPr>
          <p:cNvPr id="112" name="Google Shape;112;p22"/>
          <p:cNvSpPr/>
          <p:nvPr/>
        </p:nvSpPr>
        <p:spPr>
          <a:xfrm>
            <a:off x="1760100" y="1847550"/>
            <a:ext cx="2743200" cy="1905012"/>
          </a:xfrm>
          <a:prstGeom prst="cloud">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FireBase</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DBaaS</a:t>
            </a:r>
            <a:endParaRPr sz="2400">
              <a:solidFill>
                <a:schemeClr val="dk1"/>
              </a:solidFill>
              <a:latin typeface="Times New Roman"/>
              <a:ea typeface="Times New Roman"/>
              <a:cs typeface="Times New Roman"/>
              <a:sym typeface="Times New Roman"/>
            </a:endParaRPr>
          </a:p>
        </p:txBody>
      </p:sp>
      <p:cxnSp>
        <p:nvCxnSpPr>
          <p:cNvPr id="113" name="Google Shape;113;p22"/>
          <p:cNvCxnSpPr/>
          <p:nvPr/>
        </p:nvCxnSpPr>
        <p:spPr>
          <a:xfrm rot="-5400000">
            <a:off x="960000" y="3562050"/>
            <a:ext cx="1066800" cy="990600"/>
          </a:xfrm>
          <a:prstGeom prst="straightConnector1">
            <a:avLst/>
          </a:prstGeom>
          <a:noFill/>
          <a:ln cap="flat" cmpd="sng" w="12700">
            <a:solidFill>
              <a:srgbClr val="FF6803"/>
            </a:solidFill>
            <a:prstDash val="solid"/>
            <a:round/>
            <a:headEnd len="sm" w="sm" type="none"/>
            <a:tailEnd len="med" w="med" type="stealth"/>
          </a:ln>
        </p:spPr>
      </p:cxnSp>
      <p:pic>
        <p:nvPicPr>
          <p:cNvPr descr="C:\Program Files (x86)\Microsoft Office\MEDIA\CAGCAT10\j0292982.wmf" id="114" name="Google Shape;114;p22"/>
          <p:cNvPicPr preferRelativeResize="0"/>
          <p:nvPr/>
        </p:nvPicPr>
        <p:blipFill rotWithShape="1">
          <a:blip r:embed="rId4">
            <a:alphaModFix/>
          </a:blip>
          <a:srcRect b="0" l="0" r="0" t="0"/>
          <a:stretch/>
        </p:blipFill>
        <p:spPr>
          <a:xfrm>
            <a:off x="6103500" y="4743150"/>
            <a:ext cx="1843430" cy="1819656"/>
          </a:xfrm>
          <a:prstGeom prst="rect">
            <a:avLst/>
          </a:prstGeom>
          <a:noFill/>
          <a:ln>
            <a:noFill/>
          </a:ln>
        </p:spPr>
      </p:pic>
      <p:cxnSp>
        <p:nvCxnSpPr>
          <p:cNvPr id="115" name="Google Shape;115;p22"/>
          <p:cNvCxnSpPr/>
          <p:nvPr/>
        </p:nvCxnSpPr>
        <p:spPr>
          <a:xfrm>
            <a:off x="3588900" y="2990550"/>
            <a:ext cx="2743200" cy="1500"/>
          </a:xfrm>
          <a:prstGeom prst="straightConnector1">
            <a:avLst/>
          </a:prstGeom>
          <a:noFill/>
          <a:ln cap="flat" cmpd="sng" w="12700">
            <a:solidFill>
              <a:srgbClr val="FF6803"/>
            </a:solidFill>
            <a:prstDash val="solid"/>
            <a:round/>
            <a:headEnd len="sm" w="sm" type="none"/>
            <a:tailEnd len="med" w="med" type="stealth"/>
          </a:ln>
        </p:spPr>
      </p:cxnSp>
      <p:sp>
        <p:nvSpPr>
          <p:cNvPr id="116" name="Google Shape;116;p22"/>
          <p:cNvSpPr/>
          <p:nvPr/>
        </p:nvSpPr>
        <p:spPr>
          <a:xfrm>
            <a:off x="4579500" y="1999950"/>
            <a:ext cx="1295406" cy="838188"/>
          </a:xfrm>
          <a:custGeom>
            <a:rect b="b" l="l" r="r" t="t"/>
            <a:pathLst>
              <a:path extrusionOk="0" h="21600" w="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extrusionOk="0" h="21600" w="21600">
                <a:moveTo>
                  <a:pt x="3486" y="1428"/>
                </a:moveTo>
                <a:lnTo>
                  <a:pt x="19954" y="1428"/>
                </a:lnTo>
                <a:lnTo>
                  <a:pt x="19954" y="20214"/>
                </a:lnTo>
                <a:lnTo>
                  <a:pt x="18256" y="20214"/>
                </a:lnTo>
                <a:lnTo>
                  <a:pt x="18256" y="2800"/>
                </a:lnTo>
                <a:lnTo>
                  <a:pt x="1645" y="2800"/>
                </a:lnTo>
                <a:lnTo>
                  <a:pt x="1645" y="1428"/>
                </a:lnTo>
                <a:lnTo>
                  <a:pt x="3486" y="1428"/>
                </a:lnTo>
                <a:close/>
              </a:path>
              <a:path extrusionOk="0" h="21600" w="21600">
                <a:moveTo>
                  <a:pt x="0" y="18014"/>
                </a:moveTo>
                <a:lnTo>
                  <a:pt x="4434" y="18000"/>
                </a:lnTo>
                <a:lnTo>
                  <a:pt x="4434" y="21600"/>
                </a:lnTo>
                <a:lnTo>
                  <a:pt x="0" y="18014"/>
                </a:lnTo>
                <a:close/>
              </a:path>
            </a:pathLst>
          </a:custGeom>
          <a:solidFill>
            <a:srgbClr val="D8EBB3"/>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json</a:t>
            </a:r>
            <a:endParaRPr sz="1600">
              <a:solidFill>
                <a:schemeClr val="dk1"/>
              </a:solidFill>
              <a:latin typeface="Times New Roman"/>
              <a:ea typeface="Times New Roman"/>
              <a:cs typeface="Times New Roman"/>
              <a:sym typeface="Times New Roman"/>
            </a:endParaRPr>
          </a:p>
        </p:txBody>
      </p:sp>
      <p:pic>
        <p:nvPicPr>
          <p:cNvPr descr="5847f40ecef1014c0b5e488a.png" id="117" name="Google Shape;117;p22"/>
          <p:cNvPicPr preferRelativeResize="0"/>
          <p:nvPr/>
        </p:nvPicPr>
        <p:blipFill rotWithShape="1">
          <a:blip r:embed="rId5">
            <a:alphaModFix/>
          </a:blip>
          <a:srcRect b="0" l="0" r="0" t="0"/>
          <a:stretch/>
        </p:blipFill>
        <p:spPr>
          <a:xfrm>
            <a:off x="2750700" y="1999950"/>
            <a:ext cx="567184" cy="778548"/>
          </a:xfrm>
          <a:prstGeom prst="rect">
            <a:avLst/>
          </a:prstGeom>
          <a:noFill/>
          <a:ln>
            <a:noFill/>
          </a:ln>
        </p:spPr>
      </p:pic>
      <p:sp>
        <p:nvSpPr>
          <p:cNvPr id="118" name="Google Shape;118;p22"/>
          <p:cNvSpPr/>
          <p:nvPr/>
        </p:nvSpPr>
        <p:spPr>
          <a:xfrm rot="-2778741">
            <a:off x="491229" y="3176907"/>
            <a:ext cx="1295419" cy="838200"/>
          </a:xfrm>
          <a:custGeom>
            <a:rect b="b" l="l" r="r" t="t"/>
            <a:pathLst>
              <a:path extrusionOk="0" h="21600" w="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extrusionOk="0" h="21600" w="21600">
                <a:moveTo>
                  <a:pt x="3486" y="1428"/>
                </a:moveTo>
                <a:lnTo>
                  <a:pt x="19954" y="1428"/>
                </a:lnTo>
                <a:lnTo>
                  <a:pt x="19954" y="20214"/>
                </a:lnTo>
                <a:lnTo>
                  <a:pt x="18256" y="20214"/>
                </a:lnTo>
                <a:lnTo>
                  <a:pt x="18256" y="2800"/>
                </a:lnTo>
                <a:lnTo>
                  <a:pt x="1645" y="2800"/>
                </a:lnTo>
                <a:lnTo>
                  <a:pt x="1645" y="1428"/>
                </a:lnTo>
                <a:lnTo>
                  <a:pt x="3486" y="1428"/>
                </a:lnTo>
                <a:close/>
              </a:path>
              <a:path extrusionOk="0" h="21600" w="21600">
                <a:moveTo>
                  <a:pt x="0" y="18014"/>
                </a:moveTo>
                <a:lnTo>
                  <a:pt x="4434" y="18000"/>
                </a:lnTo>
                <a:lnTo>
                  <a:pt x="4434" y="21600"/>
                </a:lnTo>
                <a:lnTo>
                  <a:pt x="0" y="18014"/>
                </a:lnTo>
                <a:close/>
              </a:path>
            </a:pathLst>
          </a:custGeom>
          <a:solidFill>
            <a:srgbClr val="D8EBB3"/>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Data</a:t>
            </a:r>
            <a:endParaRPr sz="1600">
              <a:solidFill>
                <a:schemeClr val="dk1"/>
              </a:solidFill>
              <a:latin typeface="Times New Roman"/>
              <a:ea typeface="Times New Roman"/>
              <a:cs typeface="Times New Roman"/>
              <a:sym typeface="Times New Roman"/>
            </a:endParaRPr>
          </a:p>
        </p:txBody>
      </p:sp>
      <p:sp>
        <p:nvSpPr>
          <p:cNvPr id="119" name="Google Shape;119;p22"/>
          <p:cNvSpPr/>
          <p:nvPr/>
        </p:nvSpPr>
        <p:spPr>
          <a:xfrm>
            <a:off x="6332100" y="1923750"/>
            <a:ext cx="1809756" cy="1809756"/>
          </a:xfrm>
          <a:custGeom>
            <a:rect b="b" l="l" r="r" t="t"/>
            <a:pathLst>
              <a:path extrusionOk="0" h="21600" w="21600">
                <a:moveTo>
                  <a:pt x="0" y="0"/>
                </a:moveTo>
                <a:lnTo>
                  <a:pt x="21600" y="0"/>
                </a:lnTo>
                <a:lnTo>
                  <a:pt x="21600" y="21600"/>
                </a:lnTo>
                <a:lnTo>
                  <a:pt x="0" y="21600"/>
                </a:lnTo>
                <a:lnTo>
                  <a:pt x="0" y="0"/>
                </a:lnTo>
                <a:close/>
              </a:path>
              <a:path extrusionOk="0" h="21600" w="2160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120" name="Google Shape;120;p22"/>
          <p:cNvCxnSpPr/>
          <p:nvPr/>
        </p:nvCxnSpPr>
        <p:spPr>
          <a:xfrm rot="5400000">
            <a:off x="6560744" y="4285994"/>
            <a:ext cx="1066800" cy="1500"/>
          </a:xfrm>
          <a:prstGeom prst="straightConnector1">
            <a:avLst/>
          </a:prstGeom>
          <a:noFill/>
          <a:ln cap="flat" cmpd="sng" w="12700">
            <a:solidFill>
              <a:srgbClr val="FF6803"/>
            </a:solidFill>
            <a:prstDash val="solid"/>
            <a:round/>
            <a:headEnd len="sm" w="sm" type="none"/>
            <a:tailEnd len="med" w="med" type="stealth"/>
          </a:ln>
        </p:spPr>
      </p:cxnSp>
      <p:sp>
        <p:nvSpPr>
          <p:cNvPr id="121" name="Google Shape;121;p22"/>
          <p:cNvSpPr txBox="1"/>
          <p:nvPr/>
        </p:nvSpPr>
        <p:spPr>
          <a:xfrm>
            <a:off x="6636900" y="1161750"/>
            <a:ext cx="12627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Web Server</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Servelet</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2" name="Google Shape;122;p22"/>
          <p:cNvSpPr/>
          <p:nvPr/>
        </p:nvSpPr>
        <p:spPr>
          <a:xfrm>
            <a:off x="7170300" y="3828750"/>
            <a:ext cx="1295406" cy="838188"/>
          </a:xfrm>
          <a:custGeom>
            <a:rect b="b" l="l" r="r" t="t"/>
            <a:pathLst>
              <a:path extrusionOk="0" h="21600" w="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extrusionOk="0" h="21600" w="21600">
                <a:moveTo>
                  <a:pt x="3486" y="1428"/>
                </a:moveTo>
                <a:lnTo>
                  <a:pt x="19954" y="1428"/>
                </a:lnTo>
                <a:lnTo>
                  <a:pt x="19954" y="20214"/>
                </a:lnTo>
                <a:lnTo>
                  <a:pt x="18256" y="20214"/>
                </a:lnTo>
                <a:lnTo>
                  <a:pt x="18256" y="2800"/>
                </a:lnTo>
                <a:lnTo>
                  <a:pt x="1645" y="2800"/>
                </a:lnTo>
                <a:lnTo>
                  <a:pt x="1645" y="1428"/>
                </a:lnTo>
                <a:lnTo>
                  <a:pt x="3486" y="1428"/>
                </a:lnTo>
                <a:close/>
              </a:path>
              <a:path extrusionOk="0" h="21600" w="21600">
                <a:moveTo>
                  <a:pt x="0" y="18014"/>
                </a:moveTo>
                <a:lnTo>
                  <a:pt x="4434" y="18000"/>
                </a:lnTo>
                <a:lnTo>
                  <a:pt x="4434" y="21600"/>
                </a:lnTo>
                <a:lnTo>
                  <a:pt x="0" y="18014"/>
                </a:lnTo>
                <a:close/>
              </a:path>
            </a:pathLst>
          </a:custGeom>
          <a:solidFill>
            <a:srgbClr val="D8EBB3"/>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entury Schoolbook"/>
                <a:ea typeface="Century Schoolbook"/>
                <a:cs typeface="Century Schoolbook"/>
                <a:sym typeface="Century Schoolbook"/>
              </a:rPr>
              <a:t>jsp</a:t>
            </a:r>
            <a:endParaRPr sz="1600">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