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06A1A1-53A2-4BB5-A2D1-C867AF0563FB}" v="40" dt="2024-04-29T14:03:03.796"/>
    <p1510:client id="{8095F35A-B2A2-4CEF-97CD-5B3FA798634F}" v="44" dt="2024-04-29T13:57:28.989"/>
    <p1510:client id="{97A895B9-0B54-45CB-9175-DA78906B228B}" v="9" dt="2024-04-29T13:49:33.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D941-57EC-B354-0B7F-CECCB3557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E59620-8F31-33AF-87EA-6A5DB1362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638BA6-DF17-F61C-D859-1A2F574196A0}"/>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5" name="Footer Placeholder 4">
            <a:extLst>
              <a:ext uri="{FF2B5EF4-FFF2-40B4-BE49-F238E27FC236}">
                <a16:creationId xmlns:a16="http://schemas.microsoft.com/office/drawing/2014/main" id="{15D72C3E-8462-EA94-0EC6-E6441505D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755071-66E6-3E78-D713-BC42EC7CD6CA}"/>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193448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2165-CD4D-7697-550A-D82AFDE4C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B7EFF2-512F-1268-4778-37B34D017A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D501B-31F0-7592-DD4B-29BCB0CE4275}"/>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5" name="Footer Placeholder 4">
            <a:extLst>
              <a:ext uri="{FF2B5EF4-FFF2-40B4-BE49-F238E27FC236}">
                <a16:creationId xmlns:a16="http://schemas.microsoft.com/office/drawing/2014/main" id="{56743491-08A7-4F73-1B77-8098FB194B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163B3-7F83-F151-FCC5-A012E2D8B542}"/>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1667675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0C22F-1C51-5EBD-A6C3-9B0F1D7FE7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D5F25C-3529-CCDB-514A-84A86576E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02C98A-C77C-EDA7-E6DE-6352EDEF965E}"/>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5" name="Footer Placeholder 4">
            <a:extLst>
              <a:ext uri="{FF2B5EF4-FFF2-40B4-BE49-F238E27FC236}">
                <a16:creationId xmlns:a16="http://schemas.microsoft.com/office/drawing/2014/main" id="{EB306ACE-C63A-87B2-6599-3FB2198D3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A7368-FA35-1E53-347F-AAF27C2E2566}"/>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264227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1236-C7F0-D0AB-2E85-19F5EB9C18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12038B-9D14-B34F-ECEF-73AF5A8A67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6C27E-4586-4274-7757-8A553E74582E}"/>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5" name="Footer Placeholder 4">
            <a:extLst>
              <a:ext uri="{FF2B5EF4-FFF2-40B4-BE49-F238E27FC236}">
                <a16:creationId xmlns:a16="http://schemas.microsoft.com/office/drawing/2014/main" id="{EF447588-32DD-90EC-320B-006659854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A64C3-47EC-4B32-26CB-F6DEB95FC1BB}"/>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335330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FCAF-585C-4DE7-A605-0AC97DABB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599FA-172D-8E10-1C28-ED42E7C62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E54261-1DAB-BCB7-F7B0-AD586DC9220D}"/>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5" name="Footer Placeholder 4">
            <a:extLst>
              <a:ext uri="{FF2B5EF4-FFF2-40B4-BE49-F238E27FC236}">
                <a16:creationId xmlns:a16="http://schemas.microsoft.com/office/drawing/2014/main" id="{D5803F3A-F4AB-305B-E3EB-237FAD74F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490A3-2727-A95F-1BA2-D3B1BF12790B}"/>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55806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273A-C5BA-1B6D-59F1-C63A4C32A7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9FEF78-CC2E-A724-86D4-DA2C53CD1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CBB88D-C2DC-BD93-5ACA-FE68AF58A3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BE34C6-C44D-17C9-B1F3-A4788891B891}"/>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6" name="Footer Placeholder 5">
            <a:extLst>
              <a:ext uri="{FF2B5EF4-FFF2-40B4-BE49-F238E27FC236}">
                <a16:creationId xmlns:a16="http://schemas.microsoft.com/office/drawing/2014/main" id="{C474ABC3-35DB-F71B-B291-447FAE7715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FE97D5-5924-20CD-EC8B-9514C36FD450}"/>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409544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FEC5-5BCA-9430-122C-1C7F61C596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E68B7-BD8D-D1DD-B1A8-8EB4EFD36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F3A5E0-0976-ACA3-DFDC-B8D2448EE4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45CD6A-8603-E854-1955-5F1BFE4B9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3F8A1-BE6B-3F14-D794-692F59668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25AFB9-C738-50B4-B0D6-73B5C5802E5B}"/>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8" name="Footer Placeholder 7">
            <a:extLst>
              <a:ext uri="{FF2B5EF4-FFF2-40B4-BE49-F238E27FC236}">
                <a16:creationId xmlns:a16="http://schemas.microsoft.com/office/drawing/2014/main" id="{D7FD8218-C2E0-9DF7-A421-FC1DB5B4AE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707C4D-A352-18BB-BAFB-A9B8DF5A1A5D}"/>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143341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16362-008A-A62E-E701-3917F113D1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28EE45-5710-B0D1-C345-9FD551285F21}"/>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4" name="Footer Placeholder 3">
            <a:extLst>
              <a:ext uri="{FF2B5EF4-FFF2-40B4-BE49-F238E27FC236}">
                <a16:creationId xmlns:a16="http://schemas.microsoft.com/office/drawing/2014/main" id="{D3D2EEC7-F2C9-F75D-0292-65F4A88A24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4F2387-2F2F-34F5-C687-FBAACF251F7A}"/>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283276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488D5-C95C-E34C-3924-C30E3D5A8EE2}"/>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3" name="Footer Placeholder 2">
            <a:extLst>
              <a:ext uri="{FF2B5EF4-FFF2-40B4-BE49-F238E27FC236}">
                <a16:creationId xmlns:a16="http://schemas.microsoft.com/office/drawing/2014/main" id="{80887E7A-29AE-7842-77A1-3157F2E076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82E8D2-039D-65FE-A143-39C2D9E4233F}"/>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7849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29B0-C0AD-ACFE-49BA-A0A0BD4FA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50CDCE-54B5-C612-A12D-B8242A825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68DC7A-325E-1DD2-CF02-EF90825EE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AF91F-BD79-10E5-9B3D-8D62B7C56C90}"/>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6" name="Footer Placeholder 5">
            <a:extLst>
              <a:ext uri="{FF2B5EF4-FFF2-40B4-BE49-F238E27FC236}">
                <a16:creationId xmlns:a16="http://schemas.microsoft.com/office/drawing/2014/main" id="{2FAB59C8-B8CC-0C40-3A0F-3F14AF927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70D7A8-E351-8158-25BF-0AE2CA97E2F4}"/>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407416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F681-A741-9712-57A8-DD6D6CA24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21FD5E-03CF-0535-2FED-D44F7CBAC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0F904E-ED32-C8C9-F0D8-BA4B499A7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75C9A-05A9-D0A2-F684-D55CB4BC6F41}"/>
              </a:ext>
            </a:extLst>
          </p:cNvPr>
          <p:cNvSpPr>
            <a:spLocks noGrp="1"/>
          </p:cNvSpPr>
          <p:nvPr>
            <p:ph type="dt" sz="half" idx="10"/>
          </p:nvPr>
        </p:nvSpPr>
        <p:spPr/>
        <p:txBody>
          <a:bodyPr/>
          <a:lstStyle/>
          <a:p>
            <a:fld id="{EB731C00-CF74-490F-BFE2-1513459C4733}" type="datetimeFigureOut">
              <a:rPr lang="en-IN" smtClean="0"/>
              <a:t>29-04-2024</a:t>
            </a:fld>
            <a:endParaRPr lang="en-IN"/>
          </a:p>
        </p:txBody>
      </p:sp>
      <p:sp>
        <p:nvSpPr>
          <p:cNvPr id="6" name="Footer Placeholder 5">
            <a:extLst>
              <a:ext uri="{FF2B5EF4-FFF2-40B4-BE49-F238E27FC236}">
                <a16:creationId xmlns:a16="http://schemas.microsoft.com/office/drawing/2014/main" id="{36C9E15C-F0C9-CB40-96D2-E9B9795054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62B7A-61B1-0EE0-A2ED-02F86ACEC43B}"/>
              </a:ext>
            </a:extLst>
          </p:cNvPr>
          <p:cNvSpPr>
            <a:spLocks noGrp="1"/>
          </p:cNvSpPr>
          <p:nvPr>
            <p:ph type="sldNum" sz="quarter" idx="12"/>
          </p:nvPr>
        </p:nvSpPr>
        <p:spPr/>
        <p:txBody>
          <a:bodyPr/>
          <a:lstStyle/>
          <a:p>
            <a:fld id="{9B651F85-0742-4C5E-96FA-C9414ABD2A7C}" type="slidenum">
              <a:rPr lang="en-IN" smtClean="0"/>
              <a:t>‹#›</a:t>
            </a:fld>
            <a:endParaRPr lang="en-IN"/>
          </a:p>
        </p:txBody>
      </p:sp>
    </p:spTree>
    <p:extLst>
      <p:ext uri="{BB962C8B-B14F-4D97-AF65-F5344CB8AC3E}">
        <p14:creationId xmlns:p14="http://schemas.microsoft.com/office/powerpoint/2010/main" val="403615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E9F23-2136-CA91-A0AC-3AC4CC8D6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2065A5-71C2-CAA2-0F64-ECD6D2855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C538A-26BE-CD70-B11A-9DABAE39A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31C00-CF74-490F-BFE2-1513459C4733}" type="datetimeFigureOut">
              <a:rPr lang="en-IN" smtClean="0"/>
              <a:t>29-04-2024</a:t>
            </a:fld>
            <a:endParaRPr lang="en-IN"/>
          </a:p>
        </p:txBody>
      </p:sp>
      <p:sp>
        <p:nvSpPr>
          <p:cNvPr id="5" name="Footer Placeholder 4">
            <a:extLst>
              <a:ext uri="{FF2B5EF4-FFF2-40B4-BE49-F238E27FC236}">
                <a16:creationId xmlns:a16="http://schemas.microsoft.com/office/drawing/2014/main" id="{4A35D30F-8F24-E16E-E956-30949340D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651758-8A51-631E-0E47-ECF276196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51F85-0742-4C5E-96FA-C9414ABD2A7C}" type="slidenum">
              <a:rPr lang="en-IN" smtClean="0"/>
              <a:t>‹#›</a:t>
            </a:fld>
            <a:endParaRPr lang="en-IN"/>
          </a:p>
        </p:txBody>
      </p:sp>
    </p:spTree>
    <p:extLst>
      <p:ext uri="{BB962C8B-B14F-4D97-AF65-F5344CB8AC3E}">
        <p14:creationId xmlns:p14="http://schemas.microsoft.com/office/powerpoint/2010/main" val="111791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ountercurrents.org/2016/12/it-wasnt-all-bad-5-signs-of-positive-change-in-2016/" TargetMode="External"/><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40536074@N04/4146730230" TargetMode="External"/><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anarmenian.net/eng/news/245368/" TargetMode="External"/><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ynextmove.org/profile/summary/15-1299.02?redir=15-1199.05" TargetMode="External"/><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C19102F6-C703-C7CA-8C64-8BA9BD10D24B}"/>
              </a:ext>
            </a:extLst>
          </p:cNvPr>
          <p:cNvPicPr>
            <a:picLocks noChangeAspect="1"/>
          </p:cNvPicPr>
          <p:nvPr/>
        </p:nvPicPr>
        <p:blipFill rotWithShape="1">
          <a:blip r:embed="rId2">
            <a:alphaModFix amt="50000"/>
          </a:blip>
          <a:srcRect t="14604"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B15F08A5-89B4-9CD9-7E06-EAD5A81C8EFF}"/>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Crowd Kindness: Amplifying Your Impact</a:t>
            </a:r>
            <a:endParaRPr lang="en-IN">
              <a:solidFill>
                <a:srgbClr val="FFFFFF"/>
              </a:solidFill>
            </a:endParaRPr>
          </a:p>
        </p:txBody>
      </p:sp>
      <p:sp>
        <p:nvSpPr>
          <p:cNvPr id="3" name="Subtitle 2">
            <a:extLst>
              <a:ext uri="{FF2B5EF4-FFF2-40B4-BE49-F238E27FC236}">
                <a16:creationId xmlns:a16="http://schemas.microsoft.com/office/drawing/2014/main" id="{19EFD417-B970-1D57-F0A7-3F2279B6FDF6}"/>
              </a:ext>
            </a:extLst>
          </p:cNvPr>
          <p:cNvSpPr>
            <a:spLocks noGrp="1"/>
          </p:cNvSpPr>
          <p:nvPr>
            <p:ph type="subTitle" idx="1"/>
          </p:nvPr>
        </p:nvSpPr>
        <p:spPr>
          <a:xfrm>
            <a:off x="1524000" y="4159404"/>
            <a:ext cx="9144000" cy="1098395"/>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24766618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oyalty Free Non Profit Stock Photos | rawpixel">
            <a:extLst>
              <a:ext uri="{FF2B5EF4-FFF2-40B4-BE49-F238E27FC236}">
                <a16:creationId xmlns:a16="http://schemas.microsoft.com/office/drawing/2014/main" id="{0FF161ED-91B3-D45D-73DE-CEB1EF701B5A}"/>
              </a:ext>
            </a:extLst>
          </p:cNvPr>
          <p:cNvPicPr>
            <a:picLocks noChangeAspect="1"/>
          </p:cNvPicPr>
          <p:nvPr/>
        </p:nvPicPr>
        <p:blipFill rotWithShape="1">
          <a:blip r:embed="rId2"/>
          <a:srcRect t="2512"/>
          <a:stretch/>
        </p:blipFill>
        <p:spPr>
          <a:xfrm>
            <a:off x="1"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0B380-45F0-CE82-E733-BA81895B8171}"/>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Conclusion</a:t>
            </a:r>
          </a:p>
        </p:txBody>
      </p:sp>
      <p:sp>
        <p:nvSpPr>
          <p:cNvPr id="3" name="TextBox 2">
            <a:extLst>
              <a:ext uri="{FF2B5EF4-FFF2-40B4-BE49-F238E27FC236}">
                <a16:creationId xmlns:a16="http://schemas.microsoft.com/office/drawing/2014/main" id="{4DDFF7BB-621B-3040-35EF-422312A40790}"/>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t>In conclusion, the development of the donation website has been a significant endeavor aimed at creating a platform that facilitates charitable giving and fosters community engagement. By leveraging a modern tech stack including React.js, Node.js, and MongoDB, we have successfully built a robust and user-friendly platform. The integration of tools such as Material UI and Redux Toolkit ensures a seamless user experience, while JWT token authentication enhances security. Through this project, we have not only provided users with a convenient way to contribute to charitable causes but also created a sense of community and solidarity. Moving forward, we are committed to further enhancing the platform's functionality, scalability, and accessibility to continue making a positive impact on society.</a:t>
            </a:r>
          </a:p>
        </p:txBody>
      </p:sp>
    </p:spTree>
    <p:extLst>
      <p:ext uri="{BB962C8B-B14F-4D97-AF65-F5344CB8AC3E}">
        <p14:creationId xmlns:p14="http://schemas.microsoft.com/office/powerpoint/2010/main" val="208574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munity People Human · Free image on Pixabay">
            <a:extLst>
              <a:ext uri="{FF2B5EF4-FFF2-40B4-BE49-F238E27FC236}">
                <a16:creationId xmlns:a16="http://schemas.microsoft.com/office/drawing/2014/main" id="{274B6585-0CEA-F506-E3A2-B100867F4AF6}"/>
              </a:ext>
            </a:extLst>
          </p:cNvPr>
          <p:cNvPicPr>
            <a:picLocks noChangeAspect="1"/>
          </p:cNvPicPr>
          <p:nvPr/>
        </p:nvPicPr>
        <p:blipFill rotWithShape="1">
          <a:blip r:embed="rId2"/>
          <a:srcRect t="2109" b="12698"/>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2B8FD-F76D-BAD1-6684-FB477F01E78C}"/>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Applications</a:t>
            </a:r>
          </a:p>
        </p:txBody>
      </p:sp>
      <p:sp>
        <p:nvSpPr>
          <p:cNvPr id="3" name="TextBox 2">
            <a:extLst>
              <a:ext uri="{FF2B5EF4-FFF2-40B4-BE49-F238E27FC236}">
                <a16:creationId xmlns:a16="http://schemas.microsoft.com/office/drawing/2014/main" id="{297A35C7-8428-8B0E-E002-8CD03EA58490}"/>
              </a:ext>
            </a:extLst>
          </p:cNvPr>
          <p:cNvSpPr txBox="1"/>
          <p:nvPr/>
        </p:nvSpPr>
        <p:spPr>
          <a:xfrm>
            <a:off x="7531610" y="2434201"/>
            <a:ext cx="3822189" cy="3742762"/>
          </a:xfrm>
          <a:prstGeom prst="rect">
            <a:avLst/>
          </a:prstGeom>
        </p:spPr>
        <p:txBody>
          <a:bodyPr vert="horz" lIns="91440" tIns="45720" rIns="91440" bIns="45720" rtlCol="0" anchor="t">
            <a:normAutofit/>
          </a:bodyPr>
          <a:lstStyle/>
          <a:p>
            <a:pPr>
              <a:lnSpc>
                <a:spcPct val="90000"/>
              </a:lnSpc>
              <a:spcAft>
                <a:spcPts val="600"/>
              </a:spcAft>
            </a:pPr>
            <a:r>
              <a:rPr lang="en-US" sz="2000" dirty="0"/>
              <a:t>1. Charitable Organizations        </a:t>
            </a:r>
            <a:endParaRPr lang="en-US"/>
          </a:p>
          <a:p>
            <a:pPr>
              <a:lnSpc>
                <a:spcPct val="90000"/>
              </a:lnSpc>
              <a:spcAft>
                <a:spcPts val="600"/>
              </a:spcAft>
            </a:pPr>
            <a:r>
              <a:rPr lang="en-US" sz="2000"/>
              <a:t>2. Individual Fundraisers       </a:t>
            </a:r>
            <a:endParaRPr lang="en-US"/>
          </a:p>
          <a:p>
            <a:pPr>
              <a:lnSpc>
                <a:spcPct val="90000"/>
              </a:lnSpc>
              <a:spcAft>
                <a:spcPts val="600"/>
              </a:spcAft>
            </a:pPr>
            <a:r>
              <a:rPr lang="en-US" sz="2000"/>
              <a:t>3. </a:t>
            </a:r>
            <a:r>
              <a:rPr lang="en-US" sz="2000" dirty="0"/>
              <a:t>Community Groups     </a:t>
            </a:r>
            <a:endParaRPr lang="en-US" dirty="0"/>
          </a:p>
          <a:p>
            <a:pPr>
              <a:lnSpc>
                <a:spcPct val="90000"/>
              </a:lnSpc>
              <a:spcAft>
                <a:spcPts val="600"/>
              </a:spcAft>
            </a:pPr>
            <a:r>
              <a:rPr lang="en-US" sz="2000"/>
              <a:t>4. </a:t>
            </a:r>
            <a:r>
              <a:rPr lang="en-US" sz="2000" dirty="0"/>
              <a:t>Educational Institutions     </a:t>
            </a:r>
            <a:endParaRPr lang="en-US"/>
          </a:p>
          <a:p>
            <a:pPr>
              <a:lnSpc>
                <a:spcPct val="90000"/>
              </a:lnSpc>
              <a:spcAft>
                <a:spcPts val="600"/>
              </a:spcAft>
            </a:pPr>
            <a:r>
              <a:rPr lang="en-US" sz="2000" dirty="0"/>
              <a:t>5. Businesses       </a:t>
            </a:r>
            <a:endParaRPr lang="en-US"/>
          </a:p>
          <a:p>
            <a:pPr>
              <a:lnSpc>
                <a:spcPct val="90000"/>
              </a:lnSpc>
              <a:spcAft>
                <a:spcPts val="600"/>
              </a:spcAft>
            </a:pPr>
            <a:r>
              <a:rPr lang="en-US" sz="2000"/>
              <a:t>6. Event </a:t>
            </a:r>
            <a:r>
              <a:rPr lang="en-US" sz="2000" dirty="0"/>
              <a:t>Organizers     </a:t>
            </a:r>
            <a:endParaRPr lang="en-US"/>
          </a:p>
          <a:p>
            <a:pPr>
              <a:lnSpc>
                <a:spcPct val="90000"/>
              </a:lnSpc>
              <a:spcAft>
                <a:spcPts val="600"/>
              </a:spcAft>
            </a:pPr>
            <a:r>
              <a:rPr lang="en-US" sz="2000" dirty="0"/>
              <a:t>7. Individual Donors        </a:t>
            </a:r>
            <a:endParaRPr lang="en-US"/>
          </a:p>
          <a:p>
            <a:pPr>
              <a:lnSpc>
                <a:spcPct val="90000"/>
              </a:lnSpc>
              <a:spcAft>
                <a:spcPts val="600"/>
              </a:spcAft>
            </a:pPr>
            <a:r>
              <a:rPr lang="en-US" sz="2000" dirty="0"/>
              <a:t>8. Volunteer Groups</a:t>
            </a:r>
            <a:endParaRPr lang="en-US">
              <a:cs typeface="Calibri"/>
            </a:endParaRPr>
          </a:p>
        </p:txBody>
      </p:sp>
    </p:spTree>
    <p:extLst>
      <p:ext uri="{BB962C8B-B14F-4D97-AF65-F5344CB8AC3E}">
        <p14:creationId xmlns:p14="http://schemas.microsoft.com/office/powerpoint/2010/main" val="351379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FA9888-9BA5-1563-8086-CCC6C3EDDD2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47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CBED7-3214-3F7C-458C-09294C69155B}"/>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000"/>
              <a:t>About CrowdKindness</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C770D76-C449-A7CA-6FB7-4AF75AE2EB78}"/>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a:t>CrowdKindness is a crowdfunding platform that enables individuals, groups, organizations to raise funds for a wide range of personal, charitable, and community- oriented causes. This platform provides a digital space where donors and fundraisers can connect, collaborate, and contribute to meaningful causes, ranging from personal emergencies to large-scale humanitarian efforts. Our website offers a comprehensive platform that caters to a diverse range of users, from donors looking to contribute to meaningful causes to fundraisers seeking support for their initiatives. With robust features and secure payment methods, our platform empowers users to engage in philanthropy, manage donations, and effect positive change in their communities.</a:t>
            </a:r>
          </a:p>
        </p:txBody>
      </p:sp>
      <p:pic>
        <p:nvPicPr>
          <p:cNvPr id="5" name="Picture 4" descr="One in a crowd">
            <a:extLst>
              <a:ext uri="{FF2B5EF4-FFF2-40B4-BE49-F238E27FC236}">
                <a16:creationId xmlns:a16="http://schemas.microsoft.com/office/drawing/2014/main" id="{5F97DF21-F3A8-87BA-7CA9-99653A02697C}"/>
              </a:ext>
            </a:extLst>
          </p:cNvPr>
          <p:cNvPicPr>
            <a:picLocks noChangeAspect="1"/>
          </p:cNvPicPr>
          <p:nvPr/>
        </p:nvPicPr>
        <p:blipFill rotWithShape="1">
          <a:blip r:embed="rId2"/>
          <a:srcRect l="12386" r="1238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4785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in a puddle with their hands up&#10;&#10;Description automatically generated">
            <a:extLst>
              <a:ext uri="{FF2B5EF4-FFF2-40B4-BE49-F238E27FC236}">
                <a16:creationId xmlns:a16="http://schemas.microsoft.com/office/drawing/2014/main" id="{ABB47F57-C560-CC70-B797-B751AF20BC6B}"/>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39AA6A8E-8410-86E6-1826-CEE984CC53E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Motivation</a:t>
            </a:r>
          </a:p>
        </p:txBody>
      </p:sp>
      <p:sp>
        <p:nvSpPr>
          <p:cNvPr id="3" name="TextBox 2">
            <a:extLst>
              <a:ext uri="{FF2B5EF4-FFF2-40B4-BE49-F238E27FC236}">
                <a16:creationId xmlns:a16="http://schemas.microsoft.com/office/drawing/2014/main" id="{C0CFE1F4-23FF-B699-25EB-FC6BCB305C65}"/>
              </a:ext>
            </a:extLst>
          </p:cNvPr>
          <p:cNvSpPr txBox="1"/>
          <p:nvPr/>
        </p:nvSpPr>
        <p:spPr>
          <a:xfrm>
            <a:off x="838200" y="1825625"/>
            <a:ext cx="10515600" cy="435133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solidFill>
                  <a:srgbClr val="FFFFFF"/>
                </a:solidFill>
              </a:rPr>
              <a:t>The motivation behind our project stems from a deep-seated belief in the transformative power of collective giving and the potential to effect positive change through technology. In today's interconnected world, we are presented with unprecedented opportunities to connect with and support causes that matter to us, yet navigating the complexities of traditional fundraising can be daunting. </a:t>
            </a:r>
            <a:endParaRPr lang="en-US" dirty="0"/>
          </a:p>
          <a:p>
            <a:pPr indent="-228600">
              <a:lnSpc>
                <a:spcPct val="90000"/>
              </a:lnSpc>
              <a:spcAft>
                <a:spcPts val="600"/>
              </a:spcAft>
              <a:buFont typeface="Arial" panose="020B0604020202020204" pitchFamily="34" charset="0"/>
              <a:buChar char="•"/>
            </a:pPr>
            <a:r>
              <a:rPr lang="en-US" dirty="0">
                <a:solidFill>
                  <a:srgbClr val="FFFFFF"/>
                </a:solidFill>
              </a:rPr>
              <a:t>Our project seeks to bridge this gap by providing a user-friendly and inclusive platform that empowers individuals and organizations to rally support for their initiatives, amplify their voices, and make a tangible impact on the causes they care about. By harnessing the reach and accessibility of the internet, we aim to democratize philanthropy and create a space where anyone, regardless of background or resources, can become a catalyst for change.</a:t>
            </a:r>
            <a:endParaRPr lang="en-US" dirty="0"/>
          </a:p>
        </p:txBody>
      </p:sp>
      <p:sp>
        <p:nvSpPr>
          <p:cNvPr id="6" name="TextBox 5">
            <a:extLst>
              <a:ext uri="{FF2B5EF4-FFF2-40B4-BE49-F238E27FC236}">
                <a16:creationId xmlns:a16="http://schemas.microsoft.com/office/drawing/2014/main" id="{561F69EA-9D7D-F1FE-7F4E-06B02B587BFA}"/>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40233282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ribbon with a puzzle pattern&#10;&#10;Description automatically generated">
            <a:extLst>
              <a:ext uri="{FF2B5EF4-FFF2-40B4-BE49-F238E27FC236}">
                <a16:creationId xmlns:a16="http://schemas.microsoft.com/office/drawing/2014/main" id="{1DBD0486-C228-3FF9-10C2-9A82C64212E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966" b="1102"/>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36855-25BE-DECC-5725-E5420BCD085B}"/>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Objectives</a:t>
            </a:r>
          </a:p>
        </p:txBody>
      </p:sp>
      <p:sp>
        <p:nvSpPr>
          <p:cNvPr id="3" name="TextBox 2">
            <a:extLst>
              <a:ext uri="{FF2B5EF4-FFF2-40B4-BE49-F238E27FC236}">
                <a16:creationId xmlns:a16="http://schemas.microsoft.com/office/drawing/2014/main" id="{9EB657BC-11B5-D149-71C3-719BED207109}"/>
              </a:ext>
            </a:extLst>
          </p:cNvPr>
          <p:cNvSpPr txBox="1"/>
          <p:nvPr/>
        </p:nvSpPr>
        <p:spPr>
          <a:xfrm>
            <a:off x="838200" y="2434201"/>
            <a:ext cx="3822189" cy="374276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1. Streamline Fundraising Processes.   </a:t>
            </a:r>
            <a:endParaRPr lang="en-US"/>
          </a:p>
          <a:p>
            <a:pPr indent="-228600">
              <a:lnSpc>
                <a:spcPct val="90000"/>
              </a:lnSpc>
              <a:spcAft>
                <a:spcPts val="600"/>
              </a:spcAft>
              <a:buFont typeface="Arial" panose="020B0604020202020204" pitchFamily="34" charset="0"/>
              <a:buChar char="•"/>
            </a:pPr>
            <a:r>
              <a:rPr lang="en-US" sz="2000" dirty="0"/>
              <a:t>2.  Expand Reach and Accessibility.     </a:t>
            </a:r>
            <a:endParaRPr lang="en-US" dirty="0"/>
          </a:p>
          <a:p>
            <a:pPr indent="-228600">
              <a:lnSpc>
                <a:spcPct val="90000"/>
              </a:lnSpc>
              <a:spcAft>
                <a:spcPts val="600"/>
              </a:spcAft>
              <a:buFont typeface="Arial" panose="020B0604020202020204" pitchFamily="34" charset="0"/>
              <a:buChar char="•"/>
            </a:pPr>
            <a:r>
              <a:rPr lang="en-US" sz="2000"/>
              <a:t>3.  Enhance Donor </a:t>
            </a:r>
            <a:r>
              <a:rPr lang="en-US" sz="2000" dirty="0"/>
              <a:t>Engagement.   </a:t>
            </a:r>
            <a:endParaRPr lang="en-US"/>
          </a:p>
          <a:p>
            <a:pPr indent="-228600">
              <a:lnSpc>
                <a:spcPct val="90000"/>
              </a:lnSpc>
              <a:spcAft>
                <a:spcPts val="600"/>
              </a:spcAft>
              <a:buFont typeface="Arial" panose="020B0604020202020204" pitchFamily="34" charset="0"/>
              <a:buChar char="•"/>
            </a:pPr>
            <a:r>
              <a:rPr lang="en-US" sz="2000" dirty="0"/>
              <a:t>4.  Ensure Security and Transparency.   </a:t>
            </a:r>
            <a:endParaRPr lang="en-US"/>
          </a:p>
          <a:p>
            <a:pPr indent="-228600">
              <a:lnSpc>
                <a:spcPct val="90000"/>
              </a:lnSpc>
              <a:spcAft>
                <a:spcPts val="600"/>
              </a:spcAft>
              <a:buFont typeface="Arial" panose="020B0604020202020204" pitchFamily="34" charset="0"/>
              <a:buChar char="•"/>
            </a:pPr>
            <a:r>
              <a:rPr lang="en-US" sz="2000" dirty="0"/>
              <a:t>5.  Promote Social Good.</a:t>
            </a:r>
            <a:endParaRPr lang="en-US">
              <a:cs typeface="Calibri"/>
            </a:endParaRPr>
          </a:p>
        </p:txBody>
      </p:sp>
      <p:sp>
        <p:nvSpPr>
          <p:cNvPr id="5" name="TextBox 4">
            <a:extLst>
              <a:ext uri="{FF2B5EF4-FFF2-40B4-BE49-F238E27FC236}">
                <a16:creationId xmlns:a16="http://schemas.microsoft.com/office/drawing/2014/main" id="{60FB9EB2-6342-EFA8-B754-B61C91E86C5F}"/>
              </a:ext>
            </a:extLst>
          </p:cNvPr>
          <p:cNvSpPr txBox="1"/>
          <p:nvPr/>
        </p:nvSpPr>
        <p:spPr>
          <a:xfrm>
            <a:off x="9990754"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72879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FAB20-611E-C6AF-A53F-60257938F5F4}"/>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Project Scope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99E727F-12B2-7BB4-B004-502C584E8130}"/>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a:t>Using this platform users can create fundraising campaigns for various purposes, including personal emergencies, medical expenses, educational pursuits, charitable projects, and community initiatives. The platform also facilitates secure donation processing through multiple payment methods, including credit/debit cards, and other online payment platforms. Fundraisers also have access to tools for managing their campaigns, including updating campaign details, communicating with donors, and tracking fundraising progress. Robust security measures are implemented to protect user data and financial transactions, and transparency protocols ensure accountability and trustworthiness in campaign management.</a:t>
            </a:r>
          </a:p>
        </p:txBody>
      </p:sp>
      <p:pic>
        <p:nvPicPr>
          <p:cNvPr id="4" name="Picture 3">
            <a:extLst>
              <a:ext uri="{FF2B5EF4-FFF2-40B4-BE49-F238E27FC236}">
                <a16:creationId xmlns:a16="http://schemas.microsoft.com/office/drawing/2014/main" id="{3BEB3C50-8B43-58DC-7D39-1D6091BCCDF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11532" y="2611806"/>
            <a:ext cx="5150277" cy="345914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984456-E08E-C4C2-6B5D-B438B7FEB6E3}"/>
              </a:ext>
            </a:extLst>
          </p:cNvPr>
          <p:cNvSpPr txBox="1"/>
          <p:nvPr/>
        </p:nvSpPr>
        <p:spPr>
          <a:xfrm>
            <a:off x="8860565" y="5870892"/>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57396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ith a computer and text&#10;&#10;Description automatically generated">
            <a:extLst>
              <a:ext uri="{FF2B5EF4-FFF2-40B4-BE49-F238E27FC236}">
                <a16:creationId xmlns:a16="http://schemas.microsoft.com/office/drawing/2014/main" id="{2BD53FD9-D3FB-DA00-A204-74349B19706E}"/>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7FC13BA-E8F5-6BCB-8140-F6E0A6A7428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System Design</a:t>
            </a:r>
          </a:p>
        </p:txBody>
      </p:sp>
      <p:sp>
        <p:nvSpPr>
          <p:cNvPr id="3" name="TextBox 2">
            <a:extLst>
              <a:ext uri="{FF2B5EF4-FFF2-40B4-BE49-F238E27FC236}">
                <a16:creationId xmlns:a16="http://schemas.microsoft.com/office/drawing/2014/main" id="{4D22DF50-C6D7-C31D-8B4E-34E6DF82D658}"/>
              </a:ext>
            </a:extLst>
          </p:cNvPr>
          <p:cNvSpPr txBox="1"/>
          <p:nvPr/>
        </p:nvSpPr>
        <p:spPr>
          <a:xfrm>
            <a:off x="838200" y="1825625"/>
            <a:ext cx="10515600" cy="435133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solidFill>
                  <a:srgbClr val="FFFFFF"/>
                </a:solidFill>
              </a:rPr>
              <a:t>The donation website utilizes the MERN stack, comprising MongoDB, Express.js, React.js, and Node.js, for its architecture. On the front end, React.js powers an intuitive user interface with components for campaign creation, donation processing, and user dashboards. </a:t>
            </a:r>
            <a:endParaRPr lang="en-US" dirty="0"/>
          </a:p>
          <a:p>
            <a:pPr indent="-228600">
              <a:lnSpc>
                <a:spcPct val="90000"/>
              </a:lnSpc>
              <a:spcAft>
                <a:spcPts val="600"/>
              </a:spcAft>
              <a:buFont typeface="Arial" panose="020B0604020202020204" pitchFamily="34" charset="0"/>
              <a:buChar char="•"/>
            </a:pPr>
            <a:r>
              <a:rPr lang="en-US" dirty="0">
                <a:solidFill>
                  <a:srgbClr val="FFFFFF"/>
                </a:solidFill>
              </a:rPr>
              <a:t>The backend, built with Node.js and Express.js, handles client-server communication, authentication, and business logic, while MongoDB serves as the database for storing user profiles, campaigns, and transactions. Payment gateways such as PayPal or Stripe are integrated for secure donation processing. </a:t>
            </a:r>
          </a:p>
          <a:p>
            <a:pPr indent="-228600">
              <a:lnSpc>
                <a:spcPct val="90000"/>
              </a:lnSpc>
              <a:spcAft>
                <a:spcPts val="600"/>
              </a:spcAft>
              <a:buFont typeface="Arial" panose="020B0604020202020204" pitchFamily="34" charset="0"/>
              <a:buChar char="•"/>
            </a:pPr>
            <a:r>
              <a:rPr lang="en-US" dirty="0">
                <a:solidFill>
                  <a:srgbClr val="FFFFFF"/>
                </a:solidFill>
              </a:rPr>
              <a:t>The system is hosted on a cloud platform for scalability and reliability, with Docker containers ensuring deployment consistency. Security measures include HTTPS encryption, JWT-based authentication, and data encryption. </a:t>
            </a:r>
            <a:endParaRPr lang="en-US">
              <a:solidFill>
                <a:srgbClr val="FFFFFF"/>
              </a:solidFill>
            </a:endParaRPr>
          </a:p>
          <a:p>
            <a:pPr indent="-228600">
              <a:lnSpc>
                <a:spcPct val="90000"/>
              </a:lnSpc>
              <a:spcAft>
                <a:spcPts val="600"/>
              </a:spcAft>
              <a:buFont typeface="Arial" panose="020B0604020202020204" pitchFamily="34" charset="0"/>
              <a:buChar char="•"/>
            </a:pPr>
            <a:r>
              <a:rPr lang="en-US" dirty="0">
                <a:solidFill>
                  <a:srgbClr val="FFFFFF"/>
                </a:solidFill>
              </a:rPr>
              <a:t>Monitoring tools like Prometheus and Grafana provide insights into system performance, while centralized logging facilitates auditing and troubleshooting.</a:t>
            </a:r>
            <a:endParaRPr lang="en-US">
              <a:cs typeface="Calibri"/>
            </a:endParaRPr>
          </a:p>
        </p:txBody>
      </p:sp>
      <p:sp>
        <p:nvSpPr>
          <p:cNvPr id="5" name="TextBox 4">
            <a:extLst>
              <a:ext uri="{FF2B5EF4-FFF2-40B4-BE49-F238E27FC236}">
                <a16:creationId xmlns:a16="http://schemas.microsoft.com/office/drawing/2014/main" id="{3A9F220E-5029-DDD3-A49D-C3AA2D69E584}"/>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6462060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2F76B-705F-602E-5F15-8D52E734EAB6}"/>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Modules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2ACA484-765A-6D34-BC98-9F4B4CB45B8B}"/>
              </a:ext>
            </a:extLst>
          </p:cNvPr>
          <p:cNvSpPr txBox="1"/>
          <p:nvPr/>
        </p:nvSpPr>
        <p:spPr>
          <a:xfrm>
            <a:off x="838200" y="1825625"/>
            <a:ext cx="5558489" cy="435133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t>1. User Authentication: User authentication is a critical module within the donation website, facilitating secure access to the platform's features.       </a:t>
            </a:r>
            <a:endParaRPr lang="en-US"/>
          </a:p>
          <a:p>
            <a:pPr indent="-228600">
              <a:lnSpc>
                <a:spcPct val="90000"/>
              </a:lnSpc>
              <a:spcAft>
                <a:spcPts val="600"/>
              </a:spcAft>
              <a:buFont typeface="Arial" panose="020B0604020202020204" pitchFamily="34" charset="0"/>
              <a:buChar char="•"/>
            </a:pPr>
            <a:r>
              <a:rPr lang="en-US"/>
              <a:t>2. Campaign </a:t>
            </a:r>
            <a:r>
              <a:rPr lang="en-US" dirty="0"/>
              <a:t>Management: The campaign management module serves as the backbone of the donation website, empowering users to create, customize, and manage fundraising campaigns effortlessly.        </a:t>
            </a:r>
          </a:p>
          <a:p>
            <a:pPr indent="-228600">
              <a:lnSpc>
                <a:spcPct val="90000"/>
              </a:lnSpc>
              <a:spcAft>
                <a:spcPts val="600"/>
              </a:spcAft>
              <a:buFont typeface="Arial" panose="020B0604020202020204" pitchFamily="34" charset="0"/>
              <a:buChar char="•"/>
            </a:pPr>
            <a:r>
              <a:rPr lang="en-US" dirty="0"/>
              <a:t>3. Donation Processing: At the heart of the donation website lies the donation processing module, which facilitates secure and efficient handling of online transactions.</a:t>
            </a: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59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AF37-ABCF-F3FF-D4BF-D86F7ACAA462}"/>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Tools and Technologies</a:t>
            </a:r>
          </a:p>
        </p:txBody>
      </p:sp>
      <p:sp>
        <p:nvSpPr>
          <p:cNvPr id="26" name="Freeform: Shape 2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3BD2321C-3151-5163-AD6D-DFDBBC16DDEC}"/>
              </a:ext>
            </a:extLst>
          </p:cNvPr>
          <p:cNvSpPr txBox="1"/>
          <p:nvPr/>
        </p:nvSpPr>
        <p:spPr>
          <a:xfrm>
            <a:off x="838200" y="1825625"/>
            <a:ext cx="5558489" cy="4351338"/>
          </a:xfrm>
          <a:prstGeom prst="rect">
            <a:avLst/>
          </a:prstGeom>
        </p:spPr>
        <p:txBody>
          <a:bodyPr vert="horz" lIns="91440" tIns="45720" rIns="91440" bIns="45720" rtlCol="0" anchor="t">
            <a:normAutofit/>
          </a:bodyPr>
          <a:lstStyle/>
          <a:p>
            <a:pPr>
              <a:lnSpc>
                <a:spcPct val="90000"/>
              </a:lnSpc>
              <a:spcAft>
                <a:spcPts val="600"/>
              </a:spcAft>
            </a:pPr>
            <a:r>
              <a:rPr lang="en-US"/>
              <a:t>•  FRONTEND : React.js, Redux Toolkit, Styled Components       </a:t>
            </a:r>
          </a:p>
          <a:p>
            <a:pPr>
              <a:lnSpc>
                <a:spcPct val="90000"/>
              </a:lnSpc>
              <a:spcAft>
                <a:spcPts val="600"/>
              </a:spcAft>
            </a:pPr>
            <a:r>
              <a:rPr lang="en-US"/>
              <a:t>•   BACKEND : Node.js, Express.js, JWT </a:t>
            </a:r>
            <a:r>
              <a:rPr lang="en-US" dirty="0"/>
              <a:t>Token        </a:t>
            </a:r>
            <a:endParaRPr lang="en-US" dirty="0" err="1"/>
          </a:p>
          <a:p>
            <a:pPr>
              <a:lnSpc>
                <a:spcPct val="90000"/>
              </a:lnSpc>
              <a:spcAft>
                <a:spcPts val="600"/>
              </a:spcAft>
            </a:pPr>
            <a:r>
              <a:rPr lang="en-US" dirty="0"/>
              <a:t>•   DATABASE : MongoDB      </a:t>
            </a:r>
          </a:p>
          <a:p>
            <a:pPr>
              <a:lnSpc>
                <a:spcPct val="90000"/>
              </a:lnSpc>
              <a:spcAft>
                <a:spcPts val="600"/>
              </a:spcAft>
            </a:pPr>
            <a:r>
              <a:rPr lang="en-US" dirty="0"/>
              <a:t>•   PAYMENT GATEWAY - </a:t>
            </a:r>
            <a:r>
              <a:rPr lang="en-US" dirty="0" err="1"/>
              <a:t>RazorPay</a:t>
            </a:r>
            <a:endParaRPr lang="en-US">
              <a:cs typeface="Calibri"/>
            </a:endParaRPr>
          </a:p>
        </p:txBody>
      </p:sp>
      <p:sp>
        <p:nvSpPr>
          <p:cNvPr id="27" name="Oval 2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18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ser Experience — Design Principles – Varshini Jagannath – Medium">
            <a:extLst>
              <a:ext uri="{FF2B5EF4-FFF2-40B4-BE49-F238E27FC236}">
                <a16:creationId xmlns:a16="http://schemas.microsoft.com/office/drawing/2014/main" id="{42FBA2BF-0AE0-794D-C6D6-40D8DD32E5EF}"/>
              </a:ext>
            </a:extLst>
          </p:cNvPr>
          <p:cNvPicPr>
            <a:picLocks noChangeAspect="1"/>
          </p:cNvPicPr>
          <p:nvPr/>
        </p:nvPicPr>
        <p:blipFill rotWithShape="1">
          <a:blip r:embed="rId2"/>
          <a:srcRect l="9146" r="20356"/>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7B9DA-677E-9A24-7205-2A8B6FB960ED}"/>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a:t>Outcome</a:t>
            </a:r>
          </a:p>
        </p:txBody>
      </p:sp>
      <p:sp>
        <p:nvSpPr>
          <p:cNvPr id="3" name="TextBox 2">
            <a:extLst>
              <a:ext uri="{FF2B5EF4-FFF2-40B4-BE49-F238E27FC236}">
                <a16:creationId xmlns:a16="http://schemas.microsoft.com/office/drawing/2014/main" id="{451D4945-247B-4C4D-8842-AFC2FAF86AB3}"/>
              </a:ext>
            </a:extLst>
          </p:cNvPr>
          <p:cNvSpPr txBox="1"/>
          <p:nvPr/>
        </p:nvSpPr>
        <p:spPr>
          <a:xfrm>
            <a:off x="83820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t>The integration of these tools and technologies culminated in a robust and user-friendly donation website. Users can seamlessly navigate intuitive interfaces crafted with React.js and Material UI, while Redux Toolkit ensures efficient state management for a smooth user experience. The backend, powered by Node.js and Express.js, securely handles requests using JWT tokens for authentication. MongoDB serves as a reliable database for storing user data and campaign details. This cohesive implementation results in a platform that facilitates charitable giving and fosters a sense of community engagement.</a:t>
            </a:r>
          </a:p>
        </p:txBody>
      </p:sp>
    </p:spTree>
    <p:extLst>
      <p:ext uri="{BB962C8B-B14F-4D97-AF65-F5344CB8AC3E}">
        <p14:creationId xmlns:p14="http://schemas.microsoft.com/office/powerpoint/2010/main" val="628960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960</Words>
  <Application>Microsoft Office PowerPoint</Application>
  <PresentationFormat>Widescreen</PresentationFormat>
  <Paragraphs>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Crowd Kindness: Amplifying Your Impact</vt:lpstr>
      <vt:lpstr>About CrowdKindness</vt:lpstr>
      <vt:lpstr>Motivation</vt:lpstr>
      <vt:lpstr>Objectives</vt:lpstr>
      <vt:lpstr>Project Scope</vt:lpstr>
      <vt:lpstr>System Design</vt:lpstr>
      <vt:lpstr>Modules</vt:lpstr>
      <vt:lpstr>Tools and Technologies</vt:lpstr>
      <vt:lpstr>Outcome</vt:lpstr>
      <vt:lpstr>Conclusion</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 Kindness: Amplifying Your Impact</dc:title>
  <dc:creator>Suyash Gadhave</dc:creator>
  <cp:lastModifiedBy>Suyash Gadhave</cp:lastModifiedBy>
  <cp:revision>30</cp:revision>
  <dcterms:created xsi:type="dcterms:W3CDTF">2024-04-29T13:08:56Z</dcterms:created>
  <dcterms:modified xsi:type="dcterms:W3CDTF">2024-04-29T14:03:34Z</dcterms:modified>
</cp:coreProperties>
</file>