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7" r:id="rId2"/>
    <p:sldId id="258" r:id="rId3"/>
    <p:sldId id="269" r:id="rId4"/>
    <p:sldId id="306" r:id="rId5"/>
    <p:sldId id="301" r:id="rId6"/>
    <p:sldId id="307" r:id="rId7"/>
    <p:sldId id="308" r:id="rId8"/>
    <p:sldId id="302" r:id="rId9"/>
    <p:sldId id="309" r:id="rId10"/>
    <p:sldId id="303" r:id="rId11"/>
    <p:sldId id="310" r:id="rId12"/>
    <p:sldId id="311" r:id="rId13"/>
    <p:sldId id="304" r:id="rId14"/>
    <p:sldId id="312" r:id="rId15"/>
    <p:sldId id="313" r:id="rId16"/>
    <p:sldId id="314" r:id="rId17"/>
    <p:sldId id="315" r:id="rId18"/>
    <p:sldId id="316" r:id="rId19"/>
    <p:sldId id="320" r:id="rId20"/>
    <p:sldId id="305" r:id="rId21"/>
    <p:sldId id="318" r:id="rId22"/>
    <p:sldId id="319" r:id="rId23"/>
  </p:sldIdLst>
  <p:sldSz cx="9144000" cy="5143500" type="screen16x9"/>
  <p:notesSz cx="6858000" cy="9144000"/>
  <p:embeddedFontLst>
    <p:embeddedFont>
      <p:font typeface="Cambria Math" panose="02040503050406030204" pitchFamily="18" charset="0"/>
      <p:regular r:id="rId25"/>
    </p:embeddedFont>
    <p:embeddedFont>
      <p:font typeface="Changa One" panose="020B0604020202020204" charset="0"/>
      <p:regular r:id="rId26"/>
      <p:italic r:id="rId27"/>
    </p:embeddedFont>
    <p:embeddedFont>
      <p:font typeface="Montserrat" panose="000005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AFF"/>
    <a:srgbClr val="FF6600"/>
    <a:srgbClr val="6D9EEB"/>
    <a:srgbClr val="C5D9FF"/>
    <a:srgbClr val="8D9FD5"/>
    <a:srgbClr val="B7C3EC"/>
    <a:srgbClr val="E2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5DDE75-68D8-4327-8DD0-6D7B1B07BB25}">
  <a:tblStyle styleId="{235DDE75-68D8-4327-8DD0-6D7B1B07BB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22" autoAdjust="0"/>
  </p:normalViewPr>
  <p:slideViewPr>
    <p:cSldViewPr snapToGrid="0">
      <p:cViewPr varScale="1">
        <p:scale>
          <a:sx n="162" d="100"/>
          <a:sy n="162" d="100"/>
        </p:scale>
        <p:origin x="77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800" b="0" i="0" baseline="0">
                <a:effectLst/>
              </a:rPr>
              <a:t>Comparaison</a:t>
            </a:r>
            <a:endParaRPr lang="fr-FR">
              <a:effectLst/>
            </a:endParaRPr>
          </a:p>
          <a:p>
            <a:pPr>
              <a:defRPr/>
            </a:pPr>
            <a:r>
              <a:rPr lang="fr-FR" sz="1800" b="0" i="0" baseline="0">
                <a:effectLst/>
              </a:rPr>
              <a:t>Accuracy et Recall</a:t>
            </a:r>
            <a:endParaRPr lang="fr-FR">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'Analyse Type MEL'!$D$3</c:f>
              <c:strCache>
                <c:ptCount val="1"/>
                <c:pt idx="0">
                  <c:v>SVM / MEL</c:v>
                </c:pt>
              </c:strCache>
            </c:strRef>
          </c:tx>
          <c:spPr>
            <a:solidFill>
              <a:schemeClr val="accent1"/>
            </a:solidFill>
            <a:ln>
              <a:noFill/>
            </a:ln>
            <a:effectLst/>
          </c:spPr>
          <c:invertIfNegative val="0"/>
          <c:cat>
            <c:multiLvlStrRef>
              <c:f>'Analyse Type MEL'!$B$4:$C$5</c:f>
              <c:multiLvlStrCache>
                <c:ptCount val="2"/>
                <c:lvl>
                  <c:pt idx="0">
                    <c:v>Accuracy</c:v>
                  </c:pt>
                  <c:pt idx="1">
                    <c:v>Recall</c:v>
                  </c:pt>
                </c:lvl>
                <c:lvl>
                  <c:pt idx="0">
                    <c:v>Global</c:v>
                  </c:pt>
                </c:lvl>
              </c:multiLvlStrCache>
            </c:multiLvlStrRef>
          </c:cat>
          <c:val>
            <c:numRef>
              <c:f>'Analyse Type MEL'!$D$4:$D$5</c:f>
              <c:numCache>
                <c:formatCode>0.00%</c:formatCode>
                <c:ptCount val="2"/>
                <c:pt idx="0">
                  <c:v>0.55704821494295176</c:v>
                </c:pt>
                <c:pt idx="1">
                  <c:v>0.14061071493874566</c:v>
                </c:pt>
              </c:numCache>
            </c:numRef>
          </c:val>
          <c:extLst>
            <c:ext xmlns:c16="http://schemas.microsoft.com/office/drawing/2014/chart" uri="{C3380CC4-5D6E-409C-BE32-E72D297353CC}">
              <c16:uniqueId val="{00000000-4958-4CC5-BDB2-F38B94199AF7}"/>
            </c:ext>
          </c:extLst>
        </c:ser>
        <c:ser>
          <c:idx val="1"/>
          <c:order val="1"/>
          <c:tx>
            <c:strRef>
              <c:f>'Analyse Type MEL'!$E$3</c:f>
              <c:strCache>
                <c:ptCount val="1"/>
                <c:pt idx="0">
                  <c:v>RF / MEL</c:v>
                </c:pt>
              </c:strCache>
            </c:strRef>
          </c:tx>
          <c:spPr>
            <a:solidFill>
              <a:schemeClr val="accent2"/>
            </a:solidFill>
            <a:ln>
              <a:noFill/>
            </a:ln>
            <a:effectLst/>
          </c:spPr>
          <c:invertIfNegative val="0"/>
          <c:cat>
            <c:multiLvlStrRef>
              <c:f>'Analyse Type MEL'!$B$4:$C$5</c:f>
              <c:multiLvlStrCache>
                <c:ptCount val="2"/>
                <c:lvl>
                  <c:pt idx="0">
                    <c:v>Accuracy</c:v>
                  </c:pt>
                  <c:pt idx="1">
                    <c:v>Recall</c:v>
                  </c:pt>
                </c:lvl>
                <c:lvl>
                  <c:pt idx="0">
                    <c:v>Global</c:v>
                  </c:pt>
                </c:lvl>
              </c:multiLvlStrCache>
            </c:multiLvlStrRef>
          </c:cat>
          <c:val>
            <c:numRef>
              <c:f>'Analyse Type MEL'!$E$4:$E$5</c:f>
              <c:numCache>
                <c:formatCode>0.00%</c:formatCode>
                <c:ptCount val="2"/>
                <c:pt idx="0">
                  <c:v>0.56227528348852218</c:v>
                </c:pt>
                <c:pt idx="1">
                  <c:v>0.16519823788546256</c:v>
                </c:pt>
              </c:numCache>
            </c:numRef>
          </c:val>
          <c:extLst>
            <c:ext xmlns:c16="http://schemas.microsoft.com/office/drawing/2014/chart" uri="{C3380CC4-5D6E-409C-BE32-E72D297353CC}">
              <c16:uniqueId val="{00000001-4958-4CC5-BDB2-F38B94199AF7}"/>
            </c:ext>
          </c:extLst>
        </c:ser>
        <c:ser>
          <c:idx val="2"/>
          <c:order val="2"/>
          <c:tx>
            <c:strRef>
              <c:f>'Analyse Type MEL'!$F$3</c:f>
              <c:strCache>
                <c:ptCount val="1"/>
                <c:pt idx="0">
                  <c:v>LeNet / MEL</c:v>
                </c:pt>
              </c:strCache>
            </c:strRef>
          </c:tx>
          <c:spPr>
            <a:solidFill>
              <a:schemeClr val="accent3"/>
            </a:solidFill>
            <a:ln>
              <a:noFill/>
            </a:ln>
            <a:effectLst/>
          </c:spPr>
          <c:invertIfNegative val="0"/>
          <c:cat>
            <c:multiLvlStrRef>
              <c:f>'Analyse Type MEL'!$B$4:$C$5</c:f>
              <c:multiLvlStrCache>
                <c:ptCount val="2"/>
                <c:lvl>
                  <c:pt idx="0">
                    <c:v>Accuracy</c:v>
                  </c:pt>
                  <c:pt idx="1">
                    <c:v>Recall</c:v>
                  </c:pt>
                </c:lvl>
                <c:lvl>
                  <c:pt idx="0">
                    <c:v>Global</c:v>
                  </c:pt>
                </c:lvl>
              </c:multiLvlStrCache>
            </c:multiLvlStrRef>
          </c:cat>
          <c:val>
            <c:numRef>
              <c:f>'Analyse Type MEL'!$F$4:$F$5</c:f>
              <c:numCache>
                <c:formatCode>0.00%</c:formatCode>
                <c:ptCount val="2"/>
                <c:pt idx="0">
                  <c:v>0.52907618697092385</c:v>
                </c:pt>
                <c:pt idx="1">
                  <c:v>0.81440848418358014</c:v>
                </c:pt>
              </c:numCache>
            </c:numRef>
          </c:val>
          <c:extLst>
            <c:ext xmlns:c16="http://schemas.microsoft.com/office/drawing/2014/chart" uri="{C3380CC4-5D6E-409C-BE32-E72D297353CC}">
              <c16:uniqueId val="{00000002-4958-4CC5-BDB2-F38B94199AF7}"/>
            </c:ext>
          </c:extLst>
        </c:ser>
        <c:ser>
          <c:idx val="3"/>
          <c:order val="3"/>
          <c:tx>
            <c:strRef>
              <c:f>'Analyse Type MEL'!$G$3</c:f>
              <c:strCache>
                <c:ptCount val="1"/>
                <c:pt idx="0">
                  <c:v>AE / MEL</c:v>
                </c:pt>
              </c:strCache>
            </c:strRef>
          </c:tx>
          <c:spPr>
            <a:solidFill>
              <a:schemeClr val="accent4"/>
            </a:solidFill>
            <a:ln>
              <a:noFill/>
            </a:ln>
            <a:effectLst/>
          </c:spPr>
          <c:invertIfNegative val="0"/>
          <c:cat>
            <c:multiLvlStrRef>
              <c:f>'Analyse Type MEL'!$B$4:$C$5</c:f>
              <c:multiLvlStrCache>
                <c:ptCount val="2"/>
                <c:lvl>
                  <c:pt idx="0">
                    <c:v>Accuracy</c:v>
                  </c:pt>
                  <c:pt idx="1">
                    <c:v>Recall</c:v>
                  </c:pt>
                </c:lvl>
                <c:lvl>
                  <c:pt idx="0">
                    <c:v>Global</c:v>
                  </c:pt>
                </c:lvl>
              </c:multiLvlStrCache>
            </c:multiLvlStrRef>
          </c:cat>
          <c:val>
            <c:numRef>
              <c:f>'Analyse Type MEL'!$G$4:$G$5</c:f>
              <c:numCache>
                <c:formatCode>0.00%</c:formatCode>
                <c:ptCount val="2"/>
                <c:pt idx="0">
                  <c:v>0.60139860139860135</c:v>
                </c:pt>
                <c:pt idx="1">
                  <c:v>0.78826110806363137</c:v>
                </c:pt>
              </c:numCache>
            </c:numRef>
          </c:val>
          <c:extLst>
            <c:ext xmlns:c16="http://schemas.microsoft.com/office/drawing/2014/chart" uri="{C3380CC4-5D6E-409C-BE32-E72D297353CC}">
              <c16:uniqueId val="{00000003-4958-4CC5-BDB2-F38B94199AF7}"/>
            </c:ext>
          </c:extLst>
        </c:ser>
        <c:dLbls>
          <c:showLegendKey val="0"/>
          <c:showVal val="0"/>
          <c:showCatName val="0"/>
          <c:showSerName val="0"/>
          <c:showPercent val="0"/>
          <c:showBubbleSize val="0"/>
        </c:dLbls>
        <c:gapWidth val="219"/>
        <c:overlap val="-27"/>
        <c:axId val="501714912"/>
        <c:axId val="501711168"/>
      </c:barChart>
      <c:catAx>
        <c:axId val="50171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01711168"/>
        <c:crosses val="autoZero"/>
        <c:auto val="1"/>
        <c:lblAlgn val="ctr"/>
        <c:lblOffset val="100"/>
        <c:noMultiLvlLbl val="0"/>
      </c:catAx>
      <c:valAx>
        <c:axId val="5017111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01714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4d1b4bf0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4d1b4bf0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7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Laurent</a:t>
            </a:r>
          </a:p>
        </p:txBody>
      </p:sp>
    </p:spTree>
    <p:extLst>
      <p:ext uri="{BB962C8B-B14F-4D97-AF65-F5344CB8AC3E}">
        <p14:creationId xmlns:p14="http://schemas.microsoft.com/office/powerpoint/2010/main" val="271594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Laurent</a:t>
            </a:r>
          </a:p>
        </p:txBody>
      </p:sp>
    </p:spTree>
    <p:extLst>
      <p:ext uri="{BB962C8B-B14F-4D97-AF65-F5344CB8AC3E}">
        <p14:creationId xmlns:p14="http://schemas.microsoft.com/office/powerpoint/2010/main" val="1853885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4d1b4bf0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4d1b4bf0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828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Steve</a:t>
            </a:r>
          </a:p>
        </p:txBody>
      </p:sp>
    </p:spTree>
    <p:extLst>
      <p:ext uri="{BB962C8B-B14F-4D97-AF65-F5344CB8AC3E}">
        <p14:creationId xmlns:p14="http://schemas.microsoft.com/office/powerpoint/2010/main" val="1749614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Steve</a:t>
            </a:r>
          </a:p>
        </p:txBody>
      </p:sp>
    </p:spTree>
    <p:extLst>
      <p:ext uri="{BB962C8B-B14F-4D97-AF65-F5344CB8AC3E}">
        <p14:creationId xmlns:p14="http://schemas.microsoft.com/office/powerpoint/2010/main" val="216231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Steve</a:t>
            </a:r>
          </a:p>
        </p:txBody>
      </p:sp>
    </p:spTree>
    <p:extLst>
      <p:ext uri="{BB962C8B-B14F-4D97-AF65-F5344CB8AC3E}">
        <p14:creationId xmlns:p14="http://schemas.microsoft.com/office/powerpoint/2010/main" val="3146056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Mike</a:t>
            </a:r>
          </a:p>
        </p:txBody>
      </p:sp>
    </p:spTree>
    <p:extLst>
      <p:ext uri="{BB962C8B-B14F-4D97-AF65-F5344CB8AC3E}">
        <p14:creationId xmlns:p14="http://schemas.microsoft.com/office/powerpoint/2010/main" val="409401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Laurent</a:t>
            </a:r>
          </a:p>
        </p:txBody>
      </p:sp>
    </p:spTree>
    <p:extLst>
      <p:ext uri="{BB962C8B-B14F-4D97-AF65-F5344CB8AC3E}">
        <p14:creationId xmlns:p14="http://schemas.microsoft.com/office/powerpoint/2010/main" val="82634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Steve</a:t>
            </a:r>
          </a:p>
        </p:txBody>
      </p:sp>
    </p:spTree>
    <p:extLst>
      <p:ext uri="{BB962C8B-B14F-4D97-AF65-F5344CB8AC3E}">
        <p14:creationId xmlns:p14="http://schemas.microsoft.com/office/powerpoint/2010/main" val="340971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b2c00cf71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b2c00cf71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4d1b4bf0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4d1b4bf0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912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Laurent</a:t>
            </a:r>
          </a:p>
        </p:txBody>
      </p:sp>
    </p:spTree>
    <p:extLst>
      <p:ext uri="{BB962C8B-B14F-4D97-AF65-F5344CB8AC3E}">
        <p14:creationId xmlns:p14="http://schemas.microsoft.com/office/powerpoint/2010/main" val="136472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4d1b4bf0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4d1b4bf0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sz="2400" dirty="0"/>
              <a:t>Steve</a:t>
            </a:r>
          </a:p>
        </p:txBody>
      </p:sp>
    </p:spTree>
    <p:extLst>
      <p:ext uri="{BB962C8B-B14F-4D97-AF65-F5344CB8AC3E}">
        <p14:creationId xmlns:p14="http://schemas.microsoft.com/office/powerpoint/2010/main" val="335870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4d1b4bf0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4d1b4bf0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37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Laurent</a:t>
            </a:r>
          </a:p>
        </p:txBody>
      </p:sp>
    </p:spTree>
    <p:extLst>
      <p:ext uri="{BB962C8B-B14F-4D97-AF65-F5344CB8AC3E}">
        <p14:creationId xmlns:p14="http://schemas.microsoft.com/office/powerpoint/2010/main" val="3741807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Laurent</a:t>
            </a:r>
          </a:p>
        </p:txBody>
      </p:sp>
    </p:spTree>
    <p:extLst>
      <p:ext uri="{BB962C8B-B14F-4D97-AF65-F5344CB8AC3E}">
        <p14:creationId xmlns:p14="http://schemas.microsoft.com/office/powerpoint/2010/main" val="604990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4d1b4bf0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4d1b4bf0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62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Mike</a:t>
            </a:r>
          </a:p>
        </p:txBody>
      </p:sp>
    </p:spTree>
    <p:extLst>
      <p:ext uri="{BB962C8B-B14F-4D97-AF65-F5344CB8AC3E}">
        <p14:creationId xmlns:p14="http://schemas.microsoft.com/office/powerpoint/2010/main" val="4242129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916751" flipH="1">
            <a:off x="-842020" y="3775730"/>
            <a:ext cx="3433445" cy="231884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9402940" flipH="1">
            <a:off x="-1190044" y="426770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81695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7802241" flipH="1">
            <a:off x="7396078"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391490">
            <a:off x="8874700"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916352" flipH="1">
            <a:off x="6920140"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758962" flipH="1">
            <a:off x="5355573" y="-2263269"/>
            <a:ext cx="3433549" cy="2318879"/>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391490">
            <a:off x="7124220"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391490">
            <a:off x="7326950"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391490">
            <a:off x="1140425" y="3979144"/>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408323" flipH="1">
            <a:off x="8330315"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942126" flipH="1">
            <a:off x="709244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descr="Description" title="TITRE"/>
          <p:cNvSpPr txBox="1">
            <a:spLocks noGrp="1"/>
          </p:cNvSpPr>
          <p:nvPr>
            <p:ph type="title"/>
          </p:nvPr>
        </p:nvSpPr>
        <p:spPr>
          <a:xfrm>
            <a:off x="646675" y="796975"/>
            <a:ext cx="3229200" cy="1232100"/>
          </a:xfrm>
          <a:prstGeom prst="rect">
            <a:avLst/>
          </a:prstGeom>
        </p:spPr>
        <p:txBody>
          <a:bodyPr spcFirstLastPara="1" wrap="square" lIns="91425" tIns="91425" rIns="91425" bIns="91425" anchor="t" anchorCtr="0">
            <a:spAutoFit/>
          </a:bodyPr>
          <a:lstStyle>
            <a:lvl1pPr lvl="0" rtl="0">
              <a:spcBef>
                <a:spcPts val="0"/>
              </a:spcBef>
              <a:spcAft>
                <a:spcPts val="0"/>
              </a:spcAft>
              <a:buSzPts val="2300"/>
              <a:buFont typeface="Montserrat"/>
              <a:buNone/>
              <a:defRPr sz="2300" b="1">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23" name="Google Shape;23;p2" descr="Description" title="TITRE"/>
          <p:cNvSpPr txBox="1">
            <a:spLocks noGrp="1"/>
          </p:cNvSpPr>
          <p:nvPr>
            <p:ph type="title" idx="2"/>
          </p:nvPr>
        </p:nvSpPr>
        <p:spPr>
          <a:xfrm>
            <a:off x="646675" y="2183225"/>
            <a:ext cx="3229200" cy="1232100"/>
          </a:xfrm>
          <a:prstGeom prst="rect">
            <a:avLst/>
          </a:prstGeom>
        </p:spPr>
        <p:txBody>
          <a:bodyPr spcFirstLastPara="1" wrap="square" lIns="91425" tIns="91425" rIns="91425" bIns="91425" anchor="t" anchorCtr="0">
            <a:spAutoFit/>
          </a:bodyPr>
          <a:lstStyle>
            <a:lvl1pPr lvl="0" rtl="0">
              <a:spcBef>
                <a:spcPts val="0"/>
              </a:spcBef>
              <a:spcAft>
                <a:spcPts val="0"/>
              </a:spcAft>
              <a:buSzPts val="1700"/>
              <a:buFont typeface="Montserrat"/>
              <a:buNone/>
              <a:defRPr sz="1700">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pic>
        <p:nvPicPr>
          <p:cNvPr id="24" name="Google Shape;24;p2"/>
          <p:cNvPicPr preferRelativeResize="0"/>
          <p:nvPr/>
        </p:nvPicPr>
        <p:blipFill>
          <a:blip r:embed="rId2">
            <a:alphaModFix/>
          </a:blip>
          <a:stretch>
            <a:fillRect/>
          </a:stretch>
        </p:blipFill>
        <p:spPr>
          <a:xfrm>
            <a:off x="319325" y="4652664"/>
            <a:ext cx="1252436" cy="212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4">
    <p:bg>
      <p:bgPr>
        <a:solidFill>
          <a:schemeClr val="lt1"/>
        </a:solidFill>
        <a:effectLst/>
      </p:bgPr>
    </p:bg>
    <p:spTree>
      <p:nvGrpSpPr>
        <p:cNvPr id="1" name="Shape 350"/>
        <p:cNvGrpSpPr/>
        <p:nvPr/>
      </p:nvGrpSpPr>
      <p:grpSpPr>
        <a:xfrm>
          <a:off x="0" y="0"/>
          <a:ext cx="0" cy="0"/>
          <a:chOff x="0" y="0"/>
          <a:chExt cx="0" cy="0"/>
        </a:xfrm>
      </p:grpSpPr>
      <p:pic>
        <p:nvPicPr>
          <p:cNvPr id="351" name="Google Shape;351;p26"/>
          <p:cNvPicPr preferRelativeResize="0"/>
          <p:nvPr/>
        </p:nvPicPr>
        <p:blipFill>
          <a:blip r:embed="rId2">
            <a:alphaModFix/>
          </a:blip>
          <a:stretch>
            <a:fillRect/>
          </a:stretch>
        </p:blipFill>
        <p:spPr>
          <a:xfrm>
            <a:off x="319338" y="4652675"/>
            <a:ext cx="1252399" cy="212300"/>
          </a:xfrm>
          <a:prstGeom prst="rect">
            <a:avLst/>
          </a:prstGeom>
          <a:noFill/>
          <a:ln>
            <a:noFill/>
          </a:ln>
        </p:spPr>
      </p:pic>
      <p:sp>
        <p:nvSpPr>
          <p:cNvPr id="352" name="Google Shape;352;p26"/>
          <p:cNvSpPr txBox="1">
            <a:spLocks noGrp="1"/>
          </p:cNvSpPr>
          <p:nvPr>
            <p:ph type="title"/>
          </p:nvPr>
        </p:nvSpPr>
        <p:spPr>
          <a:xfrm>
            <a:off x="2015400" y="445025"/>
            <a:ext cx="4949100" cy="10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Font typeface="Montserrat"/>
              <a:buNone/>
              <a:defRPr sz="2600" b="1">
                <a:latin typeface="Montserrat"/>
                <a:ea typeface="Montserrat"/>
                <a:cs typeface="Montserrat"/>
                <a:sym typeface="Montserra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6">
    <p:bg>
      <p:bgPr>
        <a:solidFill>
          <a:schemeClr val="lt1"/>
        </a:solidFill>
        <a:effectLst/>
      </p:bgPr>
    </p:bg>
    <p:spTree>
      <p:nvGrpSpPr>
        <p:cNvPr id="1" name="Shape 398"/>
        <p:cNvGrpSpPr/>
        <p:nvPr/>
      </p:nvGrpSpPr>
      <p:grpSpPr>
        <a:xfrm>
          <a:off x="0" y="0"/>
          <a:ext cx="0" cy="0"/>
          <a:chOff x="0" y="0"/>
          <a:chExt cx="0" cy="0"/>
        </a:xfrm>
      </p:grpSpPr>
      <p:sp>
        <p:nvSpPr>
          <p:cNvPr id="399" name="Google Shape;399;p31"/>
          <p:cNvSpPr/>
          <p:nvPr/>
        </p:nvSpPr>
        <p:spPr>
          <a:xfrm rot="-1018258" flipH="1">
            <a:off x="1915646" y="4619775"/>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rot="-1391490" flipH="1">
            <a:off x="45066" y="154254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rot="1411872">
            <a:off x="-1086968" y="3515226"/>
            <a:ext cx="3433454" cy="23187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rot="2283796" flipH="1">
            <a:off x="2524262" y="126367"/>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rot="2283796" flipH="1">
            <a:off x="2315693" y="11871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rot="8275004" flipH="1">
            <a:off x="-2345926" y="-441539"/>
            <a:ext cx="3900758" cy="22423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rot="7942126">
            <a:off x="-526201"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rot="-6849504" flipH="1">
            <a:off x="2027959" y="-989555"/>
            <a:ext cx="2056998" cy="138917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7" name="Google Shape;407;p31"/>
          <p:cNvPicPr preferRelativeResize="0"/>
          <p:nvPr/>
        </p:nvPicPr>
        <p:blipFill>
          <a:blip r:embed="rId2">
            <a:alphaModFix/>
          </a:blip>
          <a:stretch>
            <a:fillRect/>
          </a:stretch>
        </p:blipFill>
        <p:spPr>
          <a:xfrm>
            <a:off x="319325" y="4652664"/>
            <a:ext cx="1252436" cy="212300"/>
          </a:xfrm>
          <a:prstGeom prst="rect">
            <a:avLst/>
          </a:prstGeom>
          <a:noFill/>
          <a:ln>
            <a:noFill/>
          </a:ln>
        </p:spPr>
      </p:pic>
      <p:sp>
        <p:nvSpPr>
          <p:cNvPr id="408" name="Google Shape;408;p31"/>
          <p:cNvSpPr txBox="1">
            <a:spLocks noGrp="1"/>
          </p:cNvSpPr>
          <p:nvPr>
            <p:ph type="title"/>
          </p:nvPr>
        </p:nvSpPr>
        <p:spPr>
          <a:xfrm>
            <a:off x="2015400" y="445025"/>
            <a:ext cx="4949100" cy="10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Font typeface="Montserrat"/>
              <a:buNone/>
              <a:defRPr sz="2600" b="1">
                <a:latin typeface="Montserrat"/>
                <a:ea typeface="Montserrat"/>
                <a:cs typeface="Montserrat"/>
                <a:sym typeface="Montserra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11">
    <p:bg>
      <p:bgPr>
        <a:solidFill>
          <a:schemeClr val="lt1"/>
        </a:solidFill>
        <a:effectLst/>
      </p:bgPr>
    </p:bg>
    <p:spTree>
      <p:nvGrpSpPr>
        <p:cNvPr id="1" name="Shape 409"/>
        <p:cNvGrpSpPr/>
        <p:nvPr/>
      </p:nvGrpSpPr>
      <p:grpSpPr>
        <a:xfrm>
          <a:off x="0" y="0"/>
          <a:ext cx="0" cy="0"/>
          <a:chOff x="0" y="0"/>
          <a:chExt cx="0" cy="0"/>
        </a:xfrm>
      </p:grpSpPr>
      <p:sp>
        <p:nvSpPr>
          <p:cNvPr id="410" name="Google Shape;410;p32"/>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6" name="Google Shape;416;p32"/>
          <p:cNvPicPr preferRelativeResize="0"/>
          <p:nvPr/>
        </p:nvPicPr>
        <p:blipFill>
          <a:blip r:embed="rId2">
            <a:alphaModFix/>
          </a:blip>
          <a:stretch>
            <a:fillRect/>
          </a:stretch>
        </p:blipFill>
        <p:spPr>
          <a:xfrm>
            <a:off x="319338" y="4652675"/>
            <a:ext cx="1252399" cy="212300"/>
          </a:xfrm>
          <a:prstGeom prst="rect">
            <a:avLst/>
          </a:prstGeom>
          <a:noFill/>
          <a:ln>
            <a:noFill/>
          </a:ln>
        </p:spPr>
      </p:pic>
      <p:sp>
        <p:nvSpPr>
          <p:cNvPr id="417" name="Google Shape;417;p32"/>
          <p:cNvSpPr txBox="1">
            <a:spLocks noGrp="1"/>
          </p:cNvSpPr>
          <p:nvPr>
            <p:ph type="title"/>
          </p:nvPr>
        </p:nvSpPr>
        <p:spPr>
          <a:xfrm>
            <a:off x="621675" y="426150"/>
            <a:ext cx="4949100" cy="10143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Font typeface="Montserrat"/>
              <a:buNone/>
              <a:defRPr sz="26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8" name="Google Shape;418;p32"/>
          <p:cNvSpPr/>
          <p:nvPr/>
        </p:nvSpPr>
        <p:spPr>
          <a:xfrm rot="-2699699" flipH="1">
            <a:off x="7237351" y="3663092"/>
            <a:ext cx="2892720" cy="1953568"/>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e de titre 1">
  <p:cSld name="TITLE_1">
    <p:bg>
      <p:bgPr>
        <a:solidFill>
          <a:schemeClr val="lt1"/>
        </a:solidFill>
        <a:effectLst/>
      </p:bgPr>
    </p:bg>
    <p:spTree>
      <p:nvGrpSpPr>
        <p:cNvPr id="1" name="Shape 25"/>
        <p:cNvGrpSpPr/>
        <p:nvPr/>
      </p:nvGrpSpPr>
      <p:grpSpPr>
        <a:xfrm>
          <a:off x="0" y="0"/>
          <a:ext cx="0" cy="0"/>
          <a:chOff x="0" y="0"/>
          <a:chExt cx="0" cy="0"/>
        </a:xfrm>
      </p:grpSpPr>
      <p:sp>
        <p:nvSpPr>
          <p:cNvPr id="26" name="Google Shape;26;p3"/>
          <p:cNvSpPr/>
          <p:nvPr/>
        </p:nvSpPr>
        <p:spPr>
          <a:xfrm rot="1916751" flipH="1">
            <a:off x="-842020" y="3775730"/>
            <a:ext cx="3433445" cy="231884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402940" flipH="1">
            <a:off x="-1190044" y="426770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1695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7802241" flipH="1">
            <a:off x="7396078"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391490">
            <a:off x="8874700"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916352" flipH="1">
            <a:off x="6920140"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8758962" flipH="1">
            <a:off x="5355573" y="-2263269"/>
            <a:ext cx="3433549" cy="2318879"/>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391490">
            <a:off x="7124220"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391490">
            <a:off x="7326950"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391490">
            <a:off x="1140425" y="3979144"/>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408323" flipH="1">
            <a:off x="8330315"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7942126" flipH="1">
            <a:off x="709244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txBox="1">
            <a:spLocks noGrp="1"/>
          </p:cNvSpPr>
          <p:nvPr>
            <p:ph type="title"/>
          </p:nvPr>
        </p:nvSpPr>
        <p:spPr>
          <a:xfrm>
            <a:off x="364200" y="278125"/>
            <a:ext cx="5151000" cy="1486500"/>
          </a:xfrm>
          <a:prstGeom prst="rect">
            <a:avLst/>
          </a:prstGeom>
        </p:spPr>
        <p:txBody>
          <a:bodyPr spcFirstLastPara="1" wrap="square" lIns="91425" tIns="91425" rIns="91425" bIns="91425" anchor="t" anchorCtr="0">
            <a:noAutofit/>
          </a:bodyPr>
          <a:lstStyle>
            <a:lvl1pPr lvl="0">
              <a:spcBef>
                <a:spcPts val="0"/>
              </a:spcBef>
              <a:spcAft>
                <a:spcPts val="0"/>
              </a:spcAft>
              <a:buSzPts val="2600"/>
              <a:buFont typeface="Montserrat"/>
              <a:buNone/>
              <a:defRPr sz="2600" b="1">
                <a:latin typeface="Montserrat"/>
                <a:ea typeface="Montserrat"/>
                <a:cs typeface="Montserrat"/>
                <a:sym typeface="Montserra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pic>
        <p:nvPicPr>
          <p:cNvPr id="40" name="Google Shape;40;p3"/>
          <p:cNvPicPr preferRelativeResize="0"/>
          <p:nvPr/>
        </p:nvPicPr>
        <p:blipFill>
          <a:blip r:embed="rId2">
            <a:alphaModFix/>
          </a:blip>
          <a:stretch>
            <a:fillRect/>
          </a:stretch>
        </p:blipFill>
        <p:spPr>
          <a:xfrm>
            <a:off x="319338" y="4652675"/>
            <a:ext cx="1252399" cy="212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62"/>
        <p:cNvGrpSpPr/>
        <p:nvPr/>
      </p:nvGrpSpPr>
      <p:grpSpPr>
        <a:xfrm>
          <a:off x="0" y="0"/>
          <a:ext cx="0" cy="0"/>
          <a:chOff x="0" y="0"/>
          <a:chExt cx="0" cy="0"/>
        </a:xfrm>
      </p:grpSpPr>
      <p:sp>
        <p:nvSpPr>
          <p:cNvPr id="63" name="Google Shape;63;p5"/>
          <p:cNvSpPr txBox="1">
            <a:spLocks noGrp="1"/>
          </p:cNvSpPr>
          <p:nvPr>
            <p:ph type="body" idx="1"/>
          </p:nvPr>
        </p:nvSpPr>
        <p:spPr>
          <a:xfrm>
            <a:off x="400375" y="5530375"/>
            <a:ext cx="7704000" cy="34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25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64" name="Google Shape;64;p5"/>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title"/>
          </p:nvPr>
        </p:nvSpPr>
        <p:spPr>
          <a:xfrm>
            <a:off x="966475" y="522325"/>
            <a:ext cx="5151000" cy="14865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Font typeface="Montserrat"/>
              <a:buNone/>
              <a:defRPr sz="2600" b="1">
                <a:latin typeface="Montserrat"/>
                <a:ea typeface="Montserrat"/>
                <a:cs typeface="Montserrat"/>
                <a:sym typeface="Montserrat"/>
              </a:defRPr>
            </a:lvl1pPr>
            <a:lvl2pPr lvl="1" rtl="0">
              <a:spcBef>
                <a:spcPts val="0"/>
              </a:spcBef>
              <a:spcAft>
                <a:spcPts val="0"/>
              </a:spcAft>
              <a:buSzPts val="2600"/>
              <a:buFont typeface="Montserrat"/>
              <a:buNone/>
              <a:defRPr sz="2600">
                <a:latin typeface="Montserrat"/>
                <a:ea typeface="Montserrat"/>
                <a:cs typeface="Montserrat"/>
                <a:sym typeface="Montserrat"/>
              </a:defRPr>
            </a:lvl2pPr>
            <a:lvl3pPr lvl="2" rtl="0">
              <a:spcBef>
                <a:spcPts val="0"/>
              </a:spcBef>
              <a:spcAft>
                <a:spcPts val="0"/>
              </a:spcAft>
              <a:buSzPts val="2600"/>
              <a:buFont typeface="Montserrat"/>
              <a:buNone/>
              <a:defRPr sz="2600">
                <a:latin typeface="Montserrat"/>
                <a:ea typeface="Montserrat"/>
                <a:cs typeface="Montserrat"/>
                <a:sym typeface="Montserrat"/>
              </a:defRPr>
            </a:lvl3pPr>
            <a:lvl4pPr lvl="3" rtl="0">
              <a:spcBef>
                <a:spcPts val="0"/>
              </a:spcBef>
              <a:spcAft>
                <a:spcPts val="0"/>
              </a:spcAft>
              <a:buSzPts val="2600"/>
              <a:buFont typeface="Montserrat"/>
              <a:buNone/>
              <a:defRPr sz="2600">
                <a:latin typeface="Montserrat"/>
                <a:ea typeface="Montserrat"/>
                <a:cs typeface="Montserrat"/>
                <a:sym typeface="Montserrat"/>
              </a:defRPr>
            </a:lvl4pPr>
            <a:lvl5pPr lvl="4" rtl="0">
              <a:spcBef>
                <a:spcPts val="0"/>
              </a:spcBef>
              <a:spcAft>
                <a:spcPts val="0"/>
              </a:spcAft>
              <a:buSzPts val="2600"/>
              <a:buFont typeface="Montserrat"/>
              <a:buNone/>
              <a:defRPr sz="2600">
                <a:latin typeface="Montserrat"/>
                <a:ea typeface="Montserrat"/>
                <a:cs typeface="Montserrat"/>
                <a:sym typeface="Montserrat"/>
              </a:defRPr>
            </a:lvl5pPr>
            <a:lvl6pPr lvl="5" rtl="0">
              <a:spcBef>
                <a:spcPts val="0"/>
              </a:spcBef>
              <a:spcAft>
                <a:spcPts val="0"/>
              </a:spcAft>
              <a:buSzPts val="2600"/>
              <a:buFont typeface="Montserrat"/>
              <a:buNone/>
              <a:defRPr sz="2600">
                <a:latin typeface="Montserrat"/>
                <a:ea typeface="Montserrat"/>
                <a:cs typeface="Montserrat"/>
                <a:sym typeface="Montserrat"/>
              </a:defRPr>
            </a:lvl6pPr>
            <a:lvl7pPr lvl="6" rtl="0">
              <a:spcBef>
                <a:spcPts val="0"/>
              </a:spcBef>
              <a:spcAft>
                <a:spcPts val="0"/>
              </a:spcAft>
              <a:buSzPts val="2600"/>
              <a:buFont typeface="Montserrat"/>
              <a:buNone/>
              <a:defRPr sz="2600">
                <a:latin typeface="Montserrat"/>
                <a:ea typeface="Montserrat"/>
                <a:cs typeface="Montserrat"/>
                <a:sym typeface="Montserrat"/>
              </a:defRPr>
            </a:lvl7pPr>
            <a:lvl8pPr lvl="7" rtl="0">
              <a:spcBef>
                <a:spcPts val="0"/>
              </a:spcBef>
              <a:spcAft>
                <a:spcPts val="0"/>
              </a:spcAft>
              <a:buSzPts val="2600"/>
              <a:buFont typeface="Montserrat"/>
              <a:buNone/>
              <a:defRPr sz="2600">
                <a:latin typeface="Montserrat"/>
                <a:ea typeface="Montserrat"/>
                <a:cs typeface="Montserrat"/>
                <a:sym typeface="Montserrat"/>
              </a:defRPr>
            </a:lvl8pPr>
            <a:lvl9pPr lvl="8" rtl="0">
              <a:spcBef>
                <a:spcPts val="0"/>
              </a:spcBef>
              <a:spcAft>
                <a:spcPts val="0"/>
              </a:spcAft>
              <a:buSzPts val="2600"/>
              <a:buFont typeface="Montserrat"/>
              <a:buNone/>
              <a:defRPr sz="2600">
                <a:latin typeface="Montserrat"/>
                <a:ea typeface="Montserrat"/>
                <a:cs typeface="Montserrat"/>
                <a:sym typeface="Montserrat"/>
              </a:defRPr>
            </a:lvl9pPr>
          </a:lstStyle>
          <a:p>
            <a:endParaRPr/>
          </a:p>
        </p:txBody>
      </p:sp>
      <p:pic>
        <p:nvPicPr>
          <p:cNvPr id="71" name="Google Shape;71;p5"/>
          <p:cNvPicPr preferRelativeResize="0"/>
          <p:nvPr/>
        </p:nvPicPr>
        <p:blipFill>
          <a:blip r:embed="rId2">
            <a:alphaModFix/>
          </a:blip>
          <a:stretch>
            <a:fillRect/>
          </a:stretch>
        </p:blipFill>
        <p:spPr>
          <a:xfrm>
            <a:off x="319338" y="4652675"/>
            <a:ext cx="1252399" cy="212300"/>
          </a:xfrm>
          <a:prstGeom prst="rect">
            <a:avLst/>
          </a:prstGeom>
          <a:noFill/>
          <a:ln>
            <a:noFill/>
          </a:ln>
        </p:spPr>
      </p:pic>
      <p:sp>
        <p:nvSpPr>
          <p:cNvPr id="72" name="Google Shape;72;p5"/>
          <p:cNvSpPr/>
          <p:nvPr/>
        </p:nvSpPr>
        <p:spPr>
          <a:xfrm rot="8275018" flipH="1">
            <a:off x="-1980282" y="-1142888"/>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corps 1">
  <p:cSld name="TITLE_AND_BODY_1">
    <p:bg>
      <p:bgPr>
        <a:solidFill>
          <a:schemeClr val="lt1"/>
        </a:solidFill>
        <a:effectLst/>
      </p:bgPr>
    </p:bg>
    <p:spTree>
      <p:nvGrpSpPr>
        <p:cNvPr id="1" name="Shape 73"/>
        <p:cNvGrpSpPr/>
        <p:nvPr/>
      </p:nvGrpSpPr>
      <p:grpSpPr>
        <a:xfrm>
          <a:off x="0" y="0"/>
          <a:ext cx="0" cy="0"/>
          <a:chOff x="0" y="0"/>
          <a:chExt cx="0" cy="0"/>
        </a:xfrm>
      </p:grpSpPr>
      <p:sp>
        <p:nvSpPr>
          <p:cNvPr id="74" name="Google Shape;74;p6"/>
          <p:cNvSpPr txBox="1">
            <a:spLocks noGrp="1"/>
          </p:cNvSpPr>
          <p:nvPr>
            <p:ph type="body" idx="1"/>
          </p:nvPr>
        </p:nvSpPr>
        <p:spPr>
          <a:xfrm>
            <a:off x="400375" y="5530375"/>
            <a:ext cx="7704000" cy="3450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5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5" name="Google Shape;75;p6"/>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txBox="1">
            <a:spLocks noGrp="1"/>
          </p:cNvSpPr>
          <p:nvPr>
            <p:ph type="title"/>
          </p:nvPr>
        </p:nvSpPr>
        <p:spPr>
          <a:xfrm>
            <a:off x="327725" y="295400"/>
            <a:ext cx="5151000" cy="14865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Font typeface="Montserrat"/>
              <a:buNone/>
              <a:defRPr sz="2600" b="1">
                <a:latin typeface="Montserrat"/>
                <a:ea typeface="Montserrat"/>
                <a:cs typeface="Montserrat"/>
                <a:sym typeface="Montserrat"/>
              </a:defRPr>
            </a:lvl1pPr>
            <a:lvl2pPr lvl="1" rtl="0">
              <a:spcBef>
                <a:spcPts val="0"/>
              </a:spcBef>
              <a:spcAft>
                <a:spcPts val="0"/>
              </a:spcAft>
              <a:buSzPts val="2600"/>
              <a:buFont typeface="Montserrat"/>
              <a:buNone/>
              <a:defRPr sz="2600">
                <a:latin typeface="Montserrat"/>
                <a:ea typeface="Montserrat"/>
                <a:cs typeface="Montserrat"/>
                <a:sym typeface="Montserrat"/>
              </a:defRPr>
            </a:lvl2pPr>
            <a:lvl3pPr lvl="2" rtl="0">
              <a:spcBef>
                <a:spcPts val="0"/>
              </a:spcBef>
              <a:spcAft>
                <a:spcPts val="0"/>
              </a:spcAft>
              <a:buSzPts val="2600"/>
              <a:buFont typeface="Montserrat"/>
              <a:buNone/>
              <a:defRPr sz="2600">
                <a:latin typeface="Montserrat"/>
                <a:ea typeface="Montserrat"/>
                <a:cs typeface="Montserrat"/>
                <a:sym typeface="Montserrat"/>
              </a:defRPr>
            </a:lvl3pPr>
            <a:lvl4pPr lvl="3" rtl="0">
              <a:spcBef>
                <a:spcPts val="0"/>
              </a:spcBef>
              <a:spcAft>
                <a:spcPts val="0"/>
              </a:spcAft>
              <a:buSzPts val="2600"/>
              <a:buFont typeface="Montserrat"/>
              <a:buNone/>
              <a:defRPr sz="2600">
                <a:latin typeface="Montserrat"/>
                <a:ea typeface="Montserrat"/>
                <a:cs typeface="Montserrat"/>
                <a:sym typeface="Montserrat"/>
              </a:defRPr>
            </a:lvl4pPr>
            <a:lvl5pPr lvl="4" rtl="0">
              <a:spcBef>
                <a:spcPts val="0"/>
              </a:spcBef>
              <a:spcAft>
                <a:spcPts val="0"/>
              </a:spcAft>
              <a:buSzPts val="2600"/>
              <a:buFont typeface="Montserrat"/>
              <a:buNone/>
              <a:defRPr sz="2600">
                <a:latin typeface="Montserrat"/>
                <a:ea typeface="Montserrat"/>
                <a:cs typeface="Montserrat"/>
                <a:sym typeface="Montserrat"/>
              </a:defRPr>
            </a:lvl5pPr>
            <a:lvl6pPr lvl="5" rtl="0">
              <a:spcBef>
                <a:spcPts val="0"/>
              </a:spcBef>
              <a:spcAft>
                <a:spcPts val="0"/>
              </a:spcAft>
              <a:buSzPts val="2600"/>
              <a:buFont typeface="Montserrat"/>
              <a:buNone/>
              <a:defRPr sz="2600">
                <a:latin typeface="Montserrat"/>
                <a:ea typeface="Montserrat"/>
                <a:cs typeface="Montserrat"/>
                <a:sym typeface="Montserrat"/>
              </a:defRPr>
            </a:lvl6pPr>
            <a:lvl7pPr lvl="6" rtl="0">
              <a:spcBef>
                <a:spcPts val="0"/>
              </a:spcBef>
              <a:spcAft>
                <a:spcPts val="0"/>
              </a:spcAft>
              <a:buSzPts val="2600"/>
              <a:buFont typeface="Montserrat"/>
              <a:buNone/>
              <a:defRPr sz="2600">
                <a:latin typeface="Montserrat"/>
                <a:ea typeface="Montserrat"/>
                <a:cs typeface="Montserrat"/>
                <a:sym typeface="Montserrat"/>
              </a:defRPr>
            </a:lvl7pPr>
            <a:lvl8pPr lvl="7" rtl="0">
              <a:spcBef>
                <a:spcPts val="0"/>
              </a:spcBef>
              <a:spcAft>
                <a:spcPts val="0"/>
              </a:spcAft>
              <a:buSzPts val="2600"/>
              <a:buFont typeface="Montserrat"/>
              <a:buNone/>
              <a:defRPr sz="2600">
                <a:latin typeface="Montserrat"/>
                <a:ea typeface="Montserrat"/>
                <a:cs typeface="Montserrat"/>
                <a:sym typeface="Montserrat"/>
              </a:defRPr>
            </a:lvl8pPr>
            <a:lvl9pPr lvl="8" rtl="0">
              <a:spcBef>
                <a:spcPts val="0"/>
              </a:spcBef>
              <a:spcAft>
                <a:spcPts val="0"/>
              </a:spcAft>
              <a:buSzPts val="2600"/>
              <a:buFont typeface="Montserrat"/>
              <a:buNone/>
              <a:defRPr sz="2600">
                <a:latin typeface="Montserrat"/>
                <a:ea typeface="Montserrat"/>
                <a:cs typeface="Montserrat"/>
                <a:sym typeface="Montserrat"/>
              </a:defRPr>
            </a:lvl9pPr>
          </a:lstStyle>
          <a:p>
            <a:endParaRPr/>
          </a:p>
        </p:txBody>
      </p:sp>
      <p:pic>
        <p:nvPicPr>
          <p:cNvPr id="82" name="Google Shape;82;p6"/>
          <p:cNvPicPr preferRelativeResize="0"/>
          <p:nvPr/>
        </p:nvPicPr>
        <p:blipFill>
          <a:blip r:embed="rId2">
            <a:alphaModFix/>
          </a:blip>
          <a:stretch>
            <a:fillRect/>
          </a:stretch>
        </p:blipFill>
        <p:spPr>
          <a:xfrm>
            <a:off x="319338" y="4652675"/>
            <a:ext cx="1252399" cy="212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720000" y="445025"/>
            <a:ext cx="6519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Font typeface="Montserrat"/>
              <a:buNone/>
              <a:defRPr sz="2600" b="1">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2" name="Google Shape;102;p8"/>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rgbClr val="282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7337629" flipH="1">
            <a:off x="8016390" y="96965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8"/>
          <p:cNvPicPr preferRelativeResize="0"/>
          <p:nvPr/>
        </p:nvPicPr>
        <p:blipFill>
          <a:blip r:embed="rId2">
            <a:alphaModFix/>
          </a:blip>
          <a:stretch>
            <a:fillRect/>
          </a:stretch>
        </p:blipFill>
        <p:spPr>
          <a:xfrm>
            <a:off x="319338" y="4652675"/>
            <a:ext cx="1252399" cy="212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4876075" y="1404588"/>
            <a:ext cx="3547800" cy="156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Font typeface="Montserrat"/>
              <a:buNone/>
              <a:defRPr sz="26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9"/>
          <p:cNvSpPr txBox="1">
            <a:spLocks noGrp="1"/>
          </p:cNvSpPr>
          <p:nvPr>
            <p:ph type="subTitle" idx="1"/>
          </p:nvPr>
        </p:nvSpPr>
        <p:spPr>
          <a:xfrm>
            <a:off x="5784000" y="2969063"/>
            <a:ext cx="2640000" cy="858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solidFill>
                  <a:schemeClr val="dk2"/>
                </a:solidFill>
                <a:latin typeface="Montserrat"/>
                <a:ea typeface="Montserrat"/>
                <a:cs typeface="Montserrat"/>
                <a:sym typeface="Montserrat"/>
              </a:defRPr>
            </a:lvl1pPr>
            <a:lvl2pPr lvl="1" algn="r" rtl="0">
              <a:spcBef>
                <a:spcPts val="0"/>
              </a:spcBef>
              <a:spcAft>
                <a:spcPts val="0"/>
              </a:spcAft>
              <a:buNone/>
              <a:defRPr sz="1400">
                <a:solidFill>
                  <a:schemeClr val="dk2"/>
                </a:solidFill>
              </a:defRPr>
            </a:lvl2pPr>
            <a:lvl3pPr lvl="2" algn="r" rtl="0">
              <a:spcBef>
                <a:spcPts val="0"/>
              </a:spcBef>
              <a:spcAft>
                <a:spcPts val="0"/>
              </a:spcAft>
              <a:buNone/>
              <a:defRPr sz="1400">
                <a:solidFill>
                  <a:schemeClr val="dk2"/>
                </a:solidFill>
              </a:defRPr>
            </a:lvl3pPr>
            <a:lvl4pPr lvl="3" algn="r" rtl="0">
              <a:spcBef>
                <a:spcPts val="0"/>
              </a:spcBef>
              <a:spcAft>
                <a:spcPts val="0"/>
              </a:spcAft>
              <a:buNone/>
              <a:defRPr sz="1400">
                <a:solidFill>
                  <a:schemeClr val="dk2"/>
                </a:solidFill>
              </a:defRPr>
            </a:lvl4pPr>
            <a:lvl5pPr lvl="4" algn="r" rtl="0">
              <a:spcBef>
                <a:spcPts val="0"/>
              </a:spcBef>
              <a:spcAft>
                <a:spcPts val="0"/>
              </a:spcAft>
              <a:buNone/>
              <a:defRPr sz="1400">
                <a:solidFill>
                  <a:schemeClr val="dk2"/>
                </a:solidFill>
              </a:defRPr>
            </a:lvl5pPr>
            <a:lvl6pPr lvl="5" algn="r" rtl="0">
              <a:spcBef>
                <a:spcPts val="0"/>
              </a:spcBef>
              <a:spcAft>
                <a:spcPts val="0"/>
              </a:spcAft>
              <a:buNone/>
              <a:defRPr sz="1400">
                <a:solidFill>
                  <a:schemeClr val="dk2"/>
                </a:solidFill>
              </a:defRPr>
            </a:lvl6pPr>
            <a:lvl7pPr lvl="6" algn="r" rtl="0">
              <a:spcBef>
                <a:spcPts val="0"/>
              </a:spcBef>
              <a:spcAft>
                <a:spcPts val="0"/>
              </a:spcAft>
              <a:buNone/>
              <a:defRPr sz="1400">
                <a:solidFill>
                  <a:schemeClr val="dk2"/>
                </a:solidFill>
              </a:defRPr>
            </a:lvl7pPr>
            <a:lvl8pPr lvl="7" algn="r" rtl="0">
              <a:spcBef>
                <a:spcPts val="0"/>
              </a:spcBef>
              <a:spcAft>
                <a:spcPts val="0"/>
              </a:spcAft>
              <a:buNone/>
              <a:defRPr sz="1400">
                <a:solidFill>
                  <a:schemeClr val="dk2"/>
                </a:solidFill>
              </a:defRPr>
            </a:lvl8pPr>
            <a:lvl9pPr lvl="8" algn="r" rtl="0">
              <a:spcBef>
                <a:spcPts val="0"/>
              </a:spcBef>
              <a:spcAft>
                <a:spcPts val="0"/>
              </a:spcAft>
              <a:buNone/>
              <a:defRPr sz="1400">
                <a:solidFill>
                  <a:schemeClr val="dk2"/>
                </a:solidFill>
              </a:defRPr>
            </a:lvl9pPr>
          </a:lstStyle>
          <a:p>
            <a:endParaRPr/>
          </a:p>
        </p:txBody>
      </p:sp>
      <p:sp>
        <p:nvSpPr>
          <p:cNvPr id="111" name="Google Shape;111;p9"/>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Google Shape;115;p9"/>
          <p:cNvPicPr preferRelativeResize="0"/>
          <p:nvPr/>
        </p:nvPicPr>
        <p:blipFill>
          <a:blip r:embed="rId2">
            <a:alphaModFix/>
          </a:blip>
          <a:stretch>
            <a:fillRect/>
          </a:stretch>
        </p:blipFill>
        <p:spPr>
          <a:xfrm>
            <a:off x="319338" y="4652675"/>
            <a:ext cx="1252399" cy="212300"/>
          </a:xfrm>
          <a:prstGeom prst="rect">
            <a:avLst/>
          </a:prstGeom>
          <a:noFill/>
          <a:ln>
            <a:noFill/>
          </a:ln>
        </p:spPr>
      </p:pic>
      <p:sp>
        <p:nvSpPr>
          <p:cNvPr id="116" name="Google Shape;116;p9"/>
          <p:cNvSpPr/>
          <p:nvPr/>
        </p:nvSpPr>
        <p:spPr>
          <a:xfrm rot="7802315">
            <a:off x="-1309392" y="-179733"/>
            <a:ext cx="3398331" cy="1991114"/>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68"/>
        <p:cNvGrpSpPr/>
        <p:nvPr/>
      </p:nvGrpSpPr>
      <p:grpSpPr>
        <a:xfrm>
          <a:off x="0" y="0"/>
          <a:ext cx="0" cy="0"/>
          <a:chOff x="0" y="0"/>
          <a:chExt cx="0" cy="0"/>
        </a:xfrm>
      </p:grpSpPr>
      <p:sp>
        <p:nvSpPr>
          <p:cNvPr id="169" name="Google Shape;169;p14"/>
          <p:cNvSpPr/>
          <p:nvPr/>
        </p:nvSpPr>
        <p:spPr>
          <a:xfrm>
            <a:off x="6969726" y="3214095"/>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70" name="Google Shape;170;p14"/>
          <p:cNvSpPr/>
          <p:nvPr/>
        </p:nvSpPr>
        <p:spPr>
          <a:xfrm rot="2472471">
            <a:off x="4154935" y="3206291"/>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71" name="Google Shape;171;p14"/>
          <p:cNvSpPr/>
          <p:nvPr/>
        </p:nvSpPr>
        <p:spPr>
          <a:xfrm>
            <a:off x="1357697" y="3206987"/>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72" name="Google Shape;172;p14"/>
          <p:cNvSpPr/>
          <p:nvPr/>
        </p:nvSpPr>
        <p:spPr>
          <a:xfrm>
            <a:off x="6969726" y="1436845"/>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73" name="Google Shape;173;p14"/>
          <p:cNvSpPr/>
          <p:nvPr/>
        </p:nvSpPr>
        <p:spPr>
          <a:xfrm rot="2472471">
            <a:off x="4154935" y="1429041"/>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74" name="Google Shape;174;p14"/>
          <p:cNvSpPr/>
          <p:nvPr/>
        </p:nvSpPr>
        <p:spPr>
          <a:xfrm>
            <a:off x="1357697" y="1429737"/>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75" name="Google Shape;175;p14"/>
          <p:cNvSpPr txBox="1"/>
          <p:nvPr/>
        </p:nvSpPr>
        <p:spPr>
          <a:xfrm>
            <a:off x="1363225" y="3789501"/>
            <a:ext cx="2085900" cy="5727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GB" sz="1400">
                <a:latin typeface="Montserrat"/>
                <a:ea typeface="Montserrat"/>
                <a:cs typeface="Montserrat"/>
                <a:sym typeface="Montserrat"/>
              </a:rPr>
              <a:t>TITRE</a:t>
            </a:r>
            <a:endParaRPr sz="1400">
              <a:latin typeface="Montserrat"/>
              <a:ea typeface="Montserrat"/>
              <a:cs typeface="Montserrat"/>
              <a:sym typeface="Montserrat"/>
            </a:endParaRPr>
          </a:p>
        </p:txBody>
      </p:sp>
      <p:sp>
        <p:nvSpPr>
          <p:cNvPr id="176" name="Google Shape;176;p14"/>
          <p:cNvSpPr txBox="1"/>
          <p:nvPr/>
        </p:nvSpPr>
        <p:spPr>
          <a:xfrm>
            <a:off x="1363225" y="2016000"/>
            <a:ext cx="20859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400">
                <a:latin typeface="Montserrat"/>
                <a:ea typeface="Montserrat"/>
                <a:cs typeface="Montserrat"/>
                <a:sym typeface="Montserrat"/>
              </a:rPr>
              <a:t>TITRE</a:t>
            </a:r>
            <a:endParaRPr sz="1400">
              <a:latin typeface="Montserrat"/>
              <a:ea typeface="Montserrat"/>
              <a:cs typeface="Montserrat"/>
              <a:sym typeface="Montserrat"/>
            </a:endParaRPr>
          </a:p>
        </p:txBody>
      </p:sp>
      <p:sp>
        <p:nvSpPr>
          <p:cNvPr id="177" name="Google Shape;177;p14"/>
          <p:cNvSpPr txBox="1"/>
          <p:nvPr/>
        </p:nvSpPr>
        <p:spPr>
          <a:xfrm>
            <a:off x="1219250" y="2318349"/>
            <a:ext cx="2085900" cy="572700"/>
          </a:xfrm>
          <a:prstGeom prst="rect">
            <a:avLst/>
          </a:prstGeom>
          <a:noFill/>
          <a:ln>
            <a:noFill/>
          </a:ln>
        </p:spPr>
        <p:txBody>
          <a:bodyPr spcFirstLastPara="1" wrap="square" lIns="91425" tIns="91425" rIns="360000" bIns="91425" anchor="ctr" anchorCtr="0">
            <a:noAutofit/>
          </a:bodyPr>
          <a:lstStyle/>
          <a:p>
            <a:pPr marL="0" lvl="0" indent="0" algn="l" rtl="0">
              <a:spcBef>
                <a:spcPts val="0"/>
              </a:spcBef>
              <a:spcAft>
                <a:spcPts val="0"/>
              </a:spcAft>
              <a:buNone/>
            </a:pPr>
            <a:r>
              <a:rPr lang="en-GB">
                <a:latin typeface="Montserrat"/>
                <a:ea typeface="Montserrat"/>
                <a:cs typeface="Montserrat"/>
                <a:sym typeface="Montserrat"/>
              </a:rPr>
              <a:t>Describe </a:t>
            </a:r>
            <a:endParaRPr>
              <a:latin typeface="Montserrat"/>
              <a:ea typeface="Montserrat"/>
              <a:cs typeface="Montserrat"/>
              <a:sym typeface="Montserrat"/>
            </a:endParaRPr>
          </a:p>
        </p:txBody>
      </p:sp>
      <p:sp>
        <p:nvSpPr>
          <p:cNvPr id="178" name="Google Shape;178;p14"/>
          <p:cNvSpPr txBox="1"/>
          <p:nvPr/>
        </p:nvSpPr>
        <p:spPr>
          <a:xfrm>
            <a:off x="4033050" y="2318349"/>
            <a:ext cx="2085900" cy="572700"/>
          </a:xfrm>
          <a:prstGeom prst="rect">
            <a:avLst/>
          </a:prstGeom>
          <a:noFill/>
          <a:ln>
            <a:noFill/>
          </a:ln>
        </p:spPr>
        <p:txBody>
          <a:bodyPr spcFirstLastPara="1" wrap="square" lIns="91425" tIns="91425" rIns="360000" bIns="91425" anchor="ctr" anchorCtr="0">
            <a:noAutofit/>
          </a:bodyPr>
          <a:lstStyle/>
          <a:p>
            <a:pPr marL="0" lvl="0" indent="0" algn="l" rtl="0">
              <a:spcBef>
                <a:spcPts val="0"/>
              </a:spcBef>
              <a:spcAft>
                <a:spcPts val="0"/>
              </a:spcAft>
              <a:buNone/>
            </a:pPr>
            <a:r>
              <a:rPr lang="en-GB">
                <a:latin typeface="Montserrat"/>
                <a:ea typeface="Montserrat"/>
                <a:cs typeface="Montserrat"/>
                <a:sym typeface="Montserrat"/>
              </a:rPr>
              <a:t>Describe </a:t>
            </a:r>
            <a:endParaRPr>
              <a:latin typeface="Montserrat"/>
              <a:ea typeface="Montserrat"/>
              <a:cs typeface="Montserrat"/>
              <a:sym typeface="Montserrat"/>
            </a:endParaRPr>
          </a:p>
        </p:txBody>
      </p:sp>
      <p:sp>
        <p:nvSpPr>
          <p:cNvPr id="179" name="Google Shape;179;p14"/>
          <p:cNvSpPr txBox="1"/>
          <p:nvPr/>
        </p:nvSpPr>
        <p:spPr>
          <a:xfrm>
            <a:off x="4177025" y="3789501"/>
            <a:ext cx="20859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400">
                <a:latin typeface="Montserrat"/>
                <a:ea typeface="Montserrat"/>
                <a:cs typeface="Montserrat"/>
                <a:sym typeface="Montserrat"/>
              </a:rPr>
              <a:t>TITRE</a:t>
            </a:r>
            <a:endParaRPr sz="1400">
              <a:latin typeface="Montserrat"/>
              <a:ea typeface="Montserrat"/>
              <a:cs typeface="Montserrat"/>
              <a:sym typeface="Montserrat"/>
            </a:endParaRPr>
          </a:p>
        </p:txBody>
      </p:sp>
      <p:sp>
        <p:nvSpPr>
          <p:cNvPr id="180" name="Google Shape;180;p14"/>
          <p:cNvSpPr txBox="1"/>
          <p:nvPr/>
        </p:nvSpPr>
        <p:spPr>
          <a:xfrm>
            <a:off x="1510114" y="1507325"/>
            <a:ext cx="666600" cy="44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chemeClr val="dk1"/>
                </a:solidFill>
                <a:latin typeface="Montserrat"/>
                <a:ea typeface="Montserrat"/>
                <a:cs typeface="Montserrat"/>
                <a:sym typeface="Montserrat"/>
              </a:rPr>
              <a:t>01</a:t>
            </a:r>
            <a:endParaRPr sz="2000" b="1">
              <a:solidFill>
                <a:schemeClr val="dk1"/>
              </a:solidFill>
              <a:latin typeface="Montserrat"/>
              <a:ea typeface="Montserrat"/>
              <a:cs typeface="Montserrat"/>
              <a:sym typeface="Montserrat"/>
            </a:endParaRPr>
          </a:p>
        </p:txBody>
      </p:sp>
      <p:sp>
        <p:nvSpPr>
          <p:cNvPr id="181" name="Google Shape;181;p14"/>
          <p:cNvSpPr txBox="1"/>
          <p:nvPr/>
        </p:nvSpPr>
        <p:spPr>
          <a:xfrm>
            <a:off x="1510114" y="3283725"/>
            <a:ext cx="666600" cy="44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chemeClr val="dk1"/>
                </a:solidFill>
                <a:latin typeface="Montserrat"/>
                <a:ea typeface="Montserrat"/>
                <a:cs typeface="Montserrat"/>
                <a:sym typeface="Montserrat"/>
              </a:rPr>
              <a:t>04</a:t>
            </a:r>
            <a:endParaRPr sz="2000" b="1">
              <a:solidFill>
                <a:schemeClr val="dk1"/>
              </a:solidFill>
              <a:latin typeface="Montserrat"/>
              <a:ea typeface="Montserrat"/>
              <a:cs typeface="Montserrat"/>
              <a:sym typeface="Montserrat"/>
            </a:endParaRPr>
          </a:p>
        </p:txBody>
      </p:sp>
      <p:sp>
        <p:nvSpPr>
          <p:cNvPr id="182" name="Google Shape;182;p14"/>
          <p:cNvSpPr txBox="1"/>
          <p:nvPr/>
        </p:nvSpPr>
        <p:spPr>
          <a:xfrm>
            <a:off x="4313711" y="3283725"/>
            <a:ext cx="666600" cy="44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chemeClr val="dk1"/>
                </a:solidFill>
                <a:latin typeface="Montserrat"/>
                <a:ea typeface="Montserrat"/>
                <a:cs typeface="Montserrat"/>
                <a:sym typeface="Montserrat"/>
              </a:rPr>
              <a:t>05</a:t>
            </a:r>
            <a:endParaRPr sz="2000" b="1">
              <a:solidFill>
                <a:schemeClr val="dk1"/>
              </a:solidFill>
              <a:latin typeface="Montserrat"/>
              <a:ea typeface="Montserrat"/>
              <a:cs typeface="Montserrat"/>
              <a:sym typeface="Montserrat"/>
            </a:endParaRPr>
          </a:p>
        </p:txBody>
      </p:sp>
      <p:sp>
        <p:nvSpPr>
          <p:cNvPr id="183" name="Google Shape;183;p14"/>
          <p:cNvSpPr txBox="1"/>
          <p:nvPr/>
        </p:nvSpPr>
        <p:spPr>
          <a:xfrm>
            <a:off x="4177025" y="2016000"/>
            <a:ext cx="20859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400">
                <a:latin typeface="Montserrat"/>
                <a:ea typeface="Montserrat"/>
                <a:cs typeface="Montserrat"/>
                <a:sym typeface="Montserrat"/>
              </a:rPr>
              <a:t>TITRE</a:t>
            </a:r>
            <a:endParaRPr sz="1400">
              <a:latin typeface="Montserrat"/>
              <a:ea typeface="Montserrat"/>
              <a:cs typeface="Montserrat"/>
              <a:sym typeface="Montserrat"/>
            </a:endParaRPr>
          </a:p>
        </p:txBody>
      </p:sp>
      <p:sp>
        <p:nvSpPr>
          <p:cNvPr id="184" name="Google Shape;184;p14"/>
          <p:cNvSpPr txBox="1"/>
          <p:nvPr/>
        </p:nvSpPr>
        <p:spPr>
          <a:xfrm>
            <a:off x="4334786" y="1491825"/>
            <a:ext cx="666600" cy="44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chemeClr val="dk1"/>
                </a:solidFill>
                <a:latin typeface="Montserrat"/>
                <a:ea typeface="Montserrat"/>
                <a:cs typeface="Montserrat"/>
                <a:sym typeface="Montserrat"/>
              </a:rPr>
              <a:t>02</a:t>
            </a:r>
            <a:endParaRPr sz="2000" b="1">
              <a:solidFill>
                <a:schemeClr val="dk1"/>
              </a:solidFill>
              <a:latin typeface="Montserrat"/>
              <a:ea typeface="Montserrat"/>
              <a:cs typeface="Montserrat"/>
              <a:sym typeface="Montserrat"/>
            </a:endParaRPr>
          </a:p>
        </p:txBody>
      </p:sp>
      <p:sp>
        <p:nvSpPr>
          <p:cNvPr id="185" name="Google Shape;185;p14"/>
          <p:cNvSpPr txBox="1"/>
          <p:nvPr/>
        </p:nvSpPr>
        <p:spPr>
          <a:xfrm>
            <a:off x="6973965" y="2016000"/>
            <a:ext cx="2085900" cy="572700"/>
          </a:xfrm>
          <a:prstGeom prst="rect">
            <a:avLst/>
          </a:prstGeom>
          <a:noFill/>
          <a:ln>
            <a:noFill/>
          </a:ln>
        </p:spPr>
        <p:txBody>
          <a:bodyPr spcFirstLastPara="1" wrap="square" lIns="91425" tIns="91425" rIns="1080000" bIns="91425" anchor="ctr" anchorCtr="0">
            <a:noAutofit/>
          </a:bodyPr>
          <a:lstStyle/>
          <a:p>
            <a:pPr marL="0" lvl="0" indent="0" algn="l" rtl="0">
              <a:spcBef>
                <a:spcPts val="0"/>
              </a:spcBef>
              <a:spcAft>
                <a:spcPts val="0"/>
              </a:spcAft>
              <a:buNone/>
            </a:pPr>
            <a:r>
              <a:rPr lang="en-GB" sz="1400">
                <a:latin typeface="Montserrat"/>
                <a:ea typeface="Montserrat"/>
                <a:cs typeface="Montserrat"/>
                <a:sym typeface="Montserrat"/>
              </a:rPr>
              <a:t>TITRE</a:t>
            </a:r>
            <a:endParaRPr sz="1400">
              <a:latin typeface="Montserrat"/>
              <a:ea typeface="Montserrat"/>
              <a:cs typeface="Montserrat"/>
              <a:sym typeface="Montserrat"/>
            </a:endParaRPr>
          </a:p>
        </p:txBody>
      </p:sp>
      <p:sp>
        <p:nvSpPr>
          <p:cNvPr id="186" name="Google Shape;186;p14"/>
          <p:cNvSpPr txBox="1"/>
          <p:nvPr/>
        </p:nvSpPr>
        <p:spPr>
          <a:xfrm>
            <a:off x="6829989" y="2318349"/>
            <a:ext cx="2085900" cy="572700"/>
          </a:xfrm>
          <a:prstGeom prst="rect">
            <a:avLst/>
          </a:prstGeom>
          <a:noFill/>
          <a:ln>
            <a:noFill/>
          </a:ln>
        </p:spPr>
        <p:txBody>
          <a:bodyPr spcFirstLastPara="1" wrap="square" lIns="91425" tIns="91425" rIns="360000" bIns="91425" anchor="ctr" anchorCtr="0">
            <a:noAutofit/>
          </a:bodyPr>
          <a:lstStyle/>
          <a:p>
            <a:pPr marL="0" lvl="0" indent="0" algn="l" rtl="0">
              <a:spcBef>
                <a:spcPts val="0"/>
              </a:spcBef>
              <a:spcAft>
                <a:spcPts val="0"/>
              </a:spcAft>
              <a:buNone/>
            </a:pPr>
            <a:r>
              <a:rPr lang="en-GB">
                <a:latin typeface="Montserrat"/>
                <a:ea typeface="Montserrat"/>
                <a:cs typeface="Montserrat"/>
                <a:sym typeface="Montserrat"/>
              </a:rPr>
              <a:t>Describe </a:t>
            </a:r>
            <a:endParaRPr>
              <a:latin typeface="Montserrat"/>
              <a:ea typeface="Montserrat"/>
              <a:cs typeface="Montserrat"/>
              <a:sym typeface="Montserrat"/>
            </a:endParaRPr>
          </a:p>
        </p:txBody>
      </p:sp>
      <p:sp>
        <p:nvSpPr>
          <p:cNvPr id="187" name="Google Shape;187;p14"/>
          <p:cNvSpPr txBox="1"/>
          <p:nvPr/>
        </p:nvSpPr>
        <p:spPr>
          <a:xfrm>
            <a:off x="6973965" y="3789501"/>
            <a:ext cx="2085900" cy="572700"/>
          </a:xfrm>
          <a:prstGeom prst="rect">
            <a:avLst/>
          </a:prstGeom>
          <a:noFill/>
          <a:ln>
            <a:noFill/>
          </a:ln>
        </p:spPr>
        <p:txBody>
          <a:bodyPr spcFirstLastPara="1" wrap="square" lIns="91425" tIns="91425" rIns="1080000" bIns="91425" anchor="ctr" anchorCtr="0">
            <a:noAutofit/>
          </a:bodyPr>
          <a:lstStyle/>
          <a:p>
            <a:pPr marL="0" lvl="0" indent="0" algn="l" rtl="0">
              <a:spcBef>
                <a:spcPts val="0"/>
              </a:spcBef>
              <a:spcAft>
                <a:spcPts val="0"/>
              </a:spcAft>
              <a:buNone/>
            </a:pPr>
            <a:r>
              <a:rPr lang="en-GB" sz="1400">
                <a:latin typeface="Montserrat"/>
                <a:ea typeface="Montserrat"/>
                <a:cs typeface="Montserrat"/>
                <a:sym typeface="Montserrat"/>
              </a:rPr>
              <a:t>TITRE</a:t>
            </a:r>
            <a:endParaRPr sz="1400">
              <a:latin typeface="Montserrat"/>
              <a:ea typeface="Montserrat"/>
              <a:cs typeface="Montserrat"/>
              <a:sym typeface="Montserrat"/>
            </a:endParaRPr>
          </a:p>
        </p:txBody>
      </p:sp>
      <p:sp>
        <p:nvSpPr>
          <p:cNvPr id="188" name="Google Shape;188;p14"/>
          <p:cNvSpPr txBox="1"/>
          <p:nvPr/>
        </p:nvSpPr>
        <p:spPr>
          <a:xfrm>
            <a:off x="7096439" y="1507325"/>
            <a:ext cx="666600" cy="44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chemeClr val="dk1"/>
                </a:solidFill>
                <a:latin typeface="Montserrat"/>
                <a:ea typeface="Montserrat"/>
                <a:cs typeface="Montserrat"/>
                <a:sym typeface="Montserrat"/>
              </a:rPr>
              <a:t>03</a:t>
            </a:r>
            <a:endParaRPr sz="2000" b="1">
              <a:solidFill>
                <a:schemeClr val="dk1"/>
              </a:solidFill>
              <a:latin typeface="Montserrat"/>
              <a:ea typeface="Montserrat"/>
              <a:cs typeface="Montserrat"/>
              <a:sym typeface="Montserrat"/>
            </a:endParaRPr>
          </a:p>
        </p:txBody>
      </p:sp>
      <p:sp>
        <p:nvSpPr>
          <p:cNvPr id="189" name="Google Shape;189;p14"/>
          <p:cNvSpPr txBox="1"/>
          <p:nvPr/>
        </p:nvSpPr>
        <p:spPr>
          <a:xfrm>
            <a:off x="7096439" y="3283725"/>
            <a:ext cx="666600" cy="44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a:solidFill>
                  <a:schemeClr val="dk1"/>
                </a:solidFill>
                <a:latin typeface="Montserrat"/>
                <a:ea typeface="Montserrat"/>
                <a:cs typeface="Montserrat"/>
                <a:sym typeface="Montserrat"/>
              </a:rPr>
              <a:t>06</a:t>
            </a:r>
            <a:endParaRPr sz="2000" b="1">
              <a:solidFill>
                <a:schemeClr val="dk1"/>
              </a:solidFill>
              <a:latin typeface="Montserrat"/>
              <a:ea typeface="Montserrat"/>
              <a:cs typeface="Montserrat"/>
              <a:sym typeface="Montserrat"/>
            </a:endParaRPr>
          </a:p>
        </p:txBody>
      </p:sp>
      <p:sp>
        <p:nvSpPr>
          <p:cNvPr id="190" name="Google Shape;190;p14"/>
          <p:cNvSpPr txBox="1">
            <a:spLocks noGrp="1"/>
          </p:cNvSpPr>
          <p:nvPr>
            <p:ph type="title"/>
          </p:nvPr>
        </p:nvSpPr>
        <p:spPr>
          <a:xfrm>
            <a:off x="463825" y="275525"/>
            <a:ext cx="7719900" cy="669000"/>
          </a:xfrm>
          <a:prstGeom prst="rect">
            <a:avLst/>
          </a:prstGeom>
        </p:spPr>
        <p:txBody>
          <a:bodyPr spcFirstLastPara="1" wrap="square" lIns="91425" tIns="91425" rIns="91425" bIns="91425" anchor="t" anchorCtr="0">
            <a:noAutofit/>
          </a:bodyPr>
          <a:lstStyle>
            <a:lvl1pPr lvl="0">
              <a:spcBef>
                <a:spcPts val="0"/>
              </a:spcBef>
              <a:spcAft>
                <a:spcPts val="0"/>
              </a:spcAft>
              <a:buSzPts val="2600"/>
              <a:buFont typeface="Montserrat"/>
              <a:buNone/>
              <a:defRPr sz="2600" b="1">
                <a:latin typeface="Montserrat"/>
                <a:ea typeface="Montserrat"/>
                <a:cs typeface="Montserrat"/>
                <a:sym typeface="Montserra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pic>
        <p:nvPicPr>
          <p:cNvPr id="191" name="Google Shape;191;p14"/>
          <p:cNvPicPr preferRelativeResize="0"/>
          <p:nvPr/>
        </p:nvPicPr>
        <p:blipFill>
          <a:blip r:embed="rId2">
            <a:alphaModFix/>
          </a:blip>
          <a:stretch>
            <a:fillRect/>
          </a:stretch>
        </p:blipFill>
        <p:spPr>
          <a:xfrm>
            <a:off x="319338" y="4652675"/>
            <a:ext cx="1252399" cy="212300"/>
          </a:xfrm>
          <a:prstGeom prst="rect">
            <a:avLst/>
          </a:prstGeom>
          <a:noFill/>
          <a:ln>
            <a:noFill/>
          </a:ln>
        </p:spPr>
      </p:pic>
      <p:sp>
        <p:nvSpPr>
          <p:cNvPr id="192" name="Google Shape;192;p14"/>
          <p:cNvSpPr txBox="1"/>
          <p:nvPr/>
        </p:nvSpPr>
        <p:spPr>
          <a:xfrm>
            <a:off x="1227675" y="4079974"/>
            <a:ext cx="2085900" cy="572700"/>
          </a:xfrm>
          <a:prstGeom prst="rect">
            <a:avLst/>
          </a:prstGeom>
          <a:noFill/>
          <a:ln>
            <a:noFill/>
          </a:ln>
        </p:spPr>
        <p:txBody>
          <a:bodyPr spcFirstLastPara="1" wrap="square" lIns="91425" tIns="91425" rIns="360000" bIns="91425" anchor="ctr" anchorCtr="0">
            <a:noAutofit/>
          </a:bodyPr>
          <a:lstStyle/>
          <a:p>
            <a:pPr marL="0" lvl="0" indent="0" algn="l" rtl="0">
              <a:spcBef>
                <a:spcPts val="0"/>
              </a:spcBef>
              <a:spcAft>
                <a:spcPts val="0"/>
              </a:spcAft>
              <a:buNone/>
            </a:pPr>
            <a:r>
              <a:rPr lang="en-GB">
                <a:latin typeface="Montserrat"/>
                <a:ea typeface="Montserrat"/>
                <a:cs typeface="Montserrat"/>
                <a:sym typeface="Montserrat"/>
              </a:rPr>
              <a:t>Describe </a:t>
            </a:r>
            <a:endParaRPr>
              <a:latin typeface="Montserrat"/>
              <a:ea typeface="Montserrat"/>
              <a:cs typeface="Montserrat"/>
              <a:sym typeface="Montserrat"/>
            </a:endParaRPr>
          </a:p>
        </p:txBody>
      </p:sp>
      <p:sp>
        <p:nvSpPr>
          <p:cNvPr id="193" name="Google Shape;193;p14"/>
          <p:cNvSpPr txBox="1"/>
          <p:nvPr/>
        </p:nvSpPr>
        <p:spPr>
          <a:xfrm>
            <a:off x="4041475" y="4079974"/>
            <a:ext cx="2085900" cy="572700"/>
          </a:xfrm>
          <a:prstGeom prst="rect">
            <a:avLst/>
          </a:prstGeom>
          <a:noFill/>
          <a:ln>
            <a:noFill/>
          </a:ln>
        </p:spPr>
        <p:txBody>
          <a:bodyPr spcFirstLastPara="1" wrap="square" lIns="91425" tIns="91425" rIns="360000" bIns="91425" anchor="ctr" anchorCtr="0">
            <a:noAutofit/>
          </a:bodyPr>
          <a:lstStyle/>
          <a:p>
            <a:pPr marL="0" lvl="0" indent="0" algn="l" rtl="0">
              <a:spcBef>
                <a:spcPts val="0"/>
              </a:spcBef>
              <a:spcAft>
                <a:spcPts val="0"/>
              </a:spcAft>
              <a:buNone/>
            </a:pPr>
            <a:r>
              <a:rPr lang="en-GB">
                <a:latin typeface="Montserrat"/>
                <a:ea typeface="Montserrat"/>
                <a:cs typeface="Montserrat"/>
                <a:sym typeface="Montserrat"/>
              </a:rPr>
              <a:t>Describe </a:t>
            </a:r>
            <a:endParaRPr>
              <a:latin typeface="Montserrat"/>
              <a:ea typeface="Montserrat"/>
              <a:cs typeface="Montserrat"/>
              <a:sym typeface="Montserrat"/>
            </a:endParaRPr>
          </a:p>
        </p:txBody>
      </p:sp>
      <p:sp>
        <p:nvSpPr>
          <p:cNvPr id="194" name="Google Shape;194;p14"/>
          <p:cNvSpPr txBox="1"/>
          <p:nvPr/>
        </p:nvSpPr>
        <p:spPr>
          <a:xfrm>
            <a:off x="6838414" y="4079974"/>
            <a:ext cx="2085900" cy="572700"/>
          </a:xfrm>
          <a:prstGeom prst="rect">
            <a:avLst/>
          </a:prstGeom>
          <a:noFill/>
          <a:ln>
            <a:noFill/>
          </a:ln>
        </p:spPr>
        <p:txBody>
          <a:bodyPr spcFirstLastPara="1" wrap="square" lIns="91425" tIns="91425" rIns="360000" bIns="91425" anchor="ctr" anchorCtr="0">
            <a:noAutofit/>
          </a:bodyPr>
          <a:lstStyle/>
          <a:p>
            <a:pPr marL="0" lvl="0" indent="0" algn="l" rtl="0">
              <a:spcBef>
                <a:spcPts val="0"/>
              </a:spcBef>
              <a:spcAft>
                <a:spcPts val="0"/>
              </a:spcAft>
              <a:buNone/>
            </a:pPr>
            <a:r>
              <a:rPr lang="en-GB">
                <a:latin typeface="Montserrat"/>
                <a:ea typeface="Montserrat"/>
                <a:cs typeface="Montserrat"/>
                <a:sym typeface="Montserrat"/>
              </a:rPr>
              <a:t>Describe </a:t>
            </a:r>
            <a:endParaRPr>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
    <p:bg>
      <p:bgPr>
        <a:solidFill>
          <a:schemeClr val="lt1"/>
        </a:solidFill>
        <a:effectLst/>
      </p:bgPr>
    </p:bg>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720000" y="445025"/>
            <a:ext cx="6042900" cy="10500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Font typeface="Montserrat"/>
              <a:buNone/>
              <a:defRPr sz="26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17"/>
          <p:cNvSpPr txBox="1">
            <a:spLocks noGrp="1"/>
          </p:cNvSpPr>
          <p:nvPr>
            <p:ph type="subTitle" idx="1"/>
          </p:nvPr>
        </p:nvSpPr>
        <p:spPr>
          <a:xfrm>
            <a:off x="720000" y="1723075"/>
            <a:ext cx="4189800" cy="2088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400">
                <a:solidFill>
                  <a:srgbClr val="212121"/>
                </a:solidFill>
                <a:latin typeface="Montserrat"/>
                <a:ea typeface="Montserrat"/>
                <a:cs typeface="Montserrat"/>
                <a:sym typeface="Montserrat"/>
              </a:defRPr>
            </a:lvl1pPr>
            <a:lvl2pPr lvl="1" algn="l" rtl="0">
              <a:spcBef>
                <a:spcPts val="0"/>
              </a:spcBef>
              <a:spcAft>
                <a:spcPts val="0"/>
              </a:spcAft>
              <a:buNone/>
              <a:defRPr sz="1400">
                <a:solidFill>
                  <a:schemeClr val="dk2"/>
                </a:solidFill>
              </a:defRPr>
            </a:lvl2pPr>
            <a:lvl3pPr lvl="2" algn="l" rtl="0">
              <a:spcBef>
                <a:spcPts val="0"/>
              </a:spcBef>
              <a:spcAft>
                <a:spcPts val="0"/>
              </a:spcAft>
              <a:buNone/>
              <a:defRPr sz="1400">
                <a:solidFill>
                  <a:schemeClr val="dk2"/>
                </a:solidFill>
              </a:defRPr>
            </a:lvl3pPr>
            <a:lvl4pPr lvl="3" algn="l" rtl="0">
              <a:spcBef>
                <a:spcPts val="0"/>
              </a:spcBef>
              <a:spcAft>
                <a:spcPts val="0"/>
              </a:spcAft>
              <a:buNone/>
              <a:defRPr sz="1400">
                <a:solidFill>
                  <a:schemeClr val="dk2"/>
                </a:solidFill>
              </a:defRPr>
            </a:lvl4pPr>
            <a:lvl5pPr lvl="4" algn="l" rtl="0">
              <a:spcBef>
                <a:spcPts val="0"/>
              </a:spcBef>
              <a:spcAft>
                <a:spcPts val="0"/>
              </a:spcAft>
              <a:buNone/>
              <a:defRPr sz="1400">
                <a:solidFill>
                  <a:schemeClr val="dk2"/>
                </a:solidFill>
              </a:defRPr>
            </a:lvl5pPr>
            <a:lvl6pPr lvl="5" algn="l" rtl="0">
              <a:spcBef>
                <a:spcPts val="0"/>
              </a:spcBef>
              <a:spcAft>
                <a:spcPts val="0"/>
              </a:spcAft>
              <a:buNone/>
              <a:defRPr sz="1400">
                <a:solidFill>
                  <a:schemeClr val="dk2"/>
                </a:solidFill>
              </a:defRPr>
            </a:lvl6pPr>
            <a:lvl7pPr lvl="6" algn="l" rtl="0">
              <a:spcBef>
                <a:spcPts val="0"/>
              </a:spcBef>
              <a:spcAft>
                <a:spcPts val="0"/>
              </a:spcAft>
              <a:buNone/>
              <a:defRPr sz="1400">
                <a:solidFill>
                  <a:schemeClr val="dk2"/>
                </a:solidFill>
              </a:defRPr>
            </a:lvl7pPr>
            <a:lvl8pPr lvl="7" algn="l" rtl="0">
              <a:spcBef>
                <a:spcPts val="0"/>
              </a:spcBef>
              <a:spcAft>
                <a:spcPts val="0"/>
              </a:spcAft>
              <a:buNone/>
              <a:defRPr sz="1400">
                <a:solidFill>
                  <a:schemeClr val="dk2"/>
                </a:solidFill>
              </a:defRPr>
            </a:lvl8pPr>
            <a:lvl9pPr lvl="8" algn="l" rtl="0">
              <a:spcBef>
                <a:spcPts val="0"/>
              </a:spcBef>
              <a:spcAft>
                <a:spcPts val="0"/>
              </a:spcAft>
              <a:buNone/>
              <a:defRPr sz="1400">
                <a:solidFill>
                  <a:schemeClr val="dk2"/>
                </a:solidFill>
              </a:defRPr>
            </a:lvl9pPr>
          </a:lstStyle>
          <a:p>
            <a:endParaRPr/>
          </a:p>
        </p:txBody>
      </p:sp>
      <p:sp>
        <p:nvSpPr>
          <p:cNvPr id="219" name="Google Shape;219;p17"/>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1442545" y="453922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rot="-8696747" flipH="1">
            <a:off x="450673" y="4308594"/>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rot="-8696747" flipH="1">
            <a:off x="169334" y="42828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2233145" y="4709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flipH="1">
            <a:off x="7923372" y="3150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flipH="1">
            <a:off x="5488672" y="4603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rot="8696747">
            <a:off x="7672128" y="46947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rot="8696747">
            <a:off x="7740054" y="44222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flipH="1">
            <a:off x="6488347" y="49549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8994028" y="29286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flipH="1">
            <a:off x="8681197" y="343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4" name="Google Shape;234;p17"/>
          <p:cNvPicPr preferRelativeResize="0"/>
          <p:nvPr/>
        </p:nvPicPr>
        <p:blipFill>
          <a:blip r:embed="rId2">
            <a:alphaModFix/>
          </a:blip>
          <a:stretch>
            <a:fillRect/>
          </a:stretch>
        </p:blipFill>
        <p:spPr>
          <a:xfrm>
            <a:off x="319338" y="4652675"/>
            <a:ext cx="1252399" cy="212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3_1">
    <p:bg>
      <p:bgPr>
        <a:solidFill>
          <a:schemeClr val="lt1"/>
        </a:solidFill>
        <a:effectLst/>
      </p:bgPr>
    </p:bg>
    <p:spTree>
      <p:nvGrpSpPr>
        <p:cNvPr id="1" name="Shape 306"/>
        <p:cNvGrpSpPr/>
        <p:nvPr/>
      </p:nvGrpSpPr>
      <p:grpSpPr>
        <a:xfrm>
          <a:off x="0" y="0"/>
          <a:ext cx="0" cy="0"/>
          <a:chOff x="0" y="0"/>
          <a:chExt cx="0" cy="0"/>
        </a:xfrm>
      </p:grpSpPr>
      <p:sp>
        <p:nvSpPr>
          <p:cNvPr id="307" name="Google Shape;307;p22"/>
          <p:cNvSpPr/>
          <p:nvPr/>
        </p:nvSpPr>
        <p:spPr>
          <a:xfrm rot="-8760026">
            <a:off x="72810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rot="3646459" flipH="1">
            <a:off x="85919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rot="3646459" flipH="1">
            <a:off x="84085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rot="-8760026">
            <a:off x="76449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rot="642923" flipH="1">
            <a:off x="7316985" y="-163275"/>
            <a:ext cx="460650"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rot="-8100000" flipH="1">
            <a:off x="8136700" y="1591011"/>
            <a:ext cx="3384647" cy="290566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rot="-8760026">
            <a:off x="7949546" y="371401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 name="Google Shape;314;p22"/>
          <p:cNvPicPr preferRelativeResize="0"/>
          <p:nvPr/>
        </p:nvPicPr>
        <p:blipFill>
          <a:blip r:embed="rId2">
            <a:alphaModFix/>
          </a:blip>
          <a:stretch>
            <a:fillRect/>
          </a:stretch>
        </p:blipFill>
        <p:spPr>
          <a:xfrm>
            <a:off x="319338" y="4652675"/>
            <a:ext cx="1252399" cy="212300"/>
          </a:xfrm>
          <a:prstGeom prst="rect">
            <a:avLst/>
          </a:prstGeom>
          <a:noFill/>
          <a:ln>
            <a:noFill/>
          </a:ln>
        </p:spPr>
      </p:pic>
      <p:sp>
        <p:nvSpPr>
          <p:cNvPr id="315" name="Google Shape;315;p22"/>
          <p:cNvSpPr txBox="1">
            <a:spLocks noGrp="1"/>
          </p:cNvSpPr>
          <p:nvPr>
            <p:ph type="title"/>
          </p:nvPr>
        </p:nvSpPr>
        <p:spPr>
          <a:xfrm>
            <a:off x="2015400" y="445025"/>
            <a:ext cx="4949100" cy="10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Font typeface="Montserrat"/>
              <a:buNone/>
              <a:defRPr sz="2600" b="1">
                <a:latin typeface="Montserrat"/>
                <a:ea typeface="Montserrat"/>
                <a:cs typeface="Montserrat"/>
                <a:sym typeface="Montserra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00375" y="5530375"/>
            <a:ext cx="7704000" cy="3450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60" r:id="rId7"/>
    <p:sldLayoutId id="2147483663" r:id="rId8"/>
    <p:sldLayoutId id="2147483668" r:id="rId9"/>
    <p:sldLayoutId id="2147483672"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arxiv.org/pdf/1805.06725.pdf" TargetMode="External"/><Relationship Id="rId5" Type="http://schemas.openxmlformats.org/officeDocument/2006/relationships/hyperlink" Target="http://intlab.skuniv.ac.kr/paper/GAN-based_Anomaly_Detection_in_Imbalance_Problems.pdf?utm_source=pocket_mylist" TargetMode="External"/><Relationship Id="rId4" Type="http://schemas.openxmlformats.org/officeDocument/2006/relationships/hyperlink" Target="https://arxiv.org/pdf/2009.07769.pdf?utm_source=pocket_myli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hyperlink" Target="https://dcase.community/documents/workshop2019/proceedings/DCASE2019Workshop_Purohit_21.pdf" TargetMode="External"/><Relationship Id="rId4" Type="http://schemas.openxmlformats.org/officeDocument/2006/relationships/hyperlink" Target="https://ieeexplore.ieee.org/document/893716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Shape 440"/>
        <p:cNvGrpSpPr/>
        <p:nvPr/>
      </p:nvGrpSpPr>
      <p:grpSpPr>
        <a:xfrm>
          <a:off x="0" y="0"/>
          <a:ext cx="0" cy="0"/>
          <a:chOff x="0" y="0"/>
          <a:chExt cx="0" cy="0"/>
        </a:xfrm>
      </p:grpSpPr>
      <p:sp>
        <p:nvSpPr>
          <p:cNvPr id="441" name="Google Shape;441;p34"/>
          <p:cNvSpPr/>
          <p:nvPr/>
        </p:nvSpPr>
        <p:spPr>
          <a:xfrm>
            <a:off x="7704650" y="1584800"/>
            <a:ext cx="474000" cy="31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 name="Google Shape;442;p34"/>
          <p:cNvPicPr preferRelativeResize="0"/>
          <p:nvPr/>
        </p:nvPicPr>
        <p:blipFill>
          <a:blip r:embed="rId3">
            <a:alphaModFix/>
          </a:blip>
          <a:stretch>
            <a:fillRect/>
          </a:stretch>
        </p:blipFill>
        <p:spPr>
          <a:xfrm>
            <a:off x="4037000" y="858375"/>
            <a:ext cx="3590900" cy="3590900"/>
          </a:xfrm>
          <a:prstGeom prst="rect">
            <a:avLst/>
          </a:prstGeom>
          <a:noFill/>
          <a:ln>
            <a:noFill/>
          </a:ln>
        </p:spPr>
      </p:pic>
      <p:sp>
        <p:nvSpPr>
          <p:cNvPr id="443" name="Google Shape;443;p34"/>
          <p:cNvSpPr txBox="1"/>
          <p:nvPr/>
        </p:nvSpPr>
        <p:spPr>
          <a:xfrm>
            <a:off x="614350" y="1170800"/>
            <a:ext cx="3080700" cy="21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b="1">
                <a:solidFill>
                  <a:schemeClr val="dk1"/>
                </a:solidFill>
                <a:latin typeface="Poppins"/>
                <a:ea typeface="Poppins"/>
                <a:cs typeface="Poppins"/>
                <a:sym typeface="Poppins"/>
              </a:rPr>
              <a:t>PySaMDL</a:t>
            </a:r>
            <a:endParaRPr sz="2500" b="1">
              <a:solidFill>
                <a:schemeClr val="dk1"/>
              </a:solidFill>
              <a:latin typeface="Poppins"/>
              <a:ea typeface="Poppins"/>
              <a:cs typeface="Poppins"/>
              <a:sym typeface="Poppins"/>
            </a:endParaRPr>
          </a:p>
          <a:p>
            <a:pPr marL="0" lvl="0" indent="0" algn="ctr" rtl="0">
              <a:lnSpc>
                <a:spcPct val="115000"/>
              </a:lnSpc>
              <a:spcBef>
                <a:spcPts val="1200"/>
              </a:spcBef>
              <a:spcAft>
                <a:spcPts val="0"/>
              </a:spcAft>
              <a:buNone/>
            </a:pPr>
            <a:r>
              <a:rPr lang="en-GB" sz="1200" b="1">
                <a:solidFill>
                  <a:schemeClr val="dk1"/>
                </a:solidFill>
                <a:latin typeface="Poppins"/>
                <a:ea typeface="Poppins"/>
                <a:cs typeface="Poppins"/>
                <a:sym typeface="Poppins"/>
              </a:rPr>
              <a:t>(Sound Anomalous Detection using Python Machine Learning)</a:t>
            </a:r>
            <a:endParaRPr sz="1200" b="1">
              <a:solidFill>
                <a:schemeClr val="dk1"/>
              </a:solidFill>
              <a:latin typeface="Poppins"/>
              <a:ea typeface="Poppins"/>
              <a:cs typeface="Poppins"/>
              <a:sym typeface="Poppins"/>
            </a:endParaRPr>
          </a:p>
          <a:p>
            <a:pPr marL="0" lvl="0" indent="0" algn="l" rtl="0">
              <a:spcBef>
                <a:spcPts val="1200"/>
              </a:spcBef>
              <a:spcAft>
                <a:spcPts val="0"/>
              </a:spcAft>
              <a:buNone/>
            </a:pPr>
            <a:r>
              <a:rPr lang="en-GB" sz="1500" b="1">
                <a:solidFill>
                  <a:schemeClr val="dk1"/>
                </a:solidFill>
                <a:latin typeface="Poppins"/>
                <a:ea typeface="Poppins"/>
                <a:cs typeface="Poppins"/>
                <a:sym typeface="Poppins"/>
              </a:rPr>
              <a:t>Steve MINLO</a:t>
            </a:r>
            <a:endParaRPr sz="1500" b="1">
              <a:solidFill>
                <a:schemeClr val="dk1"/>
              </a:solidFill>
              <a:latin typeface="Poppins"/>
              <a:ea typeface="Poppins"/>
              <a:cs typeface="Poppins"/>
              <a:sym typeface="Poppins"/>
            </a:endParaRPr>
          </a:p>
          <a:p>
            <a:pPr marL="0" lvl="0" indent="0" algn="l" rtl="0">
              <a:spcBef>
                <a:spcPts val="0"/>
              </a:spcBef>
              <a:spcAft>
                <a:spcPts val="0"/>
              </a:spcAft>
              <a:buNone/>
            </a:pPr>
            <a:r>
              <a:rPr lang="en-GB" sz="1500" b="1">
                <a:solidFill>
                  <a:schemeClr val="dk1"/>
                </a:solidFill>
                <a:latin typeface="Poppins"/>
                <a:ea typeface="Poppins"/>
                <a:cs typeface="Poppins"/>
                <a:sym typeface="Poppins"/>
              </a:rPr>
              <a:t>Mike GUIDY</a:t>
            </a:r>
            <a:endParaRPr sz="1500" b="1">
              <a:solidFill>
                <a:schemeClr val="dk1"/>
              </a:solidFill>
              <a:latin typeface="Poppins"/>
              <a:ea typeface="Poppins"/>
              <a:cs typeface="Poppins"/>
              <a:sym typeface="Poppins"/>
            </a:endParaRPr>
          </a:p>
          <a:p>
            <a:pPr marL="0" lvl="0" indent="0" algn="l" rtl="0">
              <a:spcBef>
                <a:spcPts val="0"/>
              </a:spcBef>
              <a:spcAft>
                <a:spcPts val="0"/>
              </a:spcAft>
              <a:buNone/>
            </a:pPr>
            <a:r>
              <a:rPr lang="en-GB" sz="1500" b="1">
                <a:solidFill>
                  <a:schemeClr val="dk1"/>
                </a:solidFill>
                <a:latin typeface="Poppins"/>
                <a:ea typeface="Poppins"/>
                <a:cs typeface="Poppins"/>
                <a:sym typeface="Poppins"/>
              </a:rPr>
              <a:t>Laurent NOYELLE</a:t>
            </a:r>
            <a:endParaRPr sz="1500" b="1">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4" name="Google Shape;604;p46"/>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605" name="Google Shape;605;p46"/>
          <p:cNvSpPr txBox="1">
            <a:spLocks noGrp="1"/>
          </p:cNvSpPr>
          <p:nvPr>
            <p:ph type="title"/>
          </p:nvPr>
        </p:nvSpPr>
        <p:spPr>
          <a:xfrm>
            <a:off x="4338400" y="173003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Le Pipeline</a:t>
            </a:r>
          </a:p>
        </p:txBody>
      </p:sp>
      <p:sp>
        <p:nvSpPr>
          <p:cNvPr id="607" name="Google Shape;607;p46"/>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0;p35">
            <a:extLst>
              <a:ext uri="{FF2B5EF4-FFF2-40B4-BE49-F238E27FC236}">
                <a16:creationId xmlns:a16="http://schemas.microsoft.com/office/drawing/2014/main" id="{BCF27FA5-517E-4BA3-8F33-888D26CE67D4}"/>
              </a:ext>
            </a:extLst>
          </p:cNvPr>
          <p:cNvSpPr/>
          <p:nvPr/>
        </p:nvSpPr>
        <p:spPr>
          <a:xfrm>
            <a:off x="2589875" y="641926"/>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4" name="Google Shape;459;p35">
            <a:extLst>
              <a:ext uri="{FF2B5EF4-FFF2-40B4-BE49-F238E27FC236}">
                <a16:creationId xmlns:a16="http://schemas.microsoft.com/office/drawing/2014/main" id="{9020269E-37E3-4D45-B469-3B0DCD31B474}"/>
              </a:ext>
            </a:extLst>
          </p:cNvPr>
          <p:cNvSpPr txBox="1">
            <a:spLocks/>
          </p:cNvSpPr>
          <p:nvPr/>
        </p:nvSpPr>
        <p:spPr>
          <a:xfrm>
            <a:off x="2667982" y="612739"/>
            <a:ext cx="882000" cy="4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latin typeface="Montserrat"/>
                <a:ea typeface="Montserrat"/>
                <a:cs typeface="Montserrat"/>
                <a:sym typeface="Montserrat"/>
              </a:rPr>
              <a:t>04</a:t>
            </a:r>
          </a:p>
        </p:txBody>
      </p:sp>
      <p:pic>
        <p:nvPicPr>
          <p:cNvPr id="15" name="Google Shape;4126;p76">
            <a:extLst>
              <a:ext uri="{FF2B5EF4-FFF2-40B4-BE49-F238E27FC236}">
                <a16:creationId xmlns:a16="http://schemas.microsoft.com/office/drawing/2014/main" id="{4CC4279A-75BF-4E4B-973A-30955B9047F3}"/>
              </a:ext>
            </a:extLst>
          </p:cNvPr>
          <p:cNvPicPr preferRelativeResize="0"/>
          <p:nvPr/>
        </p:nvPicPr>
        <p:blipFill>
          <a:blip r:embed="rId3">
            <a:alphaModFix/>
          </a:blip>
          <a:stretch>
            <a:fillRect/>
          </a:stretch>
        </p:blipFill>
        <p:spPr>
          <a:xfrm>
            <a:off x="1131747" y="1705289"/>
            <a:ext cx="2437001" cy="2437001"/>
          </a:xfrm>
          <a:prstGeom prst="rect">
            <a:avLst/>
          </a:prstGeom>
          <a:noFill/>
          <a:ln>
            <a:noFill/>
          </a:ln>
        </p:spPr>
      </p:pic>
    </p:spTree>
    <p:extLst>
      <p:ext uri="{BB962C8B-B14F-4D97-AF65-F5344CB8AC3E}">
        <p14:creationId xmlns:p14="http://schemas.microsoft.com/office/powerpoint/2010/main" val="294671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EBCDA0C8-2D1B-46DA-949F-171B88430DEC}"/>
              </a:ext>
            </a:extLst>
          </p:cNvPr>
          <p:cNvPicPr/>
          <p:nvPr/>
        </p:nvPicPr>
        <p:blipFill>
          <a:blip r:embed="rId3"/>
          <a:srcRect/>
          <a:stretch>
            <a:fillRect/>
          </a:stretch>
        </p:blipFill>
        <p:spPr>
          <a:xfrm>
            <a:off x="288726" y="1197984"/>
            <a:ext cx="1082874" cy="2657135"/>
          </a:xfrm>
          <a:prstGeom prst="rect">
            <a:avLst/>
          </a:prstGeom>
          <a:ln/>
        </p:spPr>
      </p:pic>
      <p:grpSp>
        <p:nvGrpSpPr>
          <p:cNvPr id="10" name="Groupe 9">
            <a:extLst>
              <a:ext uri="{FF2B5EF4-FFF2-40B4-BE49-F238E27FC236}">
                <a16:creationId xmlns:a16="http://schemas.microsoft.com/office/drawing/2014/main" id="{EB531AC5-C652-468C-8544-775D8AEE31E3}"/>
              </a:ext>
            </a:extLst>
          </p:cNvPr>
          <p:cNvGrpSpPr/>
          <p:nvPr/>
        </p:nvGrpSpPr>
        <p:grpSpPr>
          <a:xfrm>
            <a:off x="2284822" y="2286277"/>
            <a:ext cx="479979" cy="352881"/>
            <a:chOff x="2081868" y="2536413"/>
            <a:chExt cx="479979" cy="352881"/>
          </a:xfrm>
        </p:grpSpPr>
        <p:grpSp>
          <p:nvGrpSpPr>
            <p:cNvPr id="4" name="Google Shape;2606;p72">
              <a:extLst>
                <a:ext uri="{FF2B5EF4-FFF2-40B4-BE49-F238E27FC236}">
                  <a16:creationId xmlns:a16="http://schemas.microsoft.com/office/drawing/2014/main" id="{28F1DFED-D763-4C57-89CE-B666A4CE826D}"/>
                </a:ext>
              </a:extLst>
            </p:cNvPr>
            <p:cNvGrpSpPr/>
            <p:nvPr/>
          </p:nvGrpSpPr>
          <p:grpSpPr>
            <a:xfrm>
              <a:off x="2081868" y="2550041"/>
              <a:ext cx="339306" cy="339253"/>
              <a:chOff x="2685825" y="840375"/>
              <a:chExt cx="481900" cy="481825"/>
            </a:xfrm>
          </p:grpSpPr>
          <p:sp>
            <p:nvSpPr>
              <p:cNvPr id="5" name="Google Shape;2607;p72">
                <a:extLst>
                  <a:ext uri="{FF2B5EF4-FFF2-40B4-BE49-F238E27FC236}">
                    <a16:creationId xmlns:a16="http://schemas.microsoft.com/office/drawing/2014/main" id="{5EE233D2-0635-4926-89CA-5AE14CEDB75A}"/>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2608;p72">
                <a:extLst>
                  <a:ext uri="{FF2B5EF4-FFF2-40B4-BE49-F238E27FC236}">
                    <a16:creationId xmlns:a16="http://schemas.microsoft.com/office/drawing/2014/main" id="{00C2A3CC-7D2E-4902-887A-D2068313C9AE}"/>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2606;p72">
              <a:extLst>
                <a:ext uri="{FF2B5EF4-FFF2-40B4-BE49-F238E27FC236}">
                  <a16:creationId xmlns:a16="http://schemas.microsoft.com/office/drawing/2014/main" id="{4FECE7B2-7513-4DB9-B591-4ED8EDB74376}"/>
                </a:ext>
              </a:extLst>
            </p:cNvPr>
            <p:cNvGrpSpPr/>
            <p:nvPr/>
          </p:nvGrpSpPr>
          <p:grpSpPr>
            <a:xfrm>
              <a:off x="2381224" y="2536413"/>
              <a:ext cx="180623" cy="180595"/>
              <a:chOff x="2685825" y="840375"/>
              <a:chExt cx="481900" cy="481825"/>
            </a:xfrm>
          </p:grpSpPr>
          <p:sp>
            <p:nvSpPr>
              <p:cNvPr id="8" name="Google Shape;2607;p72">
                <a:extLst>
                  <a:ext uri="{FF2B5EF4-FFF2-40B4-BE49-F238E27FC236}">
                    <a16:creationId xmlns:a16="http://schemas.microsoft.com/office/drawing/2014/main" id="{CC611C4F-6BA6-4792-BE72-2563A0C6DAE4}"/>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2608;p72">
                <a:extLst>
                  <a:ext uri="{FF2B5EF4-FFF2-40B4-BE49-F238E27FC236}">
                    <a16:creationId xmlns:a16="http://schemas.microsoft.com/office/drawing/2014/main" id="{DC403535-E980-4A04-B992-175FA40D3F6E}"/>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11" name="Rectangle : coins arrondis 10">
            <a:extLst>
              <a:ext uri="{FF2B5EF4-FFF2-40B4-BE49-F238E27FC236}">
                <a16:creationId xmlns:a16="http://schemas.microsoft.com/office/drawing/2014/main" id="{5CDED8FA-5D62-4045-872A-E546F0B027DB}"/>
              </a:ext>
            </a:extLst>
          </p:cNvPr>
          <p:cNvSpPr/>
          <p:nvPr/>
        </p:nvSpPr>
        <p:spPr>
          <a:xfrm>
            <a:off x="1836525" y="1502785"/>
            <a:ext cx="1376575" cy="662565"/>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100" b="1" dirty="0">
                <a:latin typeface="Montserrat" panose="00000500000000000000" pitchFamily="2" charset="0"/>
              </a:rPr>
              <a:t>Analyse chemin et nom de fichier</a:t>
            </a:r>
          </a:p>
        </p:txBody>
      </p:sp>
      <p:sp>
        <p:nvSpPr>
          <p:cNvPr id="12" name="Rectangle : coins arrondis 11">
            <a:extLst>
              <a:ext uri="{FF2B5EF4-FFF2-40B4-BE49-F238E27FC236}">
                <a16:creationId xmlns:a16="http://schemas.microsoft.com/office/drawing/2014/main" id="{CE4B8A73-6BAB-4A7E-A132-A7E6F2CE4F0C}"/>
              </a:ext>
            </a:extLst>
          </p:cNvPr>
          <p:cNvSpPr/>
          <p:nvPr/>
        </p:nvSpPr>
        <p:spPr>
          <a:xfrm>
            <a:off x="1836525" y="2760085"/>
            <a:ext cx="1376575" cy="662565"/>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100" b="1" dirty="0">
                <a:latin typeface="Montserrat" panose="00000500000000000000" pitchFamily="2" charset="0"/>
              </a:rPr>
              <a:t>Analyse du son (</a:t>
            </a:r>
            <a:r>
              <a:rPr lang="fr-FR" sz="1100" b="1" dirty="0" err="1">
                <a:latin typeface="Montserrat" panose="00000500000000000000" pitchFamily="2" charset="0"/>
              </a:rPr>
              <a:t>Librosa</a:t>
            </a:r>
            <a:r>
              <a:rPr lang="fr-FR" sz="1100" b="1" dirty="0">
                <a:latin typeface="Montserrat" panose="00000500000000000000" pitchFamily="2" charset="0"/>
              </a:rPr>
              <a:t>)</a:t>
            </a:r>
          </a:p>
        </p:txBody>
      </p:sp>
      <p:sp>
        <p:nvSpPr>
          <p:cNvPr id="13" name="Flèche : droite 12">
            <a:extLst>
              <a:ext uri="{FF2B5EF4-FFF2-40B4-BE49-F238E27FC236}">
                <a16:creationId xmlns:a16="http://schemas.microsoft.com/office/drawing/2014/main" id="{107F959D-8539-461D-9A6D-295ABBB76E2A}"/>
              </a:ext>
            </a:extLst>
          </p:cNvPr>
          <p:cNvSpPr/>
          <p:nvPr/>
        </p:nvSpPr>
        <p:spPr>
          <a:xfrm>
            <a:off x="1371600" y="1694367"/>
            <a:ext cx="401425" cy="2794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3F21FE58-3E9E-442F-8A06-517FB98383F0}"/>
              </a:ext>
            </a:extLst>
          </p:cNvPr>
          <p:cNvSpPr/>
          <p:nvPr/>
        </p:nvSpPr>
        <p:spPr>
          <a:xfrm>
            <a:off x="1371600" y="2928434"/>
            <a:ext cx="401425" cy="2794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pic>
        <p:nvPicPr>
          <p:cNvPr id="16" name="image5.png">
            <a:extLst>
              <a:ext uri="{FF2B5EF4-FFF2-40B4-BE49-F238E27FC236}">
                <a16:creationId xmlns:a16="http://schemas.microsoft.com/office/drawing/2014/main" id="{6205A4AB-F5C1-4982-9DE4-19F205DEDBEF}"/>
              </a:ext>
            </a:extLst>
          </p:cNvPr>
          <p:cNvPicPr/>
          <p:nvPr/>
        </p:nvPicPr>
        <p:blipFill>
          <a:blip r:embed="rId4"/>
          <a:srcRect/>
          <a:stretch>
            <a:fillRect/>
          </a:stretch>
        </p:blipFill>
        <p:spPr>
          <a:xfrm>
            <a:off x="3305175" y="2201733"/>
            <a:ext cx="5730875" cy="520700"/>
          </a:xfrm>
          <a:prstGeom prst="rect">
            <a:avLst/>
          </a:prstGeom>
          <a:ln/>
        </p:spPr>
      </p:pic>
      <p:sp>
        <p:nvSpPr>
          <p:cNvPr id="17" name="Flèche : droite 16">
            <a:extLst>
              <a:ext uri="{FF2B5EF4-FFF2-40B4-BE49-F238E27FC236}">
                <a16:creationId xmlns:a16="http://schemas.microsoft.com/office/drawing/2014/main" id="{37506B9B-2F2C-4FE2-9529-8CD9D30BC7EE}"/>
              </a:ext>
            </a:extLst>
          </p:cNvPr>
          <p:cNvSpPr/>
          <p:nvPr/>
        </p:nvSpPr>
        <p:spPr>
          <a:xfrm>
            <a:off x="2850133" y="2323017"/>
            <a:ext cx="401425" cy="2794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78042FFE-F2BF-4E3B-81BF-CBC6EC264DBA}"/>
              </a:ext>
            </a:extLst>
          </p:cNvPr>
          <p:cNvSpPr txBox="1"/>
          <p:nvPr/>
        </p:nvSpPr>
        <p:spPr>
          <a:xfrm>
            <a:off x="5260747" y="1819878"/>
            <a:ext cx="1819729" cy="307777"/>
          </a:xfrm>
          <a:prstGeom prst="rect">
            <a:avLst/>
          </a:prstGeom>
          <a:noFill/>
        </p:spPr>
        <p:txBody>
          <a:bodyPr wrap="none" rtlCol="0">
            <a:spAutoFit/>
          </a:bodyPr>
          <a:lstStyle/>
          <a:p>
            <a:r>
              <a:rPr lang="fr-FR" b="1" dirty="0" err="1">
                <a:latin typeface="Montserrat" panose="00000500000000000000" pitchFamily="2" charset="0"/>
              </a:rPr>
              <a:t>DataFrame</a:t>
            </a:r>
            <a:r>
              <a:rPr lang="fr-FR" b="1" dirty="0">
                <a:latin typeface="Montserrat" panose="00000500000000000000" pitchFamily="2" charset="0"/>
              </a:rPr>
              <a:t> initial</a:t>
            </a:r>
          </a:p>
        </p:txBody>
      </p:sp>
    </p:spTree>
    <p:extLst>
      <p:ext uri="{BB962C8B-B14F-4D97-AF65-F5344CB8AC3E}">
        <p14:creationId xmlns:p14="http://schemas.microsoft.com/office/powerpoint/2010/main" val="399610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EB531AC5-C652-468C-8544-775D8AEE31E3}"/>
              </a:ext>
            </a:extLst>
          </p:cNvPr>
          <p:cNvGrpSpPr/>
          <p:nvPr/>
        </p:nvGrpSpPr>
        <p:grpSpPr>
          <a:xfrm>
            <a:off x="4240648" y="2682812"/>
            <a:ext cx="479979" cy="352881"/>
            <a:chOff x="2081868" y="2536413"/>
            <a:chExt cx="479979" cy="352881"/>
          </a:xfrm>
        </p:grpSpPr>
        <p:grpSp>
          <p:nvGrpSpPr>
            <p:cNvPr id="4" name="Google Shape;2606;p72">
              <a:extLst>
                <a:ext uri="{FF2B5EF4-FFF2-40B4-BE49-F238E27FC236}">
                  <a16:creationId xmlns:a16="http://schemas.microsoft.com/office/drawing/2014/main" id="{28F1DFED-D763-4C57-89CE-B666A4CE826D}"/>
                </a:ext>
              </a:extLst>
            </p:cNvPr>
            <p:cNvGrpSpPr/>
            <p:nvPr/>
          </p:nvGrpSpPr>
          <p:grpSpPr>
            <a:xfrm>
              <a:off x="2081868" y="2550041"/>
              <a:ext cx="339306" cy="339253"/>
              <a:chOff x="2685825" y="840375"/>
              <a:chExt cx="481900" cy="481825"/>
            </a:xfrm>
          </p:grpSpPr>
          <p:sp>
            <p:nvSpPr>
              <p:cNvPr id="5" name="Google Shape;2607;p72">
                <a:extLst>
                  <a:ext uri="{FF2B5EF4-FFF2-40B4-BE49-F238E27FC236}">
                    <a16:creationId xmlns:a16="http://schemas.microsoft.com/office/drawing/2014/main" id="{5EE233D2-0635-4926-89CA-5AE14CEDB75A}"/>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2608;p72">
                <a:extLst>
                  <a:ext uri="{FF2B5EF4-FFF2-40B4-BE49-F238E27FC236}">
                    <a16:creationId xmlns:a16="http://schemas.microsoft.com/office/drawing/2014/main" id="{00C2A3CC-7D2E-4902-887A-D2068313C9AE}"/>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2606;p72">
              <a:extLst>
                <a:ext uri="{FF2B5EF4-FFF2-40B4-BE49-F238E27FC236}">
                  <a16:creationId xmlns:a16="http://schemas.microsoft.com/office/drawing/2014/main" id="{4FECE7B2-7513-4DB9-B591-4ED8EDB74376}"/>
                </a:ext>
              </a:extLst>
            </p:cNvPr>
            <p:cNvGrpSpPr/>
            <p:nvPr/>
          </p:nvGrpSpPr>
          <p:grpSpPr>
            <a:xfrm>
              <a:off x="2381224" y="2536413"/>
              <a:ext cx="180623" cy="180595"/>
              <a:chOff x="2685825" y="840375"/>
              <a:chExt cx="481900" cy="481825"/>
            </a:xfrm>
          </p:grpSpPr>
          <p:sp>
            <p:nvSpPr>
              <p:cNvPr id="8" name="Google Shape;2607;p72">
                <a:extLst>
                  <a:ext uri="{FF2B5EF4-FFF2-40B4-BE49-F238E27FC236}">
                    <a16:creationId xmlns:a16="http://schemas.microsoft.com/office/drawing/2014/main" id="{CC611C4F-6BA6-4792-BE72-2563A0C6DAE4}"/>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2608;p72">
                <a:extLst>
                  <a:ext uri="{FF2B5EF4-FFF2-40B4-BE49-F238E27FC236}">
                    <a16:creationId xmlns:a16="http://schemas.microsoft.com/office/drawing/2014/main" id="{DC403535-E980-4A04-B992-175FA40D3F6E}"/>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11" name="Rectangle : coins arrondis 10">
            <a:extLst>
              <a:ext uri="{FF2B5EF4-FFF2-40B4-BE49-F238E27FC236}">
                <a16:creationId xmlns:a16="http://schemas.microsoft.com/office/drawing/2014/main" id="{5CDED8FA-5D62-4045-872A-E546F0B027DB}"/>
              </a:ext>
            </a:extLst>
          </p:cNvPr>
          <p:cNvSpPr/>
          <p:nvPr/>
        </p:nvSpPr>
        <p:spPr>
          <a:xfrm>
            <a:off x="3710110" y="1940692"/>
            <a:ext cx="1541054" cy="662565"/>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100" b="1" dirty="0">
                <a:latin typeface="Montserrat" panose="00000500000000000000" pitchFamily="2" charset="0"/>
              </a:rPr>
              <a:t>Calcul du spectrogramme (MEL ou MFCC)</a:t>
            </a:r>
          </a:p>
        </p:txBody>
      </p:sp>
      <p:pic>
        <p:nvPicPr>
          <p:cNvPr id="16" name="image5.png">
            <a:extLst>
              <a:ext uri="{FF2B5EF4-FFF2-40B4-BE49-F238E27FC236}">
                <a16:creationId xmlns:a16="http://schemas.microsoft.com/office/drawing/2014/main" id="{6205A4AB-F5C1-4982-9DE4-19F205DEDBEF}"/>
              </a:ext>
            </a:extLst>
          </p:cNvPr>
          <p:cNvPicPr/>
          <p:nvPr/>
        </p:nvPicPr>
        <p:blipFill>
          <a:blip r:embed="rId3"/>
          <a:srcRect/>
          <a:stretch>
            <a:fillRect/>
          </a:stretch>
        </p:blipFill>
        <p:spPr>
          <a:xfrm>
            <a:off x="1615200" y="925383"/>
            <a:ext cx="5730875" cy="520700"/>
          </a:xfrm>
          <a:prstGeom prst="rect">
            <a:avLst/>
          </a:prstGeom>
          <a:ln/>
        </p:spPr>
      </p:pic>
      <p:sp>
        <p:nvSpPr>
          <p:cNvPr id="17" name="Flèche : droite 16">
            <a:extLst>
              <a:ext uri="{FF2B5EF4-FFF2-40B4-BE49-F238E27FC236}">
                <a16:creationId xmlns:a16="http://schemas.microsoft.com/office/drawing/2014/main" id="{37506B9B-2F2C-4FE2-9529-8CD9D30BC7EE}"/>
              </a:ext>
            </a:extLst>
          </p:cNvPr>
          <p:cNvSpPr/>
          <p:nvPr/>
        </p:nvSpPr>
        <p:spPr>
          <a:xfrm rot="5400000">
            <a:off x="4279925" y="1553688"/>
            <a:ext cx="401425" cy="2794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78042FFE-F2BF-4E3B-81BF-CBC6EC264DBA}"/>
              </a:ext>
            </a:extLst>
          </p:cNvPr>
          <p:cNvSpPr txBox="1"/>
          <p:nvPr/>
        </p:nvSpPr>
        <p:spPr>
          <a:xfrm>
            <a:off x="3569367" y="537035"/>
            <a:ext cx="1819729" cy="307777"/>
          </a:xfrm>
          <a:prstGeom prst="rect">
            <a:avLst/>
          </a:prstGeom>
          <a:noFill/>
        </p:spPr>
        <p:txBody>
          <a:bodyPr wrap="none" rtlCol="0">
            <a:spAutoFit/>
          </a:bodyPr>
          <a:lstStyle/>
          <a:p>
            <a:r>
              <a:rPr lang="fr-FR" b="1" dirty="0" err="1">
                <a:latin typeface="Montserrat" panose="00000500000000000000" pitchFamily="2" charset="0"/>
              </a:rPr>
              <a:t>DataFrame</a:t>
            </a:r>
            <a:r>
              <a:rPr lang="fr-FR" b="1" dirty="0">
                <a:latin typeface="Montserrat" panose="00000500000000000000" pitchFamily="2" charset="0"/>
              </a:rPr>
              <a:t> initial</a:t>
            </a:r>
          </a:p>
        </p:txBody>
      </p:sp>
      <p:sp>
        <p:nvSpPr>
          <p:cNvPr id="19" name="Flèche : droite 18">
            <a:extLst>
              <a:ext uri="{FF2B5EF4-FFF2-40B4-BE49-F238E27FC236}">
                <a16:creationId xmlns:a16="http://schemas.microsoft.com/office/drawing/2014/main" id="{DB30DB75-2803-440B-AB07-213E2B14448C}"/>
              </a:ext>
            </a:extLst>
          </p:cNvPr>
          <p:cNvSpPr/>
          <p:nvPr/>
        </p:nvSpPr>
        <p:spPr>
          <a:xfrm rot="5400000">
            <a:off x="4279925" y="3158879"/>
            <a:ext cx="401425" cy="2794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pic>
        <p:nvPicPr>
          <p:cNvPr id="20" name="image11.png">
            <a:extLst>
              <a:ext uri="{FF2B5EF4-FFF2-40B4-BE49-F238E27FC236}">
                <a16:creationId xmlns:a16="http://schemas.microsoft.com/office/drawing/2014/main" id="{2D0C9C10-6F98-4E07-B62D-818287B847B0}"/>
              </a:ext>
            </a:extLst>
          </p:cNvPr>
          <p:cNvPicPr/>
          <p:nvPr/>
        </p:nvPicPr>
        <p:blipFill>
          <a:blip r:embed="rId4"/>
          <a:srcRect/>
          <a:stretch>
            <a:fillRect/>
          </a:stretch>
        </p:blipFill>
        <p:spPr>
          <a:xfrm>
            <a:off x="689460" y="4071046"/>
            <a:ext cx="7579544" cy="520700"/>
          </a:xfrm>
          <a:prstGeom prst="rect">
            <a:avLst/>
          </a:prstGeom>
          <a:ln/>
        </p:spPr>
      </p:pic>
      <p:sp>
        <p:nvSpPr>
          <p:cNvPr id="21" name="ZoneTexte 20">
            <a:extLst>
              <a:ext uri="{FF2B5EF4-FFF2-40B4-BE49-F238E27FC236}">
                <a16:creationId xmlns:a16="http://schemas.microsoft.com/office/drawing/2014/main" id="{D0620E4E-F99E-4B5A-B7A6-A3CCCF87E968}"/>
              </a:ext>
            </a:extLst>
          </p:cNvPr>
          <p:cNvSpPr txBox="1"/>
          <p:nvPr/>
        </p:nvSpPr>
        <p:spPr>
          <a:xfrm>
            <a:off x="3346550" y="3483242"/>
            <a:ext cx="2265364" cy="307777"/>
          </a:xfrm>
          <a:prstGeom prst="rect">
            <a:avLst/>
          </a:prstGeom>
          <a:noFill/>
        </p:spPr>
        <p:txBody>
          <a:bodyPr wrap="none" rtlCol="0">
            <a:spAutoFit/>
          </a:bodyPr>
          <a:lstStyle/>
          <a:p>
            <a:r>
              <a:rPr lang="fr-FR" b="1" dirty="0" err="1">
                <a:latin typeface="Montserrat" panose="00000500000000000000" pitchFamily="2" charset="0"/>
              </a:rPr>
              <a:t>DataFrame</a:t>
            </a:r>
            <a:r>
              <a:rPr lang="fr-FR" b="1" dirty="0">
                <a:latin typeface="Montserrat" panose="00000500000000000000" pitchFamily="2" charset="0"/>
              </a:rPr>
              <a:t> augmenté</a:t>
            </a:r>
          </a:p>
        </p:txBody>
      </p:sp>
      <p:sp>
        <p:nvSpPr>
          <p:cNvPr id="2" name="Rectangle 1">
            <a:extLst>
              <a:ext uri="{FF2B5EF4-FFF2-40B4-BE49-F238E27FC236}">
                <a16:creationId xmlns:a16="http://schemas.microsoft.com/office/drawing/2014/main" id="{4B16932B-5B3F-453C-BA87-4E3633FC96AF}"/>
              </a:ext>
            </a:extLst>
          </p:cNvPr>
          <p:cNvSpPr/>
          <p:nvPr/>
        </p:nvSpPr>
        <p:spPr>
          <a:xfrm>
            <a:off x="3168650" y="3795186"/>
            <a:ext cx="5181600" cy="954614"/>
          </a:xfrm>
          <a:prstGeom prst="rect">
            <a:avLst/>
          </a:prstGeom>
          <a:solidFill>
            <a:srgbClr val="C5D9FF">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8AD8236D-590E-4720-8CA6-A14E4458DA7C}"/>
              </a:ext>
            </a:extLst>
          </p:cNvPr>
          <p:cNvSpPr txBox="1"/>
          <p:nvPr/>
        </p:nvSpPr>
        <p:spPr>
          <a:xfrm>
            <a:off x="4954466" y="3795186"/>
            <a:ext cx="1011815" cy="307777"/>
          </a:xfrm>
          <a:prstGeom prst="rect">
            <a:avLst/>
          </a:prstGeom>
          <a:noFill/>
        </p:spPr>
        <p:txBody>
          <a:bodyPr wrap="none" rtlCol="0">
            <a:spAutoFit/>
          </a:bodyPr>
          <a:lstStyle/>
          <a:p>
            <a:r>
              <a:rPr lang="fr-FR" b="1" dirty="0" err="1">
                <a:latin typeface="Montserrat" panose="00000500000000000000" pitchFamily="2" charset="0"/>
              </a:rPr>
              <a:t>Features</a:t>
            </a:r>
            <a:endParaRPr lang="fr-FR" b="1" dirty="0">
              <a:latin typeface="Montserrat" panose="00000500000000000000" pitchFamily="2" charset="0"/>
            </a:endParaRPr>
          </a:p>
        </p:txBody>
      </p:sp>
      <p:sp>
        <p:nvSpPr>
          <p:cNvPr id="23" name="Rectangle 22">
            <a:extLst>
              <a:ext uri="{FF2B5EF4-FFF2-40B4-BE49-F238E27FC236}">
                <a16:creationId xmlns:a16="http://schemas.microsoft.com/office/drawing/2014/main" id="{240F6F3F-3A1C-4284-BF0B-933499C74891}"/>
              </a:ext>
            </a:extLst>
          </p:cNvPr>
          <p:cNvSpPr/>
          <p:nvPr/>
        </p:nvSpPr>
        <p:spPr>
          <a:xfrm>
            <a:off x="2838450" y="3795186"/>
            <a:ext cx="330200" cy="954614"/>
          </a:xfrm>
          <a:prstGeom prst="rect">
            <a:avLst/>
          </a:prstGeom>
          <a:solidFill>
            <a:schemeClr val="tx1">
              <a:lumMod val="50000"/>
              <a:lumOff val="50000"/>
              <a:alpha val="50196"/>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E1546813-3851-49E5-BDB6-EBCC1DF5CFB3}"/>
              </a:ext>
            </a:extLst>
          </p:cNvPr>
          <p:cNvSpPr txBox="1"/>
          <p:nvPr/>
        </p:nvSpPr>
        <p:spPr>
          <a:xfrm>
            <a:off x="2603441" y="3795185"/>
            <a:ext cx="800219" cy="307777"/>
          </a:xfrm>
          <a:prstGeom prst="rect">
            <a:avLst/>
          </a:prstGeom>
          <a:noFill/>
        </p:spPr>
        <p:txBody>
          <a:bodyPr wrap="none" rtlCol="0">
            <a:spAutoFit/>
          </a:bodyPr>
          <a:lstStyle/>
          <a:p>
            <a:r>
              <a:rPr lang="fr-FR" b="1" dirty="0">
                <a:latin typeface="Montserrat" panose="00000500000000000000" pitchFamily="2" charset="0"/>
              </a:rPr>
              <a:t>Target</a:t>
            </a:r>
          </a:p>
        </p:txBody>
      </p:sp>
    </p:spTree>
    <p:extLst>
      <p:ext uri="{BB962C8B-B14F-4D97-AF65-F5344CB8AC3E}">
        <p14:creationId xmlns:p14="http://schemas.microsoft.com/office/powerpoint/2010/main" val="82347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4" name="Google Shape;604;p46"/>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605" name="Google Shape;605;p46"/>
          <p:cNvSpPr txBox="1">
            <a:spLocks noGrp="1"/>
          </p:cNvSpPr>
          <p:nvPr>
            <p:ph type="title"/>
          </p:nvPr>
        </p:nvSpPr>
        <p:spPr>
          <a:xfrm>
            <a:off x="4338400" y="173003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Les modèles testés</a:t>
            </a:r>
          </a:p>
        </p:txBody>
      </p:sp>
      <p:sp>
        <p:nvSpPr>
          <p:cNvPr id="607" name="Google Shape;607;p46"/>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9;p35">
            <a:extLst>
              <a:ext uri="{FF2B5EF4-FFF2-40B4-BE49-F238E27FC236}">
                <a16:creationId xmlns:a16="http://schemas.microsoft.com/office/drawing/2014/main" id="{7FDE034F-8F1F-4FEB-BD46-D30A4AC71F67}"/>
              </a:ext>
            </a:extLst>
          </p:cNvPr>
          <p:cNvSpPr/>
          <p:nvPr/>
        </p:nvSpPr>
        <p:spPr>
          <a:xfrm rot="2472471">
            <a:off x="2602661" y="646303"/>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4" name="Google Shape;460;p35">
            <a:extLst>
              <a:ext uri="{FF2B5EF4-FFF2-40B4-BE49-F238E27FC236}">
                <a16:creationId xmlns:a16="http://schemas.microsoft.com/office/drawing/2014/main" id="{DE09F252-EE81-481C-B9F1-D50338DAFE88}"/>
              </a:ext>
            </a:extLst>
          </p:cNvPr>
          <p:cNvSpPr txBox="1">
            <a:spLocks/>
          </p:cNvSpPr>
          <p:nvPr/>
        </p:nvSpPr>
        <p:spPr>
          <a:xfrm>
            <a:off x="2687112" y="617812"/>
            <a:ext cx="666600" cy="4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a:latin typeface="Montserrat"/>
                <a:ea typeface="Montserrat"/>
                <a:cs typeface="Montserrat"/>
                <a:sym typeface="Montserrat"/>
              </a:rPr>
              <a:t>05</a:t>
            </a:r>
            <a:endParaRPr lang="en-GB" b="1" dirty="0">
              <a:latin typeface="Montserrat"/>
              <a:ea typeface="Montserrat"/>
              <a:cs typeface="Montserrat"/>
              <a:sym typeface="Montserrat"/>
            </a:endParaRPr>
          </a:p>
        </p:txBody>
      </p:sp>
      <p:pic>
        <p:nvPicPr>
          <p:cNvPr id="15" name="Google Shape;4112;p75">
            <a:extLst>
              <a:ext uri="{FF2B5EF4-FFF2-40B4-BE49-F238E27FC236}">
                <a16:creationId xmlns:a16="http://schemas.microsoft.com/office/drawing/2014/main" id="{592408FF-8C6F-405F-9C79-24FAFC315CC9}"/>
              </a:ext>
            </a:extLst>
          </p:cNvPr>
          <p:cNvPicPr preferRelativeResize="0"/>
          <p:nvPr/>
        </p:nvPicPr>
        <p:blipFill>
          <a:blip r:embed="rId3">
            <a:alphaModFix/>
          </a:blip>
          <a:stretch>
            <a:fillRect/>
          </a:stretch>
        </p:blipFill>
        <p:spPr>
          <a:xfrm>
            <a:off x="1324528" y="1980724"/>
            <a:ext cx="2328309" cy="2328309"/>
          </a:xfrm>
          <a:prstGeom prst="rect">
            <a:avLst/>
          </a:prstGeom>
          <a:noFill/>
          <a:ln>
            <a:noFill/>
          </a:ln>
        </p:spPr>
      </p:pic>
    </p:spTree>
    <p:extLst>
      <p:ext uri="{BB962C8B-B14F-4D97-AF65-F5344CB8AC3E}">
        <p14:creationId xmlns:p14="http://schemas.microsoft.com/office/powerpoint/2010/main" val="307056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DD674-4B78-46FB-B58C-77A11DD6CF1A}"/>
              </a:ext>
            </a:extLst>
          </p:cNvPr>
          <p:cNvSpPr>
            <a:spLocks noGrp="1"/>
          </p:cNvSpPr>
          <p:nvPr>
            <p:ph type="title"/>
          </p:nvPr>
        </p:nvSpPr>
        <p:spPr/>
        <p:txBody>
          <a:bodyPr/>
          <a:lstStyle/>
          <a:p>
            <a:r>
              <a:rPr lang="fr-FR" dirty="0"/>
              <a:t>Méthode d ’évaluation des modèles</a:t>
            </a:r>
          </a:p>
        </p:txBody>
      </p:sp>
      <p:pic>
        <p:nvPicPr>
          <p:cNvPr id="57" name="image7.png">
            <a:extLst>
              <a:ext uri="{FF2B5EF4-FFF2-40B4-BE49-F238E27FC236}">
                <a16:creationId xmlns:a16="http://schemas.microsoft.com/office/drawing/2014/main" id="{98323F19-CAEB-4637-BCA8-A95F7D943395}"/>
              </a:ext>
            </a:extLst>
          </p:cNvPr>
          <p:cNvPicPr/>
          <p:nvPr/>
        </p:nvPicPr>
        <p:blipFill>
          <a:blip r:embed="rId3"/>
          <a:srcRect/>
          <a:stretch>
            <a:fillRect/>
          </a:stretch>
        </p:blipFill>
        <p:spPr>
          <a:xfrm>
            <a:off x="1414463" y="2704557"/>
            <a:ext cx="2046288" cy="835376"/>
          </a:xfrm>
          <a:prstGeom prst="rect">
            <a:avLst/>
          </a:prstGeom>
          <a:ln/>
        </p:spPr>
      </p:pic>
      <mc:AlternateContent xmlns:mc="http://schemas.openxmlformats.org/markup-compatibility/2006" xmlns:a14="http://schemas.microsoft.com/office/drawing/2010/main">
        <mc:Choice Requires="a14">
          <p:sp>
            <p:nvSpPr>
              <p:cNvPr id="59" name="ZoneTexte 58">
                <a:extLst>
                  <a:ext uri="{FF2B5EF4-FFF2-40B4-BE49-F238E27FC236}">
                    <a16:creationId xmlns:a16="http://schemas.microsoft.com/office/drawing/2014/main" id="{B16053B3-9536-4900-8D45-452066154E4B}"/>
                  </a:ext>
                </a:extLst>
              </p:cNvPr>
              <p:cNvSpPr txBox="1"/>
              <p:nvPr/>
            </p:nvSpPr>
            <p:spPr>
              <a:xfrm>
                <a:off x="4068400" y="2490717"/>
                <a:ext cx="3220243" cy="1402756"/>
              </a:xfrm>
              <a:prstGeom prst="rect">
                <a:avLst/>
              </a:prstGeom>
              <a:noFill/>
            </p:spPr>
            <p:txBody>
              <a:bodyPr wrap="square">
                <a:spAutoFit/>
              </a:bodyPr>
              <a:lstStyle/>
              <a:p>
                <a:pPr algn="ctr">
                  <a:lnSpc>
                    <a:spcPct val="115000"/>
                  </a:lnSpc>
                </a:pPr>
                <a:r>
                  <a:rPr lang="fr-FR" sz="900" dirty="0">
                    <a:effectLst/>
                    <a:latin typeface="Montserrat" panose="00000500000000000000" pitchFamily="2" charset="0"/>
                    <a:ea typeface="Arial" panose="020B0604020202020204" pitchFamily="34" charset="0"/>
                  </a:rPr>
                  <a:t>VP = Vrai positif</a:t>
                </a:r>
              </a:p>
              <a:p>
                <a:pPr algn="ctr">
                  <a:lnSpc>
                    <a:spcPct val="115000"/>
                  </a:lnSpc>
                </a:pPr>
                <a:r>
                  <a:rPr lang="fr-FR" sz="900" dirty="0">
                    <a:effectLst/>
                    <a:latin typeface="Montserrat" panose="00000500000000000000" pitchFamily="2" charset="0"/>
                    <a:ea typeface="Arial" panose="020B0604020202020204" pitchFamily="34" charset="0"/>
                  </a:rPr>
                  <a:t>VN = Vrai négatif</a:t>
                </a:r>
              </a:p>
              <a:p>
                <a:pPr algn="ctr">
                  <a:lnSpc>
                    <a:spcPct val="115000"/>
                  </a:lnSpc>
                </a:pPr>
                <a:r>
                  <a:rPr lang="fr-FR" sz="900" dirty="0">
                    <a:effectLst/>
                    <a:latin typeface="Montserrat" panose="00000500000000000000" pitchFamily="2" charset="0"/>
                    <a:ea typeface="Arial" panose="020B0604020202020204" pitchFamily="34" charset="0"/>
                  </a:rPr>
                  <a:t>FP = Faux positif</a:t>
                </a:r>
              </a:p>
              <a:p>
                <a:pPr algn="ctr">
                  <a:lnSpc>
                    <a:spcPct val="115000"/>
                  </a:lnSpc>
                </a:pPr>
                <a:r>
                  <a:rPr lang="fr-FR" sz="900" dirty="0">
                    <a:effectLst/>
                    <a:latin typeface="Montserrat" panose="00000500000000000000" pitchFamily="2" charset="0"/>
                    <a:ea typeface="Arial" panose="020B0604020202020204" pitchFamily="34" charset="0"/>
                  </a:rPr>
                  <a:t>FN = Faux négatif</a:t>
                </a:r>
              </a:p>
              <a:p>
                <a:pPr algn="ctr">
                  <a:lnSpc>
                    <a:spcPct val="115000"/>
                  </a:lnSpc>
                </a:pPr>
                <a:r>
                  <a:rPr lang="fr-FR" sz="900" dirty="0">
                    <a:effectLst/>
                    <a:latin typeface="Montserrat" panose="00000500000000000000" pitchFamily="2" charset="0"/>
                    <a:ea typeface="Arial" panose="020B0604020202020204" pitchFamily="34" charset="0"/>
                  </a:rPr>
                  <a:t>n = toutes les données</a:t>
                </a:r>
              </a:p>
              <a:p>
                <a:pPr algn="ctr">
                  <a:lnSpc>
                    <a:spcPct val="115000"/>
                  </a:lnSpc>
                </a:pPr>
                <a:r>
                  <a:rPr lang="fr-FR" sz="1200" dirty="0">
                    <a:effectLst/>
                    <a:latin typeface="Montserrat" panose="00000500000000000000" pitchFamily="2" charset="0"/>
                    <a:ea typeface="Arial" panose="020B0604020202020204" pitchFamily="34" charset="0"/>
                  </a:rPr>
                  <a:t> </a:t>
                </a:r>
              </a:p>
              <a:p>
                <a:pPr algn="ctr">
                  <a:lnSpc>
                    <a:spcPct val="115000"/>
                  </a:lnSpc>
                </a:pPr>
                <a14:m>
                  <m:oMath xmlns:m="http://schemas.openxmlformats.org/officeDocument/2006/math">
                    <m:r>
                      <a:rPr lang="fr-FR" sz="1200" i="1">
                        <a:effectLst/>
                        <a:latin typeface="Cambria Math" panose="02040503050406030204" pitchFamily="18" charset="0"/>
                        <a:ea typeface="Arial" panose="020B0604020202020204" pitchFamily="34" charset="0"/>
                      </a:rPr>
                      <m:t>𝑎𝑐𝑐𝑢𝑟𝑎𝑐𝑦</m:t>
                    </m:r>
                    <m:r>
                      <a:rPr lang="fr-FR" sz="1200" i="1">
                        <a:effectLst/>
                        <a:latin typeface="Cambria Math" panose="02040503050406030204" pitchFamily="18" charset="0"/>
                        <a:ea typeface="Arial" panose="020B0604020202020204" pitchFamily="34" charset="0"/>
                      </a:rPr>
                      <m:t> =</m:t>
                    </m:r>
                    <m:f>
                      <m:fPr>
                        <m:ctrlPr>
                          <a:rPr lang="fr-FR" sz="1200" i="1">
                            <a:effectLst/>
                            <a:latin typeface="Cambria Math" panose="02040503050406030204" pitchFamily="18" charset="0"/>
                            <a:ea typeface="Arial" panose="020B0604020202020204" pitchFamily="34" charset="0"/>
                          </a:rPr>
                        </m:ctrlPr>
                      </m:fPr>
                      <m:num>
                        <m:r>
                          <a:rPr lang="fr-FR" sz="1200" i="1">
                            <a:effectLst/>
                            <a:latin typeface="Cambria Math" panose="02040503050406030204" pitchFamily="18" charset="0"/>
                            <a:ea typeface="Arial" panose="020B0604020202020204" pitchFamily="34" charset="0"/>
                          </a:rPr>
                          <m:t>𝑉𝑃</m:t>
                        </m:r>
                        <m:r>
                          <a:rPr lang="fr-FR" sz="1200" i="1">
                            <a:effectLst/>
                            <a:latin typeface="Cambria Math" panose="02040503050406030204" pitchFamily="18" charset="0"/>
                            <a:ea typeface="Arial" panose="020B0604020202020204" pitchFamily="34" charset="0"/>
                          </a:rPr>
                          <m:t> + </m:t>
                        </m:r>
                        <m:r>
                          <a:rPr lang="fr-FR" sz="1200" i="1">
                            <a:effectLst/>
                            <a:latin typeface="Cambria Math" panose="02040503050406030204" pitchFamily="18" charset="0"/>
                            <a:ea typeface="Arial" panose="020B0604020202020204" pitchFamily="34" charset="0"/>
                          </a:rPr>
                          <m:t>𝑉𝑁</m:t>
                        </m:r>
                      </m:num>
                      <m:den>
                        <m:r>
                          <a:rPr lang="fr-FR" sz="1200" i="1">
                            <a:effectLst/>
                            <a:latin typeface="Cambria Math" panose="02040503050406030204" pitchFamily="18" charset="0"/>
                            <a:ea typeface="Arial" panose="020B0604020202020204" pitchFamily="34" charset="0"/>
                          </a:rPr>
                          <m:t>𝑛</m:t>
                        </m:r>
                      </m:den>
                    </m:f>
                  </m:oMath>
                </a14:m>
                <a:r>
                  <a:rPr lang="fr-FR" sz="1200" dirty="0">
                    <a:effectLst/>
                    <a:latin typeface="Montserrat" panose="00000500000000000000" pitchFamily="2" charset="0"/>
                    <a:ea typeface="Arial" panose="020B0604020202020204" pitchFamily="34" charset="0"/>
                  </a:rPr>
                  <a:t>          </a:t>
                </a:r>
                <a14:m>
                  <m:oMath xmlns:m="http://schemas.openxmlformats.org/officeDocument/2006/math">
                    <m:r>
                      <a:rPr lang="fr-FR" sz="1200" i="1">
                        <a:effectLst/>
                        <a:latin typeface="Cambria Math" panose="02040503050406030204" pitchFamily="18" charset="0"/>
                        <a:ea typeface="Arial" panose="020B0604020202020204" pitchFamily="34" charset="0"/>
                      </a:rPr>
                      <m:t>𝑟𝑒𝑐𝑎𝑙𝑙</m:t>
                    </m:r>
                    <m:r>
                      <a:rPr lang="fr-FR" sz="1200" i="1">
                        <a:effectLst/>
                        <a:latin typeface="Cambria Math" panose="02040503050406030204" pitchFamily="18" charset="0"/>
                        <a:ea typeface="Arial" panose="020B0604020202020204" pitchFamily="34" charset="0"/>
                      </a:rPr>
                      <m:t> = </m:t>
                    </m:r>
                    <m:f>
                      <m:fPr>
                        <m:ctrlPr>
                          <a:rPr lang="fr-FR" sz="1200" i="1">
                            <a:effectLst/>
                            <a:latin typeface="Cambria Math" panose="02040503050406030204" pitchFamily="18" charset="0"/>
                            <a:ea typeface="Arial" panose="020B0604020202020204" pitchFamily="34" charset="0"/>
                          </a:rPr>
                        </m:ctrlPr>
                      </m:fPr>
                      <m:num>
                        <m:r>
                          <a:rPr lang="fr-FR" sz="1200" i="1">
                            <a:effectLst/>
                            <a:latin typeface="Cambria Math" panose="02040503050406030204" pitchFamily="18" charset="0"/>
                            <a:ea typeface="Arial" panose="020B0604020202020204" pitchFamily="34" charset="0"/>
                          </a:rPr>
                          <m:t>𝑉𝑃</m:t>
                        </m:r>
                      </m:num>
                      <m:den>
                        <m:r>
                          <a:rPr lang="fr-FR" sz="1200" i="1">
                            <a:effectLst/>
                            <a:latin typeface="Cambria Math" panose="02040503050406030204" pitchFamily="18" charset="0"/>
                            <a:ea typeface="Arial" panose="020B0604020202020204" pitchFamily="34" charset="0"/>
                          </a:rPr>
                          <m:t>𝑉𝑃</m:t>
                        </m:r>
                        <m:r>
                          <a:rPr lang="fr-FR" sz="1200" i="1">
                            <a:effectLst/>
                            <a:latin typeface="Cambria Math" panose="02040503050406030204" pitchFamily="18" charset="0"/>
                            <a:ea typeface="Arial" panose="020B0604020202020204" pitchFamily="34" charset="0"/>
                          </a:rPr>
                          <m:t> + </m:t>
                        </m:r>
                        <m:r>
                          <a:rPr lang="fr-FR" sz="1200" i="1">
                            <a:effectLst/>
                            <a:latin typeface="Cambria Math" panose="02040503050406030204" pitchFamily="18" charset="0"/>
                            <a:ea typeface="Arial" panose="020B0604020202020204" pitchFamily="34" charset="0"/>
                          </a:rPr>
                          <m:t>𝐹𝑁</m:t>
                        </m:r>
                      </m:den>
                    </m:f>
                  </m:oMath>
                </a14:m>
                <a:endParaRPr lang="fr-FR" sz="1200" dirty="0">
                  <a:effectLst/>
                  <a:latin typeface="Montserrat" panose="00000500000000000000" pitchFamily="2" charset="0"/>
                  <a:ea typeface="Arial" panose="020B0604020202020204" pitchFamily="34" charset="0"/>
                </a:endParaRPr>
              </a:p>
            </p:txBody>
          </p:sp>
        </mc:Choice>
        <mc:Fallback xmlns="">
          <p:sp>
            <p:nvSpPr>
              <p:cNvPr id="59" name="ZoneTexte 58">
                <a:extLst>
                  <a:ext uri="{FF2B5EF4-FFF2-40B4-BE49-F238E27FC236}">
                    <a16:creationId xmlns:a16="http://schemas.microsoft.com/office/drawing/2014/main" id="{B16053B3-9536-4900-8D45-452066154E4B}"/>
                  </a:ext>
                </a:extLst>
              </p:cNvPr>
              <p:cNvSpPr txBox="1">
                <a:spLocks noRot="1" noChangeAspect="1" noMove="1" noResize="1" noEditPoints="1" noAdjustHandles="1" noChangeArrowheads="1" noChangeShapeType="1" noTextEdit="1"/>
              </p:cNvSpPr>
              <p:nvPr/>
            </p:nvSpPr>
            <p:spPr>
              <a:xfrm>
                <a:off x="4068400" y="2490717"/>
                <a:ext cx="3220243" cy="1402756"/>
              </a:xfrm>
              <a:prstGeom prst="rect">
                <a:avLst/>
              </a:prstGeom>
              <a:blipFill>
                <a:blip r:embed="rId4"/>
                <a:stretch>
                  <a:fillRect/>
                </a:stretch>
              </a:blipFill>
            </p:spPr>
            <p:txBody>
              <a:bodyPr/>
              <a:lstStyle/>
              <a:p>
                <a:r>
                  <a:rPr lang="fr-FR">
                    <a:noFill/>
                  </a:rPr>
                  <a:t> </a:t>
                </a:r>
              </a:p>
            </p:txBody>
          </p:sp>
        </mc:Fallback>
      </mc:AlternateContent>
      <p:sp>
        <p:nvSpPr>
          <p:cNvPr id="60" name="ZoneTexte 59">
            <a:extLst>
              <a:ext uri="{FF2B5EF4-FFF2-40B4-BE49-F238E27FC236}">
                <a16:creationId xmlns:a16="http://schemas.microsoft.com/office/drawing/2014/main" id="{A485F0F0-B50F-4120-8E01-BFC7FA1024BB}"/>
              </a:ext>
            </a:extLst>
          </p:cNvPr>
          <p:cNvSpPr txBox="1"/>
          <p:nvPr/>
        </p:nvSpPr>
        <p:spPr>
          <a:xfrm>
            <a:off x="1727200" y="1630308"/>
            <a:ext cx="4984057" cy="461665"/>
          </a:xfrm>
          <a:prstGeom prst="rect">
            <a:avLst/>
          </a:prstGeom>
          <a:noFill/>
        </p:spPr>
        <p:txBody>
          <a:bodyPr wrap="none" rtlCol="0">
            <a:spAutoFit/>
          </a:bodyPr>
          <a:lstStyle/>
          <a:p>
            <a:r>
              <a:rPr lang="fr-FR" sz="1200" u="sng" dirty="0" err="1">
                <a:latin typeface="Montserrat" panose="00000500000000000000" pitchFamily="2" charset="0"/>
              </a:rPr>
              <a:t>Accuracy</a:t>
            </a:r>
            <a:r>
              <a:rPr lang="fr-FR" sz="1200" dirty="0">
                <a:latin typeface="Montserrat" panose="00000500000000000000" pitchFamily="2" charset="0"/>
              </a:rPr>
              <a:t> : taux de prédictions correctes</a:t>
            </a:r>
          </a:p>
          <a:p>
            <a:r>
              <a:rPr lang="fr-FR" sz="1200" u="sng" dirty="0" err="1">
                <a:latin typeface="Montserrat" panose="00000500000000000000" pitchFamily="2" charset="0"/>
              </a:rPr>
              <a:t>Recall</a:t>
            </a:r>
            <a:r>
              <a:rPr lang="fr-FR" sz="1200" u="sng" dirty="0">
                <a:latin typeface="Montserrat" panose="00000500000000000000" pitchFamily="2" charset="0"/>
              </a:rPr>
              <a:t> </a:t>
            </a:r>
            <a:r>
              <a:rPr lang="fr-FR" sz="1200" dirty="0">
                <a:latin typeface="Montserrat" panose="00000500000000000000" pitchFamily="2" charset="0"/>
              </a:rPr>
              <a:t>: bonne détection des observations réellement positives</a:t>
            </a:r>
          </a:p>
        </p:txBody>
      </p:sp>
    </p:spTree>
    <p:extLst>
      <p:ext uri="{BB962C8B-B14F-4D97-AF65-F5344CB8AC3E}">
        <p14:creationId xmlns:p14="http://schemas.microsoft.com/office/powerpoint/2010/main" val="159839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DD674-4B78-46FB-B58C-77A11DD6CF1A}"/>
              </a:ext>
            </a:extLst>
          </p:cNvPr>
          <p:cNvSpPr>
            <a:spLocks noGrp="1"/>
          </p:cNvSpPr>
          <p:nvPr>
            <p:ph type="title"/>
          </p:nvPr>
        </p:nvSpPr>
        <p:spPr/>
        <p:txBody>
          <a:bodyPr/>
          <a:lstStyle/>
          <a:p>
            <a:r>
              <a:rPr lang="fr-FR" dirty="0"/>
              <a:t>Approche classification par type</a:t>
            </a:r>
          </a:p>
        </p:txBody>
      </p:sp>
      <p:grpSp>
        <p:nvGrpSpPr>
          <p:cNvPr id="3" name="Google Shape;2649;p72">
            <a:extLst>
              <a:ext uri="{FF2B5EF4-FFF2-40B4-BE49-F238E27FC236}">
                <a16:creationId xmlns:a16="http://schemas.microsoft.com/office/drawing/2014/main" id="{0ED8B938-4234-4B31-9953-0B0E1681673C}"/>
              </a:ext>
            </a:extLst>
          </p:cNvPr>
          <p:cNvGrpSpPr/>
          <p:nvPr/>
        </p:nvGrpSpPr>
        <p:grpSpPr>
          <a:xfrm>
            <a:off x="2112431" y="2003515"/>
            <a:ext cx="351874" cy="297623"/>
            <a:chOff x="2678350" y="1464650"/>
            <a:chExt cx="499750" cy="422700"/>
          </a:xfrm>
        </p:grpSpPr>
        <p:sp>
          <p:nvSpPr>
            <p:cNvPr id="4" name="Google Shape;2650;p72">
              <a:extLst>
                <a:ext uri="{FF2B5EF4-FFF2-40B4-BE49-F238E27FC236}">
                  <a16:creationId xmlns:a16="http://schemas.microsoft.com/office/drawing/2014/main" id="{9F67E850-464A-4031-ABF7-F18C715C64AB}"/>
                </a:ext>
              </a:extLst>
            </p:cNvPr>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2651;p72">
              <a:extLst>
                <a:ext uri="{FF2B5EF4-FFF2-40B4-BE49-F238E27FC236}">
                  <a16:creationId xmlns:a16="http://schemas.microsoft.com/office/drawing/2014/main" id="{281579F0-732B-4EA4-8CB2-9742B274F8D5}"/>
                </a:ext>
              </a:extLst>
            </p:cNvPr>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2652;p72">
              <a:extLst>
                <a:ext uri="{FF2B5EF4-FFF2-40B4-BE49-F238E27FC236}">
                  <a16:creationId xmlns:a16="http://schemas.microsoft.com/office/drawing/2014/main" id="{DB20C33C-3C9E-4BDC-A459-95F9C15DB4E9}"/>
                </a:ext>
              </a:extLst>
            </p:cNvPr>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ZoneTexte 6">
            <a:extLst>
              <a:ext uri="{FF2B5EF4-FFF2-40B4-BE49-F238E27FC236}">
                <a16:creationId xmlns:a16="http://schemas.microsoft.com/office/drawing/2014/main" id="{E7E1A7AF-63EE-48C6-8D94-49B7BE069139}"/>
              </a:ext>
            </a:extLst>
          </p:cNvPr>
          <p:cNvSpPr txBox="1"/>
          <p:nvPr/>
        </p:nvSpPr>
        <p:spPr>
          <a:xfrm>
            <a:off x="1604454" y="2341751"/>
            <a:ext cx="1494320" cy="415498"/>
          </a:xfrm>
          <a:prstGeom prst="rect">
            <a:avLst/>
          </a:prstGeom>
          <a:noFill/>
        </p:spPr>
        <p:txBody>
          <a:bodyPr wrap="none" rtlCol="0">
            <a:spAutoFit/>
          </a:bodyPr>
          <a:lstStyle/>
          <a:p>
            <a:pPr algn="ctr"/>
            <a:r>
              <a:rPr lang="fr-FR" sz="1050" b="1" dirty="0">
                <a:latin typeface="Montserrat" panose="00000500000000000000" pitchFamily="2" charset="0"/>
              </a:rPr>
              <a:t>Type : connu</a:t>
            </a:r>
          </a:p>
          <a:p>
            <a:pPr algn="ctr"/>
            <a:r>
              <a:rPr lang="fr-FR" sz="1050" b="1" dirty="0">
                <a:latin typeface="Montserrat" panose="00000500000000000000" pitchFamily="2" charset="0"/>
              </a:rPr>
              <a:t>Condition : normal</a:t>
            </a:r>
          </a:p>
        </p:txBody>
      </p:sp>
      <p:grpSp>
        <p:nvGrpSpPr>
          <p:cNvPr id="9" name="Google Shape;1776;p70">
            <a:extLst>
              <a:ext uri="{FF2B5EF4-FFF2-40B4-BE49-F238E27FC236}">
                <a16:creationId xmlns:a16="http://schemas.microsoft.com/office/drawing/2014/main" id="{4B18930C-B549-4FE2-862C-92BEF38FFC51}"/>
              </a:ext>
            </a:extLst>
          </p:cNvPr>
          <p:cNvGrpSpPr/>
          <p:nvPr/>
        </p:nvGrpSpPr>
        <p:grpSpPr>
          <a:xfrm>
            <a:off x="3817028" y="1848119"/>
            <a:ext cx="634656" cy="699982"/>
            <a:chOff x="5985650" y="2860025"/>
            <a:chExt cx="1396075" cy="1539775"/>
          </a:xfrm>
        </p:grpSpPr>
        <p:sp>
          <p:nvSpPr>
            <p:cNvPr id="10" name="Google Shape;1777;p70">
              <a:extLst>
                <a:ext uri="{FF2B5EF4-FFF2-40B4-BE49-F238E27FC236}">
                  <a16:creationId xmlns:a16="http://schemas.microsoft.com/office/drawing/2014/main" id="{B2FC3BA6-E4DB-412B-91C9-40A4E00033C1}"/>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778;p70">
              <a:extLst>
                <a:ext uri="{FF2B5EF4-FFF2-40B4-BE49-F238E27FC236}">
                  <a16:creationId xmlns:a16="http://schemas.microsoft.com/office/drawing/2014/main" id="{A407EB9A-AD02-4A05-9D2E-EC78583D63BE}"/>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9;p70">
              <a:extLst>
                <a:ext uri="{FF2B5EF4-FFF2-40B4-BE49-F238E27FC236}">
                  <a16:creationId xmlns:a16="http://schemas.microsoft.com/office/drawing/2014/main" id="{F6EC101B-1008-4692-8DD1-043D9BEE944D}"/>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0;p70">
              <a:extLst>
                <a:ext uri="{FF2B5EF4-FFF2-40B4-BE49-F238E27FC236}">
                  <a16:creationId xmlns:a16="http://schemas.microsoft.com/office/drawing/2014/main" id="{208B8D53-3BCF-4B76-A0E8-3F6F231AF4FD}"/>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1;p70">
              <a:extLst>
                <a:ext uri="{FF2B5EF4-FFF2-40B4-BE49-F238E27FC236}">
                  <a16:creationId xmlns:a16="http://schemas.microsoft.com/office/drawing/2014/main" id="{CC955057-6CA0-4ACF-95FA-A44480847D73}"/>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2;p70">
              <a:extLst>
                <a:ext uri="{FF2B5EF4-FFF2-40B4-BE49-F238E27FC236}">
                  <a16:creationId xmlns:a16="http://schemas.microsoft.com/office/drawing/2014/main" id="{ED2F0C68-55EE-4B09-AEB1-804FC27CB3D9}"/>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3;p70">
              <a:extLst>
                <a:ext uri="{FF2B5EF4-FFF2-40B4-BE49-F238E27FC236}">
                  <a16:creationId xmlns:a16="http://schemas.microsoft.com/office/drawing/2014/main" id="{FB36F4C4-545B-48C3-B090-F52D302EEDED}"/>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4;p70">
              <a:extLst>
                <a:ext uri="{FF2B5EF4-FFF2-40B4-BE49-F238E27FC236}">
                  <a16:creationId xmlns:a16="http://schemas.microsoft.com/office/drawing/2014/main" id="{34D9CD0E-DC83-4DDC-A54E-0F1015F5E1B2}"/>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5;p70">
              <a:extLst>
                <a:ext uri="{FF2B5EF4-FFF2-40B4-BE49-F238E27FC236}">
                  <a16:creationId xmlns:a16="http://schemas.microsoft.com/office/drawing/2014/main" id="{8A443DCC-B886-42F2-98C4-4EE4B3FACDA6}"/>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6;p70">
              <a:extLst>
                <a:ext uri="{FF2B5EF4-FFF2-40B4-BE49-F238E27FC236}">
                  <a16:creationId xmlns:a16="http://schemas.microsoft.com/office/drawing/2014/main" id="{3D872FE3-1F5C-45F1-A78D-E63CA44B9DD2}"/>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7;p70">
              <a:extLst>
                <a:ext uri="{FF2B5EF4-FFF2-40B4-BE49-F238E27FC236}">
                  <a16:creationId xmlns:a16="http://schemas.microsoft.com/office/drawing/2014/main" id="{0A2F68FF-5514-4232-9B8A-0D76FA152C0D}"/>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88;p70">
              <a:extLst>
                <a:ext uri="{FF2B5EF4-FFF2-40B4-BE49-F238E27FC236}">
                  <a16:creationId xmlns:a16="http://schemas.microsoft.com/office/drawing/2014/main" id="{09B99466-4B5B-42C4-851D-40274CC8CF56}"/>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89;p70">
              <a:extLst>
                <a:ext uri="{FF2B5EF4-FFF2-40B4-BE49-F238E27FC236}">
                  <a16:creationId xmlns:a16="http://schemas.microsoft.com/office/drawing/2014/main" id="{D65071D7-C181-4775-8E3C-F0FBFECAAB17}"/>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90;p70">
              <a:extLst>
                <a:ext uri="{FF2B5EF4-FFF2-40B4-BE49-F238E27FC236}">
                  <a16:creationId xmlns:a16="http://schemas.microsoft.com/office/drawing/2014/main" id="{C99FD870-46B2-44E7-9463-6ED35BCA54FB}"/>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91;p70">
              <a:extLst>
                <a:ext uri="{FF2B5EF4-FFF2-40B4-BE49-F238E27FC236}">
                  <a16:creationId xmlns:a16="http://schemas.microsoft.com/office/drawing/2014/main" id="{28E344FA-993F-4482-9DA7-278E39F8414F}"/>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92;p70">
              <a:extLst>
                <a:ext uri="{FF2B5EF4-FFF2-40B4-BE49-F238E27FC236}">
                  <a16:creationId xmlns:a16="http://schemas.microsoft.com/office/drawing/2014/main" id="{01C8DA7E-E775-4A48-82B5-F824E958EE01}"/>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3;p70">
              <a:extLst>
                <a:ext uri="{FF2B5EF4-FFF2-40B4-BE49-F238E27FC236}">
                  <a16:creationId xmlns:a16="http://schemas.microsoft.com/office/drawing/2014/main" id="{AB0A0746-C443-4D93-A628-8932B0A9C121}"/>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4;p70">
              <a:extLst>
                <a:ext uri="{FF2B5EF4-FFF2-40B4-BE49-F238E27FC236}">
                  <a16:creationId xmlns:a16="http://schemas.microsoft.com/office/drawing/2014/main" id="{1B47140F-8A98-41F9-AF3F-CC9489439FBF}"/>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5;p70">
              <a:extLst>
                <a:ext uri="{FF2B5EF4-FFF2-40B4-BE49-F238E27FC236}">
                  <a16:creationId xmlns:a16="http://schemas.microsoft.com/office/drawing/2014/main" id="{016BF90C-EE5F-4E44-A677-E5AAD68874A1}"/>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6;p70">
              <a:extLst>
                <a:ext uri="{FF2B5EF4-FFF2-40B4-BE49-F238E27FC236}">
                  <a16:creationId xmlns:a16="http://schemas.microsoft.com/office/drawing/2014/main" id="{43414DD6-5FB0-4A6E-BA41-9A674457D03D}"/>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7;p70">
              <a:extLst>
                <a:ext uri="{FF2B5EF4-FFF2-40B4-BE49-F238E27FC236}">
                  <a16:creationId xmlns:a16="http://schemas.microsoft.com/office/drawing/2014/main" id="{AEBE3071-2A45-47DB-B6C8-D67F58545DD2}"/>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8;p70">
              <a:extLst>
                <a:ext uri="{FF2B5EF4-FFF2-40B4-BE49-F238E27FC236}">
                  <a16:creationId xmlns:a16="http://schemas.microsoft.com/office/drawing/2014/main" id="{80F65AD1-D874-4B4E-BF6E-98D0108445E5}"/>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9;p70">
              <a:extLst>
                <a:ext uri="{FF2B5EF4-FFF2-40B4-BE49-F238E27FC236}">
                  <a16:creationId xmlns:a16="http://schemas.microsoft.com/office/drawing/2014/main" id="{269586C1-92A7-4348-AEF3-11778F65BCC7}"/>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00;p70">
              <a:extLst>
                <a:ext uri="{FF2B5EF4-FFF2-40B4-BE49-F238E27FC236}">
                  <a16:creationId xmlns:a16="http://schemas.microsoft.com/office/drawing/2014/main" id="{924C55D4-E7BD-4897-8E30-0E6BE22C15E4}"/>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1;p70">
              <a:extLst>
                <a:ext uri="{FF2B5EF4-FFF2-40B4-BE49-F238E27FC236}">
                  <a16:creationId xmlns:a16="http://schemas.microsoft.com/office/drawing/2014/main" id="{71C609E0-EB97-4BF3-B5F4-C51B8E881E09}"/>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2;p70">
              <a:extLst>
                <a:ext uri="{FF2B5EF4-FFF2-40B4-BE49-F238E27FC236}">
                  <a16:creationId xmlns:a16="http://schemas.microsoft.com/office/drawing/2014/main" id="{BAC38969-BD4A-4061-B457-5865EC4AE507}"/>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3;p70">
              <a:extLst>
                <a:ext uri="{FF2B5EF4-FFF2-40B4-BE49-F238E27FC236}">
                  <a16:creationId xmlns:a16="http://schemas.microsoft.com/office/drawing/2014/main" id="{86207E5D-3EB0-4E11-A4B7-5B73B289CA5A}"/>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4;p70">
              <a:extLst>
                <a:ext uri="{FF2B5EF4-FFF2-40B4-BE49-F238E27FC236}">
                  <a16:creationId xmlns:a16="http://schemas.microsoft.com/office/drawing/2014/main" id="{59EFC456-F884-44B7-957F-16EF2F0BBE14}"/>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5;p70">
              <a:extLst>
                <a:ext uri="{FF2B5EF4-FFF2-40B4-BE49-F238E27FC236}">
                  <a16:creationId xmlns:a16="http://schemas.microsoft.com/office/drawing/2014/main" id="{2EE3F313-192C-4F26-BBF4-0802561C8B45}"/>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6;p70">
              <a:extLst>
                <a:ext uri="{FF2B5EF4-FFF2-40B4-BE49-F238E27FC236}">
                  <a16:creationId xmlns:a16="http://schemas.microsoft.com/office/drawing/2014/main" id="{2FA94D0C-ECF0-4143-AC28-918D0C732653}"/>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7;p70">
              <a:extLst>
                <a:ext uri="{FF2B5EF4-FFF2-40B4-BE49-F238E27FC236}">
                  <a16:creationId xmlns:a16="http://schemas.microsoft.com/office/drawing/2014/main" id="{93EF6E37-6F69-4B9B-9843-8F88F1328898}"/>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8;p70">
              <a:extLst>
                <a:ext uri="{FF2B5EF4-FFF2-40B4-BE49-F238E27FC236}">
                  <a16:creationId xmlns:a16="http://schemas.microsoft.com/office/drawing/2014/main" id="{B325475D-02FF-4BA7-9D8B-353C39A90E69}"/>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ZoneTexte 41">
            <a:extLst>
              <a:ext uri="{FF2B5EF4-FFF2-40B4-BE49-F238E27FC236}">
                <a16:creationId xmlns:a16="http://schemas.microsoft.com/office/drawing/2014/main" id="{28E48312-8DFB-4392-B659-DBC5BA247996}"/>
              </a:ext>
            </a:extLst>
          </p:cNvPr>
          <p:cNvSpPr txBox="1"/>
          <p:nvPr/>
        </p:nvSpPr>
        <p:spPr>
          <a:xfrm>
            <a:off x="3417271" y="2623319"/>
            <a:ext cx="1434170" cy="577081"/>
          </a:xfrm>
          <a:prstGeom prst="rect">
            <a:avLst/>
          </a:prstGeom>
          <a:noFill/>
        </p:spPr>
        <p:txBody>
          <a:bodyPr wrap="square" rtlCol="0">
            <a:spAutoFit/>
          </a:bodyPr>
          <a:lstStyle/>
          <a:p>
            <a:pPr algn="ctr"/>
            <a:r>
              <a:rPr lang="fr-FR" sz="1050" b="1" dirty="0">
                <a:latin typeface="Montserrat" panose="00000500000000000000" pitchFamily="2" charset="0"/>
              </a:rPr>
              <a:t>Modèle de classification par le type (6 classes)</a:t>
            </a:r>
          </a:p>
        </p:txBody>
      </p:sp>
      <p:sp>
        <p:nvSpPr>
          <p:cNvPr id="43" name="Flèche : droite 42">
            <a:extLst>
              <a:ext uri="{FF2B5EF4-FFF2-40B4-BE49-F238E27FC236}">
                <a16:creationId xmlns:a16="http://schemas.microsoft.com/office/drawing/2014/main" id="{39535A75-EE4D-4BB2-8C23-5D75A4B1AF28}"/>
              </a:ext>
            </a:extLst>
          </p:cNvPr>
          <p:cNvSpPr/>
          <p:nvPr/>
        </p:nvSpPr>
        <p:spPr>
          <a:xfrm>
            <a:off x="3130370" y="2120538"/>
            <a:ext cx="401425" cy="279400"/>
          </a:xfrm>
          <a:prstGeom prst="rightArrow">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F5161E87-B6B3-4541-855D-79BAB4007C0D}"/>
              </a:ext>
            </a:extLst>
          </p:cNvPr>
          <p:cNvSpPr txBox="1"/>
          <p:nvPr/>
        </p:nvSpPr>
        <p:spPr>
          <a:xfrm>
            <a:off x="2817722" y="1809763"/>
            <a:ext cx="918841" cy="253916"/>
          </a:xfrm>
          <a:prstGeom prst="rect">
            <a:avLst/>
          </a:prstGeom>
          <a:noFill/>
        </p:spPr>
        <p:txBody>
          <a:bodyPr wrap="none" rtlCol="0">
            <a:spAutoFit/>
          </a:bodyPr>
          <a:lstStyle/>
          <a:p>
            <a:pPr algn="ctr"/>
            <a:r>
              <a:rPr lang="fr-FR" sz="1050" b="1" dirty="0">
                <a:latin typeface="Montserrat" panose="00000500000000000000" pitchFamily="2" charset="0"/>
              </a:rPr>
              <a:t>Prédiction</a:t>
            </a:r>
          </a:p>
        </p:txBody>
      </p:sp>
      <p:sp>
        <p:nvSpPr>
          <p:cNvPr id="54" name="ZoneTexte 53">
            <a:extLst>
              <a:ext uri="{FF2B5EF4-FFF2-40B4-BE49-F238E27FC236}">
                <a16:creationId xmlns:a16="http://schemas.microsoft.com/office/drawing/2014/main" id="{28F21086-4489-48F0-A5B9-9DBE8F797EBF}"/>
              </a:ext>
            </a:extLst>
          </p:cNvPr>
          <p:cNvSpPr txBox="1"/>
          <p:nvPr/>
        </p:nvSpPr>
        <p:spPr>
          <a:xfrm>
            <a:off x="5205955" y="3294796"/>
            <a:ext cx="827471" cy="200055"/>
          </a:xfrm>
          <a:prstGeom prst="rect">
            <a:avLst/>
          </a:prstGeom>
          <a:solidFill>
            <a:srgbClr val="92D050"/>
          </a:solidFill>
        </p:spPr>
        <p:txBody>
          <a:bodyPr wrap="none" rtlCol="0">
            <a:spAutoFit/>
          </a:bodyPr>
          <a:lstStyle/>
          <a:p>
            <a:r>
              <a:rPr lang="fr-FR" sz="700" b="1" dirty="0">
                <a:solidFill>
                  <a:schemeClr val="bg1"/>
                </a:solidFill>
                <a:latin typeface="Montserrat" panose="00000500000000000000" pitchFamily="2" charset="0"/>
              </a:rPr>
              <a:t>Type réel (TR)</a:t>
            </a:r>
          </a:p>
        </p:txBody>
      </p:sp>
      <p:sp>
        <p:nvSpPr>
          <p:cNvPr id="57" name="Flèche : droite 56">
            <a:extLst>
              <a:ext uri="{FF2B5EF4-FFF2-40B4-BE49-F238E27FC236}">
                <a16:creationId xmlns:a16="http://schemas.microsoft.com/office/drawing/2014/main" id="{3C265183-D415-4810-A789-29F0E43A01D1}"/>
              </a:ext>
            </a:extLst>
          </p:cNvPr>
          <p:cNvSpPr/>
          <p:nvPr/>
        </p:nvSpPr>
        <p:spPr>
          <a:xfrm>
            <a:off x="4705761" y="2120538"/>
            <a:ext cx="401425" cy="279400"/>
          </a:xfrm>
          <a:prstGeom prst="rightArrow">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061BC4E4-9DED-4B09-869B-9FFE39E8EB64}"/>
              </a:ext>
            </a:extLst>
          </p:cNvPr>
          <p:cNvSpPr txBox="1"/>
          <p:nvPr/>
        </p:nvSpPr>
        <p:spPr>
          <a:xfrm>
            <a:off x="5205955" y="2145749"/>
            <a:ext cx="934871" cy="200055"/>
          </a:xfrm>
          <a:prstGeom prst="rect">
            <a:avLst/>
          </a:prstGeom>
          <a:solidFill>
            <a:srgbClr val="92D050"/>
          </a:solidFill>
        </p:spPr>
        <p:txBody>
          <a:bodyPr wrap="none" rtlCol="0">
            <a:spAutoFit/>
          </a:bodyPr>
          <a:lstStyle/>
          <a:p>
            <a:r>
              <a:rPr lang="fr-FR" sz="700" b="1" dirty="0">
                <a:solidFill>
                  <a:schemeClr val="bg1"/>
                </a:solidFill>
                <a:latin typeface="Montserrat" panose="00000500000000000000" pitchFamily="2" charset="0"/>
              </a:rPr>
              <a:t>Type prédit (TP)</a:t>
            </a:r>
          </a:p>
        </p:txBody>
      </p:sp>
      <p:sp>
        <p:nvSpPr>
          <p:cNvPr id="8" name="Flèche : angle droit 7">
            <a:extLst>
              <a:ext uri="{FF2B5EF4-FFF2-40B4-BE49-F238E27FC236}">
                <a16:creationId xmlns:a16="http://schemas.microsoft.com/office/drawing/2014/main" id="{0853BD73-ECA1-4C3B-A730-2FBA312C67E6}"/>
              </a:ext>
            </a:extLst>
          </p:cNvPr>
          <p:cNvSpPr/>
          <p:nvPr/>
        </p:nvSpPr>
        <p:spPr>
          <a:xfrm rot="5400000">
            <a:off x="3386060" y="1811496"/>
            <a:ext cx="603755" cy="2834924"/>
          </a:xfrm>
          <a:prstGeom prst="bentUpArrow">
            <a:avLst>
              <a:gd name="adj1" fmla="val 16586"/>
              <a:gd name="adj2" fmla="val 25000"/>
              <a:gd name="adj3" fmla="val 25000"/>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48" name="ZoneTexte 47">
            <a:extLst>
              <a:ext uri="{FF2B5EF4-FFF2-40B4-BE49-F238E27FC236}">
                <a16:creationId xmlns:a16="http://schemas.microsoft.com/office/drawing/2014/main" id="{A1163CF4-9C38-46A7-821F-7A23E451C699}"/>
              </a:ext>
            </a:extLst>
          </p:cNvPr>
          <p:cNvSpPr txBox="1"/>
          <p:nvPr/>
        </p:nvSpPr>
        <p:spPr>
          <a:xfrm>
            <a:off x="5621255" y="2480138"/>
            <a:ext cx="2327979" cy="646331"/>
          </a:xfrm>
          <a:prstGeom prst="rect">
            <a:avLst/>
          </a:prstGeom>
          <a:noFill/>
        </p:spPr>
        <p:txBody>
          <a:bodyPr wrap="square" rtlCol="0">
            <a:spAutoFit/>
          </a:bodyPr>
          <a:lstStyle/>
          <a:p>
            <a:r>
              <a:rPr lang="fr-FR" sz="1200" dirty="0"/>
              <a:t>Si TP = TR</a:t>
            </a:r>
          </a:p>
          <a:p>
            <a:r>
              <a:rPr lang="fr-FR" sz="1200" dirty="0"/>
              <a:t>alors </a:t>
            </a:r>
            <a:r>
              <a:rPr lang="fr-FR" sz="1200" dirty="0" err="1"/>
              <a:t>condition_pred</a:t>
            </a:r>
            <a:r>
              <a:rPr lang="fr-FR" sz="1200" dirty="0"/>
              <a:t> = normal</a:t>
            </a:r>
          </a:p>
          <a:p>
            <a:r>
              <a:rPr lang="fr-FR" sz="1200" dirty="0"/>
              <a:t>sinon </a:t>
            </a:r>
            <a:r>
              <a:rPr lang="fr-FR" sz="1200" dirty="0" err="1"/>
              <a:t>condition_pred</a:t>
            </a:r>
            <a:r>
              <a:rPr lang="fr-FR" sz="1200" dirty="0"/>
              <a:t> = anormal</a:t>
            </a:r>
          </a:p>
        </p:txBody>
      </p:sp>
    </p:spTree>
    <p:extLst>
      <p:ext uri="{BB962C8B-B14F-4D97-AF65-F5344CB8AC3E}">
        <p14:creationId xmlns:p14="http://schemas.microsoft.com/office/powerpoint/2010/main" val="62464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DD674-4B78-46FB-B58C-77A11DD6CF1A}"/>
              </a:ext>
            </a:extLst>
          </p:cNvPr>
          <p:cNvSpPr>
            <a:spLocks noGrp="1"/>
          </p:cNvSpPr>
          <p:nvPr>
            <p:ph type="title"/>
          </p:nvPr>
        </p:nvSpPr>
        <p:spPr/>
        <p:txBody>
          <a:bodyPr/>
          <a:lstStyle/>
          <a:p>
            <a:r>
              <a:rPr lang="fr-FR" dirty="0"/>
              <a:t>Approche classification par type</a:t>
            </a:r>
          </a:p>
        </p:txBody>
      </p:sp>
      <p:grpSp>
        <p:nvGrpSpPr>
          <p:cNvPr id="3" name="Google Shape;2649;p72">
            <a:extLst>
              <a:ext uri="{FF2B5EF4-FFF2-40B4-BE49-F238E27FC236}">
                <a16:creationId xmlns:a16="http://schemas.microsoft.com/office/drawing/2014/main" id="{0ED8B938-4234-4B31-9953-0B0E1681673C}"/>
              </a:ext>
            </a:extLst>
          </p:cNvPr>
          <p:cNvGrpSpPr/>
          <p:nvPr/>
        </p:nvGrpSpPr>
        <p:grpSpPr>
          <a:xfrm>
            <a:off x="3065489" y="1503088"/>
            <a:ext cx="351874" cy="297623"/>
            <a:chOff x="2678350" y="1464650"/>
            <a:chExt cx="499750" cy="422700"/>
          </a:xfrm>
        </p:grpSpPr>
        <p:sp>
          <p:nvSpPr>
            <p:cNvPr id="4" name="Google Shape;2650;p72">
              <a:extLst>
                <a:ext uri="{FF2B5EF4-FFF2-40B4-BE49-F238E27FC236}">
                  <a16:creationId xmlns:a16="http://schemas.microsoft.com/office/drawing/2014/main" id="{9F67E850-464A-4031-ABF7-F18C715C64AB}"/>
                </a:ext>
              </a:extLst>
            </p:cNvPr>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2651;p72">
              <a:extLst>
                <a:ext uri="{FF2B5EF4-FFF2-40B4-BE49-F238E27FC236}">
                  <a16:creationId xmlns:a16="http://schemas.microsoft.com/office/drawing/2014/main" id="{281579F0-732B-4EA4-8CB2-9742B274F8D5}"/>
                </a:ext>
              </a:extLst>
            </p:cNvPr>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2652;p72">
              <a:extLst>
                <a:ext uri="{FF2B5EF4-FFF2-40B4-BE49-F238E27FC236}">
                  <a16:creationId xmlns:a16="http://schemas.microsoft.com/office/drawing/2014/main" id="{DB20C33C-3C9E-4BDC-A459-95F9C15DB4E9}"/>
                </a:ext>
              </a:extLst>
            </p:cNvPr>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ZoneTexte 6">
            <a:extLst>
              <a:ext uri="{FF2B5EF4-FFF2-40B4-BE49-F238E27FC236}">
                <a16:creationId xmlns:a16="http://schemas.microsoft.com/office/drawing/2014/main" id="{E7E1A7AF-63EE-48C6-8D94-49B7BE069139}"/>
              </a:ext>
            </a:extLst>
          </p:cNvPr>
          <p:cNvSpPr txBox="1"/>
          <p:nvPr/>
        </p:nvSpPr>
        <p:spPr>
          <a:xfrm>
            <a:off x="2557512" y="1841324"/>
            <a:ext cx="1494320" cy="415498"/>
          </a:xfrm>
          <a:prstGeom prst="rect">
            <a:avLst/>
          </a:prstGeom>
          <a:noFill/>
        </p:spPr>
        <p:txBody>
          <a:bodyPr wrap="none" rtlCol="0">
            <a:spAutoFit/>
          </a:bodyPr>
          <a:lstStyle/>
          <a:p>
            <a:pPr algn="ctr"/>
            <a:r>
              <a:rPr lang="fr-FR" sz="1050" b="1" dirty="0">
                <a:latin typeface="Montserrat" panose="00000500000000000000" pitchFamily="2" charset="0"/>
              </a:rPr>
              <a:t>Type : connu</a:t>
            </a:r>
          </a:p>
          <a:p>
            <a:pPr algn="ctr"/>
            <a:r>
              <a:rPr lang="fr-FR" sz="1050" b="1" dirty="0">
                <a:latin typeface="Montserrat" panose="00000500000000000000" pitchFamily="2" charset="0"/>
              </a:rPr>
              <a:t>Condition : normal</a:t>
            </a:r>
          </a:p>
        </p:txBody>
      </p:sp>
      <p:grpSp>
        <p:nvGrpSpPr>
          <p:cNvPr id="9" name="Google Shape;1776;p70">
            <a:extLst>
              <a:ext uri="{FF2B5EF4-FFF2-40B4-BE49-F238E27FC236}">
                <a16:creationId xmlns:a16="http://schemas.microsoft.com/office/drawing/2014/main" id="{4B18930C-B549-4FE2-862C-92BEF38FFC51}"/>
              </a:ext>
            </a:extLst>
          </p:cNvPr>
          <p:cNvGrpSpPr/>
          <p:nvPr/>
        </p:nvGrpSpPr>
        <p:grpSpPr>
          <a:xfrm>
            <a:off x="5384688" y="1219469"/>
            <a:ext cx="634656" cy="699982"/>
            <a:chOff x="5985650" y="2860025"/>
            <a:chExt cx="1396075" cy="1539775"/>
          </a:xfrm>
        </p:grpSpPr>
        <p:sp>
          <p:nvSpPr>
            <p:cNvPr id="10" name="Google Shape;1777;p70">
              <a:extLst>
                <a:ext uri="{FF2B5EF4-FFF2-40B4-BE49-F238E27FC236}">
                  <a16:creationId xmlns:a16="http://schemas.microsoft.com/office/drawing/2014/main" id="{B2FC3BA6-E4DB-412B-91C9-40A4E00033C1}"/>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778;p70">
              <a:extLst>
                <a:ext uri="{FF2B5EF4-FFF2-40B4-BE49-F238E27FC236}">
                  <a16:creationId xmlns:a16="http://schemas.microsoft.com/office/drawing/2014/main" id="{A407EB9A-AD02-4A05-9D2E-EC78583D63BE}"/>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9;p70">
              <a:extLst>
                <a:ext uri="{FF2B5EF4-FFF2-40B4-BE49-F238E27FC236}">
                  <a16:creationId xmlns:a16="http://schemas.microsoft.com/office/drawing/2014/main" id="{F6EC101B-1008-4692-8DD1-043D9BEE944D}"/>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0;p70">
              <a:extLst>
                <a:ext uri="{FF2B5EF4-FFF2-40B4-BE49-F238E27FC236}">
                  <a16:creationId xmlns:a16="http://schemas.microsoft.com/office/drawing/2014/main" id="{208B8D53-3BCF-4B76-A0E8-3F6F231AF4FD}"/>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1;p70">
              <a:extLst>
                <a:ext uri="{FF2B5EF4-FFF2-40B4-BE49-F238E27FC236}">
                  <a16:creationId xmlns:a16="http://schemas.microsoft.com/office/drawing/2014/main" id="{CC955057-6CA0-4ACF-95FA-A44480847D73}"/>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2;p70">
              <a:extLst>
                <a:ext uri="{FF2B5EF4-FFF2-40B4-BE49-F238E27FC236}">
                  <a16:creationId xmlns:a16="http://schemas.microsoft.com/office/drawing/2014/main" id="{ED2F0C68-55EE-4B09-AEB1-804FC27CB3D9}"/>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3;p70">
              <a:extLst>
                <a:ext uri="{FF2B5EF4-FFF2-40B4-BE49-F238E27FC236}">
                  <a16:creationId xmlns:a16="http://schemas.microsoft.com/office/drawing/2014/main" id="{FB36F4C4-545B-48C3-B090-F52D302EEDED}"/>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4;p70">
              <a:extLst>
                <a:ext uri="{FF2B5EF4-FFF2-40B4-BE49-F238E27FC236}">
                  <a16:creationId xmlns:a16="http://schemas.microsoft.com/office/drawing/2014/main" id="{34D9CD0E-DC83-4DDC-A54E-0F1015F5E1B2}"/>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5;p70">
              <a:extLst>
                <a:ext uri="{FF2B5EF4-FFF2-40B4-BE49-F238E27FC236}">
                  <a16:creationId xmlns:a16="http://schemas.microsoft.com/office/drawing/2014/main" id="{8A443DCC-B886-42F2-98C4-4EE4B3FACDA6}"/>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6;p70">
              <a:extLst>
                <a:ext uri="{FF2B5EF4-FFF2-40B4-BE49-F238E27FC236}">
                  <a16:creationId xmlns:a16="http://schemas.microsoft.com/office/drawing/2014/main" id="{3D872FE3-1F5C-45F1-A78D-E63CA44B9DD2}"/>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7;p70">
              <a:extLst>
                <a:ext uri="{FF2B5EF4-FFF2-40B4-BE49-F238E27FC236}">
                  <a16:creationId xmlns:a16="http://schemas.microsoft.com/office/drawing/2014/main" id="{0A2F68FF-5514-4232-9B8A-0D76FA152C0D}"/>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88;p70">
              <a:extLst>
                <a:ext uri="{FF2B5EF4-FFF2-40B4-BE49-F238E27FC236}">
                  <a16:creationId xmlns:a16="http://schemas.microsoft.com/office/drawing/2014/main" id="{09B99466-4B5B-42C4-851D-40274CC8CF56}"/>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89;p70">
              <a:extLst>
                <a:ext uri="{FF2B5EF4-FFF2-40B4-BE49-F238E27FC236}">
                  <a16:creationId xmlns:a16="http://schemas.microsoft.com/office/drawing/2014/main" id="{D65071D7-C181-4775-8E3C-F0FBFECAAB17}"/>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90;p70">
              <a:extLst>
                <a:ext uri="{FF2B5EF4-FFF2-40B4-BE49-F238E27FC236}">
                  <a16:creationId xmlns:a16="http://schemas.microsoft.com/office/drawing/2014/main" id="{C99FD870-46B2-44E7-9463-6ED35BCA54FB}"/>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91;p70">
              <a:extLst>
                <a:ext uri="{FF2B5EF4-FFF2-40B4-BE49-F238E27FC236}">
                  <a16:creationId xmlns:a16="http://schemas.microsoft.com/office/drawing/2014/main" id="{28E344FA-993F-4482-9DA7-278E39F8414F}"/>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92;p70">
              <a:extLst>
                <a:ext uri="{FF2B5EF4-FFF2-40B4-BE49-F238E27FC236}">
                  <a16:creationId xmlns:a16="http://schemas.microsoft.com/office/drawing/2014/main" id="{01C8DA7E-E775-4A48-82B5-F824E958EE01}"/>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3;p70">
              <a:extLst>
                <a:ext uri="{FF2B5EF4-FFF2-40B4-BE49-F238E27FC236}">
                  <a16:creationId xmlns:a16="http://schemas.microsoft.com/office/drawing/2014/main" id="{AB0A0746-C443-4D93-A628-8932B0A9C121}"/>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4;p70">
              <a:extLst>
                <a:ext uri="{FF2B5EF4-FFF2-40B4-BE49-F238E27FC236}">
                  <a16:creationId xmlns:a16="http://schemas.microsoft.com/office/drawing/2014/main" id="{1B47140F-8A98-41F9-AF3F-CC9489439FBF}"/>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5;p70">
              <a:extLst>
                <a:ext uri="{FF2B5EF4-FFF2-40B4-BE49-F238E27FC236}">
                  <a16:creationId xmlns:a16="http://schemas.microsoft.com/office/drawing/2014/main" id="{016BF90C-EE5F-4E44-A677-E5AAD68874A1}"/>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6;p70">
              <a:extLst>
                <a:ext uri="{FF2B5EF4-FFF2-40B4-BE49-F238E27FC236}">
                  <a16:creationId xmlns:a16="http://schemas.microsoft.com/office/drawing/2014/main" id="{43414DD6-5FB0-4A6E-BA41-9A674457D03D}"/>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7;p70">
              <a:extLst>
                <a:ext uri="{FF2B5EF4-FFF2-40B4-BE49-F238E27FC236}">
                  <a16:creationId xmlns:a16="http://schemas.microsoft.com/office/drawing/2014/main" id="{AEBE3071-2A45-47DB-B6C8-D67F58545DD2}"/>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8;p70">
              <a:extLst>
                <a:ext uri="{FF2B5EF4-FFF2-40B4-BE49-F238E27FC236}">
                  <a16:creationId xmlns:a16="http://schemas.microsoft.com/office/drawing/2014/main" id="{80F65AD1-D874-4B4E-BF6E-98D0108445E5}"/>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9;p70">
              <a:extLst>
                <a:ext uri="{FF2B5EF4-FFF2-40B4-BE49-F238E27FC236}">
                  <a16:creationId xmlns:a16="http://schemas.microsoft.com/office/drawing/2014/main" id="{269586C1-92A7-4348-AEF3-11778F65BCC7}"/>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00;p70">
              <a:extLst>
                <a:ext uri="{FF2B5EF4-FFF2-40B4-BE49-F238E27FC236}">
                  <a16:creationId xmlns:a16="http://schemas.microsoft.com/office/drawing/2014/main" id="{924C55D4-E7BD-4897-8E30-0E6BE22C15E4}"/>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1;p70">
              <a:extLst>
                <a:ext uri="{FF2B5EF4-FFF2-40B4-BE49-F238E27FC236}">
                  <a16:creationId xmlns:a16="http://schemas.microsoft.com/office/drawing/2014/main" id="{71C609E0-EB97-4BF3-B5F4-C51B8E881E09}"/>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2;p70">
              <a:extLst>
                <a:ext uri="{FF2B5EF4-FFF2-40B4-BE49-F238E27FC236}">
                  <a16:creationId xmlns:a16="http://schemas.microsoft.com/office/drawing/2014/main" id="{BAC38969-BD4A-4061-B457-5865EC4AE507}"/>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3;p70">
              <a:extLst>
                <a:ext uri="{FF2B5EF4-FFF2-40B4-BE49-F238E27FC236}">
                  <a16:creationId xmlns:a16="http://schemas.microsoft.com/office/drawing/2014/main" id="{86207E5D-3EB0-4E11-A4B7-5B73B289CA5A}"/>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4;p70">
              <a:extLst>
                <a:ext uri="{FF2B5EF4-FFF2-40B4-BE49-F238E27FC236}">
                  <a16:creationId xmlns:a16="http://schemas.microsoft.com/office/drawing/2014/main" id="{59EFC456-F884-44B7-957F-16EF2F0BBE14}"/>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5;p70">
              <a:extLst>
                <a:ext uri="{FF2B5EF4-FFF2-40B4-BE49-F238E27FC236}">
                  <a16:creationId xmlns:a16="http://schemas.microsoft.com/office/drawing/2014/main" id="{2EE3F313-192C-4F26-BBF4-0802561C8B45}"/>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6;p70">
              <a:extLst>
                <a:ext uri="{FF2B5EF4-FFF2-40B4-BE49-F238E27FC236}">
                  <a16:creationId xmlns:a16="http://schemas.microsoft.com/office/drawing/2014/main" id="{2FA94D0C-ECF0-4143-AC28-918D0C732653}"/>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7;p70">
              <a:extLst>
                <a:ext uri="{FF2B5EF4-FFF2-40B4-BE49-F238E27FC236}">
                  <a16:creationId xmlns:a16="http://schemas.microsoft.com/office/drawing/2014/main" id="{93EF6E37-6F69-4B9B-9843-8F88F1328898}"/>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8;p70">
              <a:extLst>
                <a:ext uri="{FF2B5EF4-FFF2-40B4-BE49-F238E27FC236}">
                  <a16:creationId xmlns:a16="http://schemas.microsoft.com/office/drawing/2014/main" id="{B325475D-02FF-4BA7-9D8B-353C39A90E69}"/>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ZoneTexte 41">
            <a:extLst>
              <a:ext uri="{FF2B5EF4-FFF2-40B4-BE49-F238E27FC236}">
                <a16:creationId xmlns:a16="http://schemas.microsoft.com/office/drawing/2014/main" id="{28E48312-8DFB-4392-B659-DBC5BA247996}"/>
              </a:ext>
            </a:extLst>
          </p:cNvPr>
          <p:cNvSpPr txBox="1"/>
          <p:nvPr/>
        </p:nvSpPr>
        <p:spPr>
          <a:xfrm>
            <a:off x="4984931" y="1994669"/>
            <a:ext cx="1434170" cy="577081"/>
          </a:xfrm>
          <a:prstGeom prst="rect">
            <a:avLst/>
          </a:prstGeom>
          <a:noFill/>
        </p:spPr>
        <p:txBody>
          <a:bodyPr wrap="square" rtlCol="0">
            <a:spAutoFit/>
          </a:bodyPr>
          <a:lstStyle/>
          <a:p>
            <a:pPr algn="ctr"/>
            <a:r>
              <a:rPr lang="fr-FR" sz="1050" b="1" dirty="0">
                <a:latin typeface="Montserrat" panose="00000500000000000000" pitchFamily="2" charset="0"/>
              </a:rPr>
              <a:t>Modèle de classification par le type (6 classes)</a:t>
            </a:r>
          </a:p>
        </p:txBody>
      </p:sp>
      <p:sp>
        <p:nvSpPr>
          <p:cNvPr id="43" name="Flèche : droite 42">
            <a:extLst>
              <a:ext uri="{FF2B5EF4-FFF2-40B4-BE49-F238E27FC236}">
                <a16:creationId xmlns:a16="http://schemas.microsoft.com/office/drawing/2014/main" id="{39535A75-EE4D-4BB2-8C23-5D75A4B1AF28}"/>
              </a:ext>
            </a:extLst>
          </p:cNvPr>
          <p:cNvSpPr/>
          <p:nvPr/>
        </p:nvSpPr>
        <p:spPr>
          <a:xfrm>
            <a:off x="4292059" y="1584560"/>
            <a:ext cx="401425" cy="279400"/>
          </a:xfrm>
          <a:prstGeom prst="rightArrow">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44" name="ZoneTexte 43">
            <a:extLst>
              <a:ext uri="{FF2B5EF4-FFF2-40B4-BE49-F238E27FC236}">
                <a16:creationId xmlns:a16="http://schemas.microsoft.com/office/drawing/2014/main" id="{29C1FB8A-8A84-46A9-80E4-D2A41C5E26D3}"/>
              </a:ext>
            </a:extLst>
          </p:cNvPr>
          <p:cNvSpPr txBox="1"/>
          <p:nvPr/>
        </p:nvSpPr>
        <p:spPr>
          <a:xfrm>
            <a:off x="3741981" y="1272281"/>
            <a:ext cx="1434170" cy="253916"/>
          </a:xfrm>
          <a:prstGeom prst="rect">
            <a:avLst/>
          </a:prstGeom>
          <a:noFill/>
        </p:spPr>
        <p:txBody>
          <a:bodyPr wrap="square" rtlCol="0">
            <a:spAutoFit/>
          </a:bodyPr>
          <a:lstStyle/>
          <a:p>
            <a:pPr algn="ctr"/>
            <a:r>
              <a:rPr lang="fr-FR" sz="1050" b="1" dirty="0">
                <a:latin typeface="Montserrat" panose="00000500000000000000" pitchFamily="2" charset="0"/>
              </a:rPr>
              <a:t>Entrainement</a:t>
            </a:r>
          </a:p>
        </p:txBody>
      </p:sp>
      <p:sp>
        <p:nvSpPr>
          <p:cNvPr id="45" name="ZoneTexte 44">
            <a:extLst>
              <a:ext uri="{FF2B5EF4-FFF2-40B4-BE49-F238E27FC236}">
                <a16:creationId xmlns:a16="http://schemas.microsoft.com/office/drawing/2014/main" id="{B25445EA-F24C-4196-8117-8ACDD166C5F5}"/>
              </a:ext>
            </a:extLst>
          </p:cNvPr>
          <p:cNvSpPr txBox="1"/>
          <p:nvPr/>
        </p:nvSpPr>
        <p:spPr>
          <a:xfrm>
            <a:off x="1592682" y="2985382"/>
            <a:ext cx="936475" cy="307777"/>
          </a:xfrm>
          <a:prstGeom prst="rect">
            <a:avLst/>
          </a:prstGeom>
          <a:solidFill>
            <a:srgbClr val="6D9EEB"/>
          </a:solidFill>
        </p:spPr>
        <p:txBody>
          <a:bodyPr wrap="none" rtlCol="0">
            <a:spAutoFit/>
          </a:bodyPr>
          <a:lstStyle/>
          <a:p>
            <a:r>
              <a:rPr lang="fr-FR" b="1" dirty="0">
                <a:solidFill>
                  <a:schemeClr val="bg1"/>
                </a:solidFill>
                <a:latin typeface="Montserrat" panose="00000500000000000000" pitchFamily="2" charset="0"/>
              </a:rPr>
              <a:t>ML SVM</a:t>
            </a:r>
          </a:p>
        </p:txBody>
      </p:sp>
      <p:sp>
        <p:nvSpPr>
          <p:cNvPr id="46" name="ZoneTexte 45">
            <a:extLst>
              <a:ext uri="{FF2B5EF4-FFF2-40B4-BE49-F238E27FC236}">
                <a16:creationId xmlns:a16="http://schemas.microsoft.com/office/drawing/2014/main" id="{F1967A75-588C-49C6-BF65-9BB798EAABEC}"/>
              </a:ext>
            </a:extLst>
          </p:cNvPr>
          <p:cNvSpPr txBox="1"/>
          <p:nvPr/>
        </p:nvSpPr>
        <p:spPr>
          <a:xfrm>
            <a:off x="4062259" y="3012772"/>
            <a:ext cx="763351" cy="307777"/>
          </a:xfrm>
          <a:prstGeom prst="rect">
            <a:avLst/>
          </a:prstGeom>
          <a:solidFill>
            <a:srgbClr val="6D9EEB"/>
          </a:solidFill>
        </p:spPr>
        <p:txBody>
          <a:bodyPr wrap="none" rtlCol="0">
            <a:spAutoFit/>
          </a:bodyPr>
          <a:lstStyle/>
          <a:p>
            <a:r>
              <a:rPr lang="fr-FR" b="1" dirty="0">
                <a:solidFill>
                  <a:schemeClr val="bg1"/>
                </a:solidFill>
                <a:latin typeface="Montserrat" panose="00000500000000000000" pitchFamily="2" charset="0"/>
              </a:rPr>
              <a:t>ML RF</a:t>
            </a:r>
          </a:p>
        </p:txBody>
      </p:sp>
      <p:sp>
        <p:nvSpPr>
          <p:cNvPr id="47" name="ZoneTexte 46">
            <a:extLst>
              <a:ext uri="{FF2B5EF4-FFF2-40B4-BE49-F238E27FC236}">
                <a16:creationId xmlns:a16="http://schemas.microsoft.com/office/drawing/2014/main" id="{1ED2CC6D-0A02-4D78-9A46-EA9AA4BF2535}"/>
              </a:ext>
            </a:extLst>
          </p:cNvPr>
          <p:cNvSpPr txBox="1"/>
          <p:nvPr/>
        </p:nvSpPr>
        <p:spPr>
          <a:xfrm>
            <a:off x="6452940" y="3010281"/>
            <a:ext cx="1098378" cy="307777"/>
          </a:xfrm>
          <a:prstGeom prst="rect">
            <a:avLst/>
          </a:prstGeom>
          <a:solidFill>
            <a:srgbClr val="6D9EEB"/>
          </a:solidFill>
        </p:spPr>
        <p:txBody>
          <a:bodyPr wrap="none" rtlCol="0">
            <a:spAutoFit/>
          </a:bodyPr>
          <a:lstStyle/>
          <a:p>
            <a:r>
              <a:rPr lang="fr-FR" b="1" dirty="0">
                <a:solidFill>
                  <a:schemeClr val="bg1"/>
                </a:solidFill>
                <a:latin typeface="Montserrat" panose="00000500000000000000" pitchFamily="2" charset="0"/>
              </a:rPr>
              <a:t>DL LENET</a:t>
            </a:r>
          </a:p>
        </p:txBody>
      </p:sp>
      <p:pic>
        <p:nvPicPr>
          <p:cNvPr id="49" name="Image 48">
            <a:extLst>
              <a:ext uri="{FF2B5EF4-FFF2-40B4-BE49-F238E27FC236}">
                <a16:creationId xmlns:a16="http://schemas.microsoft.com/office/drawing/2014/main" id="{20F2B7B1-7848-4B22-8474-E118EF7B685F}"/>
              </a:ext>
            </a:extLst>
          </p:cNvPr>
          <p:cNvPicPr>
            <a:picLocks noChangeAspect="1"/>
          </p:cNvPicPr>
          <p:nvPr/>
        </p:nvPicPr>
        <p:blipFill>
          <a:blip r:embed="rId3"/>
          <a:stretch>
            <a:fillRect/>
          </a:stretch>
        </p:blipFill>
        <p:spPr>
          <a:xfrm>
            <a:off x="1019587" y="3430399"/>
            <a:ext cx="2082663" cy="1064939"/>
          </a:xfrm>
          <a:prstGeom prst="rect">
            <a:avLst/>
          </a:prstGeom>
        </p:spPr>
      </p:pic>
      <p:pic>
        <p:nvPicPr>
          <p:cNvPr id="51" name="Image 50">
            <a:extLst>
              <a:ext uri="{FF2B5EF4-FFF2-40B4-BE49-F238E27FC236}">
                <a16:creationId xmlns:a16="http://schemas.microsoft.com/office/drawing/2014/main" id="{FE63DD74-FB5F-416D-B4B3-39498C3C26DB}"/>
              </a:ext>
            </a:extLst>
          </p:cNvPr>
          <p:cNvPicPr>
            <a:picLocks noChangeAspect="1"/>
          </p:cNvPicPr>
          <p:nvPr/>
        </p:nvPicPr>
        <p:blipFill>
          <a:blip r:embed="rId4"/>
          <a:stretch>
            <a:fillRect/>
          </a:stretch>
        </p:blipFill>
        <p:spPr>
          <a:xfrm>
            <a:off x="3417363" y="3412144"/>
            <a:ext cx="2082663" cy="1083194"/>
          </a:xfrm>
          <a:prstGeom prst="rect">
            <a:avLst/>
          </a:prstGeom>
        </p:spPr>
      </p:pic>
      <p:pic>
        <p:nvPicPr>
          <p:cNvPr id="53" name="Image 52">
            <a:extLst>
              <a:ext uri="{FF2B5EF4-FFF2-40B4-BE49-F238E27FC236}">
                <a16:creationId xmlns:a16="http://schemas.microsoft.com/office/drawing/2014/main" id="{EB97F7F7-43A2-4648-A5BD-3EFF66801247}"/>
              </a:ext>
            </a:extLst>
          </p:cNvPr>
          <p:cNvPicPr>
            <a:picLocks noChangeAspect="1"/>
          </p:cNvPicPr>
          <p:nvPr/>
        </p:nvPicPr>
        <p:blipFill>
          <a:blip r:embed="rId5"/>
          <a:stretch>
            <a:fillRect/>
          </a:stretch>
        </p:blipFill>
        <p:spPr>
          <a:xfrm>
            <a:off x="5815139" y="3430399"/>
            <a:ext cx="2065226" cy="1045553"/>
          </a:xfrm>
          <a:prstGeom prst="rect">
            <a:avLst/>
          </a:prstGeom>
        </p:spPr>
      </p:pic>
      <p:cxnSp>
        <p:nvCxnSpPr>
          <p:cNvPr id="55" name="Connecteur droit 54">
            <a:extLst>
              <a:ext uri="{FF2B5EF4-FFF2-40B4-BE49-F238E27FC236}">
                <a16:creationId xmlns:a16="http://schemas.microsoft.com/office/drawing/2014/main" id="{00633017-65C8-477E-85C3-F91461ED8D41}"/>
              </a:ext>
            </a:extLst>
          </p:cNvPr>
          <p:cNvCxnSpPr>
            <a:cxnSpLocks/>
          </p:cNvCxnSpPr>
          <p:nvPr/>
        </p:nvCxnSpPr>
        <p:spPr>
          <a:xfrm>
            <a:off x="3304672" y="3067431"/>
            <a:ext cx="0" cy="1409700"/>
          </a:xfrm>
          <a:prstGeom prst="line">
            <a:avLst/>
          </a:prstGeom>
        </p:spPr>
        <p:style>
          <a:lnRef idx="3">
            <a:schemeClr val="dk1"/>
          </a:lnRef>
          <a:fillRef idx="0">
            <a:schemeClr val="dk1"/>
          </a:fillRef>
          <a:effectRef idx="2">
            <a:schemeClr val="dk1"/>
          </a:effectRef>
          <a:fontRef idx="minor">
            <a:schemeClr val="tx1"/>
          </a:fontRef>
        </p:style>
      </p:cxnSp>
      <p:cxnSp>
        <p:nvCxnSpPr>
          <p:cNvPr id="56" name="Connecteur droit 55">
            <a:extLst>
              <a:ext uri="{FF2B5EF4-FFF2-40B4-BE49-F238E27FC236}">
                <a16:creationId xmlns:a16="http://schemas.microsoft.com/office/drawing/2014/main" id="{2A1F58CD-AFEB-471D-82F2-820E85924193}"/>
              </a:ext>
            </a:extLst>
          </p:cNvPr>
          <p:cNvCxnSpPr>
            <a:cxnSpLocks/>
          </p:cNvCxnSpPr>
          <p:nvPr/>
        </p:nvCxnSpPr>
        <p:spPr>
          <a:xfrm>
            <a:off x="5717158" y="3067431"/>
            <a:ext cx="0" cy="14097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5637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DD674-4B78-46FB-B58C-77A11DD6CF1A}"/>
              </a:ext>
            </a:extLst>
          </p:cNvPr>
          <p:cNvSpPr>
            <a:spLocks noGrp="1"/>
          </p:cNvSpPr>
          <p:nvPr>
            <p:ph type="title"/>
          </p:nvPr>
        </p:nvSpPr>
        <p:spPr>
          <a:xfrm>
            <a:off x="720000" y="229125"/>
            <a:ext cx="6519000" cy="572700"/>
          </a:xfrm>
        </p:spPr>
        <p:txBody>
          <a:bodyPr/>
          <a:lstStyle/>
          <a:p>
            <a:r>
              <a:rPr lang="fr-FR" dirty="0"/>
              <a:t>Approche </a:t>
            </a:r>
            <a:r>
              <a:rPr lang="fr-FR" dirty="0" err="1"/>
              <a:t>autoencoder</a:t>
            </a:r>
            <a:endParaRPr lang="fr-FR" dirty="0"/>
          </a:p>
        </p:txBody>
      </p:sp>
      <p:grpSp>
        <p:nvGrpSpPr>
          <p:cNvPr id="3" name="Google Shape;2649;p72">
            <a:extLst>
              <a:ext uri="{FF2B5EF4-FFF2-40B4-BE49-F238E27FC236}">
                <a16:creationId xmlns:a16="http://schemas.microsoft.com/office/drawing/2014/main" id="{0ED8B938-4234-4B31-9953-0B0E1681673C}"/>
              </a:ext>
            </a:extLst>
          </p:cNvPr>
          <p:cNvGrpSpPr/>
          <p:nvPr/>
        </p:nvGrpSpPr>
        <p:grpSpPr>
          <a:xfrm>
            <a:off x="2117607" y="1296016"/>
            <a:ext cx="351874" cy="297623"/>
            <a:chOff x="2678350" y="1464650"/>
            <a:chExt cx="499750" cy="422700"/>
          </a:xfrm>
        </p:grpSpPr>
        <p:sp>
          <p:nvSpPr>
            <p:cNvPr id="4" name="Google Shape;2650;p72">
              <a:extLst>
                <a:ext uri="{FF2B5EF4-FFF2-40B4-BE49-F238E27FC236}">
                  <a16:creationId xmlns:a16="http://schemas.microsoft.com/office/drawing/2014/main" id="{9F67E850-464A-4031-ABF7-F18C715C64AB}"/>
                </a:ext>
              </a:extLst>
            </p:cNvPr>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2651;p72">
              <a:extLst>
                <a:ext uri="{FF2B5EF4-FFF2-40B4-BE49-F238E27FC236}">
                  <a16:creationId xmlns:a16="http://schemas.microsoft.com/office/drawing/2014/main" id="{281579F0-732B-4EA4-8CB2-9742B274F8D5}"/>
                </a:ext>
              </a:extLst>
            </p:cNvPr>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2652;p72">
              <a:extLst>
                <a:ext uri="{FF2B5EF4-FFF2-40B4-BE49-F238E27FC236}">
                  <a16:creationId xmlns:a16="http://schemas.microsoft.com/office/drawing/2014/main" id="{DB20C33C-3C9E-4BDC-A459-95F9C15DB4E9}"/>
                </a:ext>
              </a:extLst>
            </p:cNvPr>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ZoneTexte 6">
            <a:extLst>
              <a:ext uri="{FF2B5EF4-FFF2-40B4-BE49-F238E27FC236}">
                <a16:creationId xmlns:a16="http://schemas.microsoft.com/office/drawing/2014/main" id="{E7E1A7AF-63EE-48C6-8D94-49B7BE069139}"/>
              </a:ext>
            </a:extLst>
          </p:cNvPr>
          <p:cNvSpPr txBox="1"/>
          <p:nvPr/>
        </p:nvSpPr>
        <p:spPr>
          <a:xfrm>
            <a:off x="1609630" y="1634252"/>
            <a:ext cx="1494320" cy="415498"/>
          </a:xfrm>
          <a:prstGeom prst="rect">
            <a:avLst/>
          </a:prstGeom>
          <a:noFill/>
        </p:spPr>
        <p:txBody>
          <a:bodyPr wrap="none" rtlCol="0">
            <a:spAutoFit/>
          </a:bodyPr>
          <a:lstStyle/>
          <a:p>
            <a:pPr algn="ctr"/>
            <a:r>
              <a:rPr lang="fr-FR" sz="1050" b="1" dirty="0">
                <a:latin typeface="Montserrat" panose="00000500000000000000" pitchFamily="2" charset="0"/>
              </a:rPr>
              <a:t>Son réel</a:t>
            </a:r>
          </a:p>
          <a:p>
            <a:pPr algn="ctr"/>
            <a:r>
              <a:rPr lang="fr-FR" sz="1050" b="1" dirty="0">
                <a:latin typeface="Montserrat" panose="00000500000000000000" pitchFamily="2" charset="0"/>
              </a:rPr>
              <a:t>Condition : normal</a:t>
            </a:r>
          </a:p>
        </p:txBody>
      </p:sp>
      <p:sp>
        <p:nvSpPr>
          <p:cNvPr id="52" name="ZoneTexte 51">
            <a:extLst>
              <a:ext uri="{FF2B5EF4-FFF2-40B4-BE49-F238E27FC236}">
                <a16:creationId xmlns:a16="http://schemas.microsoft.com/office/drawing/2014/main" id="{F5161E87-B6B3-4541-855D-79BAB4007C0D}"/>
              </a:ext>
            </a:extLst>
          </p:cNvPr>
          <p:cNvSpPr txBox="1"/>
          <p:nvPr/>
        </p:nvSpPr>
        <p:spPr>
          <a:xfrm>
            <a:off x="3803495" y="801825"/>
            <a:ext cx="1164101" cy="253916"/>
          </a:xfrm>
          <a:prstGeom prst="rect">
            <a:avLst/>
          </a:prstGeom>
          <a:noFill/>
        </p:spPr>
        <p:txBody>
          <a:bodyPr wrap="none" rtlCol="0">
            <a:spAutoFit/>
          </a:bodyPr>
          <a:lstStyle/>
          <a:p>
            <a:pPr algn="ctr"/>
            <a:r>
              <a:rPr lang="fr-FR" sz="1050" b="1" dirty="0">
                <a:latin typeface="Montserrat" panose="00000500000000000000" pitchFamily="2" charset="0"/>
              </a:rPr>
              <a:t>Entrainement</a:t>
            </a:r>
          </a:p>
        </p:txBody>
      </p:sp>
      <p:sp>
        <p:nvSpPr>
          <p:cNvPr id="48" name="ZoneTexte 47">
            <a:extLst>
              <a:ext uri="{FF2B5EF4-FFF2-40B4-BE49-F238E27FC236}">
                <a16:creationId xmlns:a16="http://schemas.microsoft.com/office/drawing/2014/main" id="{A1163CF4-9C38-46A7-821F-7A23E451C699}"/>
              </a:ext>
            </a:extLst>
          </p:cNvPr>
          <p:cNvSpPr txBox="1"/>
          <p:nvPr/>
        </p:nvSpPr>
        <p:spPr>
          <a:xfrm>
            <a:off x="6532041" y="4223358"/>
            <a:ext cx="2468965" cy="646331"/>
          </a:xfrm>
          <a:prstGeom prst="rect">
            <a:avLst/>
          </a:prstGeom>
          <a:noFill/>
        </p:spPr>
        <p:txBody>
          <a:bodyPr wrap="square" rtlCol="0">
            <a:spAutoFit/>
          </a:bodyPr>
          <a:lstStyle/>
          <a:p>
            <a:r>
              <a:rPr lang="fr-FR" sz="1200" dirty="0"/>
              <a:t>Si perte &lt; seuil (=0,7)</a:t>
            </a:r>
          </a:p>
          <a:p>
            <a:r>
              <a:rPr lang="fr-FR" sz="1200" dirty="0"/>
              <a:t>Alors </a:t>
            </a:r>
            <a:r>
              <a:rPr lang="fr-FR" sz="1200" dirty="0" err="1"/>
              <a:t>condition_pred</a:t>
            </a:r>
            <a:r>
              <a:rPr lang="fr-FR" sz="1200" dirty="0"/>
              <a:t> = normal</a:t>
            </a:r>
          </a:p>
          <a:p>
            <a:r>
              <a:rPr lang="fr-FR" sz="1200" dirty="0"/>
              <a:t>Sinon </a:t>
            </a:r>
            <a:r>
              <a:rPr lang="fr-FR" sz="1200" dirty="0" err="1"/>
              <a:t>condition_pred</a:t>
            </a:r>
            <a:r>
              <a:rPr lang="fr-FR" sz="1200" dirty="0"/>
              <a:t> = </a:t>
            </a:r>
            <a:r>
              <a:rPr lang="fr-FR" sz="1200" dirty="0" err="1"/>
              <a:t>anomaly</a:t>
            </a:r>
            <a:endParaRPr lang="fr-FR" sz="1200" dirty="0"/>
          </a:p>
        </p:txBody>
      </p:sp>
      <p:grpSp>
        <p:nvGrpSpPr>
          <p:cNvPr id="49" name="Google Shape;2649;p72">
            <a:extLst>
              <a:ext uri="{FF2B5EF4-FFF2-40B4-BE49-F238E27FC236}">
                <a16:creationId xmlns:a16="http://schemas.microsoft.com/office/drawing/2014/main" id="{0EAE48A3-9C38-4D6F-894E-08ECC1AEB89B}"/>
              </a:ext>
            </a:extLst>
          </p:cNvPr>
          <p:cNvGrpSpPr/>
          <p:nvPr/>
        </p:nvGrpSpPr>
        <p:grpSpPr>
          <a:xfrm>
            <a:off x="6140243" y="1389326"/>
            <a:ext cx="351874" cy="297623"/>
            <a:chOff x="2678350" y="1464650"/>
            <a:chExt cx="499750" cy="422700"/>
          </a:xfrm>
          <a:solidFill>
            <a:srgbClr val="FF6600"/>
          </a:solidFill>
        </p:grpSpPr>
        <p:sp>
          <p:nvSpPr>
            <p:cNvPr id="50" name="Google Shape;2650;p72">
              <a:extLst>
                <a:ext uri="{FF2B5EF4-FFF2-40B4-BE49-F238E27FC236}">
                  <a16:creationId xmlns:a16="http://schemas.microsoft.com/office/drawing/2014/main" id="{75B22764-69C2-4B91-B676-914B3F3CEFDD}"/>
                </a:ext>
              </a:extLst>
            </p:cNvPr>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2651;p72">
              <a:extLst>
                <a:ext uri="{FF2B5EF4-FFF2-40B4-BE49-F238E27FC236}">
                  <a16:creationId xmlns:a16="http://schemas.microsoft.com/office/drawing/2014/main" id="{773CD1C0-7B09-4AA9-AEC5-9D742CD67154}"/>
                </a:ext>
              </a:extLst>
            </p:cNvPr>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2652;p72">
              <a:extLst>
                <a:ext uri="{FF2B5EF4-FFF2-40B4-BE49-F238E27FC236}">
                  <a16:creationId xmlns:a16="http://schemas.microsoft.com/office/drawing/2014/main" id="{6E011F07-3C2A-40F6-A38B-830A28A94B2B}"/>
                </a:ext>
              </a:extLst>
            </p:cNvPr>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 name="ZoneTexte 54">
            <a:extLst>
              <a:ext uri="{FF2B5EF4-FFF2-40B4-BE49-F238E27FC236}">
                <a16:creationId xmlns:a16="http://schemas.microsoft.com/office/drawing/2014/main" id="{D43EA2C7-5B94-4A92-9B7D-8733ECE0BB52}"/>
              </a:ext>
            </a:extLst>
          </p:cNvPr>
          <p:cNvSpPr txBox="1"/>
          <p:nvPr/>
        </p:nvSpPr>
        <p:spPr>
          <a:xfrm>
            <a:off x="5724890" y="1715043"/>
            <a:ext cx="1276311" cy="253916"/>
          </a:xfrm>
          <a:prstGeom prst="rect">
            <a:avLst/>
          </a:prstGeom>
          <a:noFill/>
        </p:spPr>
        <p:txBody>
          <a:bodyPr wrap="none" rtlCol="0">
            <a:spAutoFit/>
          </a:bodyPr>
          <a:lstStyle/>
          <a:p>
            <a:pPr algn="ctr"/>
            <a:r>
              <a:rPr lang="fr-FR" sz="1050" b="1" dirty="0">
                <a:latin typeface="Montserrat" panose="00000500000000000000" pitchFamily="2" charset="0"/>
              </a:rPr>
              <a:t>Son reconstruit</a:t>
            </a:r>
          </a:p>
        </p:txBody>
      </p:sp>
      <p:grpSp>
        <p:nvGrpSpPr>
          <p:cNvPr id="60" name="Groupe 59">
            <a:extLst>
              <a:ext uri="{FF2B5EF4-FFF2-40B4-BE49-F238E27FC236}">
                <a16:creationId xmlns:a16="http://schemas.microsoft.com/office/drawing/2014/main" id="{A46BC75D-E0AD-4918-80C4-A2363C0BD53A}"/>
              </a:ext>
            </a:extLst>
          </p:cNvPr>
          <p:cNvGrpSpPr/>
          <p:nvPr/>
        </p:nvGrpSpPr>
        <p:grpSpPr>
          <a:xfrm>
            <a:off x="3062230" y="1073627"/>
            <a:ext cx="1059132" cy="1263650"/>
            <a:chOff x="1353209" y="2844141"/>
            <a:chExt cx="1059132" cy="1263650"/>
          </a:xfrm>
        </p:grpSpPr>
        <p:sp>
          <p:nvSpPr>
            <p:cNvPr id="44" name="Organigramme : Opération manuelle 43">
              <a:extLst>
                <a:ext uri="{FF2B5EF4-FFF2-40B4-BE49-F238E27FC236}">
                  <a16:creationId xmlns:a16="http://schemas.microsoft.com/office/drawing/2014/main" id="{9EFDDA03-9555-4062-899C-C80DE615A42F}"/>
                </a:ext>
              </a:extLst>
            </p:cNvPr>
            <p:cNvSpPr/>
            <p:nvPr/>
          </p:nvSpPr>
          <p:spPr>
            <a:xfrm rot="16200000">
              <a:off x="1250950" y="2946400"/>
              <a:ext cx="1263650" cy="1059132"/>
            </a:xfrm>
            <a:prstGeom prst="flowChartManualOperatio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91508748-6C20-43DB-B2E6-F532F86AB8B4}"/>
                </a:ext>
              </a:extLst>
            </p:cNvPr>
            <p:cNvSpPr txBox="1"/>
            <p:nvPr/>
          </p:nvSpPr>
          <p:spPr>
            <a:xfrm>
              <a:off x="1455414" y="3337466"/>
              <a:ext cx="854721" cy="276999"/>
            </a:xfrm>
            <a:prstGeom prst="rect">
              <a:avLst/>
            </a:prstGeom>
            <a:noFill/>
          </p:spPr>
          <p:txBody>
            <a:bodyPr wrap="none" rtlCol="0">
              <a:spAutoFit/>
            </a:bodyPr>
            <a:lstStyle/>
            <a:p>
              <a:r>
                <a:rPr lang="fr-FR" sz="1200" b="1" dirty="0">
                  <a:latin typeface="Montserrat" panose="00000500000000000000" pitchFamily="2" charset="0"/>
                </a:rPr>
                <a:t>Encoder</a:t>
              </a:r>
            </a:p>
          </p:txBody>
        </p:sp>
      </p:grpSp>
      <p:grpSp>
        <p:nvGrpSpPr>
          <p:cNvPr id="47" name="Groupe 46">
            <a:extLst>
              <a:ext uri="{FF2B5EF4-FFF2-40B4-BE49-F238E27FC236}">
                <a16:creationId xmlns:a16="http://schemas.microsoft.com/office/drawing/2014/main" id="{E197DCBE-9BE9-474F-908F-35DEA5EE3AAB}"/>
              </a:ext>
            </a:extLst>
          </p:cNvPr>
          <p:cNvGrpSpPr/>
          <p:nvPr/>
        </p:nvGrpSpPr>
        <p:grpSpPr>
          <a:xfrm>
            <a:off x="4649729" y="1073628"/>
            <a:ext cx="1059132" cy="1263650"/>
            <a:chOff x="6572909" y="2982640"/>
            <a:chExt cx="1059132" cy="1263650"/>
          </a:xfrm>
        </p:grpSpPr>
        <p:sp>
          <p:nvSpPr>
            <p:cNvPr id="56" name="Organigramme : Opération manuelle 55">
              <a:extLst>
                <a:ext uri="{FF2B5EF4-FFF2-40B4-BE49-F238E27FC236}">
                  <a16:creationId xmlns:a16="http://schemas.microsoft.com/office/drawing/2014/main" id="{CD7CAFE3-3FEC-40E2-A8E6-61D1CB59F725}"/>
                </a:ext>
              </a:extLst>
            </p:cNvPr>
            <p:cNvSpPr/>
            <p:nvPr/>
          </p:nvSpPr>
          <p:spPr>
            <a:xfrm rot="5400000">
              <a:off x="6470650" y="3084899"/>
              <a:ext cx="1263650" cy="1059132"/>
            </a:xfrm>
            <a:prstGeom prst="flowChartManualOperatio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9" name="ZoneTexte 58">
              <a:extLst>
                <a:ext uri="{FF2B5EF4-FFF2-40B4-BE49-F238E27FC236}">
                  <a16:creationId xmlns:a16="http://schemas.microsoft.com/office/drawing/2014/main" id="{3605D532-135C-41C4-9F08-F97A465F6621}"/>
                </a:ext>
              </a:extLst>
            </p:cNvPr>
            <p:cNvSpPr txBox="1"/>
            <p:nvPr/>
          </p:nvSpPr>
          <p:spPr>
            <a:xfrm>
              <a:off x="6675114" y="3475965"/>
              <a:ext cx="870751" cy="276999"/>
            </a:xfrm>
            <a:prstGeom prst="rect">
              <a:avLst/>
            </a:prstGeom>
            <a:noFill/>
          </p:spPr>
          <p:txBody>
            <a:bodyPr wrap="none" rtlCol="0">
              <a:spAutoFit/>
            </a:bodyPr>
            <a:lstStyle/>
            <a:p>
              <a:r>
                <a:rPr lang="fr-FR" sz="1200" b="1" dirty="0" err="1">
                  <a:latin typeface="Montserrat" panose="00000500000000000000" pitchFamily="2" charset="0"/>
                </a:rPr>
                <a:t>Decoder</a:t>
              </a:r>
              <a:endParaRPr lang="fr-FR" sz="1200" b="1" dirty="0">
                <a:latin typeface="Montserrat" panose="00000500000000000000" pitchFamily="2" charset="0"/>
              </a:endParaRPr>
            </a:p>
          </p:txBody>
        </p:sp>
      </p:grpSp>
      <p:grpSp>
        <p:nvGrpSpPr>
          <p:cNvPr id="62" name="Groupe 61">
            <a:extLst>
              <a:ext uri="{FF2B5EF4-FFF2-40B4-BE49-F238E27FC236}">
                <a16:creationId xmlns:a16="http://schemas.microsoft.com/office/drawing/2014/main" id="{6F78C8D8-A09C-4DCA-A0FE-BBC5B72F48E0}"/>
              </a:ext>
            </a:extLst>
          </p:cNvPr>
          <p:cNvGrpSpPr/>
          <p:nvPr/>
        </p:nvGrpSpPr>
        <p:grpSpPr>
          <a:xfrm>
            <a:off x="4247046" y="1292517"/>
            <a:ext cx="276999" cy="825867"/>
            <a:chOff x="2538025" y="3063031"/>
            <a:chExt cx="276999" cy="825867"/>
          </a:xfrm>
        </p:grpSpPr>
        <p:sp>
          <p:nvSpPr>
            <p:cNvPr id="46" name="Rectangle 45">
              <a:extLst>
                <a:ext uri="{FF2B5EF4-FFF2-40B4-BE49-F238E27FC236}">
                  <a16:creationId xmlns:a16="http://schemas.microsoft.com/office/drawing/2014/main" id="{D9095CF1-15E1-4058-931D-25BCDFCA2FE5}"/>
                </a:ext>
              </a:extLst>
            </p:cNvPr>
            <p:cNvSpPr/>
            <p:nvPr/>
          </p:nvSpPr>
          <p:spPr>
            <a:xfrm>
              <a:off x="2552700" y="3098800"/>
              <a:ext cx="247650" cy="7556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1" name="ZoneTexte 60">
              <a:extLst>
                <a:ext uri="{FF2B5EF4-FFF2-40B4-BE49-F238E27FC236}">
                  <a16:creationId xmlns:a16="http://schemas.microsoft.com/office/drawing/2014/main" id="{53BFCE7F-99D7-4217-8265-4465975A5CF6}"/>
                </a:ext>
              </a:extLst>
            </p:cNvPr>
            <p:cNvSpPr txBox="1"/>
            <p:nvPr/>
          </p:nvSpPr>
          <p:spPr>
            <a:xfrm rot="16200000">
              <a:off x="2263591" y="3337465"/>
              <a:ext cx="825867" cy="276999"/>
            </a:xfrm>
            <a:prstGeom prst="rect">
              <a:avLst/>
            </a:prstGeom>
            <a:noFill/>
          </p:spPr>
          <p:txBody>
            <a:bodyPr wrap="none" rtlCol="0">
              <a:spAutoFit/>
            </a:bodyPr>
            <a:lstStyle/>
            <a:p>
              <a:r>
                <a:rPr lang="fr-FR" sz="1200" b="1" dirty="0">
                  <a:latin typeface="Montserrat" panose="00000500000000000000" pitchFamily="2" charset="0"/>
                </a:rPr>
                <a:t>Vecteur</a:t>
              </a:r>
            </a:p>
          </p:txBody>
        </p:sp>
      </p:grpSp>
      <p:sp>
        <p:nvSpPr>
          <p:cNvPr id="63" name="Flèche : angle droit 62">
            <a:extLst>
              <a:ext uri="{FF2B5EF4-FFF2-40B4-BE49-F238E27FC236}">
                <a16:creationId xmlns:a16="http://schemas.microsoft.com/office/drawing/2014/main" id="{4FCA12CB-526E-47EB-B40F-0F94CE5B3138}"/>
              </a:ext>
            </a:extLst>
          </p:cNvPr>
          <p:cNvSpPr/>
          <p:nvPr/>
        </p:nvSpPr>
        <p:spPr>
          <a:xfrm>
            <a:off x="5096635" y="2229021"/>
            <a:ext cx="1395482" cy="530487"/>
          </a:xfrm>
          <a:prstGeom prst="bentUpArrow">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4" name="Flèche : angle droit 63">
            <a:extLst>
              <a:ext uri="{FF2B5EF4-FFF2-40B4-BE49-F238E27FC236}">
                <a16:creationId xmlns:a16="http://schemas.microsoft.com/office/drawing/2014/main" id="{455026C5-8E44-4AA0-96E7-5AF7CE1F58F2}"/>
              </a:ext>
            </a:extLst>
          </p:cNvPr>
          <p:cNvSpPr/>
          <p:nvPr/>
        </p:nvSpPr>
        <p:spPr>
          <a:xfrm flipH="1">
            <a:off x="2179943" y="2226214"/>
            <a:ext cx="1523174" cy="530487"/>
          </a:xfrm>
          <a:prstGeom prst="bentUpArrow">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B0BE5600-40EC-445A-884C-6F458D52B6B5}"/>
              </a:ext>
            </a:extLst>
          </p:cNvPr>
          <p:cNvSpPr txBox="1"/>
          <p:nvPr/>
        </p:nvSpPr>
        <p:spPr>
          <a:xfrm>
            <a:off x="3656121" y="2563043"/>
            <a:ext cx="1523174" cy="261610"/>
          </a:xfrm>
          <a:prstGeom prst="rect">
            <a:avLst/>
          </a:prstGeom>
          <a:noFill/>
        </p:spPr>
        <p:txBody>
          <a:bodyPr wrap="none" rtlCol="0">
            <a:spAutoFit/>
          </a:bodyPr>
          <a:lstStyle/>
          <a:p>
            <a:r>
              <a:rPr lang="fr-FR" sz="1100" b="1" dirty="0">
                <a:latin typeface="Montserrat" panose="00000500000000000000" pitchFamily="2" charset="0"/>
              </a:rPr>
              <a:t>Minimiser la perte</a:t>
            </a:r>
          </a:p>
        </p:txBody>
      </p:sp>
      <p:grpSp>
        <p:nvGrpSpPr>
          <p:cNvPr id="89" name="Google Shape;2649;p72">
            <a:extLst>
              <a:ext uri="{FF2B5EF4-FFF2-40B4-BE49-F238E27FC236}">
                <a16:creationId xmlns:a16="http://schemas.microsoft.com/office/drawing/2014/main" id="{0B48839C-3011-470E-89C6-24262999AC54}"/>
              </a:ext>
            </a:extLst>
          </p:cNvPr>
          <p:cNvGrpSpPr/>
          <p:nvPr/>
        </p:nvGrpSpPr>
        <p:grpSpPr>
          <a:xfrm>
            <a:off x="2117607" y="3341052"/>
            <a:ext cx="351874" cy="297623"/>
            <a:chOff x="2678350" y="1464650"/>
            <a:chExt cx="499750" cy="422700"/>
          </a:xfrm>
        </p:grpSpPr>
        <p:sp>
          <p:nvSpPr>
            <p:cNvPr id="90" name="Google Shape;2650;p72">
              <a:extLst>
                <a:ext uri="{FF2B5EF4-FFF2-40B4-BE49-F238E27FC236}">
                  <a16:creationId xmlns:a16="http://schemas.microsoft.com/office/drawing/2014/main" id="{0AEC9563-E1AC-484E-BD45-659DB3F282A0}"/>
                </a:ext>
              </a:extLst>
            </p:cNvPr>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2651;p72">
              <a:extLst>
                <a:ext uri="{FF2B5EF4-FFF2-40B4-BE49-F238E27FC236}">
                  <a16:creationId xmlns:a16="http://schemas.microsoft.com/office/drawing/2014/main" id="{768D5249-F39A-43A6-AF3A-C097DD3EBA58}"/>
                </a:ext>
              </a:extLst>
            </p:cNvPr>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 name="Google Shape;2652;p72">
              <a:extLst>
                <a:ext uri="{FF2B5EF4-FFF2-40B4-BE49-F238E27FC236}">
                  <a16:creationId xmlns:a16="http://schemas.microsoft.com/office/drawing/2014/main" id="{DC10F62B-5FDB-495C-821C-C8746F28CF35}"/>
                </a:ext>
              </a:extLst>
            </p:cNvPr>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282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3" name="ZoneTexte 92">
            <a:extLst>
              <a:ext uri="{FF2B5EF4-FFF2-40B4-BE49-F238E27FC236}">
                <a16:creationId xmlns:a16="http://schemas.microsoft.com/office/drawing/2014/main" id="{0878184B-1BA9-4654-ACE4-B1188ACF78FB}"/>
              </a:ext>
            </a:extLst>
          </p:cNvPr>
          <p:cNvSpPr txBox="1"/>
          <p:nvPr/>
        </p:nvSpPr>
        <p:spPr>
          <a:xfrm>
            <a:off x="1822028" y="3679288"/>
            <a:ext cx="1069524" cy="415498"/>
          </a:xfrm>
          <a:prstGeom prst="rect">
            <a:avLst/>
          </a:prstGeom>
          <a:noFill/>
        </p:spPr>
        <p:txBody>
          <a:bodyPr wrap="none" rtlCol="0">
            <a:spAutoFit/>
          </a:bodyPr>
          <a:lstStyle/>
          <a:p>
            <a:pPr algn="ctr"/>
            <a:r>
              <a:rPr lang="fr-FR" sz="1050" b="1" dirty="0">
                <a:latin typeface="Montserrat" panose="00000500000000000000" pitchFamily="2" charset="0"/>
              </a:rPr>
              <a:t>Son réel</a:t>
            </a:r>
          </a:p>
          <a:p>
            <a:pPr algn="ctr"/>
            <a:r>
              <a:rPr lang="fr-FR" sz="1050" b="1" dirty="0">
                <a:latin typeface="Montserrat" panose="00000500000000000000" pitchFamily="2" charset="0"/>
              </a:rPr>
              <a:t>Condition : ?</a:t>
            </a:r>
          </a:p>
        </p:txBody>
      </p:sp>
      <p:sp>
        <p:nvSpPr>
          <p:cNvPr id="94" name="ZoneTexte 93">
            <a:extLst>
              <a:ext uri="{FF2B5EF4-FFF2-40B4-BE49-F238E27FC236}">
                <a16:creationId xmlns:a16="http://schemas.microsoft.com/office/drawing/2014/main" id="{95DDC520-EA5D-4A0D-886B-5D2950E049A2}"/>
              </a:ext>
            </a:extLst>
          </p:cNvPr>
          <p:cNvSpPr txBox="1"/>
          <p:nvPr/>
        </p:nvSpPr>
        <p:spPr>
          <a:xfrm>
            <a:off x="3926126" y="2846861"/>
            <a:ext cx="918841" cy="253916"/>
          </a:xfrm>
          <a:prstGeom prst="rect">
            <a:avLst/>
          </a:prstGeom>
          <a:noFill/>
        </p:spPr>
        <p:txBody>
          <a:bodyPr wrap="none" rtlCol="0">
            <a:spAutoFit/>
          </a:bodyPr>
          <a:lstStyle/>
          <a:p>
            <a:pPr algn="ctr"/>
            <a:r>
              <a:rPr lang="fr-FR" sz="1050" b="1" dirty="0">
                <a:latin typeface="Montserrat" panose="00000500000000000000" pitchFamily="2" charset="0"/>
              </a:rPr>
              <a:t>Prédiction</a:t>
            </a:r>
          </a:p>
        </p:txBody>
      </p:sp>
      <p:grpSp>
        <p:nvGrpSpPr>
          <p:cNvPr id="95" name="Google Shape;2649;p72">
            <a:extLst>
              <a:ext uri="{FF2B5EF4-FFF2-40B4-BE49-F238E27FC236}">
                <a16:creationId xmlns:a16="http://schemas.microsoft.com/office/drawing/2014/main" id="{450CF2C9-EC29-4AFB-8E6B-E316E6B29A97}"/>
              </a:ext>
            </a:extLst>
          </p:cNvPr>
          <p:cNvGrpSpPr/>
          <p:nvPr/>
        </p:nvGrpSpPr>
        <p:grpSpPr>
          <a:xfrm>
            <a:off x="6140243" y="3434362"/>
            <a:ext cx="351874" cy="297623"/>
            <a:chOff x="2678350" y="1464650"/>
            <a:chExt cx="499750" cy="422700"/>
          </a:xfrm>
          <a:solidFill>
            <a:srgbClr val="FF6600"/>
          </a:solidFill>
        </p:grpSpPr>
        <p:sp>
          <p:nvSpPr>
            <p:cNvPr id="96" name="Google Shape;2650;p72">
              <a:extLst>
                <a:ext uri="{FF2B5EF4-FFF2-40B4-BE49-F238E27FC236}">
                  <a16:creationId xmlns:a16="http://schemas.microsoft.com/office/drawing/2014/main" id="{C540624F-135A-4C1F-9E4A-427900F7935B}"/>
                </a:ext>
              </a:extLst>
            </p:cNvPr>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 name="Google Shape;2651;p72">
              <a:extLst>
                <a:ext uri="{FF2B5EF4-FFF2-40B4-BE49-F238E27FC236}">
                  <a16:creationId xmlns:a16="http://schemas.microsoft.com/office/drawing/2014/main" id="{6AC72BA7-CEC6-414E-8667-1FAFAFA0C792}"/>
                </a:ext>
              </a:extLst>
            </p:cNvPr>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 name="Google Shape;2652;p72">
              <a:extLst>
                <a:ext uri="{FF2B5EF4-FFF2-40B4-BE49-F238E27FC236}">
                  <a16:creationId xmlns:a16="http://schemas.microsoft.com/office/drawing/2014/main" id="{7CA034C5-A1B7-440A-9617-C54CE4E8B5ED}"/>
                </a:ext>
              </a:extLst>
            </p:cNvPr>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9" name="ZoneTexte 98">
            <a:extLst>
              <a:ext uri="{FF2B5EF4-FFF2-40B4-BE49-F238E27FC236}">
                <a16:creationId xmlns:a16="http://schemas.microsoft.com/office/drawing/2014/main" id="{DB58E162-8778-414F-AC57-DAF1B22997B1}"/>
              </a:ext>
            </a:extLst>
          </p:cNvPr>
          <p:cNvSpPr txBox="1"/>
          <p:nvPr/>
        </p:nvSpPr>
        <p:spPr>
          <a:xfrm>
            <a:off x="5724890" y="3760079"/>
            <a:ext cx="1276311" cy="253916"/>
          </a:xfrm>
          <a:prstGeom prst="rect">
            <a:avLst/>
          </a:prstGeom>
          <a:noFill/>
        </p:spPr>
        <p:txBody>
          <a:bodyPr wrap="none" rtlCol="0">
            <a:spAutoFit/>
          </a:bodyPr>
          <a:lstStyle/>
          <a:p>
            <a:pPr algn="ctr"/>
            <a:r>
              <a:rPr lang="fr-FR" sz="1050" b="1" dirty="0">
                <a:latin typeface="Montserrat" panose="00000500000000000000" pitchFamily="2" charset="0"/>
              </a:rPr>
              <a:t>Son reconstruit</a:t>
            </a:r>
          </a:p>
        </p:txBody>
      </p:sp>
      <p:grpSp>
        <p:nvGrpSpPr>
          <p:cNvPr id="100" name="Groupe 99">
            <a:extLst>
              <a:ext uri="{FF2B5EF4-FFF2-40B4-BE49-F238E27FC236}">
                <a16:creationId xmlns:a16="http://schemas.microsoft.com/office/drawing/2014/main" id="{997BC70D-16ED-4C58-9994-DDE730F132A1}"/>
              </a:ext>
            </a:extLst>
          </p:cNvPr>
          <p:cNvGrpSpPr/>
          <p:nvPr/>
        </p:nvGrpSpPr>
        <p:grpSpPr>
          <a:xfrm>
            <a:off x="3062230" y="3118663"/>
            <a:ext cx="1059132" cy="1263650"/>
            <a:chOff x="1353209" y="2844141"/>
            <a:chExt cx="1059132" cy="1263650"/>
          </a:xfrm>
        </p:grpSpPr>
        <p:sp>
          <p:nvSpPr>
            <p:cNvPr id="101" name="Organigramme : Opération manuelle 100">
              <a:extLst>
                <a:ext uri="{FF2B5EF4-FFF2-40B4-BE49-F238E27FC236}">
                  <a16:creationId xmlns:a16="http://schemas.microsoft.com/office/drawing/2014/main" id="{33ED29F9-5545-4A12-8BFC-B035F088F189}"/>
                </a:ext>
              </a:extLst>
            </p:cNvPr>
            <p:cNvSpPr/>
            <p:nvPr/>
          </p:nvSpPr>
          <p:spPr>
            <a:xfrm rot="16200000">
              <a:off x="1250950" y="2946400"/>
              <a:ext cx="1263650" cy="1059132"/>
            </a:xfrm>
            <a:prstGeom prst="flowChartManualOperatio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02" name="ZoneTexte 101">
              <a:extLst>
                <a:ext uri="{FF2B5EF4-FFF2-40B4-BE49-F238E27FC236}">
                  <a16:creationId xmlns:a16="http://schemas.microsoft.com/office/drawing/2014/main" id="{95AD0B43-0781-4904-A2F9-BD84248B4A15}"/>
                </a:ext>
              </a:extLst>
            </p:cNvPr>
            <p:cNvSpPr txBox="1"/>
            <p:nvPr/>
          </p:nvSpPr>
          <p:spPr>
            <a:xfrm>
              <a:off x="1455414" y="3337466"/>
              <a:ext cx="854721" cy="276999"/>
            </a:xfrm>
            <a:prstGeom prst="rect">
              <a:avLst/>
            </a:prstGeom>
            <a:noFill/>
          </p:spPr>
          <p:txBody>
            <a:bodyPr wrap="none" rtlCol="0">
              <a:spAutoFit/>
            </a:bodyPr>
            <a:lstStyle/>
            <a:p>
              <a:r>
                <a:rPr lang="fr-FR" sz="1200" b="1" dirty="0">
                  <a:latin typeface="Montserrat" panose="00000500000000000000" pitchFamily="2" charset="0"/>
                </a:rPr>
                <a:t>Encoder</a:t>
              </a:r>
            </a:p>
          </p:txBody>
        </p:sp>
      </p:grpSp>
      <p:grpSp>
        <p:nvGrpSpPr>
          <p:cNvPr id="103" name="Groupe 102">
            <a:extLst>
              <a:ext uri="{FF2B5EF4-FFF2-40B4-BE49-F238E27FC236}">
                <a16:creationId xmlns:a16="http://schemas.microsoft.com/office/drawing/2014/main" id="{1DE12CCE-FB52-4451-84AA-D9150005C8AC}"/>
              </a:ext>
            </a:extLst>
          </p:cNvPr>
          <p:cNvGrpSpPr/>
          <p:nvPr/>
        </p:nvGrpSpPr>
        <p:grpSpPr>
          <a:xfrm>
            <a:off x="4649729" y="3118664"/>
            <a:ext cx="1059132" cy="1263650"/>
            <a:chOff x="6572909" y="2982640"/>
            <a:chExt cx="1059132" cy="1263650"/>
          </a:xfrm>
        </p:grpSpPr>
        <p:sp>
          <p:nvSpPr>
            <p:cNvPr id="104" name="Organigramme : Opération manuelle 103">
              <a:extLst>
                <a:ext uri="{FF2B5EF4-FFF2-40B4-BE49-F238E27FC236}">
                  <a16:creationId xmlns:a16="http://schemas.microsoft.com/office/drawing/2014/main" id="{B6684E41-C8D1-468B-B33D-7A2389A6486A}"/>
                </a:ext>
              </a:extLst>
            </p:cNvPr>
            <p:cNvSpPr/>
            <p:nvPr/>
          </p:nvSpPr>
          <p:spPr>
            <a:xfrm rot="5400000">
              <a:off x="6470650" y="3084899"/>
              <a:ext cx="1263650" cy="1059132"/>
            </a:xfrm>
            <a:prstGeom prst="flowChartManualOperatio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05" name="ZoneTexte 104">
              <a:extLst>
                <a:ext uri="{FF2B5EF4-FFF2-40B4-BE49-F238E27FC236}">
                  <a16:creationId xmlns:a16="http://schemas.microsoft.com/office/drawing/2014/main" id="{CE2EFFC3-55CC-4CAB-A2B1-E1680AB3B8C5}"/>
                </a:ext>
              </a:extLst>
            </p:cNvPr>
            <p:cNvSpPr txBox="1"/>
            <p:nvPr/>
          </p:nvSpPr>
          <p:spPr>
            <a:xfrm>
              <a:off x="6675114" y="3475965"/>
              <a:ext cx="870751" cy="276999"/>
            </a:xfrm>
            <a:prstGeom prst="rect">
              <a:avLst/>
            </a:prstGeom>
            <a:noFill/>
          </p:spPr>
          <p:txBody>
            <a:bodyPr wrap="none" rtlCol="0">
              <a:spAutoFit/>
            </a:bodyPr>
            <a:lstStyle/>
            <a:p>
              <a:r>
                <a:rPr lang="fr-FR" sz="1200" b="1" dirty="0" err="1">
                  <a:latin typeface="Montserrat" panose="00000500000000000000" pitchFamily="2" charset="0"/>
                </a:rPr>
                <a:t>Decoder</a:t>
              </a:r>
              <a:endParaRPr lang="fr-FR" sz="1200" b="1" dirty="0">
                <a:latin typeface="Montserrat" panose="00000500000000000000" pitchFamily="2" charset="0"/>
              </a:endParaRPr>
            </a:p>
          </p:txBody>
        </p:sp>
      </p:grpSp>
      <p:grpSp>
        <p:nvGrpSpPr>
          <p:cNvPr id="106" name="Groupe 105">
            <a:extLst>
              <a:ext uri="{FF2B5EF4-FFF2-40B4-BE49-F238E27FC236}">
                <a16:creationId xmlns:a16="http://schemas.microsoft.com/office/drawing/2014/main" id="{8DB9269C-0061-48DD-8CFD-75FC545A0E33}"/>
              </a:ext>
            </a:extLst>
          </p:cNvPr>
          <p:cNvGrpSpPr/>
          <p:nvPr/>
        </p:nvGrpSpPr>
        <p:grpSpPr>
          <a:xfrm>
            <a:off x="4247046" y="3337553"/>
            <a:ext cx="276999" cy="825867"/>
            <a:chOff x="2538025" y="3063031"/>
            <a:chExt cx="276999" cy="825867"/>
          </a:xfrm>
        </p:grpSpPr>
        <p:sp>
          <p:nvSpPr>
            <p:cNvPr id="107" name="Rectangle 106">
              <a:extLst>
                <a:ext uri="{FF2B5EF4-FFF2-40B4-BE49-F238E27FC236}">
                  <a16:creationId xmlns:a16="http://schemas.microsoft.com/office/drawing/2014/main" id="{58F528B0-C142-435C-8040-4A838681DD1F}"/>
                </a:ext>
              </a:extLst>
            </p:cNvPr>
            <p:cNvSpPr/>
            <p:nvPr/>
          </p:nvSpPr>
          <p:spPr>
            <a:xfrm>
              <a:off x="2552700" y="3098800"/>
              <a:ext cx="247650" cy="7556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8" name="ZoneTexte 107">
              <a:extLst>
                <a:ext uri="{FF2B5EF4-FFF2-40B4-BE49-F238E27FC236}">
                  <a16:creationId xmlns:a16="http://schemas.microsoft.com/office/drawing/2014/main" id="{D27D7F61-B62F-4551-ACE0-BDC5EC8FD3A3}"/>
                </a:ext>
              </a:extLst>
            </p:cNvPr>
            <p:cNvSpPr txBox="1"/>
            <p:nvPr/>
          </p:nvSpPr>
          <p:spPr>
            <a:xfrm rot="16200000">
              <a:off x="2263591" y="3337465"/>
              <a:ext cx="825867" cy="276999"/>
            </a:xfrm>
            <a:prstGeom prst="rect">
              <a:avLst/>
            </a:prstGeom>
            <a:noFill/>
          </p:spPr>
          <p:txBody>
            <a:bodyPr wrap="none" rtlCol="0">
              <a:spAutoFit/>
            </a:bodyPr>
            <a:lstStyle/>
            <a:p>
              <a:r>
                <a:rPr lang="fr-FR" sz="1200" b="1" dirty="0">
                  <a:latin typeface="Montserrat" panose="00000500000000000000" pitchFamily="2" charset="0"/>
                </a:rPr>
                <a:t>Vecteur</a:t>
              </a:r>
            </a:p>
          </p:txBody>
        </p:sp>
      </p:grpSp>
      <p:sp>
        <p:nvSpPr>
          <p:cNvPr id="109" name="Flèche : angle droit 108">
            <a:extLst>
              <a:ext uri="{FF2B5EF4-FFF2-40B4-BE49-F238E27FC236}">
                <a16:creationId xmlns:a16="http://schemas.microsoft.com/office/drawing/2014/main" id="{A2E99824-4BF7-4343-88DD-4833F7B8294C}"/>
              </a:ext>
            </a:extLst>
          </p:cNvPr>
          <p:cNvSpPr/>
          <p:nvPr/>
        </p:nvSpPr>
        <p:spPr>
          <a:xfrm>
            <a:off x="5096635" y="4274057"/>
            <a:ext cx="1395482" cy="530487"/>
          </a:xfrm>
          <a:prstGeom prst="bentUpArrow">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0" name="Flèche : angle droit 109">
            <a:extLst>
              <a:ext uri="{FF2B5EF4-FFF2-40B4-BE49-F238E27FC236}">
                <a16:creationId xmlns:a16="http://schemas.microsoft.com/office/drawing/2014/main" id="{43F02FF6-5DE1-4637-B5F3-E4B1E64B6A9B}"/>
              </a:ext>
            </a:extLst>
          </p:cNvPr>
          <p:cNvSpPr/>
          <p:nvPr/>
        </p:nvSpPr>
        <p:spPr>
          <a:xfrm flipH="1">
            <a:off x="2179943" y="4271250"/>
            <a:ext cx="1523174" cy="530487"/>
          </a:xfrm>
          <a:prstGeom prst="bentUpArrow">
            <a:avLst/>
          </a:prstGeom>
          <a:solidFill>
            <a:srgbClr val="282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1" name="ZoneTexte 110">
            <a:extLst>
              <a:ext uri="{FF2B5EF4-FFF2-40B4-BE49-F238E27FC236}">
                <a16:creationId xmlns:a16="http://schemas.microsoft.com/office/drawing/2014/main" id="{2031FB91-A4BF-45B5-9C64-CFC450630E0A}"/>
              </a:ext>
            </a:extLst>
          </p:cNvPr>
          <p:cNvSpPr txBox="1"/>
          <p:nvPr/>
        </p:nvSpPr>
        <p:spPr>
          <a:xfrm>
            <a:off x="3656121" y="4608079"/>
            <a:ext cx="1399742" cy="261610"/>
          </a:xfrm>
          <a:prstGeom prst="rect">
            <a:avLst/>
          </a:prstGeom>
          <a:noFill/>
        </p:spPr>
        <p:txBody>
          <a:bodyPr wrap="none" rtlCol="0">
            <a:spAutoFit/>
          </a:bodyPr>
          <a:lstStyle/>
          <a:p>
            <a:r>
              <a:rPr lang="fr-FR" sz="1100" b="1" dirty="0">
                <a:latin typeface="Montserrat" panose="00000500000000000000" pitchFamily="2" charset="0"/>
              </a:rPr>
              <a:t>Mesurer la perte</a:t>
            </a:r>
          </a:p>
        </p:txBody>
      </p:sp>
      <p:sp>
        <p:nvSpPr>
          <p:cNvPr id="112" name="ZoneTexte 111">
            <a:extLst>
              <a:ext uri="{FF2B5EF4-FFF2-40B4-BE49-F238E27FC236}">
                <a16:creationId xmlns:a16="http://schemas.microsoft.com/office/drawing/2014/main" id="{6933BBF4-280A-4763-9FFB-EA9C0E9F15FF}"/>
              </a:ext>
            </a:extLst>
          </p:cNvPr>
          <p:cNvSpPr txBox="1"/>
          <p:nvPr/>
        </p:nvSpPr>
        <p:spPr>
          <a:xfrm>
            <a:off x="6671140" y="2522787"/>
            <a:ext cx="2232091" cy="276999"/>
          </a:xfrm>
          <a:prstGeom prst="rect">
            <a:avLst/>
          </a:prstGeom>
          <a:noFill/>
        </p:spPr>
        <p:txBody>
          <a:bodyPr wrap="square" rtlCol="0">
            <a:spAutoFit/>
          </a:bodyPr>
          <a:lstStyle/>
          <a:p>
            <a:r>
              <a:rPr lang="fr-FR" sz="1200" dirty="0"/>
              <a:t>Perte mini = 0,6</a:t>
            </a:r>
          </a:p>
        </p:txBody>
      </p:sp>
    </p:spTree>
    <p:extLst>
      <p:ext uri="{BB962C8B-B14F-4D97-AF65-F5344CB8AC3E}">
        <p14:creationId xmlns:p14="http://schemas.microsoft.com/office/powerpoint/2010/main" val="233036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93" grpId="0"/>
      <p:bldP spid="94" grpId="0"/>
      <p:bldP spid="99" grpId="0"/>
      <p:bldP spid="109" grpId="0" animBg="1"/>
      <p:bldP spid="110" grpId="0" animBg="1"/>
      <p:bldP spid="1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DD674-4B78-46FB-B58C-77A11DD6CF1A}"/>
              </a:ext>
            </a:extLst>
          </p:cNvPr>
          <p:cNvSpPr>
            <a:spLocks noGrp="1"/>
          </p:cNvSpPr>
          <p:nvPr>
            <p:ph type="title"/>
          </p:nvPr>
        </p:nvSpPr>
        <p:spPr/>
        <p:txBody>
          <a:bodyPr/>
          <a:lstStyle/>
          <a:p>
            <a:r>
              <a:rPr lang="fr-FR" dirty="0"/>
              <a:t>Résultats</a:t>
            </a:r>
          </a:p>
        </p:txBody>
      </p:sp>
      <p:pic>
        <p:nvPicPr>
          <p:cNvPr id="49" name="Image 48">
            <a:extLst>
              <a:ext uri="{FF2B5EF4-FFF2-40B4-BE49-F238E27FC236}">
                <a16:creationId xmlns:a16="http://schemas.microsoft.com/office/drawing/2014/main" id="{3A6171B6-53DF-4ED2-9F7E-BB160EF685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12995" y="3021552"/>
            <a:ext cx="3799205" cy="1829848"/>
          </a:xfrm>
          <a:prstGeom prst="rect">
            <a:avLst/>
          </a:prstGeom>
          <a:noFill/>
          <a:ln>
            <a:noFill/>
          </a:ln>
        </p:spPr>
      </p:pic>
      <p:graphicFrame>
        <p:nvGraphicFramePr>
          <p:cNvPr id="51" name="Graphique 50">
            <a:extLst>
              <a:ext uri="{FF2B5EF4-FFF2-40B4-BE49-F238E27FC236}">
                <a16:creationId xmlns:a16="http://schemas.microsoft.com/office/drawing/2014/main" id="{30CF1693-92A4-4520-A0F7-8DE33092E534}"/>
              </a:ext>
            </a:extLst>
          </p:cNvPr>
          <p:cNvGraphicFramePr/>
          <p:nvPr>
            <p:extLst>
              <p:ext uri="{D42A27DB-BD31-4B8C-83A1-F6EECF244321}">
                <p14:modId xmlns:p14="http://schemas.microsoft.com/office/powerpoint/2010/main" val="1246818934"/>
              </p:ext>
            </p:extLst>
          </p:nvPr>
        </p:nvGraphicFramePr>
        <p:xfrm>
          <a:off x="89751" y="885508"/>
          <a:ext cx="4981449" cy="29752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74102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56801F7-9B90-4EA4-89BE-666047987F04}"/>
              </a:ext>
            </a:extLst>
          </p:cNvPr>
          <p:cNvSpPr txBox="1"/>
          <p:nvPr/>
        </p:nvSpPr>
        <p:spPr>
          <a:xfrm>
            <a:off x="3046582" y="2202418"/>
            <a:ext cx="3050835" cy="369332"/>
          </a:xfrm>
          <a:prstGeom prst="rect">
            <a:avLst/>
          </a:prstGeom>
          <a:noFill/>
        </p:spPr>
        <p:txBody>
          <a:bodyPr wrap="none" rtlCol="0">
            <a:spAutoFit/>
          </a:bodyPr>
          <a:lstStyle/>
          <a:p>
            <a:r>
              <a:rPr lang="fr-FR" sz="1800" b="1" dirty="0">
                <a:latin typeface="Montserrat" panose="00000500000000000000" pitchFamily="2" charset="0"/>
              </a:rPr>
              <a:t>Basculons sur </a:t>
            </a:r>
            <a:r>
              <a:rPr lang="fr-FR" sz="1800" b="1" dirty="0" err="1">
                <a:latin typeface="Montserrat" panose="00000500000000000000" pitchFamily="2" charset="0"/>
              </a:rPr>
              <a:t>Streamlit</a:t>
            </a:r>
            <a:endParaRPr lang="fr-FR" sz="1800" b="1" dirty="0">
              <a:latin typeface="Montserrat" panose="00000500000000000000" pitchFamily="2" charset="0"/>
            </a:endParaRPr>
          </a:p>
        </p:txBody>
      </p:sp>
    </p:spTree>
    <p:extLst>
      <p:ext uri="{BB962C8B-B14F-4D97-AF65-F5344CB8AC3E}">
        <p14:creationId xmlns:p14="http://schemas.microsoft.com/office/powerpoint/2010/main" val="358138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7"/>
        <p:cNvGrpSpPr/>
        <p:nvPr/>
      </p:nvGrpSpPr>
      <p:grpSpPr>
        <a:xfrm>
          <a:off x="0" y="0"/>
          <a:ext cx="0" cy="0"/>
          <a:chOff x="0" y="0"/>
          <a:chExt cx="0" cy="0"/>
        </a:xfrm>
      </p:grpSpPr>
      <p:sp>
        <p:nvSpPr>
          <p:cNvPr id="448" name="Google Shape;448;p35"/>
          <p:cNvSpPr/>
          <p:nvPr/>
        </p:nvSpPr>
        <p:spPr>
          <a:xfrm>
            <a:off x="6899101" y="3168520"/>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49" name="Google Shape;449;p35"/>
          <p:cNvSpPr/>
          <p:nvPr/>
        </p:nvSpPr>
        <p:spPr>
          <a:xfrm rot="2472471">
            <a:off x="4084310" y="3160716"/>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0" name="Google Shape;450;p35"/>
          <p:cNvSpPr/>
          <p:nvPr/>
        </p:nvSpPr>
        <p:spPr>
          <a:xfrm>
            <a:off x="1287072" y="3161412"/>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1" name="Google Shape;451;p35"/>
          <p:cNvSpPr/>
          <p:nvPr/>
        </p:nvSpPr>
        <p:spPr>
          <a:xfrm>
            <a:off x="6899101" y="1619870"/>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5"/>
          <p:cNvSpPr/>
          <p:nvPr/>
        </p:nvSpPr>
        <p:spPr>
          <a:xfrm rot="2472471">
            <a:off x="4084310" y="1612066"/>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3" name="Google Shape;453;p35"/>
          <p:cNvSpPr/>
          <p:nvPr/>
        </p:nvSpPr>
        <p:spPr>
          <a:xfrm>
            <a:off x="1287072" y="1612762"/>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4" name="Google Shape;454;p35"/>
          <p:cNvSpPr txBox="1">
            <a:spLocks noGrp="1"/>
          </p:cNvSpPr>
          <p:nvPr>
            <p:ph type="title"/>
          </p:nvPr>
        </p:nvSpPr>
        <p:spPr>
          <a:xfrm>
            <a:off x="1539075" y="552950"/>
            <a:ext cx="5151000" cy="14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AGENDA</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455" name="Google Shape;455;p35"/>
          <p:cNvSpPr txBox="1">
            <a:spLocks noGrp="1"/>
          </p:cNvSpPr>
          <p:nvPr>
            <p:ph type="body" idx="1"/>
          </p:nvPr>
        </p:nvSpPr>
        <p:spPr>
          <a:xfrm>
            <a:off x="400375" y="5530375"/>
            <a:ext cx="7704000" cy="3450900"/>
          </a:xfrm>
          <a:prstGeom prst="rect">
            <a:avLst/>
          </a:prstGeom>
        </p:spPr>
        <p:txBody>
          <a:bodyPr spcFirstLastPara="1" wrap="square" lIns="91425" tIns="91425" rIns="0" bIns="91425" anchor="t" anchorCtr="0">
            <a:noAutofit/>
          </a:bodyPr>
          <a:lstStyle/>
          <a:p>
            <a:pPr marL="0" lvl="0" indent="0" algn="l" rtl="0">
              <a:spcBef>
                <a:spcPts val="0"/>
              </a:spcBef>
              <a:spcAft>
                <a:spcPts val="1600"/>
              </a:spcAft>
              <a:buNone/>
            </a:pPr>
            <a:r>
              <a:rPr lang="en-GB" sz="1400">
                <a:latin typeface="Montserrat"/>
                <a:ea typeface="Montserrat"/>
                <a:cs typeface="Montserrat"/>
                <a:sym typeface="Montserrat"/>
              </a:rPr>
              <a:t>TITRE</a:t>
            </a:r>
            <a:endParaRPr sz="1400">
              <a:latin typeface="Montserrat"/>
              <a:ea typeface="Montserrat"/>
              <a:cs typeface="Montserrat"/>
              <a:sym typeface="Montserrat"/>
            </a:endParaRPr>
          </a:p>
        </p:txBody>
      </p:sp>
      <p:sp>
        <p:nvSpPr>
          <p:cNvPr id="456" name="Google Shape;456;p35"/>
          <p:cNvSpPr txBox="1">
            <a:spLocks noGrp="1"/>
          </p:cNvSpPr>
          <p:nvPr>
            <p:ph type="subTitle" idx="4294967295"/>
          </p:nvPr>
        </p:nvSpPr>
        <p:spPr>
          <a:xfrm>
            <a:off x="685125" y="2199025"/>
            <a:ext cx="208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400">
                <a:latin typeface="Montserrat"/>
                <a:ea typeface="Montserrat"/>
                <a:cs typeface="Montserrat"/>
                <a:sym typeface="Montserrat"/>
              </a:rPr>
              <a:t>Le problème et les enjeux</a:t>
            </a:r>
            <a:endParaRPr sz="1400">
              <a:latin typeface="Montserrat"/>
              <a:ea typeface="Montserrat"/>
              <a:cs typeface="Montserrat"/>
              <a:sym typeface="Montserrat"/>
            </a:endParaRPr>
          </a:p>
        </p:txBody>
      </p:sp>
      <p:sp>
        <p:nvSpPr>
          <p:cNvPr id="457" name="Google Shape;457;p35"/>
          <p:cNvSpPr txBox="1">
            <a:spLocks noGrp="1"/>
          </p:cNvSpPr>
          <p:nvPr>
            <p:ph type="subTitle" idx="4294967295"/>
          </p:nvPr>
        </p:nvSpPr>
        <p:spPr>
          <a:xfrm>
            <a:off x="3459100" y="3727001"/>
            <a:ext cx="208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400">
                <a:latin typeface="Montserrat"/>
                <a:ea typeface="Montserrat"/>
                <a:cs typeface="Montserrat"/>
                <a:sym typeface="Montserrat"/>
              </a:rPr>
              <a:t>Les modèles testés</a:t>
            </a:r>
            <a:endParaRPr sz="1400">
              <a:latin typeface="Montserrat"/>
              <a:ea typeface="Montserrat"/>
              <a:cs typeface="Montserrat"/>
              <a:sym typeface="Montserrat"/>
            </a:endParaRPr>
          </a:p>
        </p:txBody>
      </p:sp>
      <p:sp>
        <p:nvSpPr>
          <p:cNvPr id="458" name="Google Shape;458;p35"/>
          <p:cNvSpPr txBox="1">
            <a:spLocks noGrp="1"/>
          </p:cNvSpPr>
          <p:nvPr>
            <p:ph type="title" idx="4294967295"/>
          </p:nvPr>
        </p:nvSpPr>
        <p:spPr>
          <a:xfrm>
            <a:off x="1434639" y="1584425"/>
            <a:ext cx="6666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01</a:t>
            </a:r>
            <a:endParaRPr b="1">
              <a:latin typeface="Montserrat"/>
              <a:ea typeface="Montserrat"/>
              <a:cs typeface="Montserrat"/>
              <a:sym typeface="Montserrat"/>
            </a:endParaRPr>
          </a:p>
        </p:txBody>
      </p:sp>
      <p:sp>
        <p:nvSpPr>
          <p:cNvPr id="459" name="Google Shape;459;p35"/>
          <p:cNvSpPr txBox="1">
            <a:spLocks noGrp="1"/>
          </p:cNvSpPr>
          <p:nvPr>
            <p:ph type="title" idx="4294967295"/>
          </p:nvPr>
        </p:nvSpPr>
        <p:spPr>
          <a:xfrm>
            <a:off x="1365179" y="3132225"/>
            <a:ext cx="8820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04</a:t>
            </a:r>
            <a:endParaRPr b="1" dirty="0">
              <a:latin typeface="Montserrat"/>
              <a:ea typeface="Montserrat"/>
              <a:cs typeface="Montserrat"/>
              <a:sym typeface="Montserrat"/>
            </a:endParaRPr>
          </a:p>
        </p:txBody>
      </p:sp>
      <p:sp>
        <p:nvSpPr>
          <p:cNvPr id="460" name="Google Shape;460;p35"/>
          <p:cNvSpPr txBox="1">
            <a:spLocks noGrp="1"/>
          </p:cNvSpPr>
          <p:nvPr>
            <p:ph type="title" idx="4294967295"/>
          </p:nvPr>
        </p:nvSpPr>
        <p:spPr>
          <a:xfrm>
            <a:off x="4168761" y="3132225"/>
            <a:ext cx="6666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05</a:t>
            </a:r>
            <a:endParaRPr b="1" dirty="0">
              <a:latin typeface="Montserrat"/>
              <a:ea typeface="Montserrat"/>
              <a:cs typeface="Montserrat"/>
              <a:sym typeface="Montserrat"/>
            </a:endParaRPr>
          </a:p>
        </p:txBody>
      </p:sp>
      <p:sp>
        <p:nvSpPr>
          <p:cNvPr id="461" name="Google Shape;461;p35"/>
          <p:cNvSpPr txBox="1">
            <a:spLocks noGrp="1"/>
          </p:cNvSpPr>
          <p:nvPr>
            <p:ph type="subTitle" idx="4294967295"/>
          </p:nvPr>
        </p:nvSpPr>
        <p:spPr>
          <a:xfrm>
            <a:off x="3776350" y="2203663"/>
            <a:ext cx="145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400">
                <a:latin typeface="Montserrat"/>
                <a:ea typeface="Montserrat"/>
                <a:cs typeface="Montserrat"/>
                <a:sym typeface="Montserrat"/>
              </a:rPr>
              <a:t>Les Données</a:t>
            </a:r>
            <a:endParaRPr sz="1400">
              <a:latin typeface="Montserrat"/>
              <a:ea typeface="Montserrat"/>
              <a:cs typeface="Montserrat"/>
              <a:sym typeface="Montserrat"/>
            </a:endParaRPr>
          </a:p>
        </p:txBody>
      </p:sp>
      <p:sp>
        <p:nvSpPr>
          <p:cNvPr id="462" name="Google Shape;462;p35"/>
          <p:cNvSpPr txBox="1">
            <a:spLocks noGrp="1"/>
          </p:cNvSpPr>
          <p:nvPr>
            <p:ph type="title" idx="4294967295"/>
          </p:nvPr>
        </p:nvSpPr>
        <p:spPr>
          <a:xfrm>
            <a:off x="4168761" y="1584425"/>
            <a:ext cx="6666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02</a:t>
            </a:r>
            <a:endParaRPr b="1">
              <a:latin typeface="Montserrat"/>
              <a:ea typeface="Montserrat"/>
              <a:cs typeface="Montserrat"/>
              <a:sym typeface="Montserrat"/>
            </a:endParaRPr>
          </a:p>
        </p:txBody>
      </p:sp>
      <p:sp>
        <p:nvSpPr>
          <p:cNvPr id="463" name="Google Shape;463;p35"/>
          <p:cNvSpPr txBox="1">
            <a:spLocks noGrp="1"/>
          </p:cNvSpPr>
          <p:nvPr>
            <p:ph type="title" idx="4294967295"/>
          </p:nvPr>
        </p:nvSpPr>
        <p:spPr>
          <a:xfrm>
            <a:off x="6951489" y="1584425"/>
            <a:ext cx="6666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03</a:t>
            </a:r>
            <a:endParaRPr b="1" dirty="0">
              <a:latin typeface="Montserrat"/>
              <a:ea typeface="Montserrat"/>
              <a:cs typeface="Montserrat"/>
              <a:sym typeface="Montserrat"/>
            </a:endParaRPr>
          </a:p>
        </p:txBody>
      </p:sp>
      <p:sp>
        <p:nvSpPr>
          <p:cNvPr id="464" name="Google Shape;464;p35"/>
          <p:cNvSpPr txBox="1">
            <a:spLocks noGrp="1"/>
          </p:cNvSpPr>
          <p:nvPr>
            <p:ph type="title" idx="4294967295"/>
          </p:nvPr>
        </p:nvSpPr>
        <p:spPr>
          <a:xfrm>
            <a:off x="6951489" y="3132225"/>
            <a:ext cx="6666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06</a:t>
            </a:r>
            <a:endParaRPr b="1" dirty="0">
              <a:latin typeface="Montserrat"/>
              <a:ea typeface="Montserrat"/>
              <a:cs typeface="Montserrat"/>
              <a:sym typeface="Montserrat"/>
            </a:endParaRPr>
          </a:p>
        </p:txBody>
      </p:sp>
      <p:sp>
        <p:nvSpPr>
          <p:cNvPr id="465" name="Google Shape;465;p35"/>
          <p:cNvSpPr txBox="1">
            <a:spLocks noGrp="1"/>
          </p:cNvSpPr>
          <p:nvPr>
            <p:ph type="subTitle" idx="4294967295"/>
          </p:nvPr>
        </p:nvSpPr>
        <p:spPr>
          <a:xfrm>
            <a:off x="685125" y="3743925"/>
            <a:ext cx="208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400">
                <a:latin typeface="Montserrat"/>
                <a:ea typeface="Montserrat"/>
                <a:cs typeface="Montserrat"/>
                <a:sym typeface="Montserrat"/>
              </a:rPr>
              <a:t>Le Pipeline</a:t>
            </a:r>
            <a:endParaRPr sz="1400">
              <a:latin typeface="Montserrat"/>
              <a:ea typeface="Montserrat"/>
              <a:cs typeface="Montserrat"/>
              <a:sym typeface="Montserrat"/>
            </a:endParaRPr>
          </a:p>
        </p:txBody>
      </p:sp>
      <p:sp>
        <p:nvSpPr>
          <p:cNvPr id="466" name="Google Shape;466;p35"/>
          <p:cNvSpPr txBox="1">
            <a:spLocks noGrp="1"/>
          </p:cNvSpPr>
          <p:nvPr>
            <p:ph type="subTitle" idx="4294967295"/>
          </p:nvPr>
        </p:nvSpPr>
        <p:spPr>
          <a:xfrm>
            <a:off x="6559088" y="2199013"/>
            <a:ext cx="145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400">
                <a:latin typeface="Montserrat"/>
                <a:ea typeface="Montserrat"/>
                <a:cs typeface="Montserrat"/>
                <a:sym typeface="Montserrat"/>
              </a:rPr>
              <a:t>Exploration des données</a:t>
            </a:r>
            <a:endParaRPr sz="1400">
              <a:latin typeface="Montserrat"/>
              <a:ea typeface="Montserrat"/>
              <a:cs typeface="Montserrat"/>
              <a:sym typeface="Montserrat"/>
            </a:endParaRPr>
          </a:p>
        </p:txBody>
      </p:sp>
      <p:sp>
        <p:nvSpPr>
          <p:cNvPr id="467" name="Google Shape;467;p35"/>
          <p:cNvSpPr txBox="1">
            <a:spLocks noGrp="1"/>
          </p:cNvSpPr>
          <p:nvPr>
            <p:ph type="subTitle" idx="4294967295"/>
          </p:nvPr>
        </p:nvSpPr>
        <p:spPr>
          <a:xfrm>
            <a:off x="6559088" y="3743913"/>
            <a:ext cx="145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400">
                <a:latin typeface="Montserrat"/>
                <a:ea typeface="Montserrat"/>
                <a:cs typeface="Montserrat"/>
                <a:sym typeface="Montserrat"/>
              </a:rPr>
              <a:t>Pour aller plus loin</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4" name="Google Shape;604;p46"/>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605" name="Google Shape;605;p46"/>
          <p:cNvSpPr txBox="1">
            <a:spLocks noGrp="1"/>
          </p:cNvSpPr>
          <p:nvPr>
            <p:ph type="title"/>
          </p:nvPr>
        </p:nvSpPr>
        <p:spPr>
          <a:xfrm>
            <a:off x="4338400" y="173003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Pour aller plus loin</a:t>
            </a:r>
          </a:p>
        </p:txBody>
      </p:sp>
      <p:sp>
        <p:nvSpPr>
          <p:cNvPr id="607" name="Google Shape;607;p46"/>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8;p35">
            <a:extLst>
              <a:ext uri="{FF2B5EF4-FFF2-40B4-BE49-F238E27FC236}">
                <a16:creationId xmlns:a16="http://schemas.microsoft.com/office/drawing/2014/main" id="{52D95B7D-372A-4638-BF23-3AEFE5BD7856}"/>
              </a:ext>
            </a:extLst>
          </p:cNvPr>
          <p:cNvSpPr/>
          <p:nvPr/>
        </p:nvSpPr>
        <p:spPr>
          <a:xfrm>
            <a:off x="2627138" y="672241"/>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4" name="Google Shape;464;p35">
            <a:extLst>
              <a:ext uri="{FF2B5EF4-FFF2-40B4-BE49-F238E27FC236}">
                <a16:creationId xmlns:a16="http://schemas.microsoft.com/office/drawing/2014/main" id="{C440DC1F-8A19-4FA8-9CA6-A859B84F3D9B}"/>
              </a:ext>
            </a:extLst>
          </p:cNvPr>
          <p:cNvSpPr txBox="1">
            <a:spLocks/>
          </p:cNvSpPr>
          <p:nvPr/>
        </p:nvSpPr>
        <p:spPr>
          <a:xfrm>
            <a:off x="2679526" y="635946"/>
            <a:ext cx="666600" cy="4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a:latin typeface="Montserrat"/>
                <a:ea typeface="Montserrat"/>
                <a:cs typeface="Montserrat"/>
                <a:sym typeface="Montserrat"/>
              </a:rPr>
              <a:t>06</a:t>
            </a:r>
            <a:endParaRPr lang="en-GB" b="1" dirty="0">
              <a:latin typeface="Montserrat"/>
              <a:ea typeface="Montserrat"/>
              <a:cs typeface="Montserrat"/>
              <a:sym typeface="Montserrat"/>
            </a:endParaRPr>
          </a:p>
        </p:txBody>
      </p:sp>
      <p:pic>
        <p:nvPicPr>
          <p:cNvPr id="15" name="Google Shape;4135;p77">
            <a:extLst>
              <a:ext uri="{FF2B5EF4-FFF2-40B4-BE49-F238E27FC236}">
                <a16:creationId xmlns:a16="http://schemas.microsoft.com/office/drawing/2014/main" id="{4AFA3D5C-D837-405D-8C7A-68F04B738C0B}"/>
              </a:ext>
            </a:extLst>
          </p:cNvPr>
          <p:cNvPicPr preferRelativeResize="0"/>
          <p:nvPr/>
        </p:nvPicPr>
        <p:blipFill>
          <a:blip r:embed="rId3">
            <a:alphaModFix/>
          </a:blip>
          <a:stretch>
            <a:fillRect/>
          </a:stretch>
        </p:blipFill>
        <p:spPr>
          <a:xfrm>
            <a:off x="1052943" y="1860871"/>
            <a:ext cx="2344719" cy="2352858"/>
          </a:xfrm>
          <a:prstGeom prst="rect">
            <a:avLst/>
          </a:prstGeom>
          <a:noFill/>
          <a:ln>
            <a:noFill/>
          </a:ln>
        </p:spPr>
      </p:pic>
    </p:spTree>
    <p:extLst>
      <p:ext uri="{BB962C8B-B14F-4D97-AF65-F5344CB8AC3E}">
        <p14:creationId xmlns:p14="http://schemas.microsoft.com/office/powerpoint/2010/main" val="47510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DD674-4B78-46FB-B58C-77A11DD6CF1A}"/>
              </a:ext>
            </a:extLst>
          </p:cNvPr>
          <p:cNvSpPr>
            <a:spLocks noGrp="1"/>
          </p:cNvSpPr>
          <p:nvPr>
            <p:ph type="title"/>
          </p:nvPr>
        </p:nvSpPr>
        <p:spPr>
          <a:xfrm>
            <a:off x="720000" y="305325"/>
            <a:ext cx="6519000" cy="572700"/>
          </a:xfrm>
        </p:spPr>
        <p:txBody>
          <a:bodyPr/>
          <a:lstStyle/>
          <a:p>
            <a:r>
              <a:rPr lang="fr-FR" dirty="0"/>
              <a:t>Les </a:t>
            </a:r>
            <a:r>
              <a:rPr lang="fr-FR" dirty="0" err="1"/>
              <a:t>GANs</a:t>
            </a:r>
            <a:endParaRPr lang="fr-FR" dirty="0"/>
          </a:p>
        </p:txBody>
      </p:sp>
      <p:pic>
        <p:nvPicPr>
          <p:cNvPr id="5" name="Picture 2">
            <a:extLst>
              <a:ext uri="{FF2B5EF4-FFF2-40B4-BE49-F238E27FC236}">
                <a16:creationId xmlns:a16="http://schemas.microsoft.com/office/drawing/2014/main" id="{8E4A6E05-6E7F-4CCC-A10C-DC902C6A4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016000"/>
            <a:ext cx="3749675" cy="21085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A1BBB48F-017C-48FF-B735-AE718FA9B866}"/>
              </a:ext>
            </a:extLst>
          </p:cNvPr>
          <p:cNvSpPr txBox="1"/>
          <p:nvPr/>
        </p:nvSpPr>
        <p:spPr>
          <a:xfrm>
            <a:off x="4908552" y="1649121"/>
            <a:ext cx="3559175" cy="1384995"/>
          </a:xfrm>
          <a:prstGeom prst="rect">
            <a:avLst/>
          </a:prstGeom>
          <a:noFill/>
        </p:spPr>
        <p:txBody>
          <a:bodyPr wrap="square" rtlCol="0">
            <a:spAutoFit/>
          </a:bodyPr>
          <a:lstStyle/>
          <a:p>
            <a:r>
              <a:rPr lang="fr-FR" dirty="0">
                <a:latin typeface="Montserrat" panose="00000500000000000000" pitchFamily="2" charset="0"/>
              </a:rPr>
              <a:t>On entraine le GAN pour générer des son normaux puis on fournit des sons anormaux en entrée et la distance entre le son d’entrée et celui généré est suffisamment grand pour être détecté.</a:t>
            </a:r>
          </a:p>
        </p:txBody>
      </p:sp>
      <p:sp>
        <p:nvSpPr>
          <p:cNvPr id="7" name="ZoneTexte 6">
            <a:extLst>
              <a:ext uri="{FF2B5EF4-FFF2-40B4-BE49-F238E27FC236}">
                <a16:creationId xmlns:a16="http://schemas.microsoft.com/office/drawing/2014/main" id="{04EE7BF4-5059-4374-8FE4-58F51C6E1154}"/>
              </a:ext>
            </a:extLst>
          </p:cNvPr>
          <p:cNvSpPr txBox="1"/>
          <p:nvPr/>
        </p:nvSpPr>
        <p:spPr>
          <a:xfrm>
            <a:off x="809625" y="3384659"/>
            <a:ext cx="7864475" cy="984885"/>
          </a:xfrm>
          <a:prstGeom prst="rect">
            <a:avLst/>
          </a:prstGeom>
          <a:noFill/>
        </p:spPr>
        <p:txBody>
          <a:bodyPr wrap="square" rtlCol="0">
            <a:spAutoFit/>
          </a:bodyPr>
          <a:lstStyle/>
          <a:p>
            <a:r>
              <a:rPr lang="fr-FR" dirty="0">
                <a:latin typeface="Montserrat" panose="00000500000000000000" pitchFamily="2" charset="0"/>
              </a:rPr>
              <a:t>3 papiers intéressants à creuser :</a:t>
            </a:r>
          </a:p>
          <a:p>
            <a:pPr marL="171450" indent="-171450">
              <a:buFontTx/>
              <a:buChar char="-"/>
            </a:pPr>
            <a:r>
              <a:rPr lang="en-US" sz="1100" dirty="0">
                <a:latin typeface="Montserrat" panose="00000500000000000000" pitchFamily="2" charset="0"/>
              </a:rPr>
              <a:t>le son </a:t>
            </a:r>
            <a:r>
              <a:rPr lang="en-US" sz="1100" dirty="0" err="1">
                <a:latin typeface="Montserrat" panose="00000500000000000000" pitchFamily="2" charset="0"/>
              </a:rPr>
              <a:t>est</a:t>
            </a:r>
            <a:r>
              <a:rPr lang="en-US" sz="1100" dirty="0">
                <a:latin typeface="Montserrat" panose="00000500000000000000" pitchFamily="2" charset="0"/>
              </a:rPr>
              <a:t> </a:t>
            </a:r>
            <a:r>
              <a:rPr lang="en-US" sz="1100" dirty="0" err="1">
                <a:latin typeface="Montserrat" panose="00000500000000000000" pitchFamily="2" charset="0"/>
              </a:rPr>
              <a:t>considéré</a:t>
            </a:r>
            <a:r>
              <a:rPr lang="en-US" sz="1100" dirty="0">
                <a:latin typeface="Montserrat" panose="00000500000000000000" pitchFamily="2" charset="0"/>
              </a:rPr>
              <a:t> </a:t>
            </a:r>
            <a:r>
              <a:rPr lang="en-US" sz="1100" dirty="0" err="1">
                <a:latin typeface="Montserrat" panose="00000500000000000000" pitchFamily="2" charset="0"/>
              </a:rPr>
              <a:t>comme</a:t>
            </a:r>
            <a:r>
              <a:rPr lang="en-US" sz="1100" dirty="0">
                <a:latin typeface="Montserrat" panose="00000500000000000000" pitchFamily="2" charset="0"/>
              </a:rPr>
              <a:t> </a:t>
            </a:r>
            <a:r>
              <a:rPr lang="en-US" sz="1100" dirty="0" err="1">
                <a:latin typeface="Montserrat" panose="00000500000000000000" pitchFamily="2" charset="0"/>
              </a:rPr>
              <a:t>une</a:t>
            </a:r>
            <a:r>
              <a:rPr lang="en-US" sz="1100" dirty="0">
                <a:latin typeface="Montserrat" panose="00000500000000000000" pitchFamily="2" charset="0"/>
              </a:rPr>
              <a:t> time series : </a:t>
            </a:r>
            <a:r>
              <a:rPr lang="en-US" sz="1100" dirty="0" err="1">
                <a:latin typeface="Montserrat" panose="00000500000000000000" pitchFamily="2" charset="0"/>
                <a:hlinkClick r:id="rId4"/>
              </a:rPr>
              <a:t>TadGAN</a:t>
            </a:r>
            <a:r>
              <a:rPr lang="en-US" sz="1100" dirty="0">
                <a:latin typeface="Montserrat" panose="00000500000000000000" pitchFamily="2" charset="0"/>
                <a:hlinkClick r:id="rId4"/>
              </a:rPr>
              <a:t>: Time Series Anomaly Detection Using Generative Adversarial Networks</a:t>
            </a:r>
            <a:r>
              <a:rPr lang="en-US" sz="1100" dirty="0">
                <a:latin typeface="Montserrat" panose="00000500000000000000" pitchFamily="2" charset="0"/>
              </a:rPr>
              <a:t> :</a:t>
            </a:r>
          </a:p>
          <a:p>
            <a:pPr marL="171450" indent="-171450">
              <a:buFontTx/>
              <a:buChar char="-"/>
            </a:pPr>
            <a:r>
              <a:rPr lang="fr-FR" sz="1100" dirty="0">
                <a:latin typeface="Montserrat" panose="00000500000000000000" pitchFamily="2" charset="0"/>
              </a:rPr>
              <a:t>Analyse des spectrogrammes vu comme des images : </a:t>
            </a:r>
            <a:r>
              <a:rPr lang="en-US" sz="1100" dirty="0">
                <a:latin typeface="Montserrat" panose="00000500000000000000" pitchFamily="2" charset="0"/>
                <a:hlinkClick r:id="rId5"/>
              </a:rPr>
              <a:t>GAN-based Anomaly Detection in Imbalance Problems</a:t>
            </a:r>
            <a:r>
              <a:rPr lang="en-US" sz="1100" dirty="0">
                <a:latin typeface="Montserrat" panose="00000500000000000000" pitchFamily="2" charset="0"/>
              </a:rPr>
              <a:t> , </a:t>
            </a:r>
            <a:r>
              <a:rPr lang="en-US" sz="1100" dirty="0" err="1">
                <a:latin typeface="Montserrat" panose="00000500000000000000" pitchFamily="2" charset="0"/>
                <a:hlinkClick r:id="rId6"/>
              </a:rPr>
              <a:t>GANomaly</a:t>
            </a:r>
            <a:r>
              <a:rPr lang="en-US" sz="1100" dirty="0">
                <a:latin typeface="Montserrat" panose="00000500000000000000" pitchFamily="2" charset="0"/>
                <a:hlinkClick r:id="rId6"/>
              </a:rPr>
              <a:t>: Semi-Supervised Anomaly Detection via Adversarial Training</a:t>
            </a:r>
            <a:endParaRPr lang="fr-FR" sz="1100" dirty="0">
              <a:latin typeface="Montserrat" panose="00000500000000000000" pitchFamily="2" charset="0"/>
            </a:endParaRPr>
          </a:p>
        </p:txBody>
      </p:sp>
    </p:spTree>
    <p:extLst>
      <p:ext uri="{BB962C8B-B14F-4D97-AF65-F5344CB8AC3E}">
        <p14:creationId xmlns:p14="http://schemas.microsoft.com/office/powerpoint/2010/main" val="251988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04EB3-E4B3-4006-B075-3A2C4BFF8BCB}"/>
              </a:ext>
            </a:extLst>
          </p:cNvPr>
          <p:cNvSpPr>
            <a:spLocks noGrp="1"/>
          </p:cNvSpPr>
          <p:nvPr>
            <p:ph type="title"/>
          </p:nvPr>
        </p:nvSpPr>
        <p:spPr>
          <a:xfrm>
            <a:off x="2205900" y="2203975"/>
            <a:ext cx="4949100" cy="812275"/>
          </a:xfrm>
        </p:spPr>
        <p:txBody>
          <a:bodyPr/>
          <a:lstStyle/>
          <a:p>
            <a:r>
              <a:rPr lang="fr-FR" sz="4000" dirty="0"/>
              <a:t>MERCI</a:t>
            </a:r>
          </a:p>
        </p:txBody>
      </p:sp>
    </p:spTree>
    <p:extLst>
      <p:ext uri="{BB962C8B-B14F-4D97-AF65-F5344CB8AC3E}">
        <p14:creationId xmlns:p14="http://schemas.microsoft.com/office/powerpoint/2010/main" val="4731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4" name="Google Shape;604;p46"/>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605" name="Google Shape;605;p46"/>
          <p:cNvSpPr txBox="1">
            <a:spLocks noGrp="1"/>
          </p:cNvSpPr>
          <p:nvPr>
            <p:ph type="title"/>
          </p:nvPr>
        </p:nvSpPr>
        <p:spPr>
          <a:xfrm>
            <a:off x="4338400" y="173003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a:t>Le problème et les enjeux</a:t>
            </a:r>
          </a:p>
        </p:txBody>
      </p:sp>
      <p:sp>
        <p:nvSpPr>
          <p:cNvPr id="607" name="Google Shape;607;p46"/>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3;p35">
            <a:extLst>
              <a:ext uri="{FF2B5EF4-FFF2-40B4-BE49-F238E27FC236}">
                <a16:creationId xmlns:a16="http://schemas.microsoft.com/office/drawing/2014/main" id="{91AFBAD8-3EC2-4A2C-8052-5E3F0C2221BC}"/>
              </a:ext>
            </a:extLst>
          </p:cNvPr>
          <p:cNvSpPr/>
          <p:nvPr/>
        </p:nvSpPr>
        <p:spPr>
          <a:xfrm>
            <a:off x="2558660" y="651286"/>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3" name="Google Shape;458;p35">
            <a:extLst>
              <a:ext uri="{FF2B5EF4-FFF2-40B4-BE49-F238E27FC236}">
                <a16:creationId xmlns:a16="http://schemas.microsoft.com/office/drawing/2014/main" id="{98979E65-3BE1-4E79-BF33-5CD6E67EB1C8}"/>
              </a:ext>
            </a:extLst>
          </p:cNvPr>
          <p:cNvSpPr txBox="1">
            <a:spLocks/>
          </p:cNvSpPr>
          <p:nvPr/>
        </p:nvSpPr>
        <p:spPr>
          <a:xfrm>
            <a:off x="2706227" y="622949"/>
            <a:ext cx="666600" cy="4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a:latin typeface="Montserrat"/>
                <a:ea typeface="Montserrat"/>
                <a:cs typeface="Montserrat"/>
                <a:sym typeface="Montserrat"/>
              </a:rPr>
              <a:t>01</a:t>
            </a:r>
          </a:p>
        </p:txBody>
      </p:sp>
      <p:pic>
        <p:nvPicPr>
          <p:cNvPr id="15" name="Google Shape;4136;p77">
            <a:extLst>
              <a:ext uri="{FF2B5EF4-FFF2-40B4-BE49-F238E27FC236}">
                <a16:creationId xmlns:a16="http://schemas.microsoft.com/office/drawing/2014/main" id="{167F9804-B20E-4994-9528-C2582E896127}"/>
              </a:ext>
            </a:extLst>
          </p:cNvPr>
          <p:cNvPicPr preferRelativeResize="0"/>
          <p:nvPr/>
        </p:nvPicPr>
        <p:blipFill>
          <a:blip r:embed="rId3">
            <a:alphaModFix/>
          </a:blip>
          <a:stretch>
            <a:fillRect/>
          </a:stretch>
        </p:blipFill>
        <p:spPr>
          <a:xfrm>
            <a:off x="1225586" y="1591925"/>
            <a:ext cx="2090261" cy="2490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D588C-9309-421B-BEAB-601C920D04D8}"/>
              </a:ext>
            </a:extLst>
          </p:cNvPr>
          <p:cNvSpPr>
            <a:spLocks noGrp="1"/>
          </p:cNvSpPr>
          <p:nvPr>
            <p:ph type="title"/>
          </p:nvPr>
        </p:nvSpPr>
        <p:spPr>
          <a:xfrm>
            <a:off x="720000" y="445025"/>
            <a:ext cx="6042900" cy="578913"/>
          </a:xfrm>
        </p:spPr>
        <p:txBody>
          <a:bodyPr/>
          <a:lstStyle/>
          <a:p>
            <a:r>
              <a:rPr lang="fr-FR" dirty="0"/>
              <a:t>Détecter une panne potentielle</a:t>
            </a:r>
          </a:p>
        </p:txBody>
      </p:sp>
      <p:sp>
        <p:nvSpPr>
          <p:cNvPr id="3" name="Sous-titre 2">
            <a:extLst>
              <a:ext uri="{FF2B5EF4-FFF2-40B4-BE49-F238E27FC236}">
                <a16:creationId xmlns:a16="http://schemas.microsoft.com/office/drawing/2014/main" id="{E0A08A85-48C7-4234-9411-663FA743D108}"/>
              </a:ext>
            </a:extLst>
          </p:cNvPr>
          <p:cNvSpPr>
            <a:spLocks noGrp="1"/>
          </p:cNvSpPr>
          <p:nvPr>
            <p:ph type="subTitle" idx="1"/>
          </p:nvPr>
        </p:nvSpPr>
        <p:spPr>
          <a:xfrm>
            <a:off x="815250" y="3150763"/>
            <a:ext cx="4189800" cy="1458700"/>
          </a:xfrm>
        </p:spPr>
        <p:txBody>
          <a:bodyPr/>
          <a:lstStyle/>
          <a:p>
            <a:r>
              <a:rPr lang="fr-FR" sz="1600" b="1" dirty="0"/>
              <a:t>Comment ?</a:t>
            </a:r>
          </a:p>
          <a:p>
            <a:pPr marL="114300" indent="0"/>
            <a:endParaRPr lang="fr-FR" dirty="0"/>
          </a:p>
          <a:p>
            <a:pPr>
              <a:buFont typeface="Arial" panose="020B0604020202020204" pitchFamily="34" charset="0"/>
              <a:buChar char="•"/>
            </a:pPr>
            <a:r>
              <a:rPr lang="fr-FR" dirty="0"/>
              <a:t>A partir de l’enregistrement sonore de la machine en fonctionnement</a:t>
            </a:r>
          </a:p>
          <a:p>
            <a:pPr>
              <a:buFont typeface="Arial" panose="020B0604020202020204" pitchFamily="34" charset="0"/>
              <a:buChar char="•"/>
            </a:pPr>
            <a:r>
              <a:rPr lang="fr-FR" dirty="0"/>
              <a:t>Sans avoir de données labellisées (apprentissage non supervisé)</a:t>
            </a:r>
          </a:p>
        </p:txBody>
      </p:sp>
      <p:sp>
        <p:nvSpPr>
          <p:cNvPr id="4" name="Sous-titre 2">
            <a:extLst>
              <a:ext uri="{FF2B5EF4-FFF2-40B4-BE49-F238E27FC236}">
                <a16:creationId xmlns:a16="http://schemas.microsoft.com/office/drawing/2014/main" id="{9D214E4F-84B8-47FE-9BAA-52A40A9311EA}"/>
              </a:ext>
            </a:extLst>
          </p:cNvPr>
          <p:cNvSpPr txBox="1">
            <a:spLocks/>
          </p:cNvSpPr>
          <p:nvPr/>
        </p:nvSpPr>
        <p:spPr>
          <a:xfrm>
            <a:off x="325050" y="1204913"/>
            <a:ext cx="4189800" cy="1749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a:buNone/>
              <a:defRPr sz="1400" b="0" i="0" u="none" strike="noStrike" cap="none">
                <a:solidFill>
                  <a:srgbClr val="21212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fr-FR" sz="1600" b="1" dirty="0"/>
              <a:t>Pourquoi ?</a:t>
            </a:r>
          </a:p>
          <a:p>
            <a:endParaRPr lang="fr-FR" dirty="0"/>
          </a:p>
          <a:p>
            <a:r>
              <a:rPr lang="fr-FR" dirty="0"/>
              <a:t>Pour pouvoir réparer une machine avant</a:t>
            </a:r>
          </a:p>
          <a:p>
            <a:r>
              <a:rPr lang="fr-FR" dirty="0"/>
              <a:t>quelle ne soit vraiment en panne (arrêtée)</a:t>
            </a:r>
          </a:p>
          <a:p>
            <a:r>
              <a:rPr lang="fr-FR" dirty="0"/>
              <a:t>et réduire le temps d’immobilisation,</a:t>
            </a:r>
          </a:p>
          <a:p>
            <a:r>
              <a:rPr lang="fr-FR" dirty="0"/>
              <a:t>maintenance « prédictive » pendant des</a:t>
            </a:r>
          </a:p>
          <a:p>
            <a:r>
              <a:rPr lang="fr-FR" dirty="0"/>
              <a:t>plages de temps adéquat</a:t>
            </a:r>
          </a:p>
        </p:txBody>
      </p:sp>
      <p:sp>
        <p:nvSpPr>
          <p:cNvPr id="5" name="Sous-titre 2">
            <a:extLst>
              <a:ext uri="{FF2B5EF4-FFF2-40B4-BE49-F238E27FC236}">
                <a16:creationId xmlns:a16="http://schemas.microsoft.com/office/drawing/2014/main" id="{373EAE63-D83C-40EE-8E48-6D0E32A78A23}"/>
              </a:ext>
            </a:extLst>
          </p:cNvPr>
          <p:cNvSpPr txBox="1">
            <a:spLocks/>
          </p:cNvSpPr>
          <p:nvPr/>
        </p:nvSpPr>
        <p:spPr>
          <a:xfrm>
            <a:off x="4839561" y="1358000"/>
            <a:ext cx="4189800" cy="145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a:buNone/>
              <a:defRPr sz="1400" b="0" i="0" u="none" strike="noStrike" cap="none">
                <a:solidFill>
                  <a:srgbClr val="21212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r>
              <a:rPr lang="fr-FR" sz="1600" b="1" dirty="0"/>
              <a:t>Où ?</a:t>
            </a:r>
          </a:p>
          <a:p>
            <a:endParaRPr lang="fr-FR" dirty="0"/>
          </a:p>
          <a:p>
            <a:pPr marL="114300" indent="0"/>
            <a:r>
              <a:rPr lang="fr-FR" dirty="0"/>
              <a:t>Dans un cadre industriel, machine dans un atelier / sur une ligne de production, isolée (peu de passage permettant de détecter un problème), …</a:t>
            </a:r>
          </a:p>
        </p:txBody>
      </p:sp>
      <p:pic>
        <p:nvPicPr>
          <p:cNvPr id="2050" name="Picture 2">
            <a:extLst>
              <a:ext uri="{FF2B5EF4-FFF2-40B4-BE49-F238E27FC236}">
                <a16:creationId xmlns:a16="http://schemas.microsoft.com/office/drawing/2014/main" id="{5DB01F1E-F60D-4B53-82D7-91A6CAFF4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580" y="3028951"/>
            <a:ext cx="2119313" cy="145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8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4" name="Google Shape;604;p46"/>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605" name="Google Shape;605;p46"/>
          <p:cNvSpPr txBox="1">
            <a:spLocks noGrp="1"/>
          </p:cNvSpPr>
          <p:nvPr>
            <p:ph type="title"/>
          </p:nvPr>
        </p:nvSpPr>
        <p:spPr>
          <a:xfrm>
            <a:off x="4338400" y="173003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Les Données</a:t>
            </a:r>
          </a:p>
        </p:txBody>
      </p:sp>
      <p:sp>
        <p:nvSpPr>
          <p:cNvPr id="607" name="Google Shape;607;p46"/>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2;p35">
            <a:extLst>
              <a:ext uri="{FF2B5EF4-FFF2-40B4-BE49-F238E27FC236}">
                <a16:creationId xmlns:a16="http://schemas.microsoft.com/office/drawing/2014/main" id="{655B012D-1214-4C61-A870-85B16852D59A}"/>
              </a:ext>
            </a:extLst>
          </p:cNvPr>
          <p:cNvSpPr/>
          <p:nvPr/>
        </p:nvSpPr>
        <p:spPr>
          <a:xfrm rot="2472471">
            <a:off x="2578469" y="646302"/>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 name="Google Shape;462;p35">
            <a:extLst>
              <a:ext uri="{FF2B5EF4-FFF2-40B4-BE49-F238E27FC236}">
                <a16:creationId xmlns:a16="http://schemas.microsoft.com/office/drawing/2014/main" id="{FBDA0D74-A6B1-4D2D-A511-79007D33B741}"/>
              </a:ext>
            </a:extLst>
          </p:cNvPr>
          <p:cNvSpPr txBox="1">
            <a:spLocks/>
          </p:cNvSpPr>
          <p:nvPr/>
        </p:nvSpPr>
        <p:spPr>
          <a:xfrm>
            <a:off x="2662920" y="618661"/>
            <a:ext cx="666600" cy="4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latin typeface="Montserrat"/>
                <a:ea typeface="Montserrat"/>
                <a:cs typeface="Montserrat"/>
                <a:sym typeface="Montserrat"/>
              </a:rPr>
              <a:t>02</a:t>
            </a:r>
          </a:p>
        </p:txBody>
      </p:sp>
      <p:pic>
        <p:nvPicPr>
          <p:cNvPr id="15" name="Google Shape;4128;p76">
            <a:extLst>
              <a:ext uri="{FF2B5EF4-FFF2-40B4-BE49-F238E27FC236}">
                <a16:creationId xmlns:a16="http://schemas.microsoft.com/office/drawing/2014/main" id="{12C34B30-6163-48D2-8E3C-57A9DF3E948A}"/>
              </a:ext>
            </a:extLst>
          </p:cNvPr>
          <p:cNvPicPr preferRelativeResize="0"/>
          <p:nvPr/>
        </p:nvPicPr>
        <p:blipFill>
          <a:blip r:embed="rId3">
            <a:alphaModFix/>
          </a:blip>
          <a:stretch>
            <a:fillRect/>
          </a:stretch>
        </p:blipFill>
        <p:spPr>
          <a:xfrm>
            <a:off x="1091718" y="1747232"/>
            <a:ext cx="2418850" cy="2418850"/>
          </a:xfrm>
          <a:prstGeom prst="rect">
            <a:avLst/>
          </a:prstGeom>
          <a:noFill/>
          <a:ln>
            <a:noFill/>
          </a:ln>
        </p:spPr>
      </p:pic>
    </p:spTree>
    <p:extLst>
      <p:ext uri="{BB962C8B-B14F-4D97-AF65-F5344CB8AC3E}">
        <p14:creationId xmlns:p14="http://schemas.microsoft.com/office/powerpoint/2010/main" val="197140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EB035D61-A3E6-4874-BB10-FC07F2951458}"/>
              </a:ext>
            </a:extLst>
          </p:cNvPr>
          <p:cNvPicPr/>
          <p:nvPr/>
        </p:nvPicPr>
        <p:blipFill>
          <a:blip r:embed="rId3"/>
          <a:srcRect/>
          <a:stretch>
            <a:fillRect/>
          </a:stretch>
        </p:blipFill>
        <p:spPr>
          <a:xfrm>
            <a:off x="4162226" y="2487035"/>
            <a:ext cx="742950" cy="1823036"/>
          </a:xfrm>
          <a:prstGeom prst="rect">
            <a:avLst/>
          </a:prstGeom>
          <a:ln/>
        </p:spPr>
      </p:pic>
      <p:sp>
        <p:nvSpPr>
          <p:cNvPr id="5" name="ZoneTexte 4">
            <a:extLst>
              <a:ext uri="{FF2B5EF4-FFF2-40B4-BE49-F238E27FC236}">
                <a16:creationId xmlns:a16="http://schemas.microsoft.com/office/drawing/2014/main" id="{4ABD60CF-D074-45DF-8A13-4B37FEF3F273}"/>
              </a:ext>
            </a:extLst>
          </p:cNvPr>
          <p:cNvSpPr txBox="1"/>
          <p:nvPr/>
        </p:nvSpPr>
        <p:spPr>
          <a:xfrm>
            <a:off x="530857" y="1038225"/>
            <a:ext cx="5253361" cy="815608"/>
          </a:xfrm>
          <a:prstGeom prst="rect">
            <a:avLst/>
          </a:prstGeom>
          <a:noFill/>
        </p:spPr>
        <p:txBody>
          <a:bodyPr wrap="none" rtlCol="0">
            <a:spAutoFit/>
          </a:bodyPr>
          <a:lstStyle/>
          <a:p>
            <a:r>
              <a:rPr lang="fr-FR" dirty="0">
                <a:latin typeface="Montserrat" panose="00000500000000000000" pitchFamily="2" charset="0"/>
              </a:rPr>
              <a:t>9 Go de fichiers sonores venant de 2 </a:t>
            </a:r>
            <a:r>
              <a:rPr lang="fr-FR" dirty="0" err="1">
                <a:latin typeface="Montserrat" panose="00000500000000000000" pitchFamily="2" charset="0"/>
              </a:rPr>
              <a:t>datasets</a:t>
            </a:r>
            <a:r>
              <a:rPr lang="fr-FR" dirty="0">
                <a:latin typeface="Montserrat" panose="00000500000000000000" pitchFamily="2" charset="0"/>
              </a:rPr>
              <a:t> construits :</a:t>
            </a:r>
          </a:p>
          <a:p>
            <a:pPr marL="285750" indent="-285750">
              <a:buFont typeface="Arial" panose="020B0604020202020204" pitchFamily="34" charset="0"/>
              <a:buChar char="•"/>
            </a:pPr>
            <a:endParaRPr lang="fr-FR" sz="1100" dirty="0">
              <a:latin typeface="Montserrat" panose="00000500000000000000" pitchFamily="2" charset="0"/>
              <a:hlinkClick r:id="rId4"/>
            </a:endParaRPr>
          </a:p>
          <a:p>
            <a:pPr marL="285750" indent="-285750">
              <a:buFont typeface="Arial" panose="020B0604020202020204" pitchFamily="34" charset="0"/>
              <a:buChar char="•"/>
            </a:pPr>
            <a:r>
              <a:rPr lang="fr-FR" sz="1100" dirty="0" err="1">
                <a:latin typeface="Montserrat" panose="00000500000000000000" pitchFamily="2" charset="0"/>
                <a:hlinkClick r:id="rId4"/>
              </a:rPr>
              <a:t>ToyADMOS</a:t>
            </a:r>
            <a:r>
              <a:rPr lang="fr-FR" sz="1100" dirty="0">
                <a:latin typeface="Montserrat" panose="00000500000000000000" pitchFamily="2" charset="0"/>
              </a:rPr>
              <a:t> : bruit provenant de « jouets » (</a:t>
            </a:r>
            <a:r>
              <a:rPr lang="fr-FR" sz="1100" dirty="0" err="1">
                <a:latin typeface="Montserrat" panose="00000500000000000000" pitchFamily="2" charset="0"/>
              </a:rPr>
              <a:t>ToyCar</a:t>
            </a:r>
            <a:r>
              <a:rPr lang="fr-FR" sz="1100" dirty="0">
                <a:latin typeface="Montserrat" panose="00000500000000000000" pitchFamily="2" charset="0"/>
              </a:rPr>
              <a:t>, </a:t>
            </a:r>
            <a:r>
              <a:rPr lang="fr-FR" sz="1100" dirty="0" err="1">
                <a:latin typeface="Montserrat" panose="00000500000000000000" pitchFamily="2" charset="0"/>
              </a:rPr>
              <a:t>ToyConveyor</a:t>
            </a:r>
            <a:r>
              <a:rPr lang="fr-FR" sz="1100" dirty="0">
                <a:latin typeface="Montserrat" panose="00000500000000000000" pitchFamily="2" charset="0"/>
              </a:rPr>
              <a:t>)</a:t>
            </a:r>
          </a:p>
          <a:p>
            <a:pPr marL="285750" indent="-285750">
              <a:buFont typeface="Arial" panose="020B0604020202020204" pitchFamily="34" charset="0"/>
              <a:buChar char="•"/>
            </a:pPr>
            <a:r>
              <a:rPr lang="fr-FR" sz="1100" dirty="0">
                <a:latin typeface="Montserrat" panose="00000500000000000000" pitchFamily="2" charset="0"/>
                <a:hlinkClick r:id="rId5"/>
              </a:rPr>
              <a:t>MIMII</a:t>
            </a:r>
            <a:r>
              <a:rPr lang="fr-FR" sz="1100" dirty="0">
                <a:latin typeface="Montserrat" panose="00000500000000000000" pitchFamily="2" charset="0"/>
              </a:rPr>
              <a:t> : bruit de machines industrielles (fan, </a:t>
            </a:r>
            <a:r>
              <a:rPr lang="fr-FR" sz="1100" dirty="0" err="1">
                <a:latin typeface="Montserrat" panose="00000500000000000000" pitchFamily="2" charset="0"/>
              </a:rPr>
              <a:t>pump</a:t>
            </a:r>
            <a:r>
              <a:rPr lang="fr-FR" sz="1100" dirty="0">
                <a:latin typeface="Montserrat" panose="00000500000000000000" pitchFamily="2" charset="0"/>
              </a:rPr>
              <a:t>, </a:t>
            </a:r>
            <a:r>
              <a:rPr lang="fr-FR" sz="1100" dirty="0" err="1">
                <a:latin typeface="Montserrat" panose="00000500000000000000" pitchFamily="2" charset="0"/>
              </a:rPr>
              <a:t>slider</a:t>
            </a:r>
            <a:r>
              <a:rPr lang="fr-FR" sz="1100" dirty="0">
                <a:latin typeface="Montserrat" panose="00000500000000000000" pitchFamily="2" charset="0"/>
              </a:rPr>
              <a:t>, valve)</a:t>
            </a:r>
          </a:p>
        </p:txBody>
      </p:sp>
      <p:pic>
        <p:nvPicPr>
          <p:cNvPr id="8194" name="Picture 2">
            <a:extLst>
              <a:ext uri="{FF2B5EF4-FFF2-40B4-BE49-F238E27FC236}">
                <a16:creationId xmlns:a16="http://schemas.microsoft.com/office/drawing/2014/main" id="{FCB5C3AB-48B2-423D-AB8C-591EF04915A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9815"/>
          <a:stretch/>
        </p:blipFill>
        <p:spPr bwMode="auto">
          <a:xfrm>
            <a:off x="6272213" y="461446"/>
            <a:ext cx="1562100" cy="174654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A424F5F0-8E42-40C3-BB34-71744C422517}"/>
              </a:ext>
            </a:extLst>
          </p:cNvPr>
          <p:cNvSpPr txBox="1"/>
          <p:nvPr/>
        </p:nvSpPr>
        <p:spPr>
          <a:xfrm>
            <a:off x="514408" y="2775393"/>
            <a:ext cx="3414717" cy="861774"/>
          </a:xfrm>
          <a:prstGeom prst="rect">
            <a:avLst/>
          </a:prstGeom>
          <a:noFill/>
        </p:spPr>
        <p:txBody>
          <a:bodyPr wrap="none" rtlCol="0">
            <a:spAutoFit/>
          </a:bodyPr>
          <a:lstStyle/>
          <a:p>
            <a:r>
              <a:rPr lang="fr-FR" dirty="0">
                <a:latin typeface="Montserrat" panose="00000500000000000000" pitchFamily="2" charset="0"/>
              </a:rPr>
              <a:t>2 </a:t>
            </a:r>
            <a:r>
              <a:rPr lang="fr-FR" dirty="0" err="1">
                <a:latin typeface="Montserrat" panose="00000500000000000000" pitchFamily="2" charset="0"/>
              </a:rPr>
              <a:t>datasets</a:t>
            </a:r>
            <a:r>
              <a:rPr lang="fr-FR" dirty="0">
                <a:latin typeface="Montserrat" panose="00000500000000000000" pitchFamily="2" charset="0"/>
              </a:rPr>
              <a:t> organisés en répertoire:</a:t>
            </a:r>
          </a:p>
          <a:p>
            <a:endParaRPr lang="fr-FR" dirty="0">
              <a:latin typeface="Montserrat" panose="00000500000000000000" pitchFamily="2" charset="0"/>
            </a:endParaRPr>
          </a:p>
          <a:p>
            <a:pPr marL="171450" indent="-171450">
              <a:buFont typeface="Arial" panose="020B0604020202020204" pitchFamily="34" charset="0"/>
              <a:buChar char="•"/>
            </a:pPr>
            <a:r>
              <a:rPr lang="fr-FR" sz="1100" dirty="0">
                <a:latin typeface="Montserrat" panose="00000500000000000000" pitchFamily="2" charset="0"/>
              </a:rPr>
              <a:t>Train : ne contenant que des sons normaux</a:t>
            </a:r>
          </a:p>
          <a:p>
            <a:pPr marL="171450" indent="-171450">
              <a:buFont typeface="Arial" panose="020B0604020202020204" pitchFamily="34" charset="0"/>
              <a:buChar char="•"/>
            </a:pPr>
            <a:r>
              <a:rPr lang="fr-FR" sz="1100" dirty="0">
                <a:latin typeface="Montserrat" panose="00000500000000000000" pitchFamily="2" charset="0"/>
              </a:rPr>
              <a:t>Test : contenant les 2 types de sons</a:t>
            </a:r>
          </a:p>
        </p:txBody>
      </p:sp>
      <p:grpSp>
        <p:nvGrpSpPr>
          <p:cNvPr id="26" name="Groupe 25">
            <a:extLst>
              <a:ext uri="{FF2B5EF4-FFF2-40B4-BE49-F238E27FC236}">
                <a16:creationId xmlns:a16="http://schemas.microsoft.com/office/drawing/2014/main" id="{7E53AE1A-A880-42EB-9A88-2F3301619666}"/>
              </a:ext>
            </a:extLst>
          </p:cNvPr>
          <p:cNvGrpSpPr/>
          <p:nvPr/>
        </p:nvGrpSpPr>
        <p:grpSpPr>
          <a:xfrm>
            <a:off x="5360324" y="2986793"/>
            <a:ext cx="3019490" cy="1188636"/>
            <a:chOff x="5050762" y="3641774"/>
            <a:chExt cx="3019490" cy="1188636"/>
          </a:xfrm>
        </p:grpSpPr>
        <p:grpSp>
          <p:nvGrpSpPr>
            <p:cNvPr id="13" name="Groupe 12">
              <a:extLst>
                <a:ext uri="{FF2B5EF4-FFF2-40B4-BE49-F238E27FC236}">
                  <a16:creationId xmlns:a16="http://schemas.microsoft.com/office/drawing/2014/main" id="{18D6B1A4-736A-455E-803B-D3557FDE2B83}"/>
                </a:ext>
              </a:extLst>
            </p:cNvPr>
            <p:cNvGrpSpPr/>
            <p:nvPr/>
          </p:nvGrpSpPr>
          <p:grpSpPr>
            <a:xfrm>
              <a:off x="5210174" y="4138086"/>
              <a:ext cx="2860078" cy="307777"/>
              <a:chOff x="3508834" y="4129633"/>
              <a:chExt cx="2860078" cy="307777"/>
            </a:xfrm>
          </p:grpSpPr>
          <p:sp>
            <p:nvSpPr>
              <p:cNvPr id="6" name="ZoneTexte 5">
                <a:extLst>
                  <a:ext uri="{FF2B5EF4-FFF2-40B4-BE49-F238E27FC236}">
                    <a16:creationId xmlns:a16="http://schemas.microsoft.com/office/drawing/2014/main" id="{90233F71-6B1F-4140-A114-80719FB0E176}"/>
                  </a:ext>
                </a:extLst>
              </p:cNvPr>
              <p:cNvSpPr txBox="1"/>
              <p:nvPr/>
            </p:nvSpPr>
            <p:spPr>
              <a:xfrm>
                <a:off x="3508834" y="4129633"/>
                <a:ext cx="2860078" cy="307777"/>
              </a:xfrm>
              <a:prstGeom prst="rect">
                <a:avLst/>
              </a:prstGeom>
              <a:noFill/>
            </p:spPr>
            <p:txBody>
              <a:bodyPr wrap="none" rtlCol="0">
                <a:spAutoFit/>
              </a:bodyPr>
              <a:lstStyle/>
              <a:p>
                <a:r>
                  <a:rPr lang="fr-FR" dirty="0">
                    <a:latin typeface="Montserrat" panose="00000500000000000000" pitchFamily="2" charset="0"/>
                  </a:rPr>
                  <a:t>normal_id_00_00000000.wav</a:t>
                </a:r>
              </a:p>
            </p:txBody>
          </p:sp>
          <p:sp>
            <p:nvSpPr>
              <p:cNvPr id="8" name="Rectangle 7">
                <a:extLst>
                  <a:ext uri="{FF2B5EF4-FFF2-40B4-BE49-F238E27FC236}">
                    <a16:creationId xmlns:a16="http://schemas.microsoft.com/office/drawing/2014/main" id="{E3C87F5C-FF6C-4F82-BE14-CA04258C4536}"/>
                  </a:ext>
                </a:extLst>
              </p:cNvPr>
              <p:cNvSpPr/>
              <p:nvPr/>
            </p:nvSpPr>
            <p:spPr>
              <a:xfrm>
                <a:off x="3508834" y="4129633"/>
                <a:ext cx="785813" cy="307777"/>
              </a:xfrm>
              <a:prstGeom prst="rect">
                <a:avLst/>
              </a:prstGeom>
              <a:solidFill>
                <a:srgbClr val="C5D9FF">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762AEDDF-7048-47DD-9AF8-2B3AC6CB2AB6}"/>
                  </a:ext>
                </a:extLst>
              </p:cNvPr>
              <p:cNvSpPr/>
              <p:nvPr/>
            </p:nvSpPr>
            <p:spPr>
              <a:xfrm>
                <a:off x="4299408" y="4129633"/>
                <a:ext cx="585789" cy="307777"/>
              </a:xfrm>
              <a:prstGeom prst="rect">
                <a:avLst/>
              </a:prstGeom>
              <a:solidFill>
                <a:schemeClr val="bg2">
                  <a:lumMod val="60000"/>
                  <a:lumOff val="40000"/>
                  <a:alpha val="50196"/>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3E7D5361-B0DC-4633-8C3C-4878227E6E1E}"/>
                  </a:ext>
                </a:extLst>
              </p:cNvPr>
              <p:cNvSpPr/>
              <p:nvPr/>
            </p:nvSpPr>
            <p:spPr>
              <a:xfrm>
                <a:off x="4885197" y="4129633"/>
                <a:ext cx="995361" cy="307777"/>
              </a:xfrm>
              <a:prstGeom prst="rect">
                <a:avLst/>
              </a:prstGeom>
              <a:solidFill>
                <a:schemeClr val="tx1">
                  <a:lumMod val="75000"/>
                  <a:lumOff val="25000"/>
                  <a:alpha val="50196"/>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12" name="ZoneTexte 11">
              <a:extLst>
                <a:ext uri="{FF2B5EF4-FFF2-40B4-BE49-F238E27FC236}">
                  <a16:creationId xmlns:a16="http://schemas.microsoft.com/office/drawing/2014/main" id="{5E383C8A-7CD4-4B3E-8D4C-285260767E11}"/>
                </a:ext>
              </a:extLst>
            </p:cNvPr>
            <p:cNvSpPr txBox="1"/>
            <p:nvPr/>
          </p:nvSpPr>
          <p:spPr>
            <a:xfrm>
              <a:off x="5050762" y="3753539"/>
              <a:ext cx="1104635" cy="215444"/>
            </a:xfrm>
            <a:prstGeom prst="rect">
              <a:avLst/>
            </a:prstGeom>
            <a:solidFill>
              <a:srgbClr val="E2ECFF"/>
            </a:solidFill>
          </p:spPr>
          <p:txBody>
            <a:bodyPr wrap="square" rtlCol="0">
              <a:spAutoFit/>
            </a:bodyPr>
            <a:lstStyle/>
            <a:p>
              <a:pPr algn="ctr"/>
              <a:r>
                <a:rPr lang="fr-FR" sz="800" dirty="0">
                  <a:latin typeface="Montserrat" panose="00000500000000000000" pitchFamily="2" charset="0"/>
                </a:rPr>
                <a:t>normal / </a:t>
              </a:r>
              <a:r>
                <a:rPr lang="fr-FR" sz="800" dirty="0" err="1">
                  <a:latin typeface="Montserrat" panose="00000500000000000000" pitchFamily="2" charset="0"/>
                </a:rPr>
                <a:t>anomaly</a:t>
              </a:r>
              <a:endParaRPr lang="fr-FR" sz="800" dirty="0">
                <a:latin typeface="Montserrat" panose="00000500000000000000" pitchFamily="2" charset="0"/>
              </a:endParaRPr>
            </a:p>
          </p:txBody>
        </p:sp>
        <p:sp>
          <p:nvSpPr>
            <p:cNvPr id="16" name="ZoneTexte 15">
              <a:extLst>
                <a:ext uri="{FF2B5EF4-FFF2-40B4-BE49-F238E27FC236}">
                  <a16:creationId xmlns:a16="http://schemas.microsoft.com/office/drawing/2014/main" id="{EA2490BF-CCFD-4D94-8211-2DA9E399976B}"/>
                </a:ext>
              </a:extLst>
            </p:cNvPr>
            <p:cNvSpPr txBox="1"/>
            <p:nvPr/>
          </p:nvSpPr>
          <p:spPr>
            <a:xfrm>
              <a:off x="5900735" y="4614966"/>
              <a:ext cx="785814" cy="215444"/>
            </a:xfrm>
            <a:prstGeom prst="rect">
              <a:avLst/>
            </a:prstGeom>
            <a:solidFill>
              <a:srgbClr val="B7C3EC"/>
            </a:solidFill>
          </p:spPr>
          <p:txBody>
            <a:bodyPr wrap="square" rtlCol="0">
              <a:spAutoFit/>
            </a:bodyPr>
            <a:lstStyle/>
            <a:p>
              <a:pPr algn="ctr"/>
              <a:r>
                <a:rPr lang="fr-FR" sz="800" dirty="0">
                  <a:latin typeface="Montserrat" panose="00000500000000000000" pitchFamily="2" charset="0"/>
                </a:rPr>
                <a:t>ID machine</a:t>
              </a:r>
            </a:p>
          </p:txBody>
        </p:sp>
        <p:sp>
          <p:nvSpPr>
            <p:cNvPr id="17" name="ZoneTexte 16">
              <a:extLst>
                <a:ext uri="{FF2B5EF4-FFF2-40B4-BE49-F238E27FC236}">
                  <a16:creationId xmlns:a16="http://schemas.microsoft.com/office/drawing/2014/main" id="{7BB87A46-8AB3-4764-8220-363850ED290D}"/>
                </a:ext>
              </a:extLst>
            </p:cNvPr>
            <p:cNvSpPr txBox="1"/>
            <p:nvPr/>
          </p:nvSpPr>
          <p:spPr>
            <a:xfrm>
              <a:off x="6565104" y="3641774"/>
              <a:ext cx="1038226" cy="338554"/>
            </a:xfrm>
            <a:prstGeom prst="rect">
              <a:avLst/>
            </a:prstGeom>
            <a:solidFill>
              <a:srgbClr val="8D9FD5"/>
            </a:solidFill>
          </p:spPr>
          <p:txBody>
            <a:bodyPr wrap="square" rtlCol="0">
              <a:spAutoFit/>
            </a:bodyPr>
            <a:lstStyle/>
            <a:p>
              <a:pPr algn="ctr"/>
              <a:r>
                <a:rPr lang="fr-FR" sz="800" dirty="0" err="1">
                  <a:latin typeface="Montserrat" panose="00000500000000000000" pitchFamily="2" charset="0"/>
                </a:rPr>
                <a:t>Num</a:t>
              </a:r>
              <a:r>
                <a:rPr lang="fr-FR" sz="800" dirty="0">
                  <a:latin typeface="Montserrat" panose="00000500000000000000" pitchFamily="2" charset="0"/>
                </a:rPr>
                <a:t> enregistrement</a:t>
              </a:r>
            </a:p>
          </p:txBody>
        </p:sp>
        <p:cxnSp>
          <p:nvCxnSpPr>
            <p:cNvPr id="18" name="Connecteur droit avec flèche 17">
              <a:extLst>
                <a:ext uri="{FF2B5EF4-FFF2-40B4-BE49-F238E27FC236}">
                  <a16:creationId xmlns:a16="http://schemas.microsoft.com/office/drawing/2014/main" id="{A3003FE7-6F66-410C-B8D1-CC5B38FA95A9}"/>
                </a:ext>
              </a:extLst>
            </p:cNvPr>
            <p:cNvCxnSpPr>
              <a:stCxn id="12" idx="2"/>
              <a:endCxn id="8" idx="0"/>
            </p:cNvCxnSpPr>
            <p:nvPr/>
          </p:nvCxnSpPr>
          <p:spPr>
            <a:xfrm>
              <a:off x="5603080" y="3968983"/>
              <a:ext cx="1" cy="1691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eur droit avec flèche 19">
              <a:extLst>
                <a:ext uri="{FF2B5EF4-FFF2-40B4-BE49-F238E27FC236}">
                  <a16:creationId xmlns:a16="http://schemas.microsoft.com/office/drawing/2014/main" id="{803DB78B-6829-4DF9-B498-ABF6F89FB5AF}"/>
                </a:ext>
              </a:extLst>
            </p:cNvPr>
            <p:cNvCxnSpPr>
              <a:cxnSpLocks/>
              <a:stCxn id="16" idx="0"/>
              <a:endCxn id="10" idx="2"/>
            </p:cNvCxnSpPr>
            <p:nvPr/>
          </p:nvCxnSpPr>
          <p:spPr>
            <a:xfrm flipV="1">
              <a:off x="6293642" y="4445863"/>
              <a:ext cx="1" cy="1691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4A8B6F76-C820-4259-9F7E-D5D1C8008070}"/>
                </a:ext>
              </a:extLst>
            </p:cNvPr>
            <p:cNvCxnSpPr>
              <a:cxnSpLocks/>
              <a:stCxn id="17" idx="2"/>
              <a:endCxn id="11" idx="0"/>
            </p:cNvCxnSpPr>
            <p:nvPr/>
          </p:nvCxnSpPr>
          <p:spPr>
            <a:xfrm>
              <a:off x="7084217" y="3980328"/>
              <a:ext cx="1" cy="157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2463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1467941D-10AC-4490-A109-2BD4489A7443}"/>
              </a:ext>
            </a:extLst>
          </p:cNvPr>
          <p:cNvGrpSpPr/>
          <p:nvPr/>
        </p:nvGrpSpPr>
        <p:grpSpPr>
          <a:xfrm>
            <a:off x="1616077" y="843071"/>
            <a:ext cx="2376488" cy="2910141"/>
            <a:chOff x="504827" y="258871"/>
            <a:chExt cx="2376488" cy="2910141"/>
          </a:xfrm>
        </p:grpSpPr>
        <p:pic>
          <p:nvPicPr>
            <p:cNvPr id="3" name="image2.png">
              <a:extLst>
                <a:ext uri="{FF2B5EF4-FFF2-40B4-BE49-F238E27FC236}">
                  <a16:creationId xmlns:a16="http://schemas.microsoft.com/office/drawing/2014/main" id="{A385DC9D-2EAC-48CD-B5C1-6268B83CE5E0}"/>
                </a:ext>
              </a:extLst>
            </p:cNvPr>
            <p:cNvPicPr/>
            <p:nvPr/>
          </p:nvPicPr>
          <p:blipFill>
            <a:blip r:embed="rId3"/>
            <a:srcRect/>
            <a:stretch>
              <a:fillRect/>
            </a:stretch>
          </p:blipFill>
          <p:spPr>
            <a:xfrm>
              <a:off x="504827" y="258871"/>
              <a:ext cx="2376488" cy="1924050"/>
            </a:xfrm>
            <a:prstGeom prst="rect">
              <a:avLst/>
            </a:prstGeom>
            <a:ln/>
          </p:spPr>
        </p:pic>
        <p:sp>
          <p:nvSpPr>
            <p:cNvPr id="7" name="ZoneTexte 6">
              <a:extLst>
                <a:ext uri="{FF2B5EF4-FFF2-40B4-BE49-F238E27FC236}">
                  <a16:creationId xmlns:a16="http://schemas.microsoft.com/office/drawing/2014/main" id="{A424F5F0-8E42-40C3-BB34-71744C422517}"/>
                </a:ext>
              </a:extLst>
            </p:cNvPr>
            <p:cNvSpPr txBox="1"/>
            <p:nvPr/>
          </p:nvSpPr>
          <p:spPr>
            <a:xfrm>
              <a:off x="623085" y="2245682"/>
              <a:ext cx="1896673" cy="923330"/>
            </a:xfrm>
            <a:prstGeom prst="rect">
              <a:avLst/>
            </a:prstGeom>
            <a:noFill/>
          </p:spPr>
          <p:txBody>
            <a:bodyPr wrap="none" rtlCol="0">
              <a:spAutoFit/>
            </a:bodyPr>
            <a:lstStyle/>
            <a:p>
              <a:pPr algn="ctr"/>
              <a:r>
                <a:rPr lang="fr-FR" sz="800" dirty="0">
                  <a:latin typeface="Montserrat" panose="00000500000000000000" pitchFamily="2" charset="0"/>
                </a:rPr>
                <a:t>Analyse des </a:t>
              </a:r>
              <a:r>
                <a:rPr lang="fr-FR" sz="800" dirty="0" err="1">
                  <a:latin typeface="Montserrat" panose="00000500000000000000" pitchFamily="2" charset="0"/>
                </a:rPr>
                <a:t>dataset</a:t>
              </a:r>
              <a:endParaRPr lang="fr-FR" sz="800" dirty="0">
                <a:latin typeface="Montserrat" panose="00000500000000000000" pitchFamily="2" charset="0"/>
              </a:endParaRPr>
            </a:p>
            <a:p>
              <a:endParaRPr lang="fr-FR" sz="800" dirty="0">
                <a:latin typeface="Montserrat" panose="00000500000000000000" pitchFamily="2" charset="0"/>
              </a:endParaRPr>
            </a:p>
            <a:p>
              <a:r>
                <a:rPr lang="fr-FR" sz="600" dirty="0">
                  <a:latin typeface="Montserrat" panose="00000500000000000000" pitchFamily="2" charset="0"/>
                </a:rPr>
                <a:t>30987 fichiers</a:t>
              </a:r>
            </a:p>
            <a:p>
              <a:endParaRPr lang="fr-FR" sz="800" dirty="0">
                <a:latin typeface="Montserrat" panose="00000500000000000000" pitchFamily="2" charset="0"/>
              </a:endParaRPr>
            </a:p>
            <a:p>
              <a:r>
                <a:rPr lang="fr-FR" sz="600" dirty="0">
                  <a:latin typeface="Montserrat" panose="00000500000000000000" pitchFamily="2" charset="0"/>
                </a:rPr>
                <a:t>Train : 20119 fichiers sons normaux</a:t>
              </a:r>
            </a:p>
            <a:p>
              <a:endParaRPr lang="fr-FR" sz="600" dirty="0">
                <a:latin typeface="Montserrat" panose="00000500000000000000" pitchFamily="2" charset="0"/>
              </a:endParaRPr>
            </a:p>
            <a:p>
              <a:r>
                <a:rPr lang="fr-FR" sz="600" dirty="0">
                  <a:latin typeface="Montserrat" panose="00000500000000000000" pitchFamily="2" charset="0"/>
                </a:rPr>
                <a:t>Test : 10868 fichiers	5469 sons normaux</a:t>
              </a:r>
            </a:p>
            <a:p>
              <a:r>
                <a:rPr lang="fr-FR" sz="600" dirty="0">
                  <a:latin typeface="Montserrat" panose="00000500000000000000" pitchFamily="2" charset="0"/>
                </a:rPr>
                <a:t>	5399 sons anormaux</a:t>
              </a:r>
            </a:p>
          </p:txBody>
        </p:sp>
      </p:grpSp>
      <p:grpSp>
        <p:nvGrpSpPr>
          <p:cNvPr id="12" name="Groupe 11">
            <a:extLst>
              <a:ext uri="{FF2B5EF4-FFF2-40B4-BE49-F238E27FC236}">
                <a16:creationId xmlns:a16="http://schemas.microsoft.com/office/drawing/2014/main" id="{6C2F943B-4949-4AE2-A309-FC17415E1A00}"/>
              </a:ext>
            </a:extLst>
          </p:cNvPr>
          <p:cNvGrpSpPr/>
          <p:nvPr/>
        </p:nvGrpSpPr>
        <p:grpSpPr>
          <a:xfrm>
            <a:off x="4707743" y="936303"/>
            <a:ext cx="2319337" cy="2493236"/>
            <a:chOff x="3329793" y="338031"/>
            <a:chExt cx="2319337" cy="2493236"/>
          </a:xfrm>
        </p:grpSpPr>
        <p:sp>
          <p:nvSpPr>
            <p:cNvPr id="8" name="ZoneTexte 7">
              <a:extLst>
                <a:ext uri="{FF2B5EF4-FFF2-40B4-BE49-F238E27FC236}">
                  <a16:creationId xmlns:a16="http://schemas.microsoft.com/office/drawing/2014/main" id="{F8F06E11-1B78-48B6-A36B-CDA54F27F977}"/>
                </a:ext>
              </a:extLst>
            </p:cNvPr>
            <p:cNvSpPr txBox="1"/>
            <p:nvPr/>
          </p:nvSpPr>
          <p:spPr>
            <a:xfrm>
              <a:off x="3915054" y="2615823"/>
              <a:ext cx="1435009" cy="215444"/>
            </a:xfrm>
            <a:prstGeom prst="rect">
              <a:avLst/>
            </a:prstGeom>
            <a:noFill/>
          </p:spPr>
          <p:txBody>
            <a:bodyPr wrap="none" rtlCol="0">
              <a:spAutoFit/>
            </a:bodyPr>
            <a:lstStyle/>
            <a:p>
              <a:pPr algn="ctr"/>
              <a:r>
                <a:rPr lang="fr-FR" sz="800" dirty="0">
                  <a:latin typeface="Montserrat" panose="00000500000000000000" pitchFamily="2" charset="0"/>
                </a:rPr>
                <a:t>Durée d’enregistrement</a:t>
              </a:r>
              <a:endParaRPr lang="fr-FR" sz="600" dirty="0">
                <a:latin typeface="Montserrat" panose="00000500000000000000" pitchFamily="2" charset="0"/>
              </a:endParaRPr>
            </a:p>
          </p:txBody>
        </p:sp>
        <p:pic>
          <p:nvPicPr>
            <p:cNvPr id="9218" name="Picture 2">
              <a:extLst>
                <a:ext uri="{FF2B5EF4-FFF2-40B4-BE49-F238E27FC236}">
                  <a16:creationId xmlns:a16="http://schemas.microsoft.com/office/drawing/2014/main" id="{CA2715CD-D292-4C3D-AB05-634CCF92A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793" y="338031"/>
              <a:ext cx="2319337" cy="166900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EFBB5E8B-3934-4A19-9D96-7507C67E9574}"/>
                </a:ext>
              </a:extLst>
            </p:cNvPr>
            <p:cNvPicPr>
              <a:picLocks noChangeAspect="1"/>
            </p:cNvPicPr>
            <p:nvPr/>
          </p:nvPicPr>
          <p:blipFill>
            <a:blip r:embed="rId5"/>
            <a:stretch>
              <a:fillRect/>
            </a:stretch>
          </p:blipFill>
          <p:spPr>
            <a:xfrm>
              <a:off x="4060689" y="2039934"/>
              <a:ext cx="1143741" cy="542988"/>
            </a:xfrm>
            <a:prstGeom prst="rect">
              <a:avLst/>
            </a:prstGeom>
          </p:spPr>
        </p:pic>
      </p:grpSp>
      <p:sp>
        <p:nvSpPr>
          <p:cNvPr id="14" name="ZoneTexte 13">
            <a:extLst>
              <a:ext uri="{FF2B5EF4-FFF2-40B4-BE49-F238E27FC236}">
                <a16:creationId xmlns:a16="http://schemas.microsoft.com/office/drawing/2014/main" id="{99AD2D38-5E00-4D0C-A7E8-983A08E72F53}"/>
              </a:ext>
            </a:extLst>
          </p:cNvPr>
          <p:cNvSpPr txBox="1"/>
          <p:nvPr/>
        </p:nvSpPr>
        <p:spPr>
          <a:xfrm>
            <a:off x="3182334" y="4207197"/>
            <a:ext cx="2432077" cy="215444"/>
          </a:xfrm>
          <a:prstGeom prst="rect">
            <a:avLst/>
          </a:prstGeom>
          <a:noFill/>
        </p:spPr>
        <p:txBody>
          <a:bodyPr wrap="none" rtlCol="0">
            <a:spAutoFit/>
          </a:bodyPr>
          <a:lstStyle/>
          <a:p>
            <a:pPr algn="ctr"/>
            <a:r>
              <a:rPr lang="fr-FR" sz="800" dirty="0">
                <a:latin typeface="Montserrat" panose="00000500000000000000" pitchFamily="2" charset="0"/>
              </a:rPr>
              <a:t>Tous les fichiers ont été enregistrés à 16 kHz</a:t>
            </a:r>
            <a:endParaRPr lang="fr-FR" sz="600" dirty="0">
              <a:latin typeface="Montserrat" panose="00000500000000000000" pitchFamily="2" charset="0"/>
            </a:endParaRPr>
          </a:p>
        </p:txBody>
      </p:sp>
    </p:spTree>
    <p:extLst>
      <p:ext uri="{BB962C8B-B14F-4D97-AF65-F5344CB8AC3E}">
        <p14:creationId xmlns:p14="http://schemas.microsoft.com/office/powerpoint/2010/main" val="30405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4" name="Google Shape;604;p46"/>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12121"/>
              </a:solidFill>
            </a:endParaRPr>
          </a:p>
        </p:txBody>
      </p:sp>
      <p:sp>
        <p:nvSpPr>
          <p:cNvPr id="605" name="Google Shape;605;p46"/>
          <p:cNvSpPr txBox="1">
            <a:spLocks noGrp="1"/>
          </p:cNvSpPr>
          <p:nvPr>
            <p:ph type="title"/>
          </p:nvPr>
        </p:nvSpPr>
        <p:spPr>
          <a:xfrm>
            <a:off x="4338400" y="173003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Exploration des données</a:t>
            </a:r>
          </a:p>
        </p:txBody>
      </p:sp>
      <p:sp>
        <p:nvSpPr>
          <p:cNvPr id="607" name="Google Shape;607;p46"/>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p35">
            <a:extLst>
              <a:ext uri="{FF2B5EF4-FFF2-40B4-BE49-F238E27FC236}">
                <a16:creationId xmlns:a16="http://schemas.microsoft.com/office/drawing/2014/main" id="{9D692CDD-2FB1-445D-ACCD-2C7B0BFF0D8E}"/>
              </a:ext>
            </a:extLst>
          </p:cNvPr>
          <p:cNvSpPr/>
          <p:nvPr/>
        </p:nvSpPr>
        <p:spPr>
          <a:xfrm>
            <a:off x="2614933" y="648001"/>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4" name="Google Shape;463;p35">
            <a:extLst>
              <a:ext uri="{FF2B5EF4-FFF2-40B4-BE49-F238E27FC236}">
                <a16:creationId xmlns:a16="http://schemas.microsoft.com/office/drawing/2014/main" id="{85513059-B4FD-40F9-989A-1DFDE2949A47}"/>
              </a:ext>
            </a:extLst>
          </p:cNvPr>
          <p:cNvSpPr txBox="1">
            <a:spLocks/>
          </p:cNvSpPr>
          <p:nvPr/>
        </p:nvSpPr>
        <p:spPr>
          <a:xfrm>
            <a:off x="2667321" y="612556"/>
            <a:ext cx="666600" cy="4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latin typeface="Montserrat"/>
                <a:ea typeface="Montserrat"/>
                <a:cs typeface="Montserrat"/>
                <a:sym typeface="Montserrat"/>
              </a:rPr>
              <a:t>03</a:t>
            </a:r>
          </a:p>
        </p:txBody>
      </p:sp>
      <p:pic>
        <p:nvPicPr>
          <p:cNvPr id="15" name="Google Shape;728;p57">
            <a:extLst>
              <a:ext uri="{FF2B5EF4-FFF2-40B4-BE49-F238E27FC236}">
                <a16:creationId xmlns:a16="http://schemas.microsoft.com/office/drawing/2014/main" id="{63B6C605-1FC2-4920-8A5B-9CFF4F1D4110}"/>
              </a:ext>
            </a:extLst>
          </p:cNvPr>
          <p:cNvPicPr preferRelativeResize="0"/>
          <p:nvPr/>
        </p:nvPicPr>
        <p:blipFill>
          <a:blip r:embed="rId3">
            <a:alphaModFix/>
          </a:blip>
          <a:stretch>
            <a:fillRect/>
          </a:stretch>
        </p:blipFill>
        <p:spPr>
          <a:xfrm>
            <a:off x="1032429" y="1658375"/>
            <a:ext cx="2521729" cy="2521729"/>
          </a:xfrm>
          <a:prstGeom prst="rect">
            <a:avLst/>
          </a:prstGeom>
          <a:noFill/>
          <a:ln>
            <a:noFill/>
          </a:ln>
        </p:spPr>
      </p:pic>
    </p:spTree>
    <p:extLst>
      <p:ext uri="{BB962C8B-B14F-4D97-AF65-F5344CB8AC3E}">
        <p14:creationId xmlns:p14="http://schemas.microsoft.com/office/powerpoint/2010/main" val="179143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56801F7-9B90-4EA4-89BE-666047987F04}"/>
              </a:ext>
            </a:extLst>
          </p:cNvPr>
          <p:cNvSpPr txBox="1"/>
          <p:nvPr/>
        </p:nvSpPr>
        <p:spPr>
          <a:xfrm>
            <a:off x="3046582" y="2202418"/>
            <a:ext cx="3050835" cy="369332"/>
          </a:xfrm>
          <a:prstGeom prst="rect">
            <a:avLst/>
          </a:prstGeom>
          <a:noFill/>
        </p:spPr>
        <p:txBody>
          <a:bodyPr wrap="none" rtlCol="0">
            <a:spAutoFit/>
          </a:bodyPr>
          <a:lstStyle/>
          <a:p>
            <a:r>
              <a:rPr lang="fr-FR" sz="1800" b="1" dirty="0">
                <a:latin typeface="Montserrat" panose="00000500000000000000" pitchFamily="2" charset="0"/>
              </a:rPr>
              <a:t>Basculons sur </a:t>
            </a:r>
            <a:r>
              <a:rPr lang="fr-FR" sz="1800" b="1" dirty="0" err="1">
                <a:latin typeface="Montserrat" panose="00000500000000000000" pitchFamily="2" charset="0"/>
              </a:rPr>
              <a:t>Streamlit</a:t>
            </a:r>
            <a:endParaRPr lang="fr-FR" sz="1800" b="1" dirty="0">
              <a:latin typeface="Montserrat" panose="00000500000000000000" pitchFamily="2" charset="0"/>
            </a:endParaRPr>
          </a:p>
        </p:txBody>
      </p:sp>
    </p:spTree>
    <p:extLst>
      <p:ext uri="{BB962C8B-B14F-4D97-AF65-F5344CB8AC3E}">
        <p14:creationId xmlns:p14="http://schemas.microsoft.com/office/powerpoint/2010/main" val="4130789718"/>
      </p:ext>
    </p:extLst>
  </p:cSld>
  <p:clrMapOvr>
    <a:masterClrMapping/>
  </p:clrMapOvr>
</p:sld>
</file>

<file path=ppt/theme/theme1.xml><?xml version="1.0" encoding="utf-8"?>
<a:theme xmlns:a="http://schemas.openxmlformats.org/drawingml/2006/main" name="Ethical Dilemmas in Marketing by Slidesgo">
  <a:themeElements>
    <a:clrScheme name="Simple Light">
      <a:dk1>
        <a:srgbClr val="0D1E51"/>
      </a:dk1>
      <a:lt1>
        <a:srgbClr val="FFFFFF"/>
      </a:lt1>
      <a:dk2>
        <a:srgbClr val="2B47A4"/>
      </a:dk2>
      <a:lt2>
        <a:srgbClr val="E8ECFF"/>
      </a:lt2>
      <a:accent1>
        <a:srgbClr val="C5D9FF"/>
      </a:accent1>
      <a:accent2>
        <a:srgbClr val="6783E6"/>
      </a:accent2>
      <a:accent3>
        <a:srgbClr val="8BA5FF"/>
      </a:accent3>
      <a:accent4>
        <a:srgbClr val="D0D7F3"/>
      </a:accent4>
      <a:accent5>
        <a:srgbClr val="4D6BD6"/>
      </a:accent5>
      <a:accent6>
        <a:srgbClr val="ADBDF8"/>
      </a:accent6>
      <a:hlink>
        <a:srgbClr val="2B47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Affichage à l'écran (16:9)</PresentationFormat>
  <Paragraphs>149</Paragraphs>
  <Slides>22</Slides>
  <Notes>21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Roboto</vt:lpstr>
      <vt:lpstr>Poppins</vt:lpstr>
      <vt:lpstr>Changa One</vt:lpstr>
      <vt:lpstr>Montserrat</vt:lpstr>
      <vt:lpstr>Arial</vt:lpstr>
      <vt:lpstr>Cambria Math</vt:lpstr>
      <vt:lpstr>Ethical Dilemmas in Marketing by Slidesgo</vt:lpstr>
      <vt:lpstr>Présentation PowerPoint</vt:lpstr>
      <vt:lpstr>AGENDA </vt:lpstr>
      <vt:lpstr>Le problème et les enjeux</vt:lpstr>
      <vt:lpstr>Détecter une panne potentielle</vt:lpstr>
      <vt:lpstr>Les Données</vt:lpstr>
      <vt:lpstr>Présentation PowerPoint</vt:lpstr>
      <vt:lpstr>Présentation PowerPoint</vt:lpstr>
      <vt:lpstr>Exploration des données</vt:lpstr>
      <vt:lpstr>Présentation PowerPoint</vt:lpstr>
      <vt:lpstr>Le Pipeline</vt:lpstr>
      <vt:lpstr>Présentation PowerPoint</vt:lpstr>
      <vt:lpstr>Présentation PowerPoint</vt:lpstr>
      <vt:lpstr>Les modèles testés</vt:lpstr>
      <vt:lpstr>Méthode d ’évaluation des modèles</vt:lpstr>
      <vt:lpstr>Approche classification par type</vt:lpstr>
      <vt:lpstr>Approche classification par type</vt:lpstr>
      <vt:lpstr>Approche autoencoder</vt:lpstr>
      <vt:lpstr>Résultats</vt:lpstr>
      <vt:lpstr>Présentation PowerPoint</vt:lpstr>
      <vt:lpstr>Pour aller plus loin</vt:lpstr>
      <vt:lpstr>Les GANs</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Laurent Noyelle</cp:lastModifiedBy>
  <cp:revision>27</cp:revision>
  <dcterms:modified xsi:type="dcterms:W3CDTF">2022-02-22T22:01:08Z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e9a456-2778-4ca9-be06-1190b1e1118a_Enabled">
    <vt:lpwstr>true</vt:lpwstr>
  </property>
  <property fmtid="{D5CDD505-2E9C-101B-9397-08002B2CF9AE}" pid="3" name="MSIP_Label_09e9a456-2778-4ca9-be06-1190b1e1118a_SetDate">
    <vt:lpwstr>2022-02-15T09:01:54Z</vt:lpwstr>
  </property>
  <property fmtid="{D5CDD505-2E9C-101B-9397-08002B2CF9AE}" pid="4" name="MSIP_Label_09e9a456-2778-4ca9-be06-1190b1e1118a_Method">
    <vt:lpwstr>Standard</vt:lpwstr>
  </property>
  <property fmtid="{D5CDD505-2E9C-101B-9397-08002B2CF9AE}" pid="5" name="MSIP_Label_09e9a456-2778-4ca9-be06-1190b1e1118a_Name">
    <vt:lpwstr>D3</vt:lpwstr>
  </property>
  <property fmtid="{D5CDD505-2E9C-101B-9397-08002B2CF9AE}" pid="6" name="MSIP_Label_09e9a456-2778-4ca9-be06-1190b1e1118a_SiteId">
    <vt:lpwstr>658ba197-6c73-4fea-91bd-1c7d8de6bf2c</vt:lpwstr>
  </property>
  <property fmtid="{D5CDD505-2E9C-101B-9397-08002B2CF9AE}" pid="7" name="MSIP_Label_09e9a456-2778-4ca9-be06-1190b1e1118a_ActionId">
    <vt:lpwstr>723ba49b-3440-4ed1-b517-2be4a4b48bba</vt:lpwstr>
  </property>
  <property fmtid="{D5CDD505-2E9C-101B-9397-08002B2CF9AE}" pid="8" name="MSIP_Label_09e9a456-2778-4ca9-be06-1190b1e1118a_ContentBits">
    <vt:lpwstr>0</vt:lpwstr>
  </property>
</Properties>
</file>