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lava18/google-play-store-app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6516-A0CE-4F85-8142-ACF0CE6F652C}"/>
              </a:ext>
            </a:extLst>
          </p:cNvPr>
          <p:cNvSpPr>
            <a:spLocks noGrp="1"/>
          </p:cNvSpPr>
          <p:nvPr>
            <p:ph type="ctrTitle"/>
          </p:nvPr>
        </p:nvSpPr>
        <p:spPr>
          <a:xfrm>
            <a:off x="2150231" y="1622592"/>
            <a:ext cx="8915399" cy="2262781"/>
          </a:xfrm>
        </p:spPr>
        <p:txBody>
          <a:bodyPr>
            <a:normAutofit fontScale="90000"/>
          </a:bodyPr>
          <a:lstStyle/>
          <a:p>
            <a:r>
              <a:rPr lang="en-US" dirty="0"/>
              <a:t>App Rating Prediction </a:t>
            </a:r>
            <a:br>
              <a:rPr lang="en-US" dirty="0"/>
            </a:br>
            <a:r>
              <a:rPr lang="en-US" dirty="0"/>
              <a:t>for Android Market Competition</a:t>
            </a:r>
            <a:endParaRPr lang="en-ID" dirty="0"/>
          </a:p>
        </p:txBody>
      </p:sp>
      <p:sp>
        <p:nvSpPr>
          <p:cNvPr id="3" name="Subtitle 2">
            <a:extLst>
              <a:ext uri="{FF2B5EF4-FFF2-40B4-BE49-F238E27FC236}">
                <a16:creationId xmlns:a16="http://schemas.microsoft.com/office/drawing/2014/main" id="{0DD7D978-3E6B-498B-890C-51F0117D357B}"/>
              </a:ext>
            </a:extLst>
          </p:cNvPr>
          <p:cNvSpPr>
            <a:spLocks noGrp="1"/>
          </p:cNvSpPr>
          <p:nvPr>
            <p:ph type="subTitle" idx="1"/>
          </p:nvPr>
        </p:nvSpPr>
        <p:spPr>
          <a:xfrm>
            <a:off x="2150231" y="4489972"/>
            <a:ext cx="8915399" cy="1126283"/>
          </a:xfrm>
        </p:spPr>
        <p:txBody>
          <a:bodyPr>
            <a:normAutofit/>
          </a:bodyPr>
          <a:lstStyle/>
          <a:p>
            <a:r>
              <a:rPr lang="en-US" sz="2500" b="1" dirty="0"/>
              <a:t>Presented by : </a:t>
            </a:r>
            <a:r>
              <a:rPr lang="en-US" sz="2500" b="1" dirty="0" err="1"/>
              <a:t>Dwi</a:t>
            </a:r>
            <a:r>
              <a:rPr lang="en-US" sz="2500" b="1" dirty="0"/>
              <a:t> Angelina R.P.</a:t>
            </a:r>
            <a:endParaRPr lang="en-ID" sz="2500" b="1" dirty="0"/>
          </a:p>
        </p:txBody>
      </p:sp>
    </p:spTree>
    <p:extLst>
      <p:ext uri="{BB962C8B-B14F-4D97-AF65-F5344CB8AC3E}">
        <p14:creationId xmlns:p14="http://schemas.microsoft.com/office/powerpoint/2010/main" val="2735982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A586E2-54F4-462C-AACA-DAF4D3AE9E42}"/>
              </a:ext>
            </a:extLst>
          </p:cNvPr>
          <p:cNvSpPr>
            <a:spLocks noGrp="1"/>
          </p:cNvSpPr>
          <p:nvPr>
            <p:ph type="ctrTitle"/>
          </p:nvPr>
        </p:nvSpPr>
        <p:spPr>
          <a:xfrm>
            <a:off x="1998660" y="-767354"/>
            <a:ext cx="8915399" cy="2262781"/>
          </a:xfrm>
        </p:spPr>
        <p:txBody>
          <a:bodyPr>
            <a:normAutofit/>
          </a:bodyPr>
          <a:lstStyle/>
          <a:p>
            <a:r>
              <a:rPr lang="en-US" sz="3500" b="1" dirty="0"/>
              <a:t>Purpose of The Project </a:t>
            </a:r>
            <a:endParaRPr lang="en-ID" sz="3500" b="1" dirty="0"/>
          </a:p>
        </p:txBody>
      </p:sp>
      <p:sp>
        <p:nvSpPr>
          <p:cNvPr id="5" name="Title 1">
            <a:extLst>
              <a:ext uri="{FF2B5EF4-FFF2-40B4-BE49-F238E27FC236}">
                <a16:creationId xmlns:a16="http://schemas.microsoft.com/office/drawing/2014/main" id="{AB285A95-7C9D-44FD-8853-000F2E372D4E}"/>
              </a:ext>
            </a:extLst>
          </p:cNvPr>
          <p:cNvSpPr txBox="1">
            <a:spLocks/>
          </p:cNvSpPr>
          <p:nvPr/>
        </p:nvSpPr>
        <p:spPr>
          <a:xfrm>
            <a:off x="1998659" y="773625"/>
            <a:ext cx="8915399" cy="22627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300" dirty="0"/>
              <a:t>To understand and gain insight about android market competition in google </a:t>
            </a:r>
            <a:r>
              <a:rPr lang="en-US" sz="2300" dirty="0" err="1"/>
              <a:t>playstore</a:t>
            </a:r>
            <a:r>
              <a:rPr lang="en-US" sz="2300" dirty="0"/>
              <a:t> and build a model to predict the application rating. </a:t>
            </a:r>
            <a:endParaRPr lang="en-ID" sz="2300" dirty="0"/>
          </a:p>
        </p:txBody>
      </p:sp>
      <p:sp>
        <p:nvSpPr>
          <p:cNvPr id="7" name="Title 1">
            <a:extLst>
              <a:ext uri="{FF2B5EF4-FFF2-40B4-BE49-F238E27FC236}">
                <a16:creationId xmlns:a16="http://schemas.microsoft.com/office/drawing/2014/main" id="{A3C41109-414D-465D-A51F-C718A05237E1}"/>
              </a:ext>
            </a:extLst>
          </p:cNvPr>
          <p:cNvSpPr txBox="1">
            <a:spLocks/>
          </p:cNvSpPr>
          <p:nvPr/>
        </p:nvSpPr>
        <p:spPr>
          <a:xfrm>
            <a:off x="1998658" y="4010441"/>
            <a:ext cx="8915399" cy="226278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300" b="1" dirty="0"/>
              <a:t>Why Rating?</a:t>
            </a:r>
          </a:p>
          <a:p>
            <a:endParaRPr lang="en-US" sz="2300" b="1" dirty="0"/>
          </a:p>
          <a:p>
            <a:pPr>
              <a:lnSpc>
                <a:spcPct val="120000"/>
              </a:lnSpc>
            </a:pPr>
            <a:r>
              <a:rPr lang="en-US" sz="2300" dirty="0"/>
              <a:t>Knowing the app popularity is really important because :</a:t>
            </a:r>
          </a:p>
          <a:p>
            <a:pPr marL="457200" indent="-457200">
              <a:lnSpc>
                <a:spcPct val="120000"/>
              </a:lnSpc>
              <a:buAutoNum type="arabicPeriod"/>
            </a:pPr>
            <a:r>
              <a:rPr lang="en-US" sz="2300" dirty="0"/>
              <a:t>It helps advertising agency to choose which app that    leads to advertising deal, </a:t>
            </a:r>
          </a:p>
          <a:p>
            <a:pPr marL="457200" indent="-457200">
              <a:lnSpc>
                <a:spcPct val="120000"/>
              </a:lnSpc>
              <a:buAutoNum type="arabicPeriod"/>
            </a:pPr>
            <a:r>
              <a:rPr lang="en-ID" sz="2300" dirty="0"/>
              <a:t>It helps the developer and product manager to reshaping their strategy in developing digital products.</a:t>
            </a:r>
          </a:p>
        </p:txBody>
      </p:sp>
    </p:spTree>
    <p:extLst>
      <p:ext uri="{BB962C8B-B14F-4D97-AF65-F5344CB8AC3E}">
        <p14:creationId xmlns:p14="http://schemas.microsoft.com/office/powerpoint/2010/main" val="403103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EECE-EDF2-4B01-9D47-6F6B5BE706D7}"/>
              </a:ext>
            </a:extLst>
          </p:cNvPr>
          <p:cNvSpPr>
            <a:spLocks noGrp="1"/>
          </p:cNvSpPr>
          <p:nvPr>
            <p:ph type="title"/>
          </p:nvPr>
        </p:nvSpPr>
        <p:spPr>
          <a:xfrm>
            <a:off x="2006516" y="594293"/>
            <a:ext cx="8911687" cy="1280890"/>
          </a:xfrm>
        </p:spPr>
        <p:txBody>
          <a:bodyPr/>
          <a:lstStyle/>
          <a:p>
            <a:r>
              <a:rPr lang="en-US" b="1" dirty="0"/>
              <a:t>Dataset</a:t>
            </a:r>
            <a:endParaRPr lang="en-ID" b="1" dirty="0"/>
          </a:p>
        </p:txBody>
      </p:sp>
      <p:sp>
        <p:nvSpPr>
          <p:cNvPr id="4" name="Title 1">
            <a:extLst>
              <a:ext uri="{FF2B5EF4-FFF2-40B4-BE49-F238E27FC236}">
                <a16:creationId xmlns:a16="http://schemas.microsoft.com/office/drawing/2014/main" id="{B2A724CF-19FA-4FC1-8588-CF7B24FB9649}"/>
              </a:ext>
            </a:extLst>
          </p:cNvPr>
          <p:cNvSpPr txBox="1">
            <a:spLocks/>
          </p:cNvSpPr>
          <p:nvPr/>
        </p:nvSpPr>
        <p:spPr>
          <a:xfrm>
            <a:off x="2006516" y="1875183"/>
            <a:ext cx="8911687" cy="36675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47675" indent="-447675"/>
            <a:r>
              <a:rPr lang="en-US" sz="2500" dirty="0"/>
              <a:t>1. This dataset was scraped from the Google </a:t>
            </a:r>
            <a:r>
              <a:rPr lang="en-US" sz="2500" dirty="0" err="1"/>
              <a:t>Playstore</a:t>
            </a:r>
            <a:r>
              <a:rPr lang="en-US" sz="2500" dirty="0"/>
              <a:t>.</a:t>
            </a:r>
          </a:p>
          <a:p>
            <a:pPr marL="447675" indent="-447675"/>
            <a:endParaRPr lang="en-US" sz="2500" dirty="0"/>
          </a:p>
          <a:p>
            <a:pPr marL="357188" indent="-357188"/>
            <a:r>
              <a:rPr lang="en-US" sz="2500" dirty="0"/>
              <a:t>2. The dataset includes 10841 rows and 13 features variables.</a:t>
            </a:r>
          </a:p>
          <a:p>
            <a:pPr marL="357188" indent="-357188"/>
            <a:endParaRPr lang="en-US" sz="2500" dirty="0"/>
          </a:p>
          <a:p>
            <a:pPr marL="447675" indent="-447675"/>
            <a:r>
              <a:rPr lang="en-US" sz="2500" dirty="0"/>
              <a:t>3. Source : </a:t>
            </a:r>
            <a:endParaRPr lang="en-ID" sz="2500" dirty="0"/>
          </a:p>
          <a:p>
            <a:pPr marL="447675" indent="-447675"/>
            <a:r>
              <a:rPr lang="en-ID" sz="2500" dirty="0"/>
              <a:t>    </a:t>
            </a:r>
            <a:r>
              <a:rPr lang="en-ID" sz="2500" dirty="0">
                <a:hlinkClick r:id="rId2"/>
              </a:rPr>
              <a:t>https://www.kaggle.com/lava18/google-play-store-apps</a:t>
            </a:r>
            <a:endParaRPr lang="en-ID" sz="2500" dirty="0"/>
          </a:p>
        </p:txBody>
      </p:sp>
    </p:spTree>
    <p:extLst>
      <p:ext uri="{BB962C8B-B14F-4D97-AF65-F5344CB8AC3E}">
        <p14:creationId xmlns:p14="http://schemas.microsoft.com/office/powerpoint/2010/main" val="70895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EECE-EDF2-4B01-9D47-6F6B5BE706D7}"/>
              </a:ext>
            </a:extLst>
          </p:cNvPr>
          <p:cNvSpPr>
            <a:spLocks noGrp="1"/>
          </p:cNvSpPr>
          <p:nvPr>
            <p:ph type="title"/>
          </p:nvPr>
        </p:nvSpPr>
        <p:spPr>
          <a:xfrm>
            <a:off x="2006516" y="594293"/>
            <a:ext cx="8911687" cy="1280890"/>
          </a:xfrm>
        </p:spPr>
        <p:txBody>
          <a:bodyPr/>
          <a:lstStyle/>
          <a:p>
            <a:r>
              <a:rPr lang="en-US" b="1" dirty="0"/>
              <a:t>Steps in App Prediction </a:t>
            </a:r>
            <a:endParaRPr lang="en-ID" b="1" dirty="0"/>
          </a:p>
        </p:txBody>
      </p:sp>
      <p:sp>
        <p:nvSpPr>
          <p:cNvPr id="4" name="Title 1">
            <a:extLst>
              <a:ext uri="{FF2B5EF4-FFF2-40B4-BE49-F238E27FC236}">
                <a16:creationId xmlns:a16="http://schemas.microsoft.com/office/drawing/2014/main" id="{B2A724CF-19FA-4FC1-8588-CF7B24FB9649}"/>
              </a:ext>
            </a:extLst>
          </p:cNvPr>
          <p:cNvSpPr txBox="1">
            <a:spLocks/>
          </p:cNvSpPr>
          <p:nvPr/>
        </p:nvSpPr>
        <p:spPr>
          <a:xfrm>
            <a:off x="2006516" y="1875183"/>
            <a:ext cx="8911687" cy="36675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47675" indent="-447675"/>
            <a:r>
              <a:rPr lang="en-US" sz="2500" dirty="0"/>
              <a:t>1. Exploratory Data Analysis</a:t>
            </a:r>
          </a:p>
          <a:p>
            <a:pPr marL="357188" indent="-357188"/>
            <a:r>
              <a:rPr lang="en-US" sz="2500" dirty="0"/>
              <a:t>2. Data Cleaning </a:t>
            </a:r>
          </a:p>
          <a:p>
            <a:pPr marL="357188" indent="-357188"/>
            <a:r>
              <a:rPr lang="en-US" sz="2500" dirty="0"/>
              <a:t>3. Data Pre Processing </a:t>
            </a:r>
          </a:p>
          <a:p>
            <a:pPr marL="357188" indent="-357188"/>
            <a:r>
              <a:rPr lang="en-US" sz="2500" dirty="0"/>
              <a:t>    a. Handling missing value </a:t>
            </a:r>
          </a:p>
          <a:p>
            <a:pPr marL="357188" indent="-357188"/>
            <a:r>
              <a:rPr lang="en-US" sz="2500" dirty="0"/>
              <a:t>    b. Encoding categorical data</a:t>
            </a:r>
          </a:p>
          <a:p>
            <a:pPr marL="357188" indent="-357188"/>
            <a:r>
              <a:rPr lang="en-US" sz="2500" dirty="0"/>
              <a:t>    c. Splitting the Dataset into training set and test set </a:t>
            </a:r>
          </a:p>
          <a:p>
            <a:pPr marL="357188" indent="-357188"/>
            <a:r>
              <a:rPr lang="en-US" sz="2500" dirty="0"/>
              <a:t>    d. Feature Engineering </a:t>
            </a:r>
          </a:p>
          <a:p>
            <a:pPr marL="357188" indent="-357188"/>
            <a:r>
              <a:rPr lang="en-US" sz="2500" dirty="0"/>
              <a:t>4. Model Building </a:t>
            </a:r>
          </a:p>
          <a:p>
            <a:pPr marL="357188" indent="-357188"/>
            <a:r>
              <a:rPr lang="en-ID" sz="2500" dirty="0"/>
              <a:t>5. Model Evaluation </a:t>
            </a:r>
            <a:endParaRPr lang="en-US" sz="2500" dirty="0"/>
          </a:p>
        </p:txBody>
      </p:sp>
    </p:spTree>
    <p:extLst>
      <p:ext uri="{BB962C8B-B14F-4D97-AF65-F5344CB8AC3E}">
        <p14:creationId xmlns:p14="http://schemas.microsoft.com/office/powerpoint/2010/main" val="106749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BF6B-7F7F-4378-A7FE-40937E5FE2DC}"/>
              </a:ext>
            </a:extLst>
          </p:cNvPr>
          <p:cNvSpPr>
            <a:spLocks noGrp="1"/>
          </p:cNvSpPr>
          <p:nvPr>
            <p:ph type="title"/>
          </p:nvPr>
        </p:nvSpPr>
        <p:spPr>
          <a:xfrm>
            <a:off x="2046274" y="663866"/>
            <a:ext cx="8911687" cy="1280890"/>
          </a:xfrm>
        </p:spPr>
        <p:txBody>
          <a:bodyPr/>
          <a:lstStyle/>
          <a:p>
            <a:r>
              <a:rPr lang="en-US" b="1" dirty="0"/>
              <a:t>Model Evaluation</a:t>
            </a:r>
            <a:endParaRPr lang="en-ID" b="1" dirty="0"/>
          </a:p>
        </p:txBody>
      </p:sp>
      <p:sp>
        <p:nvSpPr>
          <p:cNvPr id="5" name="Title 1">
            <a:extLst>
              <a:ext uri="{FF2B5EF4-FFF2-40B4-BE49-F238E27FC236}">
                <a16:creationId xmlns:a16="http://schemas.microsoft.com/office/drawing/2014/main" id="{BCDF003C-8AA6-46BA-9966-39392710B289}"/>
              </a:ext>
            </a:extLst>
          </p:cNvPr>
          <p:cNvSpPr txBox="1">
            <a:spLocks/>
          </p:cNvSpPr>
          <p:nvPr/>
        </p:nvSpPr>
        <p:spPr>
          <a:xfrm>
            <a:off x="2046274" y="1795669"/>
            <a:ext cx="8911687" cy="36675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500" dirty="0"/>
              <a:t>To do the model evaluation we use </a:t>
            </a:r>
            <a:r>
              <a:rPr lang="en-US" sz="2500" b="1" dirty="0"/>
              <a:t>cross validation </a:t>
            </a:r>
            <a:r>
              <a:rPr lang="en-US" sz="2500" dirty="0"/>
              <a:t>for prediction app. </a:t>
            </a:r>
          </a:p>
          <a:p>
            <a:pPr algn="just"/>
            <a:endParaRPr lang="en-US" sz="2500" dirty="0"/>
          </a:p>
          <a:p>
            <a:pPr algn="just"/>
            <a:r>
              <a:rPr lang="en-US" sz="2500" b="0" i="0" dirty="0">
                <a:solidFill>
                  <a:srgbClr val="16191F"/>
                </a:solidFill>
                <a:effectLst/>
              </a:rPr>
              <a:t>Cross-validation is a technique for evaluating ML models by training several ML models on subsets of the available input data and evaluating them on the complementary subset of the data. </a:t>
            </a:r>
          </a:p>
          <a:p>
            <a:pPr algn="just"/>
            <a:endParaRPr lang="en-US" sz="2500" b="0" i="0" dirty="0">
              <a:solidFill>
                <a:srgbClr val="16191F"/>
              </a:solidFill>
              <a:effectLst/>
            </a:endParaRPr>
          </a:p>
          <a:p>
            <a:pPr algn="just"/>
            <a:r>
              <a:rPr lang="en-US" sz="2500" b="0" i="0" dirty="0">
                <a:solidFill>
                  <a:srgbClr val="16191F"/>
                </a:solidFill>
                <a:effectLst/>
              </a:rPr>
              <a:t>Use cross-validation to detect overfitting, </a:t>
            </a:r>
            <a:r>
              <a:rPr lang="en-US" sz="2500" b="0" i="0" dirty="0" err="1">
                <a:solidFill>
                  <a:srgbClr val="16191F"/>
                </a:solidFill>
                <a:effectLst/>
              </a:rPr>
              <a:t>ie</a:t>
            </a:r>
            <a:r>
              <a:rPr lang="en-US" sz="2500" b="0" i="0" dirty="0">
                <a:solidFill>
                  <a:srgbClr val="16191F"/>
                </a:solidFill>
                <a:effectLst/>
              </a:rPr>
              <a:t>, failing to generalize a pattern.</a:t>
            </a:r>
          </a:p>
          <a:p>
            <a:pPr algn="just"/>
            <a:endParaRPr lang="en-US" sz="2500" dirty="0"/>
          </a:p>
        </p:txBody>
      </p:sp>
    </p:spTree>
    <p:extLst>
      <p:ext uri="{BB962C8B-B14F-4D97-AF65-F5344CB8AC3E}">
        <p14:creationId xmlns:p14="http://schemas.microsoft.com/office/powerpoint/2010/main" val="311747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BF6B-7F7F-4378-A7FE-40937E5FE2DC}"/>
              </a:ext>
            </a:extLst>
          </p:cNvPr>
          <p:cNvSpPr>
            <a:spLocks noGrp="1"/>
          </p:cNvSpPr>
          <p:nvPr>
            <p:ph type="title"/>
          </p:nvPr>
        </p:nvSpPr>
        <p:spPr>
          <a:xfrm>
            <a:off x="1936942" y="761601"/>
            <a:ext cx="8911687" cy="1280890"/>
          </a:xfrm>
        </p:spPr>
        <p:txBody>
          <a:bodyPr/>
          <a:lstStyle/>
          <a:p>
            <a:r>
              <a:rPr lang="en-US" b="1" dirty="0"/>
              <a:t>Conclusion</a:t>
            </a:r>
            <a:endParaRPr lang="en-ID" b="1" dirty="0"/>
          </a:p>
        </p:txBody>
      </p:sp>
      <p:sp>
        <p:nvSpPr>
          <p:cNvPr id="5" name="Title 1">
            <a:extLst>
              <a:ext uri="{FF2B5EF4-FFF2-40B4-BE49-F238E27FC236}">
                <a16:creationId xmlns:a16="http://schemas.microsoft.com/office/drawing/2014/main" id="{BCDF003C-8AA6-46BA-9966-39392710B289}"/>
              </a:ext>
            </a:extLst>
          </p:cNvPr>
          <p:cNvSpPr txBox="1">
            <a:spLocks/>
          </p:cNvSpPr>
          <p:nvPr/>
        </p:nvSpPr>
        <p:spPr>
          <a:xfrm>
            <a:off x="1936942" y="1863587"/>
            <a:ext cx="8911687" cy="36675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The model </a:t>
            </a:r>
            <a:r>
              <a:rPr lang="en-US" sz="2500" dirty="0" err="1"/>
              <a:t>choosen</a:t>
            </a:r>
            <a:r>
              <a:rPr lang="en-US" sz="2500" dirty="0"/>
              <a:t> for this project ended up being </a:t>
            </a:r>
            <a:r>
              <a:rPr lang="en-US" sz="2500" b="1" dirty="0"/>
              <a:t>random forest </a:t>
            </a:r>
            <a:r>
              <a:rPr lang="en-US" sz="2500" b="1" dirty="0" err="1"/>
              <a:t>reggresson</a:t>
            </a:r>
            <a:r>
              <a:rPr lang="en-US" sz="2500" b="1" dirty="0"/>
              <a:t> model </a:t>
            </a:r>
            <a:r>
              <a:rPr lang="en-US" sz="2500" dirty="0"/>
              <a:t>for prediction app with balance accuracy score reaching </a:t>
            </a:r>
            <a:r>
              <a:rPr lang="en-ID" sz="2500" b="1" i="0" dirty="0">
                <a:effectLst/>
              </a:rPr>
              <a:t>0.9308866476744729 </a:t>
            </a:r>
            <a:r>
              <a:rPr lang="en-ID" sz="2500" i="0" dirty="0">
                <a:effectLst/>
              </a:rPr>
              <a:t>(If including Reviews, Size, Installs, Content Rating, and Genres). </a:t>
            </a:r>
          </a:p>
        </p:txBody>
      </p:sp>
    </p:spTree>
    <p:extLst>
      <p:ext uri="{BB962C8B-B14F-4D97-AF65-F5344CB8AC3E}">
        <p14:creationId xmlns:p14="http://schemas.microsoft.com/office/powerpoint/2010/main" val="282693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7178-7205-41D2-9384-A5C39FF28321}"/>
              </a:ext>
            </a:extLst>
          </p:cNvPr>
          <p:cNvSpPr>
            <a:spLocks noGrp="1"/>
          </p:cNvSpPr>
          <p:nvPr>
            <p:ph type="title"/>
          </p:nvPr>
        </p:nvSpPr>
        <p:spPr>
          <a:xfrm>
            <a:off x="1739548" y="644264"/>
            <a:ext cx="8911687" cy="1280890"/>
          </a:xfrm>
        </p:spPr>
        <p:txBody>
          <a:bodyPr/>
          <a:lstStyle/>
          <a:p>
            <a:r>
              <a:rPr lang="en-US" b="1" dirty="0"/>
              <a:t>Conclusion </a:t>
            </a:r>
            <a:endParaRPr lang="en-ID" dirty="0"/>
          </a:p>
        </p:txBody>
      </p:sp>
      <p:sp>
        <p:nvSpPr>
          <p:cNvPr id="3" name="Content Placeholder 2">
            <a:extLst>
              <a:ext uri="{FF2B5EF4-FFF2-40B4-BE49-F238E27FC236}">
                <a16:creationId xmlns:a16="http://schemas.microsoft.com/office/drawing/2014/main" id="{E4CF0438-A993-4900-B46F-6A783434FEF8}"/>
              </a:ext>
            </a:extLst>
          </p:cNvPr>
          <p:cNvSpPr>
            <a:spLocks noGrp="1"/>
          </p:cNvSpPr>
          <p:nvPr>
            <p:ph idx="1"/>
          </p:nvPr>
        </p:nvSpPr>
        <p:spPr>
          <a:xfrm>
            <a:off x="1739548" y="1636643"/>
            <a:ext cx="8915400" cy="3777622"/>
          </a:xfrm>
        </p:spPr>
        <p:txBody>
          <a:bodyPr>
            <a:noAutofit/>
          </a:bodyPr>
          <a:lstStyle/>
          <a:p>
            <a:pPr marL="0" indent="0">
              <a:buNone/>
            </a:pPr>
            <a:r>
              <a:rPr lang="en-ID" sz="2500" i="0" dirty="0">
                <a:effectLst/>
              </a:rPr>
              <a:t>We can predict that within 93% certainty if </a:t>
            </a:r>
            <a:r>
              <a:rPr lang="en-ID" sz="2500" dirty="0"/>
              <a:t>an app will get more ratings on Google </a:t>
            </a:r>
            <a:r>
              <a:rPr lang="en-ID" sz="2500" dirty="0" err="1"/>
              <a:t>playstore</a:t>
            </a:r>
            <a:r>
              <a:rPr lang="en-ID" sz="2500" dirty="0"/>
              <a:t>. </a:t>
            </a:r>
          </a:p>
          <a:p>
            <a:pPr marL="0" indent="0">
              <a:buNone/>
            </a:pPr>
            <a:endParaRPr lang="en-ID" sz="2500" i="0" dirty="0">
              <a:effectLst/>
            </a:endParaRPr>
          </a:p>
          <a:p>
            <a:pPr marL="0" indent="0">
              <a:buNone/>
            </a:pPr>
            <a:r>
              <a:rPr lang="en-ID" sz="2500" i="0" dirty="0">
                <a:effectLst/>
              </a:rPr>
              <a:t>This is happen because</a:t>
            </a:r>
            <a:r>
              <a:rPr lang="en-ID" sz="2500" dirty="0"/>
              <a:t> several reasons :</a:t>
            </a:r>
          </a:p>
          <a:p>
            <a:r>
              <a:rPr lang="en-ID" sz="2500" dirty="0"/>
              <a:t>More reviews are conducted on apps that are popular.  </a:t>
            </a:r>
          </a:p>
          <a:p>
            <a:r>
              <a:rPr lang="en-ID" sz="2500" i="0" dirty="0">
                <a:effectLst/>
              </a:rPr>
              <a:t>An app will get more ratings if the application size, content rating, and genres fits the user’s needs and taste, so that it will be widely used by users with the number of installs, content rating and genres. </a:t>
            </a:r>
          </a:p>
          <a:p>
            <a:pPr marL="0" indent="0">
              <a:buNone/>
            </a:pPr>
            <a:r>
              <a:rPr lang="en-ID" sz="2500" dirty="0"/>
              <a:t>      </a:t>
            </a:r>
            <a:endParaRPr lang="en-ID" sz="2500" i="0" dirty="0">
              <a:effectLst/>
            </a:endParaRPr>
          </a:p>
          <a:p>
            <a:pPr marL="0" indent="0">
              <a:buNone/>
            </a:pPr>
            <a:endParaRPr lang="en-ID" sz="2500" b="1" dirty="0"/>
          </a:p>
        </p:txBody>
      </p:sp>
    </p:spTree>
    <p:extLst>
      <p:ext uri="{BB962C8B-B14F-4D97-AF65-F5344CB8AC3E}">
        <p14:creationId xmlns:p14="http://schemas.microsoft.com/office/powerpoint/2010/main" val="8514128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458</TotalTime>
  <Words>359</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App Rating Prediction  for Android Market Competition</vt:lpstr>
      <vt:lpstr>Purpose of The Project </vt:lpstr>
      <vt:lpstr>Dataset</vt:lpstr>
      <vt:lpstr>Steps in App Prediction </vt:lpstr>
      <vt:lpstr>Model Evaluation</vt:lpstr>
      <vt:lpstr>Conclusion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Rating Prediction  and Sentiment Analysis  for Android Market Competition </dc:title>
  <dc:creator>Angelina</dc:creator>
  <cp:lastModifiedBy>Angelina</cp:lastModifiedBy>
  <cp:revision>13</cp:revision>
  <dcterms:created xsi:type="dcterms:W3CDTF">2020-09-29T10:06:16Z</dcterms:created>
  <dcterms:modified xsi:type="dcterms:W3CDTF">2020-10-05T00:40:55Z</dcterms:modified>
</cp:coreProperties>
</file>