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2"/>
  </p:notesMasterIdLst>
  <p:sldIdLst>
    <p:sldId id="256" r:id="rId2"/>
    <p:sldId id="258" r:id="rId3"/>
    <p:sldId id="257" r:id="rId4"/>
    <p:sldId id="283" r:id="rId5"/>
    <p:sldId id="297" r:id="rId6"/>
    <p:sldId id="300" r:id="rId7"/>
    <p:sldId id="336" r:id="rId8"/>
    <p:sldId id="307" r:id="rId9"/>
    <p:sldId id="302" r:id="rId10"/>
    <p:sldId id="337" r:id="rId11"/>
    <p:sldId id="338" r:id="rId12"/>
    <p:sldId id="339" r:id="rId13"/>
    <p:sldId id="340" r:id="rId14"/>
    <p:sldId id="341" r:id="rId15"/>
    <p:sldId id="342" r:id="rId16"/>
    <p:sldId id="343" r:id="rId17"/>
    <p:sldId id="344" r:id="rId18"/>
    <p:sldId id="345" r:id="rId19"/>
    <p:sldId id="346" r:id="rId20"/>
    <p:sldId id="30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Plus Jakarta Sans SemiBold" panose="020B0604020202020204" charset="0"/>
      <p:regular r:id="rId31"/>
      <p:bold r:id="rId32"/>
      <p:italic r:id="rId33"/>
      <p:boldItalic r:id="rId34"/>
    </p:embeddedFont>
    <p:embeddedFont>
      <p:font typeface="Sora" panose="020B0604020202020204" charset="0"/>
      <p:regular r:id="rId35"/>
      <p:bold r:id="rId36"/>
    </p:embeddedFont>
    <p:embeddedFont>
      <p:font typeface="Plus Jakarta Sans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860" y="-7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1747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c06274ff1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c06274ff1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ist"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873625" y="2630600"/>
            <a:ext cx="6014400" cy="1706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26" name="Google Shape;26;p5"/>
          <p:cNvSpPr txBox="1">
            <a:spLocks noGrp="1"/>
          </p:cNvSpPr>
          <p:nvPr>
            <p:ph type="sldNum" idx="12"/>
          </p:nvPr>
        </p:nvSpPr>
        <p:spPr>
          <a:xfrm>
            <a:off x="8472458" y="4676167"/>
            <a:ext cx="548700" cy="393600"/>
          </a:xfrm>
          <a:prstGeom prst="rect">
            <a:avLst/>
          </a:prstGeom>
        </p:spPr>
        <p:txBody>
          <a:bodyPr spcFirstLastPara="1" wrap="square" lIns="91425" tIns="91425" rIns="91425" bIns="91425" anchor="ctr" anchorCtr="0">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marL="0" lvl="0" indent="0" algn="r" rtl="0">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8;p5"/>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Gambar &amp; Diagram">
  <p:cSld name="TITLE_AND_BODY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412225" y="1255425"/>
            <a:ext cx="4016700" cy="3245400"/>
          </a:xfrm>
          <a:prstGeom prst="roundRect">
            <a:avLst>
              <a:gd name="adj" fmla="val 9853"/>
            </a:avLst>
          </a:prstGeom>
          <a:noFill/>
          <a:ln>
            <a:noFill/>
          </a:ln>
        </p:spPr>
      </p:sp>
      <p:sp>
        <p:nvSpPr>
          <p:cNvPr id="38" name="Google Shape;38;p7"/>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40" name="Google Shape;40;p7"/>
          <p:cNvSpPr txBox="1">
            <a:spLocks noGrp="1"/>
          </p:cNvSpPr>
          <p:nvPr>
            <p:ph type="body" idx="1"/>
          </p:nvPr>
        </p:nvSpPr>
        <p:spPr>
          <a:xfrm>
            <a:off x="4598200" y="1246825"/>
            <a:ext cx="4016700" cy="3254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cxnSp>
        <p:nvCxnSpPr>
          <p:cNvPr id="41" name="Google Shape;41;p7"/>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2;p7"/>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Reguler">
  <p:cSld name="Content Regule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65559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400000" y="1992000"/>
            <a:ext cx="5164500" cy="14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3500" b="1" dirty="0" smtClean="0">
                <a:latin typeface="Plus Jakarta Sans"/>
                <a:ea typeface="Plus Jakarta Sans"/>
                <a:cs typeface="Plus Jakarta Sans"/>
                <a:sym typeface="Plus Jakarta Sans"/>
              </a:rPr>
              <a:t>Mini Project </a:t>
            </a:r>
            <a:br>
              <a:rPr lang="id" sz="3500" b="1" dirty="0" smtClean="0">
                <a:latin typeface="Plus Jakarta Sans"/>
                <a:ea typeface="Plus Jakarta Sans"/>
                <a:cs typeface="Plus Jakarta Sans"/>
                <a:sym typeface="Plus Jakarta Sans"/>
              </a:rPr>
            </a:br>
            <a:r>
              <a:rPr lang="id" sz="3500" b="1" dirty="0" smtClean="0">
                <a:latin typeface="Plus Jakarta Sans"/>
                <a:ea typeface="Plus Jakarta Sans"/>
                <a:cs typeface="Plus Jakarta Sans"/>
                <a:sym typeface="Plus Jakarta Sans"/>
              </a:rPr>
              <a:t>Data </a:t>
            </a:r>
            <a:r>
              <a:rPr lang="id" sz="3500" b="1" dirty="0" smtClean="0">
                <a:latin typeface="Plus Jakarta Sans"/>
                <a:ea typeface="Plus Jakarta Sans"/>
                <a:cs typeface="Plus Jakarta Sans"/>
                <a:sym typeface="Plus Jakarta Sans"/>
              </a:rPr>
              <a:t>Analyst</a:t>
            </a:r>
            <a:endParaRPr sz="3500" b="1" dirty="0">
              <a:latin typeface="Plus Jakarta Sans"/>
              <a:ea typeface="Plus Jakarta Sans"/>
              <a:cs typeface="Plus Jakarta Sans"/>
              <a:sym typeface="Plus Jakarta Sans"/>
            </a:endParaRPr>
          </a:p>
        </p:txBody>
      </p:sp>
      <p:sp>
        <p:nvSpPr>
          <p:cNvPr id="52" name="Google Shape;52;p9"/>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500" dirty="0">
                <a:solidFill>
                  <a:schemeClr val="dk1"/>
                </a:solidFill>
              </a:rPr>
              <a:t>by </a:t>
            </a:r>
            <a:r>
              <a:rPr lang="id" sz="2500" dirty="0" smtClean="0">
                <a:solidFill>
                  <a:schemeClr val="dk1"/>
                </a:solidFill>
              </a:rPr>
              <a:t>Dwi Cahyanto</a:t>
            </a:r>
            <a:endParaRPr dirty="0"/>
          </a:p>
        </p:txBody>
      </p:sp>
      <p:sp>
        <p:nvSpPr>
          <p:cNvPr id="53" name="Google Shape;53;p9"/>
          <p:cNvSpPr txBox="1">
            <a:spLocks noGrp="1"/>
          </p:cNvSpPr>
          <p:nvPr>
            <p:ph type="subTitle" idx="1"/>
          </p:nvPr>
        </p:nvSpPr>
        <p:spPr>
          <a:xfrm>
            <a:off x="175025" y="4599000"/>
            <a:ext cx="8712000" cy="544500"/>
          </a:xfrm>
          <a:prstGeom prst="rect">
            <a:avLst/>
          </a:prstGeom>
        </p:spPr>
        <p:txBody>
          <a:bodyPr spcFirstLastPara="1" wrap="square" lIns="91425" tIns="91425" rIns="91425" bIns="91425" anchor="t" anchorCtr="0">
            <a:normAutofit fontScale="92500" lnSpcReduction="10000"/>
          </a:bodyPr>
          <a:lstStyle/>
          <a:p>
            <a:pPr marL="457200" lvl="0" indent="0" algn="r" rtl="0">
              <a:lnSpc>
                <a:spcPct val="115000"/>
              </a:lnSpc>
              <a:spcBef>
                <a:spcPts val="0"/>
              </a:spcBef>
              <a:spcAft>
                <a:spcPts val="1200"/>
              </a:spcAft>
              <a:buNone/>
            </a:pPr>
            <a:endParaRPr sz="1400">
              <a:solidFill>
                <a:schemeClr val="dk1"/>
              </a:solidFill>
            </a:endParaRPr>
          </a:p>
        </p:txBody>
      </p:sp>
      <p:pic>
        <p:nvPicPr>
          <p:cNvPr id="54" name="Google Shape;54;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lvl="0"/>
            <a:r>
              <a:rPr lang="en-US" sz="3600" b="1" dirty="0" smtClean="0"/>
              <a:t>Insight</a:t>
            </a:r>
            <a:endParaRPr lang="en-US"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smtClean="0"/>
              <a:t>4</a:t>
            </a:r>
            <a:endParaRPr dirty="0"/>
          </a:p>
        </p:txBody>
      </p:sp>
    </p:spTree>
    <p:extLst>
      <p:ext uri="{BB962C8B-B14F-4D97-AF65-F5344CB8AC3E}">
        <p14:creationId xmlns:p14="http://schemas.microsoft.com/office/powerpoint/2010/main" val="1428389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solidFill>
                  <a:srgbClr val="103864"/>
                </a:solidFill>
                <a:latin typeface="Sora"/>
                <a:cs typeface="Sora"/>
                <a:sym typeface="Sora"/>
              </a:rPr>
              <a:t>Segmentasi customer terbesar adalah yang termasuk Loyal Customer</a:t>
            </a:r>
            <a:endParaRPr lang="en-US" dirty="0"/>
          </a:p>
        </p:txBody>
      </p:sp>
      <p:pic>
        <p:nvPicPr>
          <p:cNvPr id="5" name="Picture 2" descr="https://lh5.googleusercontent.com/W0U33L_qn3zLVK5vGcbcrvlKMd-FkJpFKWdnr4iy87slh3tVOKWOVHEsKwNCsyoie9MED-Jweca05UWC04twAErTjl7_B6lzYUL_6k5pfwqfXpia-cSZuFvqxmw4Tq_9EzAl54GWW6rFuSLVq7rqD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71" y="1210807"/>
            <a:ext cx="5432946" cy="306758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7;p6"/>
          <p:cNvSpPr txBox="1"/>
          <p:nvPr/>
        </p:nvSpPr>
        <p:spPr>
          <a:xfrm>
            <a:off x="6051137" y="1231442"/>
            <a:ext cx="3092863" cy="3046948"/>
          </a:xfrm>
          <a:prstGeom prst="rect">
            <a:avLst/>
          </a:prstGeom>
          <a:noFill/>
          <a:ln>
            <a:noFill/>
          </a:ln>
        </p:spPr>
        <p:txBody>
          <a:bodyPr spcFirstLastPara="1" wrap="square" lIns="91425" tIns="45700" rIns="91425" bIns="45700" anchor="t" anchorCtr="0">
            <a:spAutoFit/>
          </a:bodyPr>
          <a:lstStyle/>
          <a:p>
            <a:pPr algn="just" fontAlgn="base"/>
            <a:r>
              <a:rPr lang="en-US" sz="1200" dirty="0">
                <a:solidFill>
                  <a:schemeClr val="tx1"/>
                </a:solidFill>
                <a:latin typeface="Sora" panose="020B0604020202020204" charset="0"/>
                <a:cs typeface="Sora" panose="020B0604020202020204" charset="0"/>
              </a:rPr>
              <a:t>Dalam customer yang melakukan transaksi dengan perusahaan customer dengan segmen Royal Customer mendominasi 31.82% dari seluruh total customer perusahaan </a:t>
            </a:r>
            <a:r>
              <a:rPr lang="en-US" sz="1200" dirty="0" err="1">
                <a:solidFill>
                  <a:schemeClr val="tx1"/>
                </a:solidFill>
                <a:latin typeface="Sora" panose="020B0604020202020204" charset="0"/>
                <a:cs typeface="Sora" panose="020B0604020202020204" charset="0"/>
              </a:rPr>
              <a:t>Northwind</a:t>
            </a:r>
            <a:r>
              <a:rPr lang="en-US" sz="1200" dirty="0">
                <a:solidFill>
                  <a:schemeClr val="tx1"/>
                </a:solidFill>
                <a:latin typeface="Sora" panose="020B0604020202020204" charset="0"/>
                <a:cs typeface="Sora" panose="020B0604020202020204" charset="0"/>
              </a:rPr>
              <a:t>, sedangkan segmentasi kedua terbesar adalah konsumen yang termasuk dalam segmentasi At Risk sebesar 21.59%. customer yang termasuk at risk adalah konsumen yang memiliki </a:t>
            </a:r>
            <a:r>
              <a:rPr lang="en-US" sz="1200" dirty="0" err="1">
                <a:solidFill>
                  <a:schemeClr val="tx1"/>
                </a:solidFill>
                <a:latin typeface="Sora" panose="020B0604020202020204" charset="0"/>
                <a:cs typeface="Sora" panose="020B0604020202020204" charset="0"/>
              </a:rPr>
              <a:t>recency</a:t>
            </a:r>
            <a:r>
              <a:rPr lang="en-US" sz="1200" dirty="0">
                <a:solidFill>
                  <a:schemeClr val="tx1"/>
                </a:solidFill>
                <a:latin typeface="Sora" panose="020B0604020202020204" charset="0"/>
                <a:cs typeface="Sora" panose="020B0604020202020204" charset="0"/>
              </a:rPr>
              <a:t>, frequency dan monetary paling rendah dalam transaksi dengan perusahaan, dalam arti lain customer jenis ini berpotensi akan </a:t>
            </a:r>
            <a:r>
              <a:rPr lang="en-US" sz="1200" dirty="0" err="1">
                <a:solidFill>
                  <a:schemeClr val="tx1"/>
                </a:solidFill>
                <a:latin typeface="Sora" panose="020B0604020202020204" charset="0"/>
                <a:cs typeface="Sora" panose="020B0604020202020204" charset="0"/>
              </a:rPr>
              <a:t>curn</a:t>
            </a:r>
            <a:r>
              <a:rPr lang="en-US" sz="1200" dirty="0">
                <a:solidFill>
                  <a:schemeClr val="tx1"/>
                </a:solidFill>
                <a:latin typeface="Sora" panose="020B0604020202020204" charset="0"/>
                <a:cs typeface="Sora" panose="020B0604020202020204" charset="0"/>
              </a:rPr>
              <a:t> atau tidak melakukan transaksi lagi dengan perusahaan di masa yang akan datang.</a:t>
            </a:r>
          </a:p>
        </p:txBody>
      </p:sp>
    </p:spTree>
    <p:extLst>
      <p:ext uri="{BB962C8B-B14F-4D97-AF65-F5344CB8AC3E}">
        <p14:creationId xmlns:p14="http://schemas.microsoft.com/office/powerpoint/2010/main" val="119824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just">
              <a:lnSpc>
                <a:spcPct val="115000"/>
              </a:lnSpc>
              <a:spcAft>
                <a:spcPts val="1000"/>
              </a:spcAft>
            </a:pPr>
            <a:r>
              <a:rPr lang="en-US" sz="2400" dirty="0">
                <a:latin typeface="Calibri"/>
                <a:ea typeface="Calibri"/>
                <a:cs typeface="Times New Roman"/>
              </a:rPr>
              <a:t>Loyal customer adalah customer dengan revenue terbesar</a:t>
            </a:r>
            <a:endParaRPr lang="en-US" sz="2400" dirty="0">
              <a:effectLst/>
              <a:latin typeface="Calibri"/>
              <a:ea typeface="Calibri"/>
              <a:cs typeface="Times New Roman"/>
            </a:endParaRPr>
          </a:p>
        </p:txBody>
      </p:sp>
      <p:sp>
        <p:nvSpPr>
          <p:cNvPr id="7" name="Google Shape;217;p6"/>
          <p:cNvSpPr txBox="1"/>
          <p:nvPr/>
        </p:nvSpPr>
        <p:spPr>
          <a:xfrm>
            <a:off x="6213764" y="1227223"/>
            <a:ext cx="2897220" cy="3416279"/>
          </a:xfrm>
          <a:prstGeom prst="rect">
            <a:avLst/>
          </a:prstGeom>
          <a:noFill/>
          <a:ln>
            <a:noFill/>
          </a:ln>
        </p:spPr>
        <p:txBody>
          <a:bodyPr spcFirstLastPara="1" wrap="square" lIns="91425" tIns="45700" rIns="91425" bIns="45700" anchor="t" anchorCtr="0">
            <a:spAutoFit/>
          </a:bodyPr>
          <a:lstStyle/>
          <a:p>
            <a:pPr algn="just" fontAlgn="base"/>
            <a:r>
              <a:rPr lang="en-US" sz="1200" dirty="0">
                <a:solidFill>
                  <a:schemeClr val="tx1"/>
                </a:solidFill>
                <a:latin typeface="Sora" panose="020B0604020202020204" charset="0"/>
                <a:cs typeface="Sora" panose="020B0604020202020204" charset="0"/>
              </a:rPr>
              <a:t>Bila dilihat dalam total revenue per segmentasi customer, Royal customer mendominasi revenue total perusahaan dengan total transaksi mencapai $106.25, perusahaan dapat terus memperhatikan customer dengan segmentasi ini dengan cara menargetkan marketing yang akan meningkatkan transaksi. Perusahaan juga harus memperhatikan customer dengan tipe At Risk karena customer segment ini menjadi kategori terbesar kedua dalam jumlah customer perusahaan, seling technic seperti memberikan loyalty reward kepada customer dengan kategori ini sehingga meningkatkan transaksi dengan perusahaan.</a:t>
            </a:r>
          </a:p>
        </p:txBody>
      </p:sp>
      <p:pic>
        <p:nvPicPr>
          <p:cNvPr id="8" name="Picture 2" descr="https://lh4.googleusercontent.com/emXwIuMbb91-BX0YTSotwIF_FGGnpiZNEiglJPwYB3IzWFWQE_dLHsQd9dN4eq3NQNsXHfIV2z9dfuvL38CBo0JgGx70geYCqUi0qddp-2vlyAWWS3BGCfYHzdOks7JnDrWBRlVzFaB1y923AVNO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663558"/>
            <a:ext cx="5466865" cy="254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5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15000"/>
              </a:lnSpc>
              <a:spcAft>
                <a:spcPts val="1000"/>
              </a:spcAft>
            </a:pPr>
            <a:r>
              <a:rPr lang="en-US" sz="2400" dirty="0">
                <a:latin typeface="Calibri"/>
                <a:ea typeface="Calibri"/>
                <a:cs typeface="Times New Roman"/>
              </a:rPr>
              <a:t>Dairy product adalah kategori produk yang paling banyak di order oleh customer</a:t>
            </a:r>
            <a:endParaRPr lang="en-US" sz="2400" dirty="0">
              <a:effectLst/>
              <a:latin typeface="Calibri"/>
              <a:ea typeface="Calibri"/>
              <a:cs typeface="Times New Roman"/>
            </a:endParaRPr>
          </a:p>
        </p:txBody>
      </p:sp>
      <p:pic>
        <p:nvPicPr>
          <p:cNvPr id="5" name="Picture 2" descr="https://lh5.googleusercontent.com/NeMkUGuIMqLFX6yxFM44J_34g_fMcRB5x2bIxC78oywfjYaSt0hMHMptchU6fpAXgYSr_gjWyqxzrpUQIMkHh5sZeYdFRh2x9u8WhWKcB3bGRVR41e3cJC7w1pDHgeBBVdIhRYGG-vEqxNviMT9n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86" y="1469096"/>
            <a:ext cx="5197475" cy="2635167"/>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7;p6"/>
          <p:cNvSpPr txBox="1"/>
          <p:nvPr/>
        </p:nvSpPr>
        <p:spPr>
          <a:xfrm>
            <a:off x="6213764" y="1469096"/>
            <a:ext cx="2720686" cy="2862282"/>
          </a:xfrm>
          <a:prstGeom prst="rect">
            <a:avLst/>
          </a:prstGeom>
          <a:noFill/>
          <a:ln>
            <a:noFill/>
          </a:ln>
        </p:spPr>
        <p:txBody>
          <a:bodyPr spcFirstLastPara="1" wrap="square" lIns="91425" tIns="45700" rIns="91425" bIns="45700" anchor="t" anchorCtr="0">
            <a:spAutoFit/>
          </a:bodyPr>
          <a:lstStyle/>
          <a:p>
            <a:pPr algn="just" fontAlgn="base"/>
            <a:r>
              <a:rPr lang="en-US" sz="1200" dirty="0">
                <a:solidFill>
                  <a:schemeClr val="tx1"/>
                </a:solidFill>
                <a:latin typeface="Sora" panose="020B0604020202020204" charset="0"/>
                <a:cs typeface="Sora" panose="020B0604020202020204" charset="0"/>
              </a:rPr>
              <a:t>Dari data pemesanan oleh selama 1 tahun, dairy product adalah kategori yang paling banyak dipesan oleh customer kemudian diikuti oleh seafood dan beverages, dairy product dengan median pemesanan sebesar 110 ribu memiliki Interquartile range hingga maksimal 220 ribu pesanan, dengan data tersebut berarti perusahaan dapat mulai mencari produk baru dengan kategori dairy sehingga perusahaan dapat meningkatkan pilihan produk yang lebih beragam kepada para customer.</a:t>
            </a:r>
          </a:p>
        </p:txBody>
      </p:sp>
    </p:spTree>
    <p:extLst>
      <p:ext uri="{BB962C8B-B14F-4D97-AF65-F5344CB8AC3E}">
        <p14:creationId xmlns:p14="http://schemas.microsoft.com/office/powerpoint/2010/main" val="370317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just">
              <a:lnSpc>
                <a:spcPct val="115000"/>
              </a:lnSpc>
              <a:spcAft>
                <a:spcPts val="1000"/>
              </a:spcAft>
            </a:pPr>
            <a:r>
              <a:rPr lang="en-US" sz="2400" dirty="0">
                <a:latin typeface="Calibri"/>
                <a:ea typeface="Calibri"/>
                <a:cs typeface="Times New Roman"/>
              </a:rPr>
              <a:t>USA adalah negara dengan jumlah customer paling banyak</a:t>
            </a:r>
            <a:endParaRPr lang="en-US" sz="2400" dirty="0">
              <a:effectLst/>
              <a:latin typeface="Calibri"/>
              <a:ea typeface="Calibri"/>
              <a:cs typeface="Times New Roman"/>
            </a:endParaRPr>
          </a:p>
        </p:txBody>
      </p:sp>
      <p:pic>
        <p:nvPicPr>
          <p:cNvPr id="7" name="Picture 2" descr="https://lh3.googleusercontent.com/MMGNrQxFfuk4Bsp9XtdxgJwq_Xt0aCZ2JeZPX9fuf39t7pzZSSlk7EFo4fbLF2L0PKUm5ljtyO6rD6HNmjrlatJAOPJtnMoExamyMi4bDL_9PMOwo1a4wyPjRabzCoe0V7iOGrBqq7x_fBGSSH4K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42" y="3203358"/>
            <a:ext cx="2866288" cy="13335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3.googleusercontent.com/LoB82yyV9nFg0QmXD8enyM9HrwGm6sjfbopHbj0VYdJU6wlZvKq7Uc2LKYLFIcvS5KVNjHVXGbAHEm2SEtvRCMcdFSThyEzNI31_gGQJyNsVJbc-eVuH8ke4BhPQpWRHL21089eY3Iot1gJ6TY53Xw"/>
          <p:cNvPicPr>
            <a:picLocks noChangeAspect="1" noChangeArrowheads="1"/>
          </p:cNvPicPr>
          <p:nvPr/>
        </p:nvPicPr>
        <p:blipFill rotWithShape="1">
          <a:blip r:embed="rId3">
            <a:extLst>
              <a:ext uri="{28A0092B-C50C-407E-A947-70E740481C1C}">
                <a14:useLocalDpi xmlns:a14="http://schemas.microsoft.com/office/drawing/2010/main" val="0"/>
              </a:ext>
            </a:extLst>
          </a:blip>
          <a:srcRect b="45236"/>
          <a:stretch/>
        </p:blipFill>
        <p:spPr bwMode="auto">
          <a:xfrm>
            <a:off x="371042" y="1556312"/>
            <a:ext cx="5352185" cy="16470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17;p6"/>
          <p:cNvSpPr txBox="1"/>
          <p:nvPr/>
        </p:nvSpPr>
        <p:spPr>
          <a:xfrm>
            <a:off x="6213764" y="1811998"/>
            <a:ext cx="2739736" cy="2246729"/>
          </a:xfrm>
          <a:prstGeom prst="rect">
            <a:avLst/>
          </a:prstGeom>
          <a:noFill/>
          <a:ln>
            <a:noFill/>
          </a:ln>
        </p:spPr>
        <p:txBody>
          <a:bodyPr spcFirstLastPara="1" wrap="square" lIns="91425" tIns="45700" rIns="91425" bIns="45700" anchor="t" anchorCtr="0">
            <a:spAutoFit/>
          </a:bodyPr>
          <a:lstStyle/>
          <a:p>
            <a:pPr algn="just" fontAlgn="base"/>
            <a:r>
              <a:rPr lang="en-US" dirty="0">
                <a:solidFill>
                  <a:schemeClr val="tx1"/>
                </a:solidFill>
                <a:latin typeface="Sora" panose="020B0604020202020204" charset="0"/>
                <a:cs typeface="Sora" panose="020B0604020202020204" charset="0"/>
              </a:rPr>
              <a:t>Total customer yang  berada di benua khususnya United State of America adalah 13 perusahaan dengan German menjadi posisi kedua dengan 11 perusahaan. Dengan perusahaan Save-a-lot-Markets yang menjadi perusahaan paling tinggi dalam melakukan pembelian dengan perusahaan.</a:t>
            </a:r>
          </a:p>
        </p:txBody>
      </p:sp>
    </p:spTree>
    <p:extLst>
      <p:ext uri="{BB962C8B-B14F-4D97-AF65-F5344CB8AC3E}">
        <p14:creationId xmlns:p14="http://schemas.microsoft.com/office/powerpoint/2010/main" val="175609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15000"/>
              </a:lnSpc>
              <a:spcAft>
                <a:spcPts val="1000"/>
              </a:spcAft>
            </a:pPr>
            <a:r>
              <a:rPr lang="en-US" sz="2400" dirty="0">
                <a:latin typeface="Calibri"/>
                <a:ea typeface="Calibri"/>
                <a:cs typeface="Times New Roman"/>
              </a:rPr>
              <a:t>Revenue terbesar didapatkan pada bulan desember 1997</a:t>
            </a:r>
            <a:endParaRPr lang="en-US" sz="2400" dirty="0">
              <a:effectLst/>
              <a:latin typeface="Calibri"/>
              <a:ea typeface="Calibri"/>
              <a:cs typeface="Times New Roman"/>
            </a:endParaRPr>
          </a:p>
        </p:txBody>
      </p:sp>
      <p:pic>
        <p:nvPicPr>
          <p:cNvPr id="6" name="Picture 2" descr="https://lh5.googleusercontent.com/1Ohc5gE_Bh3JZ4epQ44UVY-CXelNxKDCnrkhrst3WJKqBoBsqLjdCyQYcRvyt6u2qveQXcrECzZKSlc-5gKLyIBwNYhR8Kl_EXLqcke9FlihYfl5DzMNtnN34mBzx37ViEAbkQCeRPdGqJHyHC4y5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95" y="1690254"/>
            <a:ext cx="5665644" cy="2518064"/>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17;p6"/>
          <p:cNvSpPr txBox="1"/>
          <p:nvPr/>
        </p:nvSpPr>
        <p:spPr>
          <a:xfrm>
            <a:off x="6213764" y="1811998"/>
            <a:ext cx="2897220" cy="2893059"/>
          </a:xfrm>
          <a:prstGeom prst="rect">
            <a:avLst/>
          </a:prstGeom>
          <a:noFill/>
          <a:ln>
            <a:noFill/>
          </a:ln>
        </p:spPr>
        <p:txBody>
          <a:bodyPr spcFirstLastPara="1" wrap="square" lIns="91425" tIns="45700" rIns="91425" bIns="45700" anchor="t" anchorCtr="0">
            <a:spAutoFit/>
          </a:bodyPr>
          <a:lstStyle/>
          <a:p>
            <a:pPr algn="just" fontAlgn="base"/>
            <a:r>
              <a:rPr lang="en-US" dirty="0">
                <a:solidFill>
                  <a:schemeClr val="tx1"/>
                </a:solidFill>
                <a:latin typeface="Sora" panose="020B0604020202020204" charset="0"/>
                <a:cs typeface="Sora" panose="020B0604020202020204" charset="0"/>
              </a:rPr>
              <a:t>Pada bulan desember 1997 perusahaan berhasil mendapatkan revenue sebesar $77,476 dan net profit $9,297, dibandingkan dengan bulan desember 1996 dengan $50.963 dengan kenaikan 52%. Dilihat dari bar chart revenue dari </a:t>
            </a:r>
            <a:r>
              <a:rPr lang="en-US" dirty="0" err="1">
                <a:solidFill>
                  <a:schemeClr val="tx1"/>
                </a:solidFill>
                <a:latin typeface="Sora" panose="020B0604020202020204" charset="0"/>
                <a:cs typeface="Sora" panose="020B0604020202020204" charset="0"/>
              </a:rPr>
              <a:t>july</a:t>
            </a:r>
            <a:r>
              <a:rPr lang="en-US" dirty="0">
                <a:solidFill>
                  <a:schemeClr val="tx1"/>
                </a:solidFill>
                <a:latin typeface="Sora" panose="020B0604020202020204" charset="0"/>
                <a:cs typeface="Sora" panose="020B0604020202020204" charset="0"/>
              </a:rPr>
              <a:t> 1996 sampai desember 1997 trend pendapatan mengalami peningkatan dari bulan ke bulan ini berarti perusahaan masih dalam trend yang baik.</a:t>
            </a:r>
          </a:p>
        </p:txBody>
      </p:sp>
    </p:spTree>
    <p:extLst>
      <p:ext uri="{BB962C8B-B14F-4D97-AF65-F5344CB8AC3E}">
        <p14:creationId xmlns:p14="http://schemas.microsoft.com/office/powerpoint/2010/main" val="117887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15000"/>
              </a:lnSpc>
              <a:spcAft>
                <a:spcPts val="1000"/>
              </a:spcAft>
            </a:pPr>
            <a:r>
              <a:rPr lang="en-US" sz="2400" dirty="0" err="1">
                <a:latin typeface="Calibri"/>
                <a:ea typeface="Calibri"/>
                <a:cs typeface="Times New Roman"/>
              </a:rPr>
              <a:t>Plutzer</a:t>
            </a:r>
            <a:r>
              <a:rPr lang="en-US" sz="2400" dirty="0">
                <a:latin typeface="Calibri"/>
                <a:ea typeface="Calibri"/>
                <a:cs typeface="Times New Roman"/>
              </a:rPr>
              <a:t> adalah perusahaan dengan produk yang paling diminati oleh customer</a:t>
            </a:r>
            <a:endParaRPr lang="en-US" sz="2400" dirty="0">
              <a:effectLst/>
              <a:latin typeface="Calibri"/>
              <a:ea typeface="Calibri"/>
              <a:cs typeface="Times New Roman"/>
            </a:endParaRPr>
          </a:p>
        </p:txBody>
      </p:sp>
      <p:pic>
        <p:nvPicPr>
          <p:cNvPr id="5" name="Picture 4" descr="https://lh3.googleusercontent.com/cqXc8Q-REalXttOc4nLHOxF9ICfqjmnp0bBBtifp08vrWCX2td3sHU4PSpLZUww21AXAVk04E2JCPLZBZYbP1vWJ9xVhmdk61JZ20SeCLultPdb_gu4OpGDXYfgZMQ84xr9IG8sRKPqo7A1FjN073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60" y="3045504"/>
            <a:ext cx="2640722" cy="1484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4.googleusercontent.com/bgkIHshGpgWhinmJpMoVLRWCUy_b7Qh5H3ddVrptzNm2dVvUKsDag8wTUwNehJD7teBTC1qh34Vap19gSXhFd4mAKFWDZvBOwEh5RF7PRG0nBhANJh2GbMFYSt51EkqBWpz7ecRDnscN-eLxB7zhm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60" y="1398990"/>
            <a:ext cx="2930236" cy="16465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17;p6"/>
          <p:cNvSpPr txBox="1"/>
          <p:nvPr/>
        </p:nvSpPr>
        <p:spPr>
          <a:xfrm>
            <a:off x="4000500" y="1430876"/>
            <a:ext cx="3943350" cy="2462172"/>
          </a:xfrm>
          <a:prstGeom prst="rect">
            <a:avLst/>
          </a:prstGeom>
          <a:noFill/>
          <a:ln>
            <a:noFill/>
          </a:ln>
        </p:spPr>
        <p:txBody>
          <a:bodyPr spcFirstLastPara="1" wrap="square" lIns="91425" tIns="45700" rIns="91425" bIns="45700" anchor="t" anchorCtr="0">
            <a:spAutoFit/>
          </a:bodyPr>
          <a:lstStyle/>
          <a:p>
            <a:pPr algn="just" fontAlgn="base"/>
            <a:r>
              <a:rPr lang="en-US" dirty="0" err="1">
                <a:solidFill>
                  <a:schemeClr val="tx1"/>
                </a:solidFill>
                <a:latin typeface="Sora" panose="020B0604020202020204" charset="0"/>
                <a:cs typeface="Sora" panose="020B0604020202020204" charset="0"/>
              </a:rPr>
              <a:t>Plutzer</a:t>
            </a:r>
            <a:r>
              <a:rPr lang="en-US" dirty="0">
                <a:solidFill>
                  <a:schemeClr val="tx1"/>
                </a:solidFill>
                <a:latin typeface="Sora" panose="020B0604020202020204" charset="0"/>
                <a:cs typeface="Sora" panose="020B0604020202020204" charset="0"/>
              </a:rPr>
              <a:t> </a:t>
            </a:r>
            <a:r>
              <a:rPr lang="en-US" dirty="0" err="1">
                <a:solidFill>
                  <a:schemeClr val="tx1"/>
                </a:solidFill>
                <a:latin typeface="Sora" panose="020B0604020202020204" charset="0"/>
                <a:cs typeface="Sora" panose="020B0604020202020204" charset="0"/>
              </a:rPr>
              <a:t>LebensmittelgroBmarkte</a:t>
            </a:r>
            <a:r>
              <a:rPr lang="en-US" dirty="0">
                <a:solidFill>
                  <a:schemeClr val="tx1"/>
                </a:solidFill>
                <a:latin typeface="Sora" panose="020B0604020202020204" charset="0"/>
                <a:cs typeface="Sora" panose="020B0604020202020204" charset="0"/>
              </a:rPr>
              <a:t> AG adalah perusahaan dengan katalog produk antara lain Beverages, Condiments, Grains/Cereals, Meat/Poultry dan Produce. Penjualan produk </a:t>
            </a:r>
            <a:r>
              <a:rPr lang="en-US" dirty="0" err="1">
                <a:solidFill>
                  <a:schemeClr val="tx1"/>
                </a:solidFill>
                <a:latin typeface="Sora" panose="020B0604020202020204" charset="0"/>
                <a:cs typeface="Sora" panose="020B0604020202020204" charset="0"/>
              </a:rPr>
              <a:t>Plutzer</a:t>
            </a:r>
            <a:r>
              <a:rPr lang="en-US" dirty="0">
                <a:solidFill>
                  <a:schemeClr val="tx1"/>
                </a:solidFill>
                <a:latin typeface="Sora" panose="020B0604020202020204" charset="0"/>
                <a:cs typeface="Sora" panose="020B0604020202020204" charset="0"/>
              </a:rPr>
              <a:t> pada tahun 1997 adalah sebesar $69,326 menjadi perusahaan dengan produk dengan total transaksi paling atas dibandingkan dengan supplier yang lain</a:t>
            </a:r>
            <a:r>
              <a:rPr lang="en-US" dirty="0" smtClean="0">
                <a:solidFill>
                  <a:schemeClr val="tx1"/>
                </a:solidFill>
                <a:latin typeface="Sora" panose="020B0604020202020204" charset="0"/>
                <a:cs typeface="Sora" panose="020B0604020202020204" charset="0"/>
              </a:rPr>
              <a:t>.</a:t>
            </a:r>
          </a:p>
          <a:p>
            <a:pPr algn="just" fontAlgn="base"/>
            <a:r>
              <a:rPr lang="en-US" dirty="0">
                <a:solidFill>
                  <a:schemeClr val="tx1"/>
                </a:solidFill>
                <a:latin typeface="Sora" panose="020B0604020202020204" charset="0"/>
                <a:cs typeface="Sora" panose="020B0604020202020204" charset="0"/>
              </a:rPr>
              <a:t>Customer dengan kategori Loyal Customer menjadi pembeli yang paling banyak dari katalog produk </a:t>
            </a:r>
            <a:r>
              <a:rPr lang="en-US" dirty="0" err="1">
                <a:solidFill>
                  <a:schemeClr val="tx1"/>
                </a:solidFill>
                <a:latin typeface="Sora" panose="020B0604020202020204" charset="0"/>
                <a:cs typeface="Sora" panose="020B0604020202020204" charset="0"/>
              </a:rPr>
              <a:t>Plutzer</a:t>
            </a:r>
            <a:r>
              <a:rPr lang="en-US" dirty="0">
                <a:solidFill>
                  <a:schemeClr val="tx1"/>
                </a:solidFill>
                <a:latin typeface="Sora" panose="020B0604020202020204" charset="0"/>
                <a:cs typeface="Sora" panose="020B0604020202020204" charset="0"/>
              </a:rPr>
              <a:t>.</a:t>
            </a:r>
          </a:p>
        </p:txBody>
      </p:sp>
    </p:spTree>
    <p:extLst>
      <p:ext uri="{BB962C8B-B14F-4D97-AF65-F5344CB8AC3E}">
        <p14:creationId xmlns:p14="http://schemas.microsoft.com/office/powerpoint/2010/main" val="2739092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just">
              <a:lnSpc>
                <a:spcPct val="115000"/>
              </a:lnSpc>
              <a:spcAft>
                <a:spcPts val="1000"/>
              </a:spcAft>
            </a:pPr>
            <a:r>
              <a:rPr lang="en-US" sz="2400" dirty="0">
                <a:latin typeface="Calibri"/>
                <a:ea typeface="Calibri"/>
                <a:cs typeface="Times New Roman"/>
              </a:rPr>
              <a:t>4 produk dari 5 produk yang kosong pada inventory sudah discontinued </a:t>
            </a:r>
            <a:endParaRPr lang="en-US" sz="2400" dirty="0">
              <a:effectLst/>
              <a:latin typeface="Calibri"/>
              <a:ea typeface="Calibri"/>
              <a:cs typeface="Times New Roman"/>
            </a:endParaRPr>
          </a:p>
        </p:txBody>
      </p:sp>
      <p:pic>
        <p:nvPicPr>
          <p:cNvPr id="6" name="Picture 2" descr="https://lh3.googleusercontent.com/_arq7Vjcj2QGe7IR7SsgT2nBHrq-ni8Isb6dFoAerxnZPc6Dx6UocBZEW-GBi4F4PIiPEq3c3yDfVhYQeZhb0Nuhn5V8CXDLuNXoTqzNbsYsQGcnqmQN4lQcnrCyVNcXIHPUBJhS0l4D_uzv2W1tGw"/>
          <p:cNvPicPr>
            <a:picLocks noChangeAspect="1" noChangeArrowheads="1"/>
          </p:cNvPicPr>
          <p:nvPr/>
        </p:nvPicPr>
        <p:blipFill rotWithShape="1">
          <a:blip r:embed="rId2">
            <a:extLst>
              <a:ext uri="{28A0092B-C50C-407E-A947-70E740481C1C}">
                <a14:useLocalDpi xmlns:a14="http://schemas.microsoft.com/office/drawing/2010/main" val="0"/>
              </a:ext>
            </a:extLst>
          </a:blip>
          <a:srcRect t="57147"/>
          <a:stretch/>
        </p:blipFill>
        <p:spPr bwMode="auto">
          <a:xfrm>
            <a:off x="329048" y="1502529"/>
            <a:ext cx="1769051" cy="28110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0" y="1502410"/>
            <a:ext cx="4572000" cy="1600438"/>
          </a:xfrm>
          <a:prstGeom prst="rect">
            <a:avLst/>
          </a:prstGeom>
        </p:spPr>
        <p:txBody>
          <a:bodyPr>
            <a:spAutoFit/>
          </a:bodyPr>
          <a:lstStyle/>
          <a:p>
            <a:pPr algn="just" fontAlgn="base"/>
            <a:r>
              <a:rPr lang="en-US" dirty="0" err="1">
                <a:solidFill>
                  <a:schemeClr val="tx1"/>
                </a:solidFill>
                <a:latin typeface="Sora" panose="020B0604020202020204" charset="0"/>
                <a:cs typeface="Sora" panose="020B0604020202020204" charset="0"/>
              </a:rPr>
              <a:t>Thüringer</a:t>
            </a:r>
            <a:r>
              <a:rPr lang="en-US" dirty="0">
                <a:solidFill>
                  <a:schemeClr val="tx1"/>
                </a:solidFill>
                <a:latin typeface="Sora" panose="020B0604020202020204" charset="0"/>
                <a:cs typeface="Sora" panose="020B0604020202020204" charset="0"/>
              </a:rPr>
              <a:t> </a:t>
            </a:r>
            <a:r>
              <a:rPr lang="en-US" dirty="0" err="1">
                <a:solidFill>
                  <a:schemeClr val="tx1"/>
                </a:solidFill>
                <a:latin typeface="Sora" panose="020B0604020202020204" charset="0"/>
                <a:cs typeface="Sora" panose="020B0604020202020204" charset="0"/>
              </a:rPr>
              <a:t>Rostbratwurst</a:t>
            </a:r>
            <a:r>
              <a:rPr lang="en-US" dirty="0">
                <a:solidFill>
                  <a:schemeClr val="tx1"/>
                </a:solidFill>
                <a:latin typeface="Sora" panose="020B0604020202020204" charset="0"/>
                <a:cs typeface="Sora" panose="020B0604020202020204" charset="0"/>
              </a:rPr>
              <a:t>, Perth Pasties, Chef Anton's Gumbo Mix dan Alice Mutton adalah produk dengan status discontinued ini berarti supplier sudah tidak melakukan produksi lagi pada produk tersebut, perusahaan dapat mulai mencari produk kompetitor yang memiliki segmen yang sama dan mulai mengganti katalog dan menginformasi customer.</a:t>
            </a:r>
            <a:endParaRPr lang="en-US" dirty="0">
              <a:solidFill>
                <a:schemeClr val="tx1"/>
              </a:solidFill>
              <a:latin typeface="Sora" panose="020B0604020202020204" charset="0"/>
              <a:cs typeface="Sora" panose="020B0604020202020204" charset="0"/>
            </a:endParaRPr>
          </a:p>
        </p:txBody>
      </p:sp>
    </p:spTree>
    <p:extLst>
      <p:ext uri="{BB962C8B-B14F-4D97-AF65-F5344CB8AC3E}">
        <p14:creationId xmlns:p14="http://schemas.microsoft.com/office/powerpoint/2010/main" val="285768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lvl="0"/>
            <a:r>
              <a:rPr lang="en-US" sz="3600" dirty="0" err="1">
                <a:solidFill>
                  <a:schemeClr val="accent5">
                    <a:lumMod val="50000"/>
                  </a:schemeClr>
                </a:solidFill>
              </a:rPr>
              <a:t>Recomendation</a:t>
            </a:r>
            <a:endParaRPr lang="en-US"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5</a:t>
            </a:r>
            <a:endParaRPr dirty="0"/>
          </a:p>
        </p:txBody>
      </p:sp>
    </p:spTree>
    <p:extLst>
      <p:ext uri="{BB962C8B-B14F-4D97-AF65-F5344CB8AC3E}">
        <p14:creationId xmlns:p14="http://schemas.microsoft.com/office/powerpoint/2010/main" val="924962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0" dirty="0" err="1">
                <a:solidFill>
                  <a:srgbClr val="5B9BD5">
                    <a:lumMod val="50000"/>
                  </a:srgbClr>
                </a:solidFill>
                <a:latin typeface="Sora"/>
                <a:cs typeface="Sora"/>
                <a:sym typeface="Sora"/>
              </a:rPr>
              <a:t>Recomendation</a:t>
            </a:r>
            <a:endParaRPr lang="en-US" dirty="0"/>
          </a:p>
        </p:txBody>
      </p:sp>
      <p:sp>
        <p:nvSpPr>
          <p:cNvPr id="7" name="Google Shape;217;p6"/>
          <p:cNvSpPr txBox="1"/>
          <p:nvPr/>
        </p:nvSpPr>
        <p:spPr>
          <a:xfrm>
            <a:off x="293321" y="1137368"/>
            <a:ext cx="5794440" cy="738623"/>
          </a:xfrm>
          <a:prstGeom prst="rect">
            <a:avLst/>
          </a:prstGeom>
          <a:noFill/>
          <a:ln>
            <a:noFill/>
          </a:ln>
        </p:spPr>
        <p:txBody>
          <a:bodyPr spcFirstLastPara="1" wrap="square" lIns="91425" tIns="45700" rIns="91425" bIns="45700" anchor="t" anchorCtr="0">
            <a:spAutoFit/>
          </a:bodyPr>
          <a:lstStyle/>
          <a:p>
            <a:pPr algn="just" fontAlgn="base"/>
            <a:r>
              <a:rPr lang="en-US" dirty="0">
                <a:solidFill>
                  <a:schemeClr val="tx1"/>
                </a:solidFill>
                <a:latin typeface="Sora" panose="020B0604020202020204" charset="0"/>
                <a:cs typeface="Sora" panose="020B0604020202020204" charset="0"/>
              </a:rPr>
              <a:t>Bila dilihat dari trend penjualan perusahaan strategi marketing pada 1997 dapat dilakukan pada tahun selanjutnya, sehingga ada beberapa rekomendasi yang saya berikan antara lain:</a:t>
            </a:r>
          </a:p>
        </p:txBody>
      </p:sp>
      <p:sp>
        <p:nvSpPr>
          <p:cNvPr id="8" name="Google Shape;217;p6"/>
          <p:cNvSpPr txBox="1"/>
          <p:nvPr/>
        </p:nvSpPr>
        <p:spPr>
          <a:xfrm>
            <a:off x="293321" y="1941799"/>
            <a:ext cx="8545880" cy="2677616"/>
          </a:xfrm>
          <a:prstGeom prst="rect">
            <a:avLst/>
          </a:prstGeom>
          <a:noFill/>
          <a:ln>
            <a:noFill/>
          </a:ln>
        </p:spPr>
        <p:txBody>
          <a:bodyPr spcFirstLastPara="1" wrap="square" lIns="91425" tIns="45700" rIns="91425" bIns="45700" anchor="t" anchorCtr="0">
            <a:spAutoFit/>
          </a:bodyPr>
          <a:lstStyle/>
          <a:p>
            <a:pPr marL="342900" indent="-342900" algn="just" fontAlgn="base">
              <a:buFont typeface="+mj-lt"/>
              <a:buAutoNum type="arabicPeriod"/>
            </a:pPr>
            <a:r>
              <a:rPr lang="en-US" dirty="0">
                <a:solidFill>
                  <a:schemeClr val="tx1"/>
                </a:solidFill>
                <a:latin typeface="Sora" panose="020B0604020202020204" charset="0"/>
                <a:cs typeface="Sora" panose="020B0604020202020204" charset="0"/>
              </a:rPr>
              <a:t>Tingkatkan penjualan pada segmentasi customer dengan kategori At </a:t>
            </a:r>
            <a:r>
              <a:rPr lang="en-US" dirty="0" smtClean="0">
                <a:solidFill>
                  <a:schemeClr val="tx1"/>
                </a:solidFill>
                <a:latin typeface="Sora" panose="020B0604020202020204" charset="0"/>
                <a:cs typeface="Sora" panose="020B0604020202020204" charset="0"/>
              </a:rPr>
              <a:t>Risk. Meningkatkan </a:t>
            </a:r>
            <a:r>
              <a:rPr lang="en-US" dirty="0">
                <a:solidFill>
                  <a:schemeClr val="tx1"/>
                </a:solidFill>
                <a:latin typeface="Sora" panose="020B0604020202020204" charset="0"/>
                <a:cs typeface="Sora" panose="020B0604020202020204" charset="0"/>
              </a:rPr>
              <a:t>dan menjaga customer yang akan </a:t>
            </a:r>
            <a:r>
              <a:rPr lang="en-US" dirty="0" smtClean="0">
                <a:solidFill>
                  <a:schemeClr val="tx1"/>
                </a:solidFill>
                <a:latin typeface="Sora" panose="020B0604020202020204" charset="0"/>
                <a:cs typeface="Sora" panose="020B0604020202020204" charset="0"/>
              </a:rPr>
              <a:t>churn </a:t>
            </a:r>
            <a:r>
              <a:rPr lang="en-US" dirty="0">
                <a:solidFill>
                  <a:schemeClr val="tx1"/>
                </a:solidFill>
                <a:latin typeface="Sora" panose="020B0604020202020204" charset="0"/>
                <a:cs typeface="Sora" panose="020B0604020202020204" charset="0"/>
              </a:rPr>
              <a:t>seharusnya lebih rendah biaya dari pada mencari customer yang baru, dengan kategori At Risk sebesar 21</a:t>
            </a:r>
            <a:r>
              <a:rPr lang="en-US" dirty="0" smtClean="0">
                <a:solidFill>
                  <a:schemeClr val="tx1"/>
                </a:solidFill>
                <a:latin typeface="Sora" panose="020B0604020202020204" charset="0"/>
                <a:cs typeface="Sora" panose="020B0604020202020204" charset="0"/>
              </a:rPr>
              <a:t>%.</a:t>
            </a:r>
          </a:p>
          <a:p>
            <a:pPr marL="342900" indent="-342900" algn="just" fontAlgn="base">
              <a:buFont typeface="+mj-lt"/>
              <a:buAutoNum type="arabicPeriod"/>
            </a:pPr>
            <a:r>
              <a:rPr lang="en-US" dirty="0">
                <a:solidFill>
                  <a:schemeClr val="tx1"/>
                </a:solidFill>
                <a:latin typeface="Sora" panose="020B0604020202020204" charset="0"/>
                <a:cs typeface="Sora" panose="020B0604020202020204" charset="0"/>
              </a:rPr>
              <a:t>Meningkatkan budget marketing sesuai dengan segmentasi customer yang menjadi target perusahaan pada tahun ini. Perusahaan dapat mengaplikasikan budget perusahaan dengan menargetkan target perusahaan pada tahun selanjutnya, misal bila perusahaan perlu meningkatkan customer baru maka perusahaan dapat mulai dengan meningkatkan perhatian pada segmentasi dengan kategori New customer dan Promising customer. </a:t>
            </a:r>
            <a:endParaRPr lang="en-US" dirty="0" smtClean="0">
              <a:solidFill>
                <a:schemeClr val="tx1"/>
              </a:solidFill>
              <a:latin typeface="Sora" panose="020B0604020202020204" charset="0"/>
              <a:cs typeface="Sora" panose="020B0604020202020204" charset="0"/>
            </a:endParaRPr>
          </a:p>
          <a:p>
            <a:pPr marL="342900" indent="-342900" algn="just" fontAlgn="base">
              <a:buFont typeface="+mj-lt"/>
              <a:buAutoNum type="arabicPeriod"/>
            </a:pPr>
            <a:r>
              <a:rPr lang="en-US" dirty="0">
                <a:solidFill>
                  <a:schemeClr val="tx1"/>
                </a:solidFill>
                <a:latin typeface="Sora" panose="020B0604020202020204" charset="0"/>
                <a:cs typeface="Sora" panose="020B0604020202020204" charset="0"/>
              </a:rPr>
              <a:t>Meningkatkan pengawasan inventory sehingga tidak ada produk yang </a:t>
            </a:r>
            <a:r>
              <a:rPr lang="en-US" dirty="0" smtClean="0">
                <a:solidFill>
                  <a:schemeClr val="tx1"/>
                </a:solidFill>
                <a:latin typeface="Sora" panose="020B0604020202020204" charset="0"/>
                <a:cs typeface="Sora" panose="020B0604020202020204" charset="0"/>
              </a:rPr>
              <a:t>kosong. Peningkatan </a:t>
            </a:r>
            <a:r>
              <a:rPr lang="en-US" dirty="0">
                <a:solidFill>
                  <a:schemeClr val="tx1"/>
                </a:solidFill>
                <a:latin typeface="Sora" panose="020B0604020202020204" charset="0"/>
                <a:cs typeface="Sora" panose="020B0604020202020204" charset="0"/>
              </a:rPr>
              <a:t>pengawasan sehingga tidak ada lagi ada produk yang sampai kosong pada inventory karena hal ini dapat mengurangi waktu pengiriman perusahaan kepada customer.</a:t>
            </a:r>
          </a:p>
          <a:p>
            <a:pPr marL="342900" indent="-342900" algn="just" fontAlgn="base">
              <a:buFont typeface="+mj-lt"/>
              <a:buAutoNum type="arabicPeriod"/>
            </a:pPr>
            <a:endParaRPr lang="en-US" dirty="0">
              <a:solidFill>
                <a:schemeClr val="tx1"/>
              </a:solidFill>
              <a:latin typeface="Sora" panose="020B0604020202020204" charset="0"/>
              <a:cs typeface="Sora" panose="020B0604020202020204" charset="0"/>
            </a:endParaRPr>
          </a:p>
        </p:txBody>
      </p:sp>
    </p:spTree>
    <p:extLst>
      <p:ext uri="{BB962C8B-B14F-4D97-AF65-F5344CB8AC3E}">
        <p14:creationId xmlns:p14="http://schemas.microsoft.com/office/powerpoint/2010/main" val="189479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smtClean="0"/>
              <a:t>Objektif dan latar belakang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229" name="Google Shape;229;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230" name="Google Shape;230;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extLst>
      <p:ext uri="{BB962C8B-B14F-4D97-AF65-F5344CB8AC3E}">
        <p14:creationId xmlns:p14="http://schemas.microsoft.com/office/powerpoint/2010/main" val="89144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Objekif Project</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13550"/>
            <a:ext cx="5284800" cy="1596500"/>
          </a:xfrm>
          <a:prstGeom prst="rect">
            <a:avLst/>
          </a:prstGeom>
        </p:spPr>
        <p:txBody>
          <a:bodyPr spcFirstLastPara="1" wrap="square" lIns="91425" tIns="91425" rIns="91425" bIns="91425" anchor="t" anchorCtr="0">
            <a:normAutofit/>
          </a:bodyPr>
          <a:lstStyle/>
          <a:p>
            <a:pPr lvl="0">
              <a:buFont typeface="+mj-lt"/>
              <a:buAutoNum type="arabicPeriod"/>
            </a:pPr>
            <a:r>
              <a:rPr lang="en-US" dirty="0" smtClean="0"/>
              <a:t>Business </a:t>
            </a:r>
            <a:r>
              <a:rPr lang="en-US" dirty="0" smtClean="0"/>
              <a:t>Goals</a:t>
            </a:r>
            <a:endParaRPr lang="en-US" dirty="0" smtClean="0"/>
          </a:p>
          <a:p>
            <a:pPr lvl="0">
              <a:buFont typeface="+mj-lt"/>
              <a:buAutoNum type="arabicPeriod"/>
            </a:pPr>
            <a:r>
              <a:rPr lang="en-US" dirty="0" smtClean="0"/>
              <a:t>Dashboard</a:t>
            </a:r>
            <a:endParaRPr lang="en-US" dirty="0" smtClean="0"/>
          </a:p>
          <a:p>
            <a:pPr lvl="0">
              <a:buFont typeface="+mj-lt"/>
              <a:buAutoNum type="arabicPeriod"/>
            </a:pPr>
            <a:r>
              <a:rPr lang="en-US" dirty="0" smtClean="0"/>
              <a:t>Analysis/insight</a:t>
            </a:r>
          </a:p>
          <a:p>
            <a:pPr lvl="0">
              <a:buFont typeface="+mj-lt"/>
              <a:buAutoNum type="arabicPeriod"/>
            </a:pPr>
            <a:r>
              <a:rPr lang="en-US" dirty="0" err="1" smtClean="0"/>
              <a:t>Recomendation</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lvl="0"/>
            <a:r>
              <a:rPr lang="en-US" dirty="0"/>
              <a:t>Business Goals</a:t>
            </a:r>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2</a:t>
            </a:r>
            <a:endParaRPr dirty="0"/>
          </a:p>
        </p:txBody>
      </p:sp>
    </p:spTree>
    <p:extLst>
      <p:ext uri="{BB962C8B-B14F-4D97-AF65-F5344CB8AC3E}">
        <p14:creationId xmlns:p14="http://schemas.microsoft.com/office/powerpoint/2010/main" val="246606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lvl="0"/>
            <a:r>
              <a:rPr lang="en-US" dirty="0">
                <a:solidFill>
                  <a:schemeClr val="accent2">
                    <a:lumMod val="75000"/>
                  </a:schemeClr>
                </a:solidFill>
              </a:rPr>
              <a:t>Introduction</a:t>
            </a:r>
            <a:endParaRPr dirty="0">
              <a:solidFill>
                <a:schemeClr val="accent2">
                  <a:lumMod val="75000"/>
                </a:schemeClr>
              </a:solidFill>
            </a:endParaRPr>
          </a:p>
        </p:txBody>
      </p:sp>
      <p:sp>
        <p:nvSpPr>
          <p:cNvPr id="72" name="Google Shape;72;p12"/>
          <p:cNvSpPr txBox="1"/>
          <p:nvPr/>
        </p:nvSpPr>
        <p:spPr>
          <a:xfrm>
            <a:off x="390526" y="1015800"/>
            <a:ext cx="7048500" cy="2400627"/>
          </a:xfrm>
          <a:prstGeom prst="rect">
            <a:avLst/>
          </a:prstGeom>
          <a:noFill/>
          <a:ln>
            <a:noFill/>
          </a:ln>
        </p:spPr>
        <p:txBody>
          <a:bodyPr spcFirstLastPara="1" wrap="square" lIns="91425" tIns="91425" rIns="91425" bIns="91425" anchor="t" anchorCtr="0">
            <a:spAutoFit/>
          </a:bodyPr>
          <a:lstStyle/>
          <a:p>
            <a:pPr lvl="0" algn="just"/>
            <a:r>
              <a:rPr lang="en-US" sz="1600" dirty="0">
                <a:solidFill>
                  <a:schemeClr val="tx1"/>
                </a:solidFill>
                <a:latin typeface="Sora"/>
                <a:ea typeface="Sora"/>
                <a:cs typeface="Sora"/>
                <a:sym typeface="Sora"/>
              </a:rPr>
              <a:t>Dalam tulisan ini topik yang </a:t>
            </a:r>
            <a:r>
              <a:rPr lang="en-US" sz="1600" dirty="0" smtClean="0">
                <a:solidFill>
                  <a:schemeClr val="tx1"/>
                </a:solidFill>
                <a:latin typeface="Sora"/>
                <a:ea typeface="Sora"/>
                <a:cs typeface="Sora"/>
                <a:sym typeface="Sora"/>
              </a:rPr>
              <a:t>akan </a:t>
            </a:r>
            <a:r>
              <a:rPr lang="en-US" sz="1600" dirty="0">
                <a:solidFill>
                  <a:schemeClr val="tx1"/>
                </a:solidFill>
                <a:latin typeface="Sora"/>
                <a:ea typeface="Sora"/>
                <a:cs typeface="Sora"/>
                <a:sym typeface="Sora"/>
              </a:rPr>
              <a:t>diambil adalah market segregation dan sales dari data set perusahaan </a:t>
            </a:r>
            <a:r>
              <a:rPr lang="en-US" sz="1600" dirty="0" err="1">
                <a:solidFill>
                  <a:schemeClr val="tx1"/>
                </a:solidFill>
                <a:latin typeface="Sora"/>
                <a:ea typeface="Sora"/>
                <a:cs typeface="Sora"/>
                <a:sym typeface="Sora"/>
              </a:rPr>
              <a:t>Northwind</a:t>
            </a:r>
            <a:r>
              <a:rPr lang="en-US" sz="1600" dirty="0">
                <a:solidFill>
                  <a:schemeClr val="tx1"/>
                </a:solidFill>
                <a:latin typeface="Sora"/>
                <a:ea typeface="Sora"/>
                <a:cs typeface="Sora"/>
                <a:sym typeface="Sora"/>
              </a:rPr>
              <a:t> Trades, </a:t>
            </a:r>
            <a:r>
              <a:rPr lang="en-US" sz="1600" dirty="0" err="1">
                <a:solidFill>
                  <a:schemeClr val="tx1"/>
                </a:solidFill>
                <a:latin typeface="Sora"/>
                <a:ea typeface="Sora"/>
                <a:cs typeface="Sora"/>
                <a:sym typeface="Sora"/>
              </a:rPr>
              <a:t>Northwind</a:t>
            </a:r>
            <a:r>
              <a:rPr lang="en-US" sz="1600" dirty="0">
                <a:solidFill>
                  <a:schemeClr val="tx1"/>
                </a:solidFill>
                <a:latin typeface="Sora"/>
                <a:ea typeface="Sora"/>
                <a:cs typeface="Sora"/>
                <a:sym typeface="Sora"/>
              </a:rPr>
              <a:t> Trades sendiri adalah data yang dikeluarkan oleh Microsoft dengan tema perusahaan dalam bidang penjualan imports dan exports makanan di seluruh dunia, dataset ini sering menjadi study case yang bertema antara lain small-business ERP dengan fitur seperti customers, orders, inventory, purchasing, suppliers, employees, dan accounting sederhana, dalam tulisan ini akan berfokus pada data penjualan dan supplier dari perusahaan </a:t>
            </a:r>
            <a:r>
              <a:rPr lang="en-US" sz="1600" dirty="0" err="1">
                <a:solidFill>
                  <a:schemeClr val="tx1"/>
                </a:solidFill>
                <a:latin typeface="Sora"/>
                <a:ea typeface="Sora"/>
                <a:cs typeface="Sora"/>
                <a:sym typeface="Sora"/>
              </a:rPr>
              <a:t>Northwind</a:t>
            </a:r>
            <a:r>
              <a:rPr lang="en-US" sz="1600" dirty="0">
                <a:solidFill>
                  <a:schemeClr val="tx1"/>
                </a:solidFill>
                <a:latin typeface="Sora"/>
                <a:ea typeface="Sora"/>
                <a:cs typeface="Sora"/>
                <a:sym typeface="Sora"/>
              </a:rPr>
              <a:t> ini tersebut. </a:t>
            </a:r>
            <a:endParaRPr lang="en-US" sz="1600" dirty="0">
              <a:solidFill>
                <a:schemeClr val="tx1"/>
              </a:solidFill>
              <a:latin typeface="Sora"/>
              <a:ea typeface="Sora"/>
              <a:cs typeface="Sora"/>
              <a:sym typeface="Sora"/>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50517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lvl="0"/>
            <a:r>
              <a:rPr lang="en-US" dirty="0">
                <a:solidFill>
                  <a:schemeClr val="accent5">
                    <a:lumMod val="50000"/>
                  </a:schemeClr>
                </a:solidFill>
              </a:rPr>
              <a:t>Problem statement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7" name="Google Shape;217;p6"/>
          <p:cNvSpPr txBox="1"/>
          <p:nvPr/>
        </p:nvSpPr>
        <p:spPr>
          <a:xfrm>
            <a:off x="460375" y="1034812"/>
            <a:ext cx="7235825" cy="2800726"/>
          </a:xfrm>
          <a:prstGeom prst="rect">
            <a:avLst/>
          </a:prstGeom>
          <a:noFill/>
          <a:ln>
            <a:noFill/>
          </a:ln>
        </p:spPr>
        <p:txBody>
          <a:bodyPr spcFirstLastPara="1" wrap="square" lIns="91425" tIns="45700" rIns="91425" bIns="45700" anchor="t" anchorCtr="0">
            <a:spAutoFit/>
          </a:bodyPr>
          <a:lstStyle/>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Melakukan segmentasi customer yang dapat membantu strategi pemasaran</a:t>
            </a:r>
          </a:p>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Mencari produk yang memiliki permintaan yang tertinggi setiap bulan</a:t>
            </a:r>
          </a:p>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Melakukan Analisis Supplier agar perusahaan dapat memenuhi permintaan penjualan  untuk masa mendatang</a:t>
            </a:r>
          </a:p>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Sales Manager ingin dashboard yang menampilkan trend bulanan penjualan </a:t>
            </a:r>
          </a:p>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Sales Manager ingin mengetahui segmentasi customer sehingga dapat menentukan strategi penjualan yang lebih efektif</a:t>
            </a:r>
          </a:p>
          <a:p>
            <a:pPr marL="285750" indent="-285750" algn="just" fontAlgn="base">
              <a:buFont typeface="Arial" panose="020B0604020202020204" pitchFamily="34" charset="0"/>
              <a:buChar char="•"/>
            </a:pPr>
            <a:r>
              <a:rPr lang="en-US" sz="1600" dirty="0">
                <a:solidFill>
                  <a:schemeClr val="tx1"/>
                </a:solidFill>
                <a:latin typeface="Sora" panose="020B0604020202020204" charset="0"/>
                <a:cs typeface="Sora" panose="020B0604020202020204" charset="0"/>
              </a:rPr>
              <a:t>Mendata barang yang sudah discontinue agar dapat kemudian digantikan oleh produk yang lainnya</a:t>
            </a:r>
          </a:p>
        </p:txBody>
      </p:sp>
    </p:spTree>
    <p:extLst>
      <p:ext uri="{BB962C8B-B14F-4D97-AF65-F5344CB8AC3E}">
        <p14:creationId xmlns:p14="http://schemas.microsoft.com/office/powerpoint/2010/main" val="3440071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50000"/>
                  </a:schemeClr>
                </a:solidFill>
              </a:rPr>
              <a:t>Goals</a:t>
            </a:r>
            <a:endParaRPr lang="en-US" dirty="0"/>
          </a:p>
        </p:txBody>
      </p:sp>
      <p:sp>
        <p:nvSpPr>
          <p:cNvPr id="4" name="Google Shape;217;p6"/>
          <p:cNvSpPr txBox="1"/>
          <p:nvPr/>
        </p:nvSpPr>
        <p:spPr>
          <a:xfrm>
            <a:off x="184603" y="1068293"/>
            <a:ext cx="8567511" cy="2308284"/>
          </a:xfrm>
          <a:prstGeom prst="rect">
            <a:avLst/>
          </a:prstGeom>
          <a:noFill/>
          <a:ln>
            <a:noFill/>
          </a:ln>
        </p:spPr>
        <p:txBody>
          <a:bodyPr spcFirstLastPara="1" wrap="square" lIns="91425" tIns="45700" rIns="91425" bIns="45700" anchor="t" anchorCtr="0">
            <a:spAutoFit/>
          </a:bodyPr>
          <a:lstStyle/>
          <a:p>
            <a:pPr marL="285750" indent="-285750" fontAlgn="base">
              <a:buFont typeface="Arial" panose="020B0604020202020204" pitchFamily="34" charset="0"/>
              <a:buChar char="•"/>
            </a:pPr>
            <a:r>
              <a:rPr lang="en-US" sz="1800" dirty="0">
                <a:solidFill>
                  <a:schemeClr val="tx1"/>
                </a:solidFill>
                <a:latin typeface="Sora" panose="020B0604020202020204" charset="0"/>
                <a:cs typeface="Sora" panose="020B0604020202020204" charset="0"/>
              </a:rPr>
              <a:t>Membuat dashboard yang memuat RFM analysis untuk mengetahui segmentasi customer</a:t>
            </a:r>
          </a:p>
          <a:p>
            <a:pPr marL="285750" indent="-285750" fontAlgn="base">
              <a:buFont typeface="Arial" panose="020B0604020202020204" pitchFamily="34" charset="0"/>
              <a:buChar char="•"/>
            </a:pPr>
            <a:r>
              <a:rPr lang="en-US" sz="1800" dirty="0">
                <a:solidFill>
                  <a:schemeClr val="tx1"/>
                </a:solidFill>
                <a:latin typeface="Sora" panose="020B0604020202020204" charset="0"/>
                <a:cs typeface="Sora" panose="020B0604020202020204" charset="0"/>
              </a:rPr>
              <a:t>Dashboard juga akan berisi tentang trend data penjualan setiap bulan produk, pembelian, category produk dan lain-lain</a:t>
            </a:r>
          </a:p>
          <a:p>
            <a:pPr marL="285750" indent="-285750" fontAlgn="base">
              <a:buFont typeface="Arial" panose="020B0604020202020204" pitchFamily="34" charset="0"/>
              <a:buChar char="•"/>
            </a:pPr>
            <a:r>
              <a:rPr lang="en-US" sz="1800" dirty="0">
                <a:solidFill>
                  <a:schemeClr val="tx1"/>
                </a:solidFill>
                <a:latin typeface="Sora" panose="020B0604020202020204" charset="0"/>
                <a:cs typeface="Sora" panose="020B0604020202020204" charset="0"/>
              </a:rPr>
              <a:t>Dashboard akan memuat data produk perusahaan dengan supplier yang digunakan oleh perusahaan</a:t>
            </a:r>
          </a:p>
          <a:p>
            <a:pPr marL="285750" indent="-285750" fontAlgn="base">
              <a:buFont typeface="Arial" panose="020B0604020202020204" pitchFamily="34" charset="0"/>
              <a:buChar char="•"/>
            </a:pPr>
            <a:r>
              <a:rPr lang="en-US" sz="1800" dirty="0">
                <a:solidFill>
                  <a:schemeClr val="tx1"/>
                </a:solidFill>
                <a:latin typeface="Sora" panose="020B0604020202020204" charset="0"/>
                <a:cs typeface="Sora" panose="020B0604020202020204" charset="0"/>
              </a:rPr>
              <a:t>Visualisasi simple dan mudah dimengerti sehingga dapat </a:t>
            </a:r>
            <a:r>
              <a:rPr lang="en-US" sz="1800" dirty="0" smtClean="0">
                <a:solidFill>
                  <a:schemeClr val="tx1"/>
                </a:solidFill>
                <a:latin typeface="Sora" panose="020B0604020202020204" charset="0"/>
                <a:cs typeface="Sora" panose="020B0604020202020204" charset="0"/>
              </a:rPr>
              <a:t>di interpolasi </a:t>
            </a:r>
            <a:r>
              <a:rPr lang="en-US" sz="1800" dirty="0">
                <a:solidFill>
                  <a:schemeClr val="tx1"/>
                </a:solidFill>
                <a:latin typeface="Sora" panose="020B0604020202020204" charset="0"/>
                <a:cs typeface="Sora" panose="020B0604020202020204" charset="0"/>
              </a:rPr>
              <a:t>dengan mudah oleh user</a:t>
            </a:r>
          </a:p>
        </p:txBody>
      </p:sp>
    </p:spTree>
    <p:extLst>
      <p:ext uri="{BB962C8B-B14F-4D97-AF65-F5344CB8AC3E}">
        <p14:creationId xmlns:p14="http://schemas.microsoft.com/office/powerpoint/2010/main" val="21684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lvl="0"/>
            <a:r>
              <a:rPr lang="en-US" sz="3600" b="1" dirty="0"/>
              <a:t>Dashboard Visualization</a:t>
            </a:r>
            <a:endParaRPr lang="en-US"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smtClean="0"/>
              <a:t>3</a:t>
            </a:r>
            <a:endParaRPr dirty="0"/>
          </a:p>
        </p:txBody>
      </p:sp>
    </p:spTree>
    <p:extLst>
      <p:ext uri="{BB962C8B-B14F-4D97-AF65-F5344CB8AC3E}">
        <p14:creationId xmlns:p14="http://schemas.microsoft.com/office/powerpoint/2010/main" val="4109143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4" name="Title 3"/>
          <p:cNvSpPr>
            <a:spLocks noGrp="1"/>
          </p:cNvSpPr>
          <p:nvPr>
            <p:ph type="title"/>
          </p:nvPr>
        </p:nvSpPr>
        <p:spPr/>
        <p:txBody>
          <a:bodyPr>
            <a:normAutofit fontScale="90000"/>
          </a:bodyPr>
          <a:lstStyle/>
          <a:p>
            <a:r>
              <a:rPr lang="en-US" dirty="0" smtClean="0"/>
              <a:t>Dashboard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16" y="993382"/>
            <a:ext cx="5892800" cy="3311192"/>
          </a:xfrm>
          <a:prstGeom prst="rect">
            <a:avLst/>
          </a:prstGeom>
        </p:spPr>
      </p:pic>
      <p:sp>
        <p:nvSpPr>
          <p:cNvPr id="6" name="Rectangle 5"/>
          <p:cNvSpPr/>
          <p:nvPr/>
        </p:nvSpPr>
        <p:spPr>
          <a:xfrm>
            <a:off x="6865257" y="1335314"/>
            <a:ext cx="2002972" cy="2969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 link</a:t>
            </a:r>
          </a:p>
          <a:p>
            <a:pPr algn="ctr"/>
            <a:r>
              <a:rPr lang="en-US" dirty="0"/>
              <a:t>https://public.tableau.com/app/profile/dwi.cahyanto/viz/dashboard_final_project_16741015439400/Dashboard4</a:t>
            </a:r>
          </a:p>
        </p:txBody>
      </p:sp>
    </p:spTree>
    <p:extLst>
      <p:ext uri="{BB962C8B-B14F-4D97-AF65-F5344CB8AC3E}">
        <p14:creationId xmlns:p14="http://schemas.microsoft.com/office/powerpoint/2010/main" val="364974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847</Words>
  <Application>Microsoft Office PowerPoint</Application>
  <PresentationFormat>On-screen Show (16:9)</PresentationFormat>
  <Paragraphs>55</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Times New Roman</vt:lpstr>
      <vt:lpstr>Calibri</vt:lpstr>
      <vt:lpstr>Plus Jakarta Sans</vt:lpstr>
      <vt:lpstr>Plus Jakarta Sans SemiBold</vt:lpstr>
      <vt:lpstr>Sora</vt:lpstr>
      <vt:lpstr>Plus Jakarta Sans Medium</vt:lpstr>
      <vt:lpstr>Simple Light</vt:lpstr>
      <vt:lpstr>Mini Project  Data Analyst</vt:lpstr>
      <vt:lpstr>Objektif dan latar belakang</vt:lpstr>
      <vt:lpstr>Objekif Project</vt:lpstr>
      <vt:lpstr>Business Goals</vt:lpstr>
      <vt:lpstr>Introduction</vt:lpstr>
      <vt:lpstr>Problem statement</vt:lpstr>
      <vt:lpstr>Goals</vt:lpstr>
      <vt:lpstr>Dashboard Visualization</vt:lpstr>
      <vt:lpstr>Dashboard</vt:lpstr>
      <vt:lpstr>Insight</vt:lpstr>
      <vt:lpstr>Segmentasi customer terbesar adalah yang termasuk Loyal Customer</vt:lpstr>
      <vt:lpstr>Loyal customer adalah customer dengan revenue terbesar</vt:lpstr>
      <vt:lpstr>Dairy product adalah kategori produk yang paling banyak di order oleh customer</vt:lpstr>
      <vt:lpstr>USA adalah negara dengan jumlah customer paling banyak</vt:lpstr>
      <vt:lpstr>Revenue terbesar didapatkan pada bulan desember 1997</vt:lpstr>
      <vt:lpstr>Plutzer adalah perusahaan dengan produk yang paling diminati oleh customer</vt:lpstr>
      <vt:lpstr>4 produk dari 5 produk yang kosong pada inventory sudah discontinued </vt:lpstr>
      <vt:lpstr>Recomendation</vt:lpstr>
      <vt:lpstr>Recomendation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Engineer</dc:title>
  <cp:lastModifiedBy>Dwi</cp:lastModifiedBy>
  <cp:revision>25</cp:revision>
  <dcterms:modified xsi:type="dcterms:W3CDTF">2023-02-25T12:58:03Z</dcterms:modified>
</cp:coreProperties>
</file>