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29"/>
  </p:notesMasterIdLst>
  <p:sldIdLst>
    <p:sldId id="256" r:id="rId2"/>
    <p:sldId id="258" r:id="rId3"/>
    <p:sldId id="285" r:id="rId4"/>
    <p:sldId id="257" r:id="rId5"/>
    <p:sldId id="283" r:id="rId6"/>
    <p:sldId id="284" r:id="rId7"/>
    <p:sldId id="282" r:id="rId8"/>
    <p:sldId id="297" r:id="rId9"/>
    <p:sldId id="300" r:id="rId10"/>
    <p:sldId id="302" r:id="rId11"/>
    <p:sldId id="298" r:id="rId12"/>
    <p:sldId id="301" r:id="rId13"/>
    <p:sldId id="303" r:id="rId14"/>
    <p:sldId id="299" r:id="rId15"/>
    <p:sldId id="304" r:id="rId16"/>
    <p:sldId id="305" r:id="rId17"/>
    <p:sldId id="286" r:id="rId18"/>
    <p:sldId id="288" r:id="rId19"/>
    <p:sldId id="287" r:id="rId20"/>
    <p:sldId id="290" r:id="rId21"/>
    <p:sldId id="291" r:id="rId22"/>
    <p:sldId id="292" r:id="rId23"/>
    <p:sldId id="293" r:id="rId24"/>
    <p:sldId id="294" r:id="rId25"/>
    <p:sldId id="295" r:id="rId26"/>
    <p:sldId id="296" r:id="rId27"/>
    <p:sldId id="281" r:id="rId28"/>
  </p:sldIdLst>
  <p:sldSz cx="9144000" cy="5143500" type="screen16x9"/>
  <p:notesSz cx="6858000" cy="9144000"/>
  <p:embeddedFontLst>
    <p:embeddedFont>
      <p:font typeface="Plus Jakarta Sans SemiBold" panose="020B0604020202020204" charset="0"/>
      <p:regular r:id="rId30"/>
      <p:bold r:id="rId31"/>
      <p:italic r:id="rId32"/>
      <p:boldItalic r:id="rId33"/>
    </p:embeddedFont>
    <p:embeddedFont>
      <p:font typeface="Plus Jakarta Sans Medium" panose="020B0604020202020204" charset="0"/>
      <p:regular r:id="rId34"/>
      <p:bold r:id="rId35"/>
      <p:italic r:id="rId36"/>
      <p:boldItalic r:id="rId37"/>
    </p:embeddedFont>
    <p:embeddedFont>
      <p:font typeface="Plus Jakarta Sans"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860" y="-8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017475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c06274ff1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c06274ff1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30dccd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30dccd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30dccd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30dccd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30dccd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30dccd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c7189d3f5d_0_1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c7189d3f5d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30dccd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30dccd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a9f088621_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a9f088621_1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30dccd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30dccd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baaa715f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baaa715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endParaRPr/>
          </a:p>
        </p:txBody>
      </p:sp>
      <p:sp>
        <p:nvSpPr>
          <p:cNvPr id="11" name="Google Shape;11;p2"/>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p:nvPr/>
        </p:nvSpPr>
        <p:spPr>
          <a:xfrm>
            <a:off x="1884000" y="2371650"/>
            <a:ext cx="548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latin typeface="Plus Jakarta Sans"/>
              <a:ea typeface="Plus Jakarta Sans"/>
              <a:cs typeface="Plus Jakarta Sans"/>
              <a:sym typeface="Plus Jakarta Sans"/>
            </a:endParaRPr>
          </a:p>
        </p:txBody>
      </p:sp>
      <p:sp>
        <p:nvSpPr>
          <p:cNvPr id="20" name="Google Shape;20;p4"/>
          <p:cNvSpPr txBox="1">
            <a:spLocks noGrp="1"/>
          </p:cNvSpPr>
          <p:nvPr>
            <p:ph type="title" idx="2"/>
          </p:nvPr>
        </p:nvSpPr>
        <p:spPr>
          <a:xfrm>
            <a:off x="1602450" y="2190600"/>
            <a:ext cx="1111800" cy="7623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cxnSp>
        <p:nvCxnSpPr>
          <p:cNvPr id="21" name="Google Shape;21;p4"/>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2" name="Google Shape;22;p4"/>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List" type="tx">
  <p:cSld name="TITLE_AND_BODY">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73625" y="2040850"/>
            <a:ext cx="66774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873625" y="2630600"/>
            <a:ext cx="6014400" cy="17061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26" name="Google Shape;26;p5"/>
          <p:cNvSpPr txBox="1">
            <a:spLocks noGrp="1"/>
          </p:cNvSpPr>
          <p:nvPr>
            <p:ph type="sldNum" idx="12"/>
          </p:nvPr>
        </p:nvSpPr>
        <p:spPr>
          <a:xfrm>
            <a:off x="8472458" y="4676167"/>
            <a:ext cx="548700" cy="393600"/>
          </a:xfrm>
          <a:prstGeom prst="rect">
            <a:avLst/>
          </a:prstGeom>
        </p:spPr>
        <p:txBody>
          <a:bodyPr spcFirstLastPara="1" wrap="square" lIns="91425" tIns="91425" rIns="91425" bIns="91425" anchor="ctr" anchorCtr="0">
            <a:normAutofit/>
          </a:bodyPr>
          <a:lstStyle>
            <a:lvl1pPr lvl="0" rtl="0">
              <a:buNone/>
              <a:defRPr>
                <a:latin typeface="Plus Jakarta Sans SemiBold"/>
                <a:ea typeface="Plus Jakarta Sans SemiBold"/>
                <a:cs typeface="Plus Jakarta Sans SemiBold"/>
                <a:sym typeface="Plus Jakarta Sans SemiBold"/>
              </a:defRPr>
            </a:lvl1pPr>
            <a:lvl2pPr lvl="1" rtl="0">
              <a:buNone/>
              <a:defRPr>
                <a:latin typeface="Plus Jakarta Sans SemiBold"/>
                <a:ea typeface="Plus Jakarta Sans SemiBold"/>
                <a:cs typeface="Plus Jakarta Sans SemiBold"/>
                <a:sym typeface="Plus Jakarta Sans SemiBold"/>
              </a:defRPr>
            </a:lvl2pPr>
            <a:lvl3pPr lvl="2" rtl="0">
              <a:buNone/>
              <a:defRPr>
                <a:latin typeface="Plus Jakarta Sans SemiBold"/>
                <a:ea typeface="Plus Jakarta Sans SemiBold"/>
                <a:cs typeface="Plus Jakarta Sans SemiBold"/>
                <a:sym typeface="Plus Jakarta Sans SemiBold"/>
              </a:defRPr>
            </a:lvl3pPr>
            <a:lvl4pPr lvl="3" rtl="0">
              <a:buNone/>
              <a:defRPr>
                <a:latin typeface="Plus Jakarta Sans SemiBold"/>
                <a:ea typeface="Plus Jakarta Sans SemiBold"/>
                <a:cs typeface="Plus Jakarta Sans SemiBold"/>
                <a:sym typeface="Plus Jakarta Sans SemiBold"/>
              </a:defRPr>
            </a:lvl4pPr>
            <a:lvl5pPr lvl="4" rtl="0">
              <a:buNone/>
              <a:defRPr>
                <a:latin typeface="Plus Jakarta Sans SemiBold"/>
                <a:ea typeface="Plus Jakarta Sans SemiBold"/>
                <a:cs typeface="Plus Jakarta Sans SemiBold"/>
                <a:sym typeface="Plus Jakarta Sans SemiBold"/>
              </a:defRPr>
            </a:lvl5pPr>
            <a:lvl6pPr lvl="5" rtl="0">
              <a:buNone/>
              <a:defRPr>
                <a:latin typeface="Plus Jakarta Sans SemiBold"/>
                <a:ea typeface="Plus Jakarta Sans SemiBold"/>
                <a:cs typeface="Plus Jakarta Sans SemiBold"/>
                <a:sym typeface="Plus Jakarta Sans SemiBold"/>
              </a:defRPr>
            </a:lvl6pPr>
            <a:lvl7pPr lvl="6" rtl="0">
              <a:buNone/>
              <a:defRPr>
                <a:latin typeface="Plus Jakarta Sans SemiBold"/>
                <a:ea typeface="Plus Jakarta Sans SemiBold"/>
                <a:cs typeface="Plus Jakarta Sans SemiBold"/>
                <a:sym typeface="Plus Jakarta Sans SemiBold"/>
              </a:defRPr>
            </a:lvl7pPr>
            <a:lvl8pPr lvl="7" rtl="0">
              <a:buNone/>
              <a:defRPr>
                <a:latin typeface="Plus Jakarta Sans SemiBold"/>
                <a:ea typeface="Plus Jakarta Sans SemiBold"/>
                <a:cs typeface="Plus Jakarta Sans SemiBold"/>
                <a:sym typeface="Plus Jakarta Sans SemiBold"/>
              </a:defRPr>
            </a:lvl8pPr>
            <a:lvl9pPr lvl="8" rtl="0">
              <a:buNone/>
              <a:defRPr>
                <a:latin typeface="Plus Jakarta Sans SemiBold"/>
                <a:ea typeface="Plus Jakarta Sans SemiBold"/>
                <a:cs typeface="Plus Jakarta Sans SemiBold"/>
                <a:sym typeface="Plus Jakarta Sans SemiBold"/>
              </a:defRPr>
            </a:lvl9pPr>
          </a:lstStyle>
          <a:p>
            <a:pPr marL="0" lvl="0" indent="0" algn="r" rtl="0">
              <a:spcBef>
                <a:spcPts val="0"/>
              </a:spcBef>
              <a:spcAft>
                <a:spcPts val="0"/>
              </a:spcAft>
              <a:buNone/>
            </a:pPr>
            <a:fld id="{00000000-1234-1234-1234-123412341234}" type="slidenum">
              <a:rPr lang="id"/>
              <a:t>‹#›</a:t>
            </a:fld>
            <a:endParaRPr/>
          </a:p>
        </p:txBody>
      </p:sp>
      <p:cxnSp>
        <p:nvCxnSpPr>
          <p:cNvPr id="27" name="Google Shape;27;p5"/>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8" name="Google Shape;28;p5"/>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pic>
        <p:nvPicPr>
          <p:cNvPr id="29" name="Google Shape;29;p5"/>
          <p:cNvPicPr preferRelativeResize="0"/>
          <p:nvPr/>
        </p:nvPicPr>
        <p:blipFill>
          <a:blip r:embed="rId3">
            <a:alphaModFix/>
          </a:blip>
          <a:stretch>
            <a:fillRect/>
          </a:stretch>
        </p:blipFill>
        <p:spPr>
          <a:xfrm>
            <a:off x="7097175" y="2796000"/>
            <a:ext cx="1375275" cy="1375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Gambar &amp; Diagram">
  <p:cSld name="TITLE_AND_BODY_1_1">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7"/>
          <p:cNvSpPr>
            <a:spLocks noGrp="1"/>
          </p:cNvSpPr>
          <p:nvPr>
            <p:ph type="pic" idx="2"/>
          </p:nvPr>
        </p:nvSpPr>
        <p:spPr>
          <a:xfrm>
            <a:off x="412225" y="1255425"/>
            <a:ext cx="4016700" cy="3245400"/>
          </a:xfrm>
          <a:prstGeom prst="roundRect">
            <a:avLst>
              <a:gd name="adj" fmla="val 9853"/>
            </a:avLst>
          </a:prstGeom>
          <a:noFill/>
          <a:ln>
            <a:noFill/>
          </a:ln>
        </p:spPr>
      </p:sp>
      <p:sp>
        <p:nvSpPr>
          <p:cNvPr id="38" name="Google Shape;38;p7"/>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
        <p:nvSpPr>
          <p:cNvPr id="40" name="Google Shape;40;p7"/>
          <p:cNvSpPr txBox="1">
            <a:spLocks noGrp="1"/>
          </p:cNvSpPr>
          <p:nvPr>
            <p:ph type="body" idx="1"/>
          </p:nvPr>
        </p:nvSpPr>
        <p:spPr>
          <a:xfrm>
            <a:off x="4598200" y="1246825"/>
            <a:ext cx="4016700" cy="32541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cxnSp>
        <p:nvCxnSpPr>
          <p:cNvPr id="41" name="Google Shape;41;p7"/>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42" name="Google Shape;42;p7"/>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b="1">
              <a:latin typeface="Plus Jakarta Sans"/>
              <a:ea typeface="Plus Jakarta Sans"/>
              <a:cs typeface="Plus Jakarta Sans"/>
              <a:sym typeface="Plus Jakart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One Liner">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528000" y="2065650"/>
            <a:ext cx="8088000" cy="1012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2pPr>
            <a:lvl3pPr lvl="2"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3pPr>
            <a:lvl4pPr lvl="3"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4pPr>
            <a:lvl5pPr lvl="4"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5pPr>
            <a:lvl6pPr lvl="5"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6pPr>
            <a:lvl7pPr lvl="6"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7pPr>
            <a:lvl8pPr lvl="7"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8pPr>
            <a:lvl9pPr lvl="8"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9pPr>
          </a:lstStyle>
          <a:p>
            <a:endParaRPr/>
          </a:p>
        </p:txBody>
      </p:sp>
      <p:pic>
        <p:nvPicPr>
          <p:cNvPr id="45" name="Google Shape;45;p8"/>
          <p:cNvPicPr preferRelativeResize="0"/>
          <p:nvPr/>
        </p:nvPicPr>
        <p:blipFill>
          <a:blip r:embed="rId3">
            <a:alphaModFix/>
          </a:blip>
          <a:stretch>
            <a:fillRect/>
          </a:stretch>
        </p:blipFill>
        <p:spPr>
          <a:xfrm>
            <a:off x="6792649" y="3430224"/>
            <a:ext cx="1203375" cy="1203375"/>
          </a:xfrm>
          <a:prstGeom prst="rect">
            <a:avLst/>
          </a:prstGeom>
          <a:noFill/>
          <a:ln>
            <a:noFill/>
          </a:ln>
        </p:spPr>
      </p:pic>
      <p:pic>
        <p:nvPicPr>
          <p:cNvPr id="46" name="Google Shape;46;p8"/>
          <p:cNvPicPr preferRelativeResize="0"/>
          <p:nvPr/>
        </p:nvPicPr>
        <p:blipFill>
          <a:blip r:embed="rId3">
            <a:alphaModFix/>
          </a:blip>
          <a:stretch>
            <a:fillRect/>
          </a:stretch>
        </p:blipFill>
        <p:spPr>
          <a:xfrm>
            <a:off x="8056150" y="4105550"/>
            <a:ext cx="703500" cy="70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Reguler">
  <p:cSld name="Content Reguler">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cxnSp>
        <p:nvCxnSpPr>
          <p:cNvPr id="34" name="Google Shape;34;p6"/>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35" name="Google Shape;35;p6"/>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b="1">
                <a:solidFill>
                  <a:schemeClr val="dk1"/>
                </a:solidFill>
                <a:latin typeface="Plus Jakarta Sans"/>
                <a:ea typeface="Plus Jakarta Sans"/>
                <a:cs typeface="Plus Jakarta Sans"/>
                <a:sym typeface="Plus Jakarta Sans"/>
              </a:rPr>
              <a:t>Bootcamp Data Consultant by Data Science Indonesia</a:t>
            </a:r>
            <a:endParaRPr sz="1000" b="1">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365559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2400000" y="1992000"/>
            <a:ext cx="5164500" cy="145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sz="3500" b="1" dirty="0" smtClean="0">
                <a:latin typeface="Plus Jakarta Sans"/>
                <a:ea typeface="Plus Jakarta Sans"/>
                <a:cs typeface="Plus Jakarta Sans"/>
                <a:sym typeface="Plus Jakarta Sans"/>
              </a:rPr>
              <a:t>Mini Project </a:t>
            </a:r>
            <a:br>
              <a:rPr lang="id" sz="3500" b="1" dirty="0" smtClean="0">
                <a:latin typeface="Plus Jakarta Sans"/>
                <a:ea typeface="Plus Jakarta Sans"/>
                <a:cs typeface="Plus Jakarta Sans"/>
                <a:sym typeface="Plus Jakarta Sans"/>
              </a:rPr>
            </a:br>
            <a:r>
              <a:rPr lang="id" sz="3500" b="1" dirty="0" smtClean="0">
                <a:latin typeface="Plus Jakarta Sans"/>
                <a:ea typeface="Plus Jakarta Sans"/>
                <a:cs typeface="Plus Jakarta Sans"/>
                <a:sym typeface="Plus Jakarta Sans"/>
              </a:rPr>
              <a:t>Data Engineer</a:t>
            </a:r>
            <a:endParaRPr sz="3500" b="1" dirty="0">
              <a:latin typeface="Plus Jakarta Sans"/>
              <a:ea typeface="Plus Jakarta Sans"/>
              <a:cs typeface="Plus Jakarta Sans"/>
              <a:sym typeface="Plus Jakarta Sans"/>
            </a:endParaRPr>
          </a:p>
        </p:txBody>
      </p:sp>
      <p:sp>
        <p:nvSpPr>
          <p:cNvPr id="52" name="Google Shape;52;p9"/>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sz="2500" dirty="0">
                <a:solidFill>
                  <a:schemeClr val="dk1"/>
                </a:solidFill>
              </a:rPr>
              <a:t>by </a:t>
            </a:r>
            <a:r>
              <a:rPr lang="id" sz="2500" dirty="0" smtClean="0">
                <a:solidFill>
                  <a:schemeClr val="dk1"/>
                </a:solidFill>
              </a:rPr>
              <a:t>Dwi Cahyanto</a:t>
            </a:r>
            <a:endParaRPr dirty="0"/>
          </a:p>
        </p:txBody>
      </p:sp>
      <p:sp>
        <p:nvSpPr>
          <p:cNvPr id="53" name="Google Shape;53;p9"/>
          <p:cNvSpPr txBox="1">
            <a:spLocks noGrp="1"/>
          </p:cNvSpPr>
          <p:nvPr>
            <p:ph type="subTitle" idx="1"/>
          </p:nvPr>
        </p:nvSpPr>
        <p:spPr>
          <a:xfrm>
            <a:off x="175025" y="4599000"/>
            <a:ext cx="8712000" cy="544500"/>
          </a:xfrm>
          <a:prstGeom prst="rect">
            <a:avLst/>
          </a:prstGeom>
        </p:spPr>
        <p:txBody>
          <a:bodyPr spcFirstLastPara="1" wrap="square" lIns="91425" tIns="91425" rIns="91425" bIns="91425" anchor="t" anchorCtr="0">
            <a:normAutofit fontScale="92500" lnSpcReduction="10000"/>
          </a:bodyPr>
          <a:lstStyle/>
          <a:p>
            <a:pPr marL="457200" lvl="0" indent="0" algn="r" rtl="0">
              <a:lnSpc>
                <a:spcPct val="115000"/>
              </a:lnSpc>
              <a:spcBef>
                <a:spcPts val="0"/>
              </a:spcBef>
              <a:spcAft>
                <a:spcPts val="1200"/>
              </a:spcAft>
              <a:buNone/>
            </a:pPr>
            <a:endParaRPr sz="1400">
              <a:solidFill>
                <a:schemeClr val="dk1"/>
              </a:solidFill>
            </a:endParaRPr>
          </a:p>
        </p:txBody>
      </p:sp>
      <p:pic>
        <p:nvPicPr>
          <p:cNvPr id="54" name="Google Shape;54;p9"/>
          <p:cNvPicPr preferRelativeResize="0"/>
          <p:nvPr/>
        </p:nvPicPr>
        <p:blipFill>
          <a:blip r:embed="rId3">
            <a:alphaModFix/>
          </a:blip>
          <a:stretch>
            <a:fillRect/>
          </a:stretch>
        </p:blipFill>
        <p:spPr>
          <a:xfrm>
            <a:off x="7646025" y="1593075"/>
            <a:ext cx="921000" cy="921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Product Analysis SQL</a:t>
            </a:r>
            <a:endParaRPr dirty="0"/>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646" t="14391" r="25519" b="5535"/>
          <a:stretch/>
        </p:blipFill>
        <p:spPr bwMode="auto">
          <a:xfrm>
            <a:off x="2368572" y="928827"/>
            <a:ext cx="4288004" cy="3653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744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Supplier Analysis Schema</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840" y="1069790"/>
            <a:ext cx="3779515" cy="3358776"/>
          </a:xfrm>
          <a:prstGeom prst="rect">
            <a:avLst/>
          </a:prstGeom>
        </p:spPr>
      </p:pic>
    </p:spTree>
    <p:extLst>
      <p:ext uri="{BB962C8B-B14F-4D97-AF65-F5344CB8AC3E}">
        <p14:creationId xmlns:p14="http://schemas.microsoft.com/office/powerpoint/2010/main" val="4021314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Supplier Analysis Flowchart</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211" y="2218002"/>
            <a:ext cx="8343153" cy="645532"/>
          </a:xfrm>
          <a:prstGeom prst="rect">
            <a:avLst/>
          </a:prstGeom>
        </p:spPr>
      </p:pic>
    </p:spTree>
    <p:extLst>
      <p:ext uri="{BB962C8B-B14F-4D97-AF65-F5344CB8AC3E}">
        <p14:creationId xmlns:p14="http://schemas.microsoft.com/office/powerpoint/2010/main" val="4182275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Supplier Analysis SQL</a:t>
            </a:r>
            <a:endParaRPr dirty="0"/>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548" t="14760" r="32988" b="5535"/>
          <a:stretch/>
        </p:blipFill>
        <p:spPr bwMode="auto">
          <a:xfrm>
            <a:off x="3068863" y="1162051"/>
            <a:ext cx="3337979" cy="3219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1414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RFM Analysis Schema</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562" y="1223184"/>
            <a:ext cx="4174379" cy="2782919"/>
          </a:xfrm>
          <a:prstGeom prst="rect">
            <a:avLst/>
          </a:prstGeom>
        </p:spPr>
      </p:pic>
    </p:spTree>
    <p:extLst>
      <p:ext uri="{BB962C8B-B14F-4D97-AF65-F5344CB8AC3E}">
        <p14:creationId xmlns:p14="http://schemas.microsoft.com/office/powerpoint/2010/main" val="1267753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RFM Analysis Flowchart</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695" y="2034975"/>
            <a:ext cx="7666892" cy="593208"/>
          </a:xfrm>
          <a:prstGeom prst="rect">
            <a:avLst/>
          </a:prstGeom>
        </p:spPr>
      </p:pic>
    </p:spTree>
    <p:extLst>
      <p:ext uri="{BB962C8B-B14F-4D97-AF65-F5344CB8AC3E}">
        <p14:creationId xmlns:p14="http://schemas.microsoft.com/office/powerpoint/2010/main" val="2791085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RFM Analysis SQL</a:t>
            </a:r>
            <a:endParaRPr dirty="0"/>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020" t="12362" r="33403" b="4244"/>
          <a:stretch/>
        </p:blipFill>
        <p:spPr bwMode="auto">
          <a:xfrm>
            <a:off x="2872346" y="1085849"/>
            <a:ext cx="3018308"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224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dirty="0" smtClean="0"/>
              <a:t>Analisis</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dirty="0"/>
              <a:t>3</a:t>
            </a:r>
            <a:endParaRPr dirty="0"/>
          </a:p>
        </p:txBody>
      </p:sp>
    </p:spTree>
    <p:extLst>
      <p:ext uri="{BB962C8B-B14F-4D97-AF65-F5344CB8AC3E}">
        <p14:creationId xmlns:p14="http://schemas.microsoft.com/office/powerpoint/2010/main" val="3675271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73625" y="2040850"/>
            <a:ext cx="8072148" cy="523307"/>
          </a:xfrm>
          <a:prstGeom prst="rect">
            <a:avLst/>
          </a:prstGeom>
        </p:spPr>
        <p:txBody>
          <a:bodyPr spcFirstLastPara="1" wrap="square" lIns="91425" tIns="91425" rIns="91425" bIns="91425" anchor="t" anchorCtr="0">
            <a:normAutofit fontScale="90000"/>
          </a:bodyPr>
          <a:lstStyle/>
          <a:p>
            <a:r>
              <a:rPr lang="en-US" dirty="0" err="1" smtClean="0"/>
              <a:t>Analisa</a:t>
            </a:r>
            <a:r>
              <a:rPr lang="en-US" dirty="0" smtClean="0"/>
              <a:t> produk</a:t>
            </a:r>
            <a:endParaRPr lang="en-US" dirty="0"/>
          </a:p>
        </p:txBody>
      </p:sp>
      <p:sp>
        <p:nvSpPr>
          <p:cNvPr id="4" name="Google Shape;59;p10"/>
          <p:cNvSpPr txBox="1">
            <a:spLocks/>
          </p:cNvSpPr>
          <p:nvPr/>
        </p:nvSpPr>
        <p:spPr>
          <a:xfrm>
            <a:off x="840589" y="2645150"/>
            <a:ext cx="4946350" cy="1082787"/>
          </a:xfrm>
          <a:prstGeom prst="rect">
            <a:avLst/>
          </a:prstGeom>
          <a:noFill/>
          <a:ln>
            <a:noFill/>
          </a:ln>
        </p:spPr>
        <p:txBody>
          <a:bodyPr spcFirstLastPara="1" wrap="square" lIns="91425" tIns="91425" rIns="91425" bIns="91425" anchor="t" anchorCtr="0">
            <a:normAutofit fontScale="4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b="0" dirty="0"/>
              <a:t>Dalam </a:t>
            </a:r>
            <a:r>
              <a:rPr lang="en-US" b="0" dirty="0" err="1"/>
              <a:t>analisa</a:t>
            </a:r>
            <a:r>
              <a:rPr lang="en-US" b="0" dirty="0"/>
              <a:t> produk ini </a:t>
            </a:r>
            <a:r>
              <a:rPr lang="en-US" b="0" dirty="0" err="1"/>
              <a:t>analisa</a:t>
            </a:r>
            <a:r>
              <a:rPr lang="en-US" b="0" dirty="0"/>
              <a:t> yang dilakukan </a:t>
            </a:r>
            <a:r>
              <a:rPr lang="en-US" b="0" dirty="0" err="1"/>
              <a:t>anatara</a:t>
            </a:r>
            <a:r>
              <a:rPr lang="en-US" b="0" dirty="0"/>
              <a:t> lain adalah menganalisa data penjualan per masing-masing </a:t>
            </a:r>
            <a:r>
              <a:rPr lang="en-US" b="0" dirty="0" err="1"/>
              <a:t>matrik</a:t>
            </a:r>
            <a:r>
              <a:rPr lang="en-US" b="0" dirty="0"/>
              <a:t> seperti produk, kategori produk dan customer dengan pembelian yang dilakukan.</a:t>
            </a:r>
          </a:p>
        </p:txBody>
      </p:sp>
    </p:spTree>
    <p:extLst>
      <p:ext uri="{BB962C8B-B14F-4D97-AF65-F5344CB8AC3E}">
        <p14:creationId xmlns:p14="http://schemas.microsoft.com/office/powerpoint/2010/main" val="2597923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6" name="Picture 5"/>
          <p:cNvPicPr/>
          <p:nvPr/>
        </p:nvPicPr>
        <p:blipFill rotWithShape="1">
          <a:blip r:embed="rId3"/>
          <a:srcRect l="2885" t="15589" r="30235" b="17491"/>
          <a:stretch/>
        </p:blipFill>
        <p:spPr bwMode="auto">
          <a:xfrm>
            <a:off x="4790897" y="1149033"/>
            <a:ext cx="3881777" cy="2290929"/>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447608" y="1074260"/>
            <a:ext cx="4028476" cy="2246769"/>
          </a:xfrm>
          <a:prstGeom prst="rect">
            <a:avLst/>
          </a:prstGeom>
          <a:noFill/>
        </p:spPr>
        <p:txBody>
          <a:bodyPr wrap="square" rtlCol="0">
            <a:spAutoFit/>
          </a:bodyPr>
          <a:lstStyle/>
          <a:p>
            <a:pPr algn="just"/>
            <a:r>
              <a:rPr lang="en-US" dirty="0">
                <a:latin typeface="Plus Jakarta Sans" panose="020B0604020202020204" charset="0"/>
                <a:cs typeface="Plus Jakarta Sans" panose="020B0604020202020204" charset="0"/>
              </a:rPr>
              <a:t>Dari total penjualan yang dilakukan dari tahun 1996-1998 perusahaan kategori produk </a:t>
            </a:r>
            <a:r>
              <a:rPr lang="en-US" i="1" dirty="0">
                <a:latin typeface="Plus Jakarta Sans" panose="020B0604020202020204" charset="0"/>
                <a:cs typeface="Plus Jakarta Sans" panose="020B0604020202020204" charset="0"/>
              </a:rPr>
              <a:t>Beverages </a:t>
            </a:r>
            <a:r>
              <a:rPr lang="en-US" dirty="0">
                <a:latin typeface="Plus Jakarta Sans" panose="020B0604020202020204" charset="0"/>
                <a:cs typeface="Plus Jakarta Sans" panose="020B0604020202020204" charset="0"/>
              </a:rPr>
              <a:t>dan </a:t>
            </a:r>
            <a:r>
              <a:rPr lang="en-US" i="1" dirty="0">
                <a:latin typeface="Plus Jakarta Sans" panose="020B0604020202020204" charset="0"/>
                <a:cs typeface="Plus Jakarta Sans" panose="020B0604020202020204" charset="0"/>
              </a:rPr>
              <a:t>Dairy Product </a:t>
            </a:r>
            <a:r>
              <a:rPr lang="en-US" dirty="0">
                <a:latin typeface="Plus Jakarta Sans" panose="020B0604020202020204" charset="0"/>
                <a:cs typeface="Plus Jakarta Sans" panose="020B0604020202020204" charset="0"/>
              </a:rPr>
              <a:t>menjadi sumber pendapatan perusahaan terbesar di ikuti dengan </a:t>
            </a:r>
            <a:r>
              <a:rPr lang="en-US" dirty="0" smtClean="0">
                <a:latin typeface="Plus Jakarta Sans" panose="020B0604020202020204" charset="0"/>
                <a:cs typeface="Plus Jakarta Sans" panose="020B0604020202020204" charset="0"/>
              </a:rPr>
              <a:t>Meat/poultry</a:t>
            </a:r>
            <a:r>
              <a:rPr lang="en-US" dirty="0">
                <a:latin typeface="Plus Jakarta Sans" panose="020B0604020202020204" charset="0"/>
                <a:cs typeface="Plus Jakarta Sans" panose="020B0604020202020204" charset="0"/>
              </a:rPr>
              <a:t>, confection, Seafood, Condiments, produce dan terakhir grain/cereal. Untuk menambah penjualan maka </a:t>
            </a:r>
            <a:r>
              <a:rPr lang="en-US" dirty="0" smtClean="0">
                <a:latin typeface="Plus Jakarta Sans" panose="020B0604020202020204" charset="0"/>
                <a:cs typeface="Plus Jakarta Sans" panose="020B0604020202020204" charset="0"/>
              </a:rPr>
              <a:t>perusahaan </a:t>
            </a:r>
            <a:r>
              <a:rPr lang="en-US" dirty="0">
                <a:latin typeface="Plus Jakarta Sans" panose="020B0604020202020204" charset="0"/>
                <a:cs typeface="Plus Jakarta Sans" panose="020B0604020202020204" charset="0"/>
              </a:rPr>
              <a:t>dapat menambahkan variasi produk lain di kategori </a:t>
            </a:r>
            <a:r>
              <a:rPr lang="en-US" i="1" dirty="0">
                <a:latin typeface="Plus Jakarta Sans" panose="020B0604020202020204" charset="0"/>
                <a:cs typeface="Plus Jakarta Sans" panose="020B0604020202020204" charset="0"/>
              </a:rPr>
              <a:t>Beverages </a:t>
            </a:r>
            <a:r>
              <a:rPr lang="en-US" dirty="0">
                <a:latin typeface="Plus Jakarta Sans" panose="020B0604020202020204" charset="0"/>
                <a:cs typeface="Plus Jakarta Sans" panose="020B0604020202020204" charset="0"/>
              </a:rPr>
              <a:t>dan </a:t>
            </a:r>
            <a:r>
              <a:rPr lang="en-US" i="1" dirty="0">
                <a:latin typeface="Plus Jakarta Sans" panose="020B0604020202020204" charset="0"/>
                <a:cs typeface="Plus Jakarta Sans" panose="020B0604020202020204" charset="0"/>
              </a:rPr>
              <a:t>Dairy Product.</a:t>
            </a:r>
            <a:endParaRPr lang="en-US" dirty="0">
              <a:latin typeface="Plus Jakarta Sans" panose="020B0604020202020204" charset="0"/>
              <a:cs typeface="Plus Jakarta Sans" panose="020B0604020202020204" charset="0"/>
            </a:endParaRPr>
          </a:p>
        </p:txBody>
      </p:sp>
      <p:sp>
        <p:nvSpPr>
          <p:cNvPr id="5" name="TextBox 4"/>
          <p:cNvSpPr txBox="1"/>
          <p:nvPr/>
        </p:nvSpPr>
        <p:spPr>
          <a:xfrm>
            <a:off x="447608" y="460397"/>
            <a:ext cx="4578394" cy="369332"/>
          </a:xfrm>
          <a:prstGeom prst="rect">
            <a:avLst/>
          </a:prstGeom>
          <a:noFill/>
        </p:spPr>
        <p:txBody>
          <a:bodyPr wrap="square" rtlCol="0">
            <a:spAutoFit/>
          </a:bodyPr>
          <a:lstStyle/>
          <a:p>
            <a:r>
              <a:rPr lang="en-US" sz="1800" b="1" dirty="0" smtClean="0">
                <a:latin typeface="Plus Jakarta Sans" panose="020B0604020202020204" charset="0"/>
                <a:cs typeface="Plus Jakarta Sans" panose="020B0604020202020204" charset="0"/>
              </a:rPr>
              <a:t>Revenue by category</a:t>
            </a:r>
            <a:endParaRPr lang="en-US" sz="1800" b="1" dirty="0">
              <a:latin typeface="Plus Jakarta Sans" panose="020B0604020202020204" charset="0"/>
              <a:cs typeface="Plus Jakarta Sans" panose="020B0604020202020204" charset="0"/>
            </a:endParaRPr>
          </a:p>
        </p:txBody>
      </p:sp>
    </p:spTree>
    <p:extLst>
      <p:ext uri="{BB962C8B-B14F-4D97-AF65-F5344CB8AC3E}">
        <p14:creationId xmlns:p14="http://schemas.microsoft.com/office/powerpoint/2010/main" val="2371419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id" dirty="0" smtClean="0"/>
              <a:t>Objektif dan latar belakang</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a:t>1</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TextBox 2"/>
          <p:cNvSpPr txBox="1"/>
          <p:nvPr/>
        </p:nvSpPr>
        <p:spPr>
          <a:xfrm>
            <a:off x="447608" y="1074260"/>
            <a:ext cx="4028476" cy="2462213"/>
          </a:xfrm>
          <a:prstGeom prst="rect">
            <a:avLst/>
          </a:prstGeom>
          <a:noFill/>
        </p:spPr>
        <p:txBody>
          <a:bodyPr wrap="square" rtlCol="0">
            <a:spAutoFit/>
          </a:bodyPr>
          <a:lstStyle/>
          <a:p>
            <a:pPr algn="just"/>
            <a:r>
              <a:rPr lang="en-US" dirty="0">
                <a:latin typeface="Plus Jakarta Sans" panose="020B0604020202020204" charset="0"/>
                <a:cs typeface="Plus Jakarta Sans" panose="020B0604020202020204" charset="0"/>
              </a:rPr>
              <a:t>Bila merujuk dari data per bulan kategori Beverage menjadi penyumbang total penjualan terbesar pada bulan Januari, Februari, Maret, May dan November sedangkan kategori Dairy Product menjadi penyumbang terbesar pada bulan April, June, July, Oktober dan desember sedangkan untuk bulan penjualan tertinggi bulan agustus adalah kategori confection dan bulan september Meat/Poultry menjadi penyumbang total penjualan terbesar.</a:t>
            </a:r>
          </a:p>
        </p:txBody>
      </p:sp>
      <p:sp>
        <p:nvSpPr>
          <p:cNvPr id="5" name="TextBox 4"/>
          <p:cNvSpPr txBox="1"/>
          <p:nvPr/>
        </p:nvSpPr>
        <p:spPr>
          <a:xfrm>
            <a:off x="447608" y="460397"/>
            <a:ext cx="4578394" cy="369332"/>
          </a:xfrm>
          <a:prstGeom prst="rect">
            <a:avLst/>
          </a:prstGeom>
          <a:noFill/>
        </p:spPr>
        <p:txBody>
          <a:bodyPr wrap="square" rtlCol="0">
            <a:spAutoFit/>
          </a:bodyPr>
          <a:lstStyle/>
          <a:p>
            <a:r>
              <a:rPr lang="en-US" sz="1800" b="1" dirty="0" smtClean="0">
                <a:latin typeface="Plus Jakarta Sans" panose="020B0604020202020204" charset="0"/>
                <a:cs typeface="Plus Jakarta Sans" panose="020B0604020202020204" charset="0"/>
              </a:rPr>
              <a:t>Monthly Revenue by Category</a:t>
            </a:r>
            <a:endParaRPr lang="en-US" sz="1800" b="1" dirty="0">
              <a:latin typeface="Plus Jakarta Sans" panose="020B0604020202020204" charset="0"/>
              <a:cs typeface="Plus Jakarta Sans" panose="020B0604020202020204" charset="0"/>
            </a:endParaRPr>
          </a:p>
        </p:txBody>
      </p:sp>
      <p:pic>
        <p:nvPicPr>
          <p:cNvPr id="7" name="Picture 6"/>
          <p:cNvPicPr/>
          <p:nvPr/>
        </p:nvPicPr>
        <p:blipFill rotWithShape="1">
          <a:blip r:embed="rId3"/>
          <a:srcRect l="3936" t="15103" r="31119" b="19015"/>
          <a:stretch/>
        </p:blipFill>
        <p:spPr bwMode="auto">
          <a:xfrm>
            <a:off x="4758320" y="1140790"/>
            <a:ext cx="4065959" cy="24528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2974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TextBox 2"/>
          <p:cNvSpPr txBox="1"/>
          <p:nvPr/>
        </p:nvSpPr>
        <p:spPr>
          <a:xfrm>
            <a:off x="447608" y="1074260"/>
            <a:ext cx="4028476" cy="3046988"/>
          </a:xfrm>
          <a:prstGeom prst="rect">
            <a:avLst/>
          </a:prstGeom>
          <a:noFill/>
        </p:spPr>
        <p:txBody>
          <a:bodyPr wrap="square" rtlCol="0">
            <a:spAutoFit/>
          </a:bodyPr>
          <a:lstStyle/>
          <a:p>
            <a:pPr algn="just"/>
            <a:r>
              <a:rPr lang="en-US" sz="1200" dirty="0">
                <a:latin typeface="Plus Jakarta Sans" panose="020B0604020202020204" charset="0"/>
                <a:cs typeface="Plus Jakarta Sans" panose="020B0604020202020204" charset="0"/>
              </a:rPr>
              <a:t>Menurut data penjualan produk yang memiliki penjualan tertinggi bila dilihat dari kategori produk yang ada adalah Côte de </a:t>
            </a:r>
            <a:r>
              <a:rPr lang="en-US" sz="1200" dirty="0" err="1">
                <a:latin typeface="Plus Jakarta Sans" panose="020B0604020202020204" charset="0"/>
                <a:cs typeface="Plus Jakarta Sans" panose="020B0604020202020204" charset="0"/>
              </a:rPr>
              <a:t>Blaye</a:t>
            </a:r>
            <a:r>
              <a:rPr lang="en-US" sz="1200" dirty="0">
                <a:latin typeface="Plus Jakarta Sans" panose="020B0604020202020204" charset="0"/>
                <a:cs typeface="Plus Jakarta Sans" panose="020B0604020202020204" charset="0"/>
              </a:rPr>
              <a:t> dari kategori Beverages dengan total penjualan $149.984, </a:t>
            </a:r>
            <a:r>
              <a:rPr lang="en-US" sz="1200" dirty="0" err="1">
                <a:latin typeface="Plus Jakarta Sans" panose="020B0604020202020204" charset="0"/>
                <a:cs typeface="Plus Jakarta Sans" panose="020B0604020202020204" charset="0"/>
              </a:rPr>
              <a:t>Thüringer</a:t>
            </a:r>
            <a:r>
              <a:rPr lang="en-US" sz="1200" dirty="0">
                <a:latin typeface="Plus Jakarta Sans" panose="020B0604020202020204" charset="0"/>
                <a:cs typeface="Plus Jakarta Sans" panose="020B0604020202020204" charset="0"/>
              </a:rPr>
              <a:t> </a:t>
            </a:r>
            <a:r>
              <a:rPr lang="en-US" sz="1200" dirty="0" err="1">
                <a:latin typeface="Plus Jakarta Sans" panose="020B0604020202020204" charset="0"/>
                <a:cs typeface="Plus Jakarta Sans" panose="020B0604020202020204" charset="0"/>
              </a:rPr>
              <a:t>Rostbratwurst</a:t>
            </a:r>
            <a:r>
              <a:rPr lang="en-US" sz="1200" dirty="0">
                <a:latin typeface="Plus Jakarta Sans" panose="020B0604020202020204" charset="0"/>
                <a:cs typeface="Plus Jakarta Sans" panose="020B0604020202020204" charset="0"/>
              </a:rPr>
              <a:t> dari kategori Meat/Poultry dengan total penjualan $87.736, </a:t>
            </a:r>
            <a:r>
              <a:rPr lang="en-US" sz="1200" dirty="0" err="1">
                <a:latin typeface="Plus Jakarta Sans" panose="020B0604020202020204" charset="0"/>
                <a:cs typeface="Plus Jakarta Sans" panose="020B0604020202020204" charset="0"/>
              </a:rPr>
              <a:t>Raclette</a:t>
            </a:r>
            <a:r>
              <a:rPr lang="en-US" sz="1200" dirty="0">
                <a:latin typeface="Plus Jakarta Sans" panose="020B0604020202020204" charset="0"/>
                <a:cs typeface="Plus Jakarta Sans" panose="020B0604020202020204" charset="0"/>
              </a:rPr>
              <a:t> </a:t>
            </a:r>
            <a:r>
              <a:rPr lang="en-US" sz="1200" dirty="0" err="1">
                <a:latin typeface="Plus Jakarta Sans" panose="020B0604020202020204" charset="0"/>
                <a:cs typeface="Plus Jakarta Sans" panose="020B0604020202020204" charset="0"/>
              </a:rPr>
              <a:t>Courdavault</a:t>
            </a:r>
            <a:r>
              <a:rPr lang="en-US" sz="1200" dirty="0">
                <a:latin typeface="Plus Jakarta Sans" panose="020B0604020202020204" charset="0"/>
                <a:cs typeface="Plus Jakarta Sans" panose="020B0604020202020204" charset="0"/>
              </a:rPr>
              <a:t> dalam kategori Dairy product dengan total penjualan $76.000, Tarte au </a:t>
            </a:r>
            <a:r>
              <a:rPr lang="en-US" sz="1200" dirty="0" err="1">
                <a:latin typeface="Plus Jakarta Sans" panose="020B0604020202020204" charset="0"/>
                <a:cs typeface="Plus Jakarta Sans" panose="020B0604020202020204" charset="0"/>
              </a:rPr>
              <a:t>sucre</a:t>
            </a:r>
            <a:r>
              <a:rPr lang="en-US" sz="1200" dirty="0">
                <a:latin typeface="Plus Jakarta Sans" panose="020B0604020202020204" charset="0"/>
                <a:cs typeface="Plus Jakarta Sans" panose="020B0604020202020204" charset="0"/>
              </a:rPr>
              <a:t> dalam kategori Confections dengan total penjualan $49.820, Gnocchi di </a:t>
            </a:r>
            <a:r>
              <a:rPr lang="en-US" sz="1200" dirty="0" err="1">
                <a:latin typeface="Plus Jakarta Sans" panose="020B0604020202020204" charset="0"/>
                <a:cs typeface="Plus Jakarta Sans" panose="020B0604020202020204" charset="0"/>
              </a:rPr>
              <a:t>nonna</a:t>
            </a:r>
            <a:r>
              <a:rPr lang="en-US" sz="1200" dirty="0">
                <a:latin typeface="Plus Jakarta Sans" panose="020B0604020202020204" charset="0"/>
                <a:cs typeface="Plus Jakarta Sans" panose="020B0604020202020204" charset="0"/>
              </a:rPr>
              <a:t> Alice dalam kategori Grains/Cereals dengan total penjualan $45.121, </a:t>
            </a:r>
            <a:r>
              <a:rPr lang="en-US" sz="1200" dirty="0" err="1">
                <a:latin typeface="Plus Jakarta Sans" panose="020B0604020202020204" charset="0"/>
                <a:cs typeface="Plus Jakarta Sans" panose="020B0604020202020204" charset="0"/>
              </a:rPr>
              <a:t>Carnavon</a:t>
            </a:r>
            <a:r>
              <a:rPr lang="en-US" sz="1200" dirty="0">
                <a:latin typeface="Plus Jakarta Sans" panose="020B0604020202020204" charset="0"/>
                <a:cs typeface="Plus Jakarta Sans" panose="020B0604020202020204" charset="0"/>
              </a:rPr>
              <a:t> Tigers dalam kategori seafood dengan total $32.000, </a:t>
            </a:r>
            <a:r>
              <a:rPr lang="en-US" sz="1200" dirty="0" err="1">
                <a:latin typeface="Plus Jakarta Sans" panose="020B0604020202020204" charset="0"/>
                <a:cs typeface="Plus Jakarta Sans" panose="020B0604020202020204" charset="0"/>
              </a:rPr>
              <a:t>Manjimup</a:t>
            </a:r>
            <a:r>
              <a:rPr lang="en-US" sz="1200" dirty="0">
                <a:latin typeface="Plus Jakarta Sans" panose="020B0604020202020204" charset="0"/>
                <a:cs typeface="Plus Jakarta Sans" panose="020B0604020202020204" charset="0"/>
              </a:rPr>
              <a:t> Dried Apples dalam kategori produce dengan total $44.742, vegie-</a:t>
            </a:r>
            <a:r>
              <a:rPr lang="en-US" sz="1200" dirty="0" err="1">
                <a:latin typeface="Plus Jakarta Sans" panose="020B0604020202020204" charset="0"/>
                <a:cs typeface="Plus Jakarta Sans" panose="020B0604020202020204" charset="0"/>
              </a:rPr>
              <a:t>spreed</a:t>
            </a:r>
            <a:r>
              <a:rPr lang="en-US" sz="1200" dirty="0">
                <a:latin typeface="Plus Jakarta Sans" panose="020B0604020202020204" charset="0"/>
                <a:cs typeface="Plus Jakarta Sans" panose="020B0604020202020204" charset="0"/>
              </a:rPr>
              <a:t> dalam kategori condiments dengan total $17.696.</a:t>
            </a:r>
          </a:p>
        </p:txBody>
      </p:sp>
      <p:sp>
        <p:nvSpPr>
          <p:cNvPr id="5" name="TextBox 4"/>
          <p:cNvSpPr txBox="1"/>
          <p:nvPr/>
        </p:nvSpPr>
        <p:spPr>
          <a:xfrm>
            <a:off x="447608" y="460397"/>
            <a:ext cx="4578394" cy="369332"/>
          </a:xfrm>
          <a:prstGeom prst="rect">
            <a:avLst/>
          </a:prstGeom>
          <a:noFill/>
        </p:spPr>
        <p:txBody>
          <a:bodyPr wrap="square" rtlCol="0">
            <a:spAutoFit/>
          </a:bodyPr>
          <a:lstStyle/>
          <a:p>
            <a:r>
              <a:rPr lang="en-US" sz="1800" b="1" dirty="0" smtClean="0">
                <a:latin typeface="Plus Jakarta Sans" panose="020B0604020202020204" charset="0"/>
                <a:cs typeface="Plus Jakarta Sans" panose="020B0604020202020204" charset="0"/>
              </a:rPr>
              <a:t>Monthly Revenue by Category</a:t>
            </a:r>
            <a:endParaRPr lang="en-US" sz="1800" b="1" dirty="0">
              <a:latin typeface="Plus Jakarta Sans" panose="020B0604020202020204" charset="0"/>
              <a:cs typeface="Plus Jakarta Sans" panose="020B0604020202020204" charset="0"/>
            </a:endParaRPr>
          </a:p>
        </p:txBody>
      </p:sp>
      <p:pic>
        <p:nvPicPr>
          <p:cNvPr id="6" name="Picture 5"/>
          <p:cNvPicPr/>
          <p:nvPr/>
        </p:nvPicPr>
        <p:blipFill rotWithShape="1">
          <a:blip r:embed="rId3"/>
          <a:srcRect l="4598" t="15589" r="31090" b="23864"/>
          <a:stretch/>
        </p:blipFill>
        <p:spPr bwMode="auto">
          <a:xfrm>
            <a:off x="4476084" y="1125415"/>
            <a:ext cx="4624728" cy="24666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321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764920" y="1823440"/>
            <a:ext cx="8072148" cy="523307"/>
          </a:xfrm>
          <a:prstGeom prst="rect">
            <a:avLst/>
          </a:prstGeom>
        </p:spPr>
        <p:txBody>
          <a:bodyPr spcFirstLastPara="1" wrap="square" lIns="91425" tIns="91425" rIns="91425" bIns="91425" anchor="t" anchorCtr="0">
            <a:normAutofit fontScale="90000"/>
          </a:bodyPr>
          <a:lstStyle/>
          <a:p>
            <a:r>
              <a:rPr lang="en-US" dirty="0"/>
              <a:t>Customer Analysis</a:t>
            </a:r>
          </a:p>
        </p:txBody>
      </p:sp>
      <p:sp>
        <p:nvSpPr>
          <p:cNvPr id="4" name="Google Shape;59;p10"/>
          <p:cNvSpPr txBox="1">
            <a:spLocks/>
          </p:cNvSpPr>
          <p:nvPr/>
        </p:nvSpPr>
        <p:spPr>
          <a:xfrm>
            <a:off x="853378" y="2434133"/>
            <a:ext cx="6110130" cy="1926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200" b="0" dirty="0"/>
              <a:t>Dalam customer analysis metode yang digunakan adalah metode </a:t>
            </a:r>
            <a:r>
              <a:rPr lang="en-US" sz="1200" b="0" dirty="0" err="1"/>
              <a:t>Recency</a:t>
            </a:r>
            <a:r>
              <a:rPr lang="en-US" sz="1200" b="0" dirty="0"/>
              <a:t>, Frequency, dan Monetary (RFM) dengan menjadi 5 kategori champion, Loyal customer, Promising customer, New customer dan At risk. Dimana champion adalah customer adalah segmentasi customer dengan ciri baru saja melakukan transaksi denga total transaksi dan pembelian yang terbesar. Dengan dibawah kategori champion adalah Loyal customer, Promising customer, New customer dan At risk secara berurutan. Untuk kategori At risk adalah customer yang telah lama tidak melakukan transaksi dengan perusahan dan berkemungkinan untuk pindah ke perusahaan lain, dalam pemberian score nilai 1,2,3,4 untuk </a:t>
            </a:r>
            <a:r>
              <a:rPr lang="en-US" sz="1200" b="0" dirty="0" err="1"/>
              <a:t>Recency</a:t>
            </a:r>
            <a:r>
              <a:rPr lang="en-US" sz="1200" b="0" dirty="0"/>
              <a:t>, Frequency, dan Monetary dimana nilai 1 adalah score terbaik dengan 4 adalah yang </a:t>
            </a:r>
            <a:r>
              <a:rPr lang="en-US" sz="1200" b="0" dirty="0" err="1"/>
              <a:t>teburuk</a:t>
            </a:r>
            <a:r>
              <a:rPr lang="en-US" sz="1200" b="0" dirty="0"/>
              <a:t>.</a:t>
            </a:r>
          </a:p>
        </p:txBody>
      </p:sp>
    </p:spTree>
    <p:extLst>
      <p:ext uri="{BB962C8B-B14F-4D97-AF65-F5344CB8AC3E}">
        <p14:creationId xmlns:p14="http://schemas.microsoft.com/office/powerpoint/2010/main" val="4167563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TextBox 2"/>
          <p:cNvSpPr txBox="1"/>
          <p:nvPr/>
        </p:nvSpPr>
        <p:spPr>
          <a:xfrm>
            <a:off x="447608" y="1074260"/>
            <a:ext cx="4028476" cy="2677656"/>
          </a:xfrm>
          <a:prstGeom prst="rect">
            <a:avLst/>
          </a:prstGeom>
          <a:noFill/>
        </p:spPr>
        <p:txBody>
          <a:bodyPr wrap="square" rtlCol="0">
            <a:spAutoFit/>
          </a:bodyPr>
          <a:lstStyle/>
          <a:p>
            <a:pPr algn="just"/>
            <a:r>
              <a:rPr lang="en-US" sz="1200" dirty="0">
                <a:latin typeface="Plus Jakarta Sans" panose="020B0604020202020204" charset="0"/>
                <a:cs typeface="Plus Jakarta Sans" panose="020B0604020202020204" charset="0"/>
              </a:rPr>
              <a:t>Dari data tersebut customer yang masuk dalam kategori At risk 21,6% dimana bila perusahaan memiliki pelanggan sebanyak 100 orang 21 orang adalah pelanggan yang akan dan sudah berpindah untuk melakukan transaksi di perusahaan lain, ini bisa menjadi target baru perusahaan dalam tahun berjalan misal 1999 dengan melakukan pemasaran yang dibutuhkan oleh customer dengan segmentasi ini misal memberikan diskon dan berusaha meningkatkan </a:t>
            </a:r>
            <a:r>
              <a:rPr lang="en-US" sz="1200" dirty="0" err="1">
                <a:latin typeface="Plus Jakarta Sans" panose="020B0604020202020204" charset="0"/>
                <a:cs typeface="Plus Jakarta Sans" panose="020B0604020202020204" charset="0"/>
              </a:rPr>
              <a:t>Recency</a:t>
            </a:r>
            <a:r>
              <a:rPr lang="en-US" sz="1200" dirty="0">
                <a:latin typeface="Plus Jakarta Sans" panose="020B0604020202020204" charset="0"/>
                <a:cs typeface="Plus Jakarta Sans" panose="020B0604020202020204" charset="0"/>
              </a:rPr>
              <a:t> pembelian customer tersebut, karena dalam bisnis mempertahankan customer yang sudah ada lebih cost efficient dari pada menggait customer baru dari segi cost dan waktu.</a:t>
            </a:r>
          </a:p>
        </p:txBody>
      </p:sp>
      <p:sp>
        <p:nvSpPr>
          <p:cNvPr id="5" name="TextBox 4"/>
          <p:cNvSpPr txBox="1"/>
          <p:nvPr/>
        </p:nvSpPr>
        <p:spPr>
          <a:xfrm>
            <a:off x="447608" y="460397"/>
            <a:ext cx="4578394" cy="369332"/>
          </a:xfrm>
          <a:prstGeom prst="rect">
            <a:avLst/>
          </a:prstGeom>
          <a:noFill/>
        </p:spPr>
        <p:txBody>
          <a:bodyPr wrap="square" rtlCol="0">
            <a:spAutoFit/>
          </a:bodyPr>
          <a:lstStyle/>
          <a:p>
            <a:r>
              <a:rPr lang="en-US" sz="1800" b="1" dirty="0" smtClean="0">
                <a:latin typeface="Plus Jakarta Sans" panose="020B0604020202020204" charset="0"/>
                <a:cs typeface="Plus Jakarta Sans" panose="020B0604020202020204" charset="0"/>
              </a:rPr>
              <a:t>RFM Analysis</a:t>
            </a:r>
            <a:endParaRPr lang="en-US" sz="1800" b="1" dirty="0">
              <a:latin typeface="Plus Jakarta Sans" panose="020B0604020202020204" charset="0"/>
              <a:cs typeface="Plus Jakarta Sans" panose="020B0604020202020204" charset="0"/>
            </a:endParaRPr>
          </a:p>
        </p:txBody>
      </p:sp>
      <p:pic>
        <p:nvPicPr>
          <p:cNvPr id="7" name="Picture 6"/>
          <p:cNvPicPr/>
          <p:nvPr/>
        </p:nvPicPr>
        <p:blipFill rotWithShape="1">
          <a:blip r:embed="rId3"/>
          <a:srcRect l="11514" t="8557" r="18887" b="22442"/>
          <a:stretch/>
        </p:blipFill>
        <p:spPr bwMode="auto">
          <a:xfrm>
            <a:off x="4711999" y="1124634"/>
            <a:ext cx="3960676" cy="22208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4172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73625" y="2040850"/>
            <a:ext cx="8072148" cy="523307"/>
          </a:xfrm>
          <a:prstGeom prst="rect">
            <a:avLst/>
          </a:prstGeom>
        </p:spPr>
        <p:txBody>
          <a:bodyPr spcFirstLastPara="1" wrap="square" lIns="91425" tIns="91425" rIns="91425" bIns="91425" anchor="t" anchorCtr="0">
            <a:normAutofit fontScale="90000"/>
          </a:bodyPr>
          <a:lstStyle/>
          <a:p>
            <a:r>
              <a:rPr lang="en-US" dirty="0"/>
              <a:t>Supplier </a:t>
            </a:r>
            <a:r>
              <a:rPr lang="en-US" dirty="0" err="1" smtClean="0"/>
              <a:t>Analyisis</a:t>
            </a:r>
            <a:endParaRPr lang="en-US" dirty="0"/>
          </a:p>
        </p:txBody>
      </p:sp>
      <p:sp>
        <p:nvSpPr>
          <p:cNvPr id="5" name="Google Shape;59;p10"/>
          <p:cNvSpPr txBox="1">
            <a:spLocks/>
          </p:cNvSpPr>
          <p:nvPr/>
        </p:nvSpPr>
        <p:spPr>
          <a:xfrm>
            <a:off x="898136" y="2596097"/>
            <a:ext cx="5662523" cy="971981"/>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200" b="0" dirty="0" smtClean="0"/>
              <a:t>Supplier </a:t>
            </a:r>
            <a:r>
              <a:rPr lang="en-US" sz="1200" b="0" dirty="0" err="1" smtClean="0"/>
              <a:t>Analyisis</a:t>
            </a:r>
            <a:r>
              <a:rPr lang="en-US" sz="1200" b="0" dirty="0" smtClean="0"/>
              <a:t> adalah </a:t>
            </a:r>
            <a:r>
              <a:rPr lang="en-US" sz="1200" b="0" dirty="0" err="1" smtClean="0"/>
              <a:t>analisa</a:t>
            </a:r>
            <a:r>
              <a:rPr lang="en-US" sz="1200" b="0" dirty="0" smtClean="0"/>
              <a:t> yang dilakukan dengan menitikberatkan kepada Jenis supplier, jumlah item dalam inventory dan berapa total </a:t>
            </a:r>
            <a:r>
              <a:rPr lang="en-US" sz="1200" b="0" dirty="0" err="1" smtClean="0"/>
              <a:t>transaski</a:t>
            </a:r>
            <a:r>
              <a:rPr lang="en-US" sz="1200" b="0" dirty="0" smtClean="0"/>
              <a:t> yang dilakukan Customer dari produk yang di hasilkan dari supplier perusahaan</a:t>
            </a:r>
            <a:endParaRPr lang="en-US" sz="1200" b="0" dirty="0"/>
          </a:p>
        </p:txBody>
      </p:sp>
    </p:spTree>
    <p:extLst>
      <p:ext uri="{BB962C8B-B14F-4D97-AF65-F5344CB8AC3E}">
        <p14:creationId xmlns:p14="http://schemas.microsoft.com/office/powerpoint/2010/main" val="3229316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3" name="TextBox 2"/>
          <p:cNvSpPr txBox="1"/>
          <p:nvPr/>
        </p:nvSpPr>
        <p:spPr>
          <a:xfrm>
            <a:off x="447608" y="1074260"/>
            <a:ext cx="4028476" cy="1754326"/>
          </a:xfrm>
          <a:prstGeom prst="rect">
            <a:avLst/>
          </a:prstGeom>
          <a:noFill/>
        </p:spPr>
        <p:txBody>
          <a:bodyPr wrap="square" rtlCol="0">
            <a:spAutoFit/>
          </a:bodyPr>
          <a:lstStyle/>
          <a:p>
            <a:pPr algn="just"/>
            <a:r>
              <a:rPr lang="en-US" sz="1200" dirty="0">
                <a:latin typeface="Plus Jakarta Sans" panose="020B0604020202020204" charset="0"/>
                <a:cs typeface="Plus Jakarta Sans" panose="020B0604020202020204" charset="0"/>
              </a:rPr>
              <a:t>Dibandingkan dengan supplier yang lain Aux </a:t>
            </a:r>
            <a:r>
              <a:rPr lang="en-US" sz="1200" dirty="0" err="1">
                <a:latin typeface="Plus Jakarta Sans" panose="020B0604020202020204" charset="0"/>
                <a:cs typeface="Plus Jakarta Sans" panose="020B0604020202020204" charset="0"/>
              </a:rPr>
              <a:t>joyeux</a:t>
            </a:r>
            <a:r>
              <a:rPr lang="en-US" sz="1200" dirty="0">
                <a:latin typeface="Plus Jakarta Sans" panose="020B0604020202020204" charset="0"/>
                <a:cs typeface="Plus Jakarta Sans" panose="020B0604020202020204" charset="0"/>
              </a:rPr>
              <a:t> dengan penjualan tertinggi walau begitu berbeda dari supplier yang lainnya yang dapat men supply beberapa produk dengan kategori yang berbeda Aux </a:t>
            </a:r>
            <a:r>
              <a:rPr lang="en-US" sz="1200" dirty="0" err="1">
                <a:latin typeface="Plus Jakarta Sans" panose="020B0604020202020204" charset="0"/>
                <a:cs typeface="Plus Jakarta Sans" panose="020B0604020202020204" charset="0"/>
              </a:rPr>
              <a:t>joyuex</a:t>
            </a:r>
            <a:r>
              <a:rPr lang="en-US" sz="1200" dirty="0">
                <a:latin typeface="Plus Jakarta Sans" panose="020B0604020202020204" charset="0"/>
                <a:cs typeface="Plus Jakarta Sans" panose="020B0604020202020204" charset="0"/>
              </a:rPr>
              <a:t> hanya memiliki 1 jenis produk kategori saja, untuk meningkatkan pendapatan penjualan perusahaan dapat meningkatkan kapasitas stok inventory pada produk yang dihasilkan perusahaan Aux</a:t>
            </a:r>
          </a:p>
        </p:txBody>
      </p:sp>
      <p:sp>
        <p:nvSpPr>
          <p:cNvPr id="5" name="TextBox 4"/>
          <p:cNvSpPr txBox="1"/>
          <p:nvPr/>
        </p:nvSpPr>
        <p:spPr>
          <a:xfrm>
            <a:off x="390059" y="460397"/>
            <a:ext cx="4578394" cy="369332"/>
          </a:xfrm>
          <a:prstGeom prst="rect">
            <a:avLst/>
          </a:prstGeom>
          <a:noFill/>
        </p:spPr>
        <p:txBody>
          <a:bodyPr wrap="square" rtlCol="0">
            <a:spAutoFit/>
          </a:bodyPr>
          <a:lstStyle/>
          <a:p>
            <a:r>
              <a:rPr lang="en-US" sz="1800" b="1" dirty="0" smtClean="0">
                <a:latin typeface="Plus Jakarta Sans" panose="020B0604020202020204" charset="0"/>
                <a:cs typeface="Plus Jakarta Sans" panose="020B0604020202020204" charset="0"/>
              </a:rPr>
              <a:t>Supplier Amount by category</a:t>
            </a:r>
            <a:endParaRPr lang="en-US" sz="1800" b="1" dirty="0">
              <a:latin typeface="Plus Jakarta Sans" panose="020B0604020202020204" charset="0"/>
              <a:cs typeface="Plus Jakarta Sans" panose="020B0604020202020204" charset="0"/>
            </a:endParaRPr>
          </a:p>
        </p:txBody>
      </p:sp>
      <p:pic>
        <p:nvPicPr>
          <p:cNvPr id="6" name="Picture 5"/>
          <p:cNvPicPr/>
          <p:nvPr/>
        </p:nvPicPr>
        <p:blipFill rotWithShape="1">
          <a:blip r:embed="rId3"/>
          <a:srcRect l="6435" t="17587" r="33916" b="23915"/>
          <a:stretch/>
        </p:blipFill>
        <p:spPr bwMode="auto">
          <a:xfrm>
            <a:off x="4738252" y="1074260"/>
            <a:ext cx="4130789" cy="30948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05486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3" name="TextBox 2"/>
          <p:cNvSpPr txBox="1"/>
          <p:nvPr/>
        </p:nvSpPr>
        <p:spPr>
          <a:xfrm>
            <a:off x="447608" y="1074260"/>
            <a:ext cx="4028476" cy="2123658"/>
          </a:xfrm>
          <a:prstGeom prst="rect">
            <a:avLst/>
          </a:prstGeom>
          <a:noFill/>
        </p:spPr>
        <p:txBody>
          <a:bodyPr wrap="square" rtlCol="0">
            <a:spAutoFit/>
          </a:bodyPr>
          <a:lstStyle/>
          <a:p>
            <a:pPr algn="just"/>
            <a:r>
              <a:rPr lang="en-US" sz="1200" dirty="0">
                <a:latin typeface="Plus Jakarta Sans" panose="020B0604020202020204" charset="0"/>
                <a:cs typeface="Plus Jakarta Sans" panose="020B0604020202020204" charset="0"/>
              </a:rPr>
              <a:t>Dari data inventory yang ada terlihat seafood memiliki stock yang banyak adalah produk dengan kategori seafood walau berada di urutan ke 5 dari sisi penjualan, kategori ini menjadi pengisi barang inventory perusahaan terbesar. Ini berarti perusahaan dapat melakukan strategi marketing yang meningkatkan penjualan seafood, analisis inventory perlu dilakukan lebih dalam untuk mengetahui inventory ratio sehingga menghindari produk yang menumpuk di gudang dan menurunkan kualitas produk perusahaan. </a:t>
            </a:r>
          </a:p>
        </p:txBody>
      </p:sp>
      <p:sp>
        <p:nvSpPr>
          <p:cNvPr id="5" name="TextBox 4"/>
          <p:cNvSpPr txBox="1"/>
          <p:nvPr/>
        </p:nvSpPr>
        <p:spPr>
          <a:xfrm>
            <a:off x="511552" y="553996"/>
            <a:ext cx="4578394" cy="369332"/>
          </a:xfrm>
          <a:prstGeom prst="rect">
            <a:avLst/>
          </a:prstGeom>
          <a:noFill/>
        </p:spPr>
        <p:txBody>
          <a:bodyPr wrap="square" rtlCol="0">
            <a:spAutoFit/>
          </a:bodyPr>
          <a:lstStyle/>
          <a:p>
            <a:r>
              <a:rPr lang="en-US" sz="1800" b="1" dirty="0" smtClean="0">
                <a:latin typeface="Plus Jakarta Sans" panose="020B0604020202020204" charset="0"/>
                <a:cs typeface="Plus Jakarta Sans" panose="020B0604020202020204" charset="0"/>
              </a:rPr>
              <a:t>Inventory </a:t>
            </a:r>
            <a:endParaRPr lang="en-US" sz="1800" b="1" dirty="0">
              <a:latin typeface="Plus Jakarta Sans" panose="020B0604020202020204" charset="0"/>
              <a:cs typeface="Plus Jakarta Sans" panose="020B0604020202020204" charset="0"/>
            </a:endParaRPr>
          </a:p>
        </p:txBody>
      </p:sp>
      <p:pic>
        <p:nvPicPr>
          <p:cNvPr id="7" name="Picture 6"/>
          <p:cNvPicPr/>
          <p:nvPr/>
        </p:nvPicPr>
        <p:blipFill rotWithShape="1">
          <a:blip r:embed="rId3"/>
          <a:srcRect l="6781" t="17792" r="33908" b="25551"/>
          <a:stretch/>
        </p:blipFill>
        <p:spPr bwMode="auto">
          <a:xfrm>
            <a:off x="4562459" y="1182965"/>
            <a:ext cx="4300185" cy="25118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2968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d"/>
              <a:t>Terima Kasih</a:t>
            </a:r>
            <a:endParaRPr/>
          </a:p>
        </p:txBody>
      </p:sp>
      <p:pic>
        <p:nvPicPr>
          <p:cNvPr id="229" name="Google Shape;229;p34"/>
          <p:cNvPicPr preferRelativeResize="0"/>
          <p:nvPr/>
        </p:nvPicPr>
        <p:blipFill>
          <a:blip r:embed="rId3">
            <a:alphaModFix/>
          </a:blip>
          <a:stretch>
            <a:fillRect/>
          </a:stretch>
        </p:blipFill>
        <p:spPr>
          <a:xfrm>
            <a:off x="5748474" y="2134101"/>
            <a:ext cx="875300" cy="875300"/>
          </a:xfrm>
          <a:prstGeom prst="rect">
            <a:avLst/>
          </a:prstGeom>
          <a:noFill/>
          <a:ln>
            <a:noFill/>
          </a:ln>
        </p:spPr>
      </p:pic>
      <p:pic>
        <p:nvPicPr>
          <p:cNvPr id="230" name="Google Shape;230;p34"/>
          <p:cNvPicPr preferRelativeResize="0"/>
          <p:nvPr/>
        </p:nvPicPr>
        <p:blipFill>
          <a:blip r:embed="rId4">
            <a:alphaModFix/>
          </a:blip>
          <a:stretch>
            <a:fillRect/>
          </a:stretch>
        </p:blipFill>
        <p:spPr>
          <a:xfrm>
            <a:off x="7344675" y="3494350"/>
            <a:ext cx="1359700" cy="13596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Latar belakang</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TextBox 2"/>
          <p:cNvSpPr txBox="1"/>
          <p:nvPr/>
        </p:nvSpPr>
        <p:spPr>
          <a:xfrm>
            <a:off x="358086" y="1246908"/>
            <a:ext cx="8261572" cy="1600438"/>
          </a:xfrm>
          <a:prstGeom prst="rect">
            <a:avLst/>
          </a:prstGeom>
          <a:noFill/>
        </p:spPr>
        <p:txBody>
          <a:bodyPr wrap="square" rtlCol="0">
            <a:spAutoFit/>
          </a:bodyPr>
          <a:lstStyle/>
          <a:p>
            <a:pPr algn="just"/>
            <a:r>
              <a:rPr lang="en-US" dirty="0"/>
              <a:t>Dalam tulisan ini topik yang akan diambil adalah market segregation dan sales dari data set perusahaan </a:t>
            </a:r>
            <a:r>
              <a:rPr lang="en-US" i="1" dirty="0" err="1"/>
              <a:t>Northwind</a:t>
            </a:r>
            <a:r>
              <a:rPr lang="en-US" i="1" dirty="0"/>
              <a:t> Trades</a:t>
            </a:r>
            <a:r>
              <a:rPr lang="en-US" dirty="0"/>
              <a:t>, </a:t>
            </a:r>
            <a:r>
              <a:rPr lang="en-US" i="1" dirty="0" err="1"/>
              <a:t>Northwind</a:t>
            </a:r>
            <a:r>
              <a:rPr lang="en-US" i="1" dirty="0"/>
              <a:t> Trades</a:t>
            </a:r>
            <a:r>
              <a:rPr lang="en-US" dirty="0"/>
              <a:t> sendiri adalah data yang dikeluarkan oleh Microsoft dengan tema perusahaan dalam bidang penjualan imports dan exports makanan di seluruh dunia, dataset ini sering menjadi study case yang bertema antara lain small-business ERP dengan fitur seperti customers, orders, inventory, purchasing, suppliers, employees, dan accounting sederhana, dalam tulisan ini akan berfokus pada data penjualan dan supplier dari perusahaan </a:t>
            </a:r>
            <a:r>
              <a:rPr lang="en-US" i="1" dirty="0" err="1"/>
              <a:t>Northwind</a:t>
            </a:r>
            <a:r>
              <a:rPr lang="en-US" dirty="0"/>
              <a:t> ini tersebut. </a:t>
            </a:r>
          </a:p>
        </p:txBody>
      </p:sp>
    </p:spTree>
    <p:extLst>
      <p:ext uri="{BB962C8B-B14F-4D97-AF65-F5344CB8AC3E}">
        <p14:creationId xmlns:p14="http://schemas.microsoft.com/office/powerpoint/2010/main" val="3837085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73625" y="2040850"/>
            <a:ext cx="6677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Objekif Project</a:t>
            </a:r>
            <a:endParaRPr b="1" dirty="0">
              <a:latin typeface="Plus Jakarta Sans"/>
              <a:ea typeface="Plus Jakarta Sans"/>
              <a:cs typeface="Plus Jakarta Sans"/>
              <a:sym typeface="Plus Jakarta Sans"/>
            </a:endParaRPr>
          </a:p>
        </p:txBody>
      </p:sp>
      <p:sp>
        <p:nvSpPr>
          <p:cNvPr id="60" name="Google Shape;60;p10"/>
          <p:cNvSpPr txBox="1">
            <a:spLocks noGrp="1"/>
          </p:cNvSpPr>
          <p:nvPr>
            <p:ph type="body" idx="1"/>
          </p:nvPr>
        </p:nvSpPr>
        <p:spPr>
          <a:xfrm>
            <a:off x="873625" y="2613550"/>
            <a:ext cx="5284800" cy="1974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US" dirty="0" smtClean="0"/>
              <a:t>Produk Analysis</a:t>
            </a:r>
            <a:endParaRPr dirty="0"/>
          </a:p>
          <a:p>
            <a:pPr marL="457200" lvl="0" indent="-342900" algn="l" rtl="0">
              <a:spcBef>
                <a:spcPts val="0"/>
              </a:spcBef>
              <a:spcAft>
                <a:spcPts val="0"/>
              </a:spcAft>
              <a:buSzPts val="1800"/>
              <a:buAutoNum type="arabicPeriod"/>
            </a:pPr>
            <a:r>
              <a:rPr lang="id" dirty="0" smtClean="0"/>
              <a:t>Customer Analysis</a:t>
            </a:r>
            <a:endParaRPr dirty="0"/>
          </a:p>
          <a:p>
            <a:pPr marL="457200" lvl="0" indent="-342900" algn="l" rtl="0">
              <a:spcBef>
                <a:spcPts val="0"/>
              </a:spcBef>
              <a:spcAft>
                <a:spcPts val="0"/>
              </a:spcAft>
              <a:buSzPts val="1800"/>
              <a:buAutoNum type="arabicPeriod"/>
            </a:pPr>
            <a:r>
              <a:rPr lang="id" dirty="0" smtClean="0"/>
              <a:t>Supplier Analysis</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dirty="0" smtClean="0"/>
              <a:t>Data Modeling</a:t>
            </a:r>
            <a:endParaRPr dirty="0"/>
          </a:p>
        </p:txBody>
      </p:sp>
      <p:sp>
        <p:nvSpPr>
          <p:cNvPr id="66" name="Google Shape;66;p11"/>
          <p:cNvSpPr txBox="1">
            <a:spLocks noGrp="1"/>
          </p:cNvSpPr>
          <p:nvPr>
            <p:ph type="title" idx="2"/>
          </p:nvPr>
        </p:nvSpPr>
        <p:spPr>
          <a:xfrm>
            <a:off x="1602450" y="2190600"/>
            <a:ext cx="1111800" cy="7389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id" dirty="0"/>
              <a:t>2</a:t>
            </a:r>
            <a:endParaRPr dirty="0"/>
          </a:p>
        </p:txBody>
      </p:sp>
    </p:spTree>
    <p:extLst>
      <p:ext uri="{BB962C8B-B14F-4D97-AF65-F5344CB8AC3E}">
        <p14:creationId xmlns:p14="http://schemas.microsoft.com/office/powerpoint/2010/main" val="2466069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Relationship Diagram</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741" t="13838" r="12396" b="6734"/>
          <a:stretch/>
        </p:blipFill>
        <p:spPr bwMode="auto">
          <a:xfrm>
            <a:off x="2169102" y="978344"/>
            <a:ext cx="5030999" cy="3574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2148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73625" y="2040850"/>
            <a:ext cx="8072148" cy="52330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Daftar tabel yang digunakan dalam database</a:t>
            </a:r>
            <a:endParaRPr b="1" dirty="0">
              <a:latin typeface="Plus Jakarta Sans"/>
              <a:ea typeface="Plus Jakarta Sans"/>
              <a:cs typeface="Plus Jakarta Sans"/>
              <a:sym typeface="Plus Jakarta Sans"/>
            </a:endParaRPr>
          </a:p>
        </p:txBody>
      </p:sp>
      <p:sp>
        <p:nvSpPr>
          <p:cNvPr id="60" name="Google Shape;60;p10"/>
          <p:cNvSpPr txBox="1">
            <a:spLocks noGrp="1"/>
          </p:cNvSpPr>
          <p:nvPr>
            <p:ph type="body" idx="1"/>
          </p:nvPr>
        </p:nvSpPr>
        <p:spPr>
          <a:xfrm>
            <a:off x="873625" y="2600762"/>
            <a:ext cx="5284800" cy="19743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AutoNum type="arabicPeriod"/>
            </a:pPr>
            <a:r>
              <a:rPr lang="en-US" dirty="0" smtClean="0"/>
              <a:t>Product</a:t>
            </a:r>
            <a:endParaRPr dirty="0"/>
          </a:p>
          <a:p>
            <a:pPr marL="457200" lvl="0" indent="-342900" algn="l" rtl="0">
              <a:spcBef>
                <a:spcPts val="0"/>
              </a:spcBef>
              <a:spcAft>
                <a:spcPts val="0"/>
              </a:spcAft>
              <a:buSzPts val="1800"/>
              <a:buAutoNum type="arabicPeriod"/>
            </a:pPr>
            <a:r>
              <a:rPr lang="id" dirty="0" smtClean="0"/>
              <a:t>Order</a:t>
            </a:r>
            <a:endParaRPr dirty="0"/>
          </a:p>
          <a:p>
            <a:pPr marL="457200" lvl="0" indent="-342900" algn="l" rtl="0">
              <a:spcBef>
                <a:spcPts val="0"/>
              </a:spcBef>
              <a:spcAft>
                <a:spcPts val="0"/>
              </a:spcAft>
              <a:buSzPts val="1800"/>
              <a:buAutoNum type="arabicPeriod"/>
            </a:pPr>
            <a:r>
              <a:rPr lang="en-US" dirty="0" smtClean="0"/>
              <a:t>Order Details</a:t>
            </a:r>
            <a:endParaRPr dirty="0"/>
          </a:p>
          <a:p>
            <a:pPr marL="457200" lvl="0" indent="-342900" algn="l" rtl="0">
              <a:spcBef>
                <a:spcPts val="0"/>
              </a:spcBef>
              <a:spcAft>
                <a:spcPts val="0"/>
              </a:spcAft>
              <a:buSzPts val="1800"/>
              <a:buAutoNum type="arabicPeriod"/>
            </a:pPr>
            <a:r>
              <a:rPr lang="en-US" dirty="0" smtClean="0"/>
              <a:t>Suppliers</a:t>
            </a:r>
            <a:endParaRPr dirty="0"/>
          </a:p>
          <a:p>
            <a:pPr marL="457200" lvl="0" indent="-342900" algn="l" rtl="0">
              <a:spcBef>
                <a:spcPts val="0"/>
              </a:spcBef>
              <a:spcAft>
                <a:spcPts val="0"/>
              </a:spcAft>
              <a:buSzPts val="1800"/>
              <a:buAutoNum type="arabicPeriod"/>
            </a:pPr>
            <a:r>
              <a:rPr lang="id" dirty="0" smtClean="0"/>
              <a:t>Customers</a:t>
            </a:r>
          </a:p>
          <a:p>
            <a:pPr marL="457200" lvl="0" indent="-342900" algn="l" rtl="0">
              <a:spcBef>
                <a:spcPts val="0"/>
              </a:spcBef>
              <a:spcAft>
                <a:spcPts val="0"/>
              </a:spcAft>
              <a:buSzPts val="1800"/>
              <a:buAutoNum type="arabicPeriod"/>
            </a:pPr>
            <a:r>
              <a:rPr lang="id" dirty="0" smtClean="0"/>
              <a:t>Categories</a:t>
            </a:r>
          </a:p>
          <a:p>
            <a:pPr marL="457200" lvl="0" indent="-342900" algn="l" rtl="0">
              <a:spcBef>
                <a:spcPts val="0"/>
              </a:spcBef>
              <a:spcAft>
                <a:spcPts val="0"/>
              </a:spcAft>
              <a:buSzPts val="1800"/>
              <a:buAutoNum type="arabicPeriod"/>
            </a:pPr>
            <a:r>
              <a:rPr lang="id" dirty="0" smtClean="0"/>
              <a:t>Customers</a:t>
            </a:r>
            <a:endParaRPr dirty="0"/>
          </a:p>
        </p:txBody>
      </p:sp>
    </p:spTree>
    <p:extLst>
      <p:ext uri="{BB962C8B-B14F-4D97-AF65-F5344CB8AC3E}">
        <p14:creationId xmlns:p14="http://schemas.microsoft.com/office/powerpoint/2010/main" val="1564048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Product Analysis Schema</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1357" y="1105647"/>
            <a:ext cx="3794831" cy="3372387"/>
          </a:xfrm>
          <a:prstGeom prst="rect">
            <a:avLst/>
          </a:prstGeom>
        </p:spPr>
      </p:pic>
    </p:spTree>
    <p:extLst>
      <p:ext uri="{BB962C8B-B14F-4D97-AF65-F5344CB8AC3E}">
        <p14:creationId xmlns:p14="http://schemas.microsoft.com/office/powerpoint/2010/main" val="550517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smtClean="0"/>
              <a:t>Product Analysis Flowchart</a:t>
            </a:r>
            <a:endParaRPr dirty="0"/>
          </a:p>
        </p:txBody>
      </p:sp>
      <p:sp>
        <p:nvSpPr>
          <p:cNvPr id="72" name="Google Shape;72;p12"/>
          <p:cNvSpPr txBox="1"/>
          <p:nvPr/>
        </p:nvSpPr>
        <p:spPr>
          <a:xfrm>
            <a:off x="5846975" y="2034975"/>
            <a:ext cx="28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23" y="2151658"/>
            <a:ext cx="7328592" cy="567033"/>
          </a:xfrm>
          <a:prstGeom prst="rect">
            <a:avLst/>
          </a:prstGeom>
        </p:spPr>
      </p:pic>
    </p:spTree>
    <p:extLst>
      <p:ext uri="{BB962C8B-B14F-4D97-AF65-F5344CB8AC3E}">
        <p14:creationId xmlns:p14="http://schemas.microsoft.com/office/powerpoint/2010/main" val="3440071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797</Words>
  <Application>Microsoft Office PowerPoint</Application>
  <PresentationFormat>On-screen Show (16:9)</PresentationFormat>
  <Paragraphs>51</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Plus Jakarta Sans SemiBold</vt:lpstr>
      <vt:lpstr>Plus Jakarta Sans Medium</vt:lpstr>
      <vt:lpstr>Plus Jakarta Sans</vt:lpstr>
      <vt:lpstr>Simple Light</vt:lpstr>
      <vt:lpstr>Mini Project  Data Engineer</vt:lpstr>
      <vt:lpstr>Objektif dan latar belakang</vt:lpstr>
      <vt:lpstr>Latar belakang</vt:lpstr>
      <vt:lpstr>Objekif Project</vt:lpstr>
      <vt:lpstr>Data Modeling</vt:lpstr>
      <vt:lpstr>Relationship Diagram</vt:lpstr>
      <vt:lpstr>Daftar tabel yang digunakan dalam database</vt:lpstr>
      <vt:lpstr>Product Analysis Schema</vt:lpstr>
      <vt:lpstr>Product Analysis Flowchart</vt:lpstr>
      <vt:lpstr>Product Analysis SQL</vt:lpstr>
      <vt:lpstr>Supplier Analysis Schema</vt:lpstr>
      <vt:lpstr>Supplier Analysis Flowchart</vt:lpstr>
      <vt:lpstr>Supplier Analysis SQL</vt:lpstr>
      <vt:lpstr>RFM Analysis Schema</vt:lpstr>
      <vt:lpstr>RFM Analysis Flowchart</vt:lpstr>
      <vt:lpstr>RFM Analysis SQL</vt:lpstr>
      <vt:lpstr>Analisis</vt:lpstr>
      <vt:lpstr>Analisa produk</vt:lpstr>
      <vt:lpstr>PowerPoint Presentation</vt:lpstr>
      <vt:lpstr>PowerPoint Presentation</vt:lpstr>
      <vt:lpstr>PowerPoint Presentation</vt:lpstr>
      <vt:lpstr>Customer Analysis</vt:lpstr>
      <vt:lpstr>PowerPoint Presentation</vt:lpstr>
      <vt:lpstr>Supplier Analyisis</vt:lpstr>
      <vt:lpstr>PowerPoint Presentation</vt:lpstr>
      <vt:lpstr>PowerPoint Presentation</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Data Engineer</dc:title>
  <cp:lastModifiedBy>Dwi</cp:lastModifiedBy>
  <cp:revision>10</cp:revision>
  <dcterms:modified xsi:type="dcterms:W3CDTF">2023-01-25T06:06:58Z</dcterms:modified>
</cp:coreProperties>
</file>