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35"/>
  </p:notesMasterIdLst>
  <p:sldIdLst>
    <p:sldId id="344" r:id="rId4"/>
    <p:sldId id="307" r:id="rId5"/>
    <p:sldId id="309" r:id="rId6"/>
    <p:sldId id="319" r:id="rId7"/>
    <p:sldId id="334" r:id="rId8"/>
    <p:sldId id="354" r:id="rId9"/>
    <p:sldId id="320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6" r:id="rId19"/>
    <p:sldId id="365" r:id="rId20"/>
    <p:sldId id="367" r:id="rId21"/>
    <p:sldId id="368" r:id="rId22"/>
    <p:sldId id="369" r:id="rId23"/>
    <p:sldId id="370" r:id="rId24"/>
    <p:sldId id="371" r:id="rId25"/>
    <p:sldId id="373" r:id="rId26"/>
    <p:sldId id="372" r:id="rId27"/>
    <p:sldId id="374" r:id="rId28"/>
    <p:sldId id="375" r:id="rId29"/>
    <p:sldId id="314" r:id="rId30"/>
    <p:sldId id="377" r:id="rId31"/>
    <p:sldId id="378" r:id="rId32"/>
    <p:sldId id="330" r:id="rId33"/>
    <p:sldId id="34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B08BDAF-A042-4560-BBD8-F1CA5D9DB15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690341" y="2999128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375B096-EBDB-4C71-BACA-9F780BF7023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674653" y="3623107"/>
            <a:ext cx="2785716" cy="2770089"/>
          </a:xfrm>
          <a:custGeom>
            <a:avLst/>
            <a:gdLst>
              <a:gd name="connsiteX0" fmla="*/ 1137861 w 2785716"/>
              <a:gd name="connsiteY0" fmla="*/ 0 h 2770089"/>
              <a:gd name="connsiteX1" fmla="*/ 2785716 w 2785716"/>
              <a:gd name="connsiteY1" fmla="*/ 1140221 h 2770089"/>
              <a:gd name="connsiteX2" fmla="*/ 1657942 w 2785716"/>
              <a:gd name="connsiteY2" fmla="*/ 2770089 h 2770089"/>
              <a:gd name="connsiteX3" fmla="*/ 1626789 w 2785716"/>
              <a:gd name="connsiteY3" fmla="*/ 2770089 h 2770089"/>
              <a:gd name="connsiteX4" fmla="*/ 0 w 2785716"/>
              <a:gd name="connsiteY4" fmla="*/ 1644444 h 277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5716" h="2770089">
                <a:moveTo>
                  <a:pt x="1137861" y="0"/>
                </a:moveTo>
                <a:lnTo>
                  <a:pt x="2785716" y="1140221"/>
                </a:lnTo>
                <a:lnTo>
                  <a:pt x="1657942" y="2770089"/>
                </a:lnTo>
                <a:lnTo>
                  <a:pt x="1626789" y="2770089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1F3A08B-34AD-476C-9953-B19BAF7F628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893127" y="1209715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64DE5B1-7A92-485E-BF4B-DC34DB0ECFF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7439" y="1833693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6D283E2-312F-41C5-9422-DB6C85B4455D}"/>
              </a:ext>
            </a:extLst>
          </p:cNvPr>
          <p:cNvSpPr/>
          <p:nvPr userDrawn="1"/>
        </p:nvSpPr>
        <p:spPr>
          <a:xfrm flipH="1">
            <a:off x="9483952" y="2398143"/>
            <a:ext cx="2708047" cy="3413083"/>
          </a:xfrm>
          <a:custGeom>
            <a:avLst/>
            <a:gdLst>
              <a:gd name="connsiteX0" fmla="*/ 0 w 2708047"/>
              <a:gd name="connsiteY0" fmla="*/ 0 h 3335839"/>
              <a:gd name="connsiteX1" fmla="*/ 347734 w 2708047"/>
              <a:gd name="connsiteY1" fmla="*/ 0 h 3335839"/>
              <a:gd name="connsiteX2" fmla="*/ 2708047 w 2708047"/>
              <a:gd name="connsiteY2" fmla="*/ 3335839 h 3335839"/>
              <a:gd name="connsiteX3" fmla="*/ 0 w 2708047"/>
              <a:gd name="connsiteY3" fmla="*/ 3335839 h 333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8047" h="3335839">
                <a:moveTo>
                  <a:pt x="0" y="0"/>
                </a:moveTo>
                <a:lnTo>
                  <a:pt x="347734" y="0"/>
                </a:lnTo>
                <a:lnTo>
                  <a:pt x="2708047" y="3335839"/>
                </a:lnTo>
                <a:lnTo>
                  <a:pt x="0" y="333583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1AAC7CE-37C6-4882-8A2F-D617C7403A00}"/>
              </a:ext>
            </a:extLst>
          </p:cNvPr>
          <p:cNvSpPr/>
          <p:nvPr userDrawn="1"/>
        </p:nvSpPr>
        <p:spPr>
          <a:xfrm flipH="1">
            <a:off x="0" y="1819635"/>
            <a:ext cx="6869544" cy="3399346"/>
          </a:xfrm>
          <a:custGeom>
            <a:avLst/>
            <a:gdLst>
              <a:gd name="connsiteX0" fmla="*/ 6869544 w 6869544"/>
              <a:gd name="connsiteY0" fmla="*/ 0 h 3399346"/>
              <a:gd name="connsiteX1" fmla="*/ 0 w 6869544"/>
              <a:gd name="connsiteY1" fmla="*/ 0 h 3399346"/>
              <a:gd name="connsiteX2" fmla="*/ 2360312 w 6869544"/>
              <a:gd name="connsiteY2" fmla="*/ 3399346 h 3399346"/>
              <a:gd name="connsiteX3" fmla="*/ 6869544 w 6869544"/>
              <a:gd name="connsiteY3" fmla="*/ 3399346 h 339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9544" h="3399346">
                <a:moveTo>
                  <a:pt x="6869544" y="0"/>
                </a:moveTo>
                <a:lnTo>
                  <a:pt x="0" y="0"/>
                </a:lnTo>
                <a:lnTo>
                  <a:pt x="2360312" y="3399346"/>
                </a:lnTo>
                <a:lnTo>
                  <a:pt x="6869544" y="339934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BD26266-8DF8-4F9E-8108-90547D7F6DB4}"/>
              </a:ext>
            </a:extLst>
          </p:cNvPr>
          <p:cNvGrpSpPr/>
          <p:nvPr userDrawn="1"/>
        </p:nvGrpSpPr>
        <p:grpSpPr>
          <a:xfrm>
            <a:off x="9613650" y="2003247"/>
            <a:ext cx="2578350" cy="4052320"/>
            <a:chOff x="9508727" y="2147107"/>
            <a:chExt cx="2683273" cy="421722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7F633FE-376E-404F-91E4-885447763090}"/>
                </a:ext>
              </a:extLst>
            </p:cNvPr>
            <p:cNvSpPr/>
            <p:nvPr/>
          </p:nvSpPr>
          <p:spPr>
            <a:xfrm>
              <a:off x="11381596" y="5780548"/>
              <a:ext cx="810404" cy="583783"/>
            </a:xfrm>
            <a:custGeom>
              <a:avLst/>
              <a:gdLst>
                <a:gd name="connsiteX0" fmla="*/ 267669 w 810404"/>
                <a:gd name="connsiteY0" fmla="*/ 0 h 583783"/>
                <a:gd name="connsiteX1" fmla="*/ 769357 w 810404"/>
                <a:gd name="connsiteY1" fmla="*/ 0 h 583783"/>
                <a:gd name="connsiteX2" fmla="*/ 805844 w 810404"/>
                <a:gd name="connsiteY2" fmla="*/ 0 h 583783"/>
                <a:gd name="connsiteX3" fmla="*/ 810404 w 810404"/>
                <a:gd name="connsiteY3" fmla="*/ 0 h 583783"/>
                <a:gd name="connsiteX4" fmla="*/ 810404 w 810404"/>
                <a:gd name="connsiteY4" fmla="*/ 583783 h 583783"/>
                <a:gd name="connsiteX5" fmla="*/ 805844 w 810404"/>
                <a:gd name="connsiteY5" fmla="*/ 583783 h 583783"/>
                <a:gd name="connsiteX6" fmla="*/ 769357 w 810404"/>
                <a:gd name="connsiteY6" fmla="*/ 583783 h 583783"/>
                <a:gd name="connsiteX7" fmla="*/ 170371 w 810404"/>
                <a:gd name="connsiteY7" fmla="*/ 583783 h 583783"/>
                <a:gd name="connsiteX8" fmla="*/ 152128 w 810404"/>
                <a:gd name="connsiteY8" fmla="*/ 367906 h 583783"/>
                <a:gd name="connsiteX9" fmla="*/ 267669 w 810404"/>
                <a:gd name="connsiteY9" fmla="*/ 0 h 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0404" h="583783">
                  <a:moveTo>
                    <a:pt x="267669" y="0"/>
                  </a:moveTo>
                  <a:lnTo>
                    <a:pt x="769357" y="0"/>
                  </a:lnTo>
                  <a:lnTo>
                    <a:pt x="805844" y="0"/>
                  </a:lnTo>
                  <a:lnTo>
                    <a:pt x="810404" y="0"/>
                  </a:lnTo>
                  <a:lnTo>
                    <a:pt x="810404" y="583783"/>
                  </a:lnTo>
                  <a:lnTo>
                    <a:pt x="805844" y="583783"/>
                  </a:lnTo>
                  <a:cubicBezTo>
                    <a:pt x="805844" y="583783"/>
                    <a:pt x="793682" y="583783"/>
                    <a:pt x="769357" y="583783"/>
                  </a:cubicBezTo>
                  <a:cubicBezTo>
                    <a:pt x="675101" y="583783"/>
                    <a:pt x="413614" y="583783"/>
                    <a:pt x="170371" y="583783"/>
                  </a:cubicBezTo>
                  <a:cubicBezTo>
                    <a:pt x="-133682" y="583783"/>
                    <a:pt x="39629" y="483446"/>
                    <a:pt x="152128" y="367906"/>
                  </a:cubicBezTo>
                  <a:cubicBezTo>
                    <a:pt x="264629" y="249324"/>
                    <a:pt x="267669" y="0"/>
                    <a:pt x="267669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00AA72A-9E73-4E92-9A24-FC8789F6DFA4}"/>
                </a:ext>
              </a:extLst>
            </p:cNvPr>
            <p:cNvSpPr/>
            <p:nvPr/>
          </p:nvSpPr>
          <p:spPr>
            <a:xfrm>
              <a:off x="9508727" y="2147107"/>
              <a:ext cx="2683273" cy="3642562"/>
            </a:xfrm>
            <a:custGeom>
              <a:avLst/>
              <a:gdLst>
                <a:gd name="connsiteX0" fmla="*/ 170270 w 2683273"/>
                <a:gd name="connsiteY0" fmla="*/ 0 h 3642562"/>
                <a:gd name="connsiteX1" fmla="*/ 2645266 w 2683273"/>
                <a:gd name="connsiteY1" fmla="*/ 0 h 3642562"/>
                <a:gd name="connsiteX2" fmla="*/ 2683273 w 2683273"/>
                <a:gd name="connsiteY2" fmla="*/ 0 h 3642562"/>
                <a:gd name="connsiteX3" fmla="*/ 2683273 w 2683273"/>
                <a:gd name="connsiteY3" fmla="*/ 3642562 h 3642562"/>
                <a:gd name="connsiteX4" fmla="*/ 155068 w 2683273"/>
                <a:gd name="connsiteY4" fmla="*/ 3642562 h 3642562"/>
                <a:gd name="connsiteX5" fmla="*/ 0 w 2683273"/>
                <a:gd name="connsiteY5" fmla="*/ 3469251 h 3642562"/>
                <a:gd name="connsiteX6" fmla="*/ 0 w 2683273"/>
                <a:gd name="connsiteY6" fmla="*/ 170270 h 3642562"/>
                <a:gd name="connsiteX7" fmla="*/ 170270 w 2683273"/>
                <a:gd name="connsiteY7" fmla="*/ 0 h 364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3273" h="3642562">
                  <a:moveTo>
                    <a:pt x="170270" y="0"/>
                  </a:moveTo>
                  <a:lnTo>
                    <a:pt x="2645266" y="0"/>
                  </a:lnTo>
                  <a:lnTo>
                    <a:pt x="2683273" y="0"/>
                  </a:lnTo>
                  <a:lnTo>
                    <a:pt x="2683273" y="3642562"/>
                  </a:lnTo>
                  <a:lnTo>
                    <a:pt x="155068" y="3642562"/>
                  </a:lnTo>
                  <a:cubicBezTo>
                    <a:pt x="69933" y="3642562"/>
                    <a:pt x="0" y="3566549"/>
                    <a:pt x="0" y="3469251"/>
                  </a:cubicBezTo>
                  <a:lnTo>
                    <a:pt x="0" y="170270"/>
                  </a:lnTo>
                  <a:cubicBezTo>
                    <a:pt x="0" y="72973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BD5C51-A833-433E-BB70-71DFE09A603C}"/>
                </a:ext>
              </a:extLst>
            </p:cNvPr>
            <p:cNvSpPr/>
            <p:nvPr/>
          </p:nvSpPr>
          <p:spPr>
            <a:xfrm>
              <a:off x="9536092" y="2177513"/>
              <a:ext cx="2655908" cy="3195604"/>
            </a:xfrm>
            <a:custGeom>
              <a:avLst/>
              <a:gdLst>
                <a:gd name="connsiteX0" fmla="*/ 170270 w 2655908"/>
                <a:gd name="connsiteY0" fmla="*/ 0 h 3195604"/>
                <a:gd name="connsiteX1" fmla="*/ 2623983 w 2655908"/>
                <a:gd name="connsiteY1" fmla="*/ 0 h 3195604"/>
                <a:gd name="connsiteX2" fmla="*/ 2655908 w 2655908"/>
                <a:gd name="connsiteY2" fmla="*/ 0 h 3195604"/>
                <a:gd name="connsiteX3" fmla="*/ 2655908 w 2655908"/>
                <a:gd name="connsiteY3" fmla="*/ 3195604 h 3195604"/>
                <a:gd name="connsiteX4" fmla="*/ 0 w 2655908"/>
                <a:gd name="connsiteY4" fmla="*/ 3195604 h 3195604"/>
                <a:gd name="connsiteX5" fmla="*/ 0 w 2655908"/>
                <a:gd name="connsiteY5" fmla="*/ 148987 h 3195604"/>
                <a:gd name="connsiteX6" fmla="*/ 170270 w 2655908"/>
                <a:gd name="connsiteY6" fmla="*/ 0 h 319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5908" h="3195604">
                  <a:moveTo>
                    <a:pt x="170270" y="0"/>
                  </a:moveTo>
                  <a:lnTo>
                    <a:pt x="2623983" y="0"/>
                  </a:lnTo>
                  <a:lnTo>
                    <a:pt x="2655908" y="0"/>
                  </a:lnTo>
                  <a:lnTo>
                    <a:pt x="2655908" y="3195604"/>
                  </a:lnTo>
                  <a:lnTo>
                    <a:pt x="0" y="3195604"/>
                  </a:lnTo>
                  <a:lnTo>
                    <a:pt x="0" y="148987"/>
                  </a:lnTo>
                  <a:cubicBezTo>
                    <a:pt x="0" y="60811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8E9B8E-66AA-4D07-8C4F-4CA5F0182522}"/>
                </a:ext>
              </a:extLst>
            </p:cNvPr>
            <p:cNvSpPr/>
            <p:nvPr/>
          </p:nvSpPr>
          <p:spPr>
            <a:xfrm>
              <a:off x="11384738" y="6312642"/>
              <a:ext cx="807262" cy="48649"/>
            </a:xfrm>
            <a:custGeom>
              <a:avLst/>
              <a:gdLst>
                <a:gd name="connsiteX0" fmla="*/ 0 w 807262"/>
                <a:gd name="connsiteY0" fmla="*/ 0 h 48649"/>
                <a:gd name="connsiteX1" fmla="*/ 807262 w 807262"/>
                <a:gd name="connsiteY1" fmla="*/ 0 h 48649"/>
                <a:gd name="connsiteX2" fmla="*/ 807262 w 807262"/>
                <a:gd name="connsiteY2" fmla="*/ 48649 h 48649"/>
                <a:gd name="connsiteX3" fmla="*/ 799662 w 807262"/>
                <a:gd name="connsiteY3" fmla="*/ 48649 h 48649"/>
                <a:gd name="connsiteX4" fmla="*/ 772297 w 807262"/>
                <a:gd name="connsiteY4" fmla="*/ 48649 h 48649"/>
                <a:gd name="connsiteX5" fmla="*/ 173311 w 807262"/>
                <a:gd name="connsiteY5" fmla="*/ 48649 h 48649"/>
                <a:gd name="connsiteX6" fmla="*/ 0 w 807262"/>
                <a:gd name="connsiteY6" fmla="*/ 6081 h 48649"/>
                <a:gd name="connsiteX7" fmla="*/ 0 w 807262"/>
                <a:gd name="connsiteY7" fmla="*/ 3041 h 4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262" h="48649">
                  <a:moveTo>
                    <a:pt x="0" y="0"/>
                  </a:moveTo>
                  <a:lnTo>
                    <a:pt x="807262" y="0"/>
                  </a:lnTo>
                  <a:lnTo>
                    <a:pt x="807262" y="48649"/>
                  </a:lnTo>
                  <a:lnTo>
                    <a:pt x="799662" y="48649"/>
                  </a:lnTo>
                  <a:cubicBezTo>
                    <a:pt x="793581" y="48649"/>
                    <a:pt x="784459" y="48649"/>
                    <a:pt x="772297" y="48649"/>
                  </a:cubicBezTo>
                  <a:cubicBezTo>
                    <a:pt x="678039" y="48649"/>
                    <a:pt x="416553" y="48649"/>
                    <a:pt x="173311" y="48649"/>
                  </a:cubicBezTo>
                  <a:cubicBezTo>
                    <a:pt x="48648" y="48649"/>
                    <a:pt x="0" y="36487"/>
                    <a:pt x="0" y="6081"/>
                  </a:cubicBezTo>
                  <a:cubicBezTo>
                    <a:pt x="0" y="6081"/>
                    <a:pt x="0" y="6081"/>
                    <a:pt x="0" y="304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BC8E66A-1394-4D3C-B2E0-334A1F599DAF}"/>
                </a:ext>
              </a:extLst>
            </p:cNvPr>
            <p:cNvSpPr/>
            <p:nvPr/>
          </p:nvSpPr>
          <p:spPr>
            <a:xfrm>
              <a:off x="9536092" y="5379197"/>
              <a:ext cx="2655908" cy="395270"/>
            </a:xfrm>
            <a:custGeom>
              <a:avLst/>
              <a:gdLst>
                <a:gd name="connsiteX0" fmla="*/ 0 w 2655908"/>
                <a:gd name="connsiteY0" fmla="*/ 0 h 395270"/>
                <a:gd name="connsiteX1" fmla="*/ 2655908 w 2655908"/>
                <a:gd name="connsiteY1" fmla="*/ 0 h 395270"/>
                <a:gd name="connsiteX2" fmla="*/ 2655908 w 2655908"/>
                <a:gd name="connsiteY2" fmla="*/ 395270 h 395270"/>
                <a:gd name="connsiteX3" fmla="*/ 2623983 w 2655908"/>
                <a:gd name="connsiteY3" fmla="*/ 395270 h 395270"/>
                <a:gd name="connsiteX4" fmla="*/ 170270 w 2655908"/>
                <a:gd name="connsiteY4" fmla="*/ 395270 h 395270"/>
                <a:gd name="connsiteX5" fmla="*/ 0 w 2655908"/>
                <a:gd name="connsiteY5" fmla="*/ 246284 h 39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908" h="395270">
                  <a:moveTo>
                    <a:pt x="0" y="0"/>
                  </a:moveTo>
                  <a:lnTo>
                    <a:pt x="2655908" y="0"/>
                  </a:lnTo>
                  <a:lnTo>
                    <a:pt x="2655908" y="395270"/>
                  </a:lnTo>
                  <a:lnTo>
                    <a:pt x="2623983" y="395270"/>
                  </a:lnTo>
                  <a:lnTo>
                    <a:pt x="170270" y="395270"/>
                  </a:lnTo>
                  <a:cubicBezTo>
                    <a:pt x="82095" y="395270"/>
                    <a:pt x="0" y="322297"/>
                    <a:pt x="0" y="24628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D4802E1-A5FC-45E8-8180-8E940D832B5F}"/>
                </a:ext>
              </a:extLst>
            </p:cNvPr>
            <p:cNvSpPr/>
            <p:nvPr/>
          </p:nvSpPr>
          <p:spPr>
            <a:xfrm>
              <a:off x="9711093" y="2388830"/>
              <a:ext cx="2480907" cy="2797293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825B71-4111-4DEB-8EF4-3C86689A682C}"/>
                </a:ext>
              </a:extLst>
            </p:cNvPr>
            <p:cNvSpPr/>
            <p:nvPr/>
          </p:nvSpPr>
          <p:spPr>
            <a:xfrm>
              <a:off x="10791316" y="2439610"/>
              <a:ext cx="1400684" cy="2776919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3A80384-9207-4A80-9B70-A1F7CDE8F6C3}"/>
              </a:ext>
            </a:extLst>
          </p:cNvPr>
          <p:cNvSpPr/>
          <p:nvPr userDrawn="1"/>
        </p:nvSpPr>
        <p:spPr>
          <a:xfrm>
            <a:off x="0" y="2"/>
            <a:ext cx="12192000" cy="18804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416A75-B8CF-4929-BC37-2BBFEDC80AA1}"/>
              </a:ext>
            </a:extLst>
          </p:cNvPr>
          <p:cNvSpPr/>
          <p:nvPr userDrawn="1"/>
        </p:nvSpPr>
        <p:spPr>
          <a:xfrm>
            <a:off x="5466000" y="1233032"/>
            <a:ext cx="1260000" cy="12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01AED590-6033-41B9-B612-A655FC2D2471}"/>
              </a:ext>
            </a:extLst>
          </p:cNvPr>
          <p:cNvSpPr/>
          <p:nvPr userDrawn="1"/>
        </p:nvSpPr>
        <p:spPr>
          <a:xfrm>
            <a:off x="6714751" y="3743880"/>
            <a:ext cx="2520000" cy="25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4BA74944-B383-469B-9810-16FAA4736103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745813" y="2221239"/>
            <a:ext cx="2446188" cy="27368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grpSp>
        <p:nvGrpSpPr>
          <p:cNvPr id="23" name="Group 20">
            <a:extLst>
              <a:ext uri="{FF2B5EF4-FFF2-40B4-BE49-F238E27FC236}">
                <a16:creationId xmlns:a16="http://schemas.microsoft.com/office/drawing/2014/main" id="{73844864-235F-4E14-9FBA-EB17CB8C013A}"/>
              </a:ext>
            </a:extLst>
          </p:cNvPr>
          <p:cNvGrpSpPr/>
          <p:nvPr userDrawn="1"/>
        </p:nvGrpSpPr>
        <p:grpSpPr>
          <a:xfrm>
            <a:off x="7019112" y="2341950"/>
            <a:ext cx="1890758" cy="3323854"/>
            <a:chOff x="445712" y="1449040"/>
            <a:chExt cx="2113018" cy="3924176"/>
          </a:xfrm>
        </p:grpSpPr>
        <p:sp>
          <p:nvSpPr>
            <p:cNvPr id="24" name="Rounded Rectangle 21">
              <a:extLst>
                <a:ext uri="{FF2B5EF4-FFF2-40B4-BE49-F238E27FC236}">
                  <a16:creationId xmlns:a16="http://schemas.microsoft.com/office/drawing/2014/main" id="{A0C7D66C-8C6F-4B9E-8DC1-072BF2073C6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764ECC13-9256-4F74-B289-1001D8F2747F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26" name="Group 23">
              <a:extLst>
                <a:ext uri="{FF2B5EF4-FFF2-40B4-BE49-F238E27FC236}">
                  <a16:creationId xmlns:a16="http://schemas.microsoft.com/office/drawing/2014/main" id="{808E2BAA-465D-4C79-8B44-51C252EE8A0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7" name="Oval 24">
                <a:extLst>
                  <a:ext uri="{FF2B5EF4-FFF2-40B4-BE49-F238E27FC236}">
                    <a16:creationId xmlns:a16="http://schemas.microsoft.com/office/drawing/2014/main" id="{2402E4F7-C37D-4790-B616-737E2810F7FC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8" name="Rounded Rectangle 25">
                <a:extLst>
                  <a:ext uri="{FF2B5EF4-FFF2-40B4-BE49-F238E27FC236}">
                    <a16:creationId xmlns:a16="http://schemas.microsoft.com/office/drawing/2014/main" id="{76D07C3D-86F4-43C7-B719-BBBFD744E107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1B67B68D-FEC5-42A8-B837-0016014A5CE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145482" y="2668904"/>
            <a:ext cx="1624041" cy="26634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16F402C5-963E-430D-8D32-CCEA9657B8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2">
            <a:extLst>
              <a:ext uri="{FF2B5EF4-FFF2-40B4-BE49-F238E27FC236}">
                <a16:creationId xmlns:a16="http://schemas.microsoft.com/office/drawing/2014/main" id="{E58C46AB-72B0-452F-8968-7F13D6C6933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AE252F-2F95-498B-9748-639B6E785753}"/>
              </a:ext>
            </a:extLst>
          </p:cNvPr>
          <p:cNvSpPr/>
          <p:nvPr userDrawn="1"/>
        </p:nvSpPr>
        <p:spPr>
          <a:xfrm>
            <a:off x="360608" y="303727"/>
            <a:ext cx="5520743" cy="6250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00EF3A-BE58-433D-9D14-B9221C51EC7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49499" y="523741"/>
            <a:ext cx="3709115" cy="5855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A1A6E33-8A0F-4192-83F6-2FB90AE8DE70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7332FD6-4CCE-4EA6-A914-847EA767CDE7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A41DCAB-7A97-4D72-8703-2A5EBB6B4047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E59F880-57D5-4D69-ADDA-A3030C94684E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43D5AB-FDE8-4863-8B0B-FF0EDBC68861}"/>
              </a:ext>
            </a:extLst>
          </p:cNvPr>
          <p:cNvSpPr/>
          <p:nvPr userDrawn="1"/>
        </p:nvSpPr>
        <p:spPr>
          <a:xfrm>
            <a:off x="3657599" y="1899950"/>
            <a:ext cx="7513502" cy="32903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96F43-3876-47CC-B363-9FBE2E05752F}"/>
              </a:ext>
            </a:extLst>
          </p:cNvPr>
          <p:cNvSpPr/>
          <p:nvPr userDrawn="1"/>
        </p:nvSpPr>
        <p:spPr>
          <a:xfrm rot="20400000">
            <a:off x="1053734" y="2229400"/>
            <a:ext cx="2882538" cy="341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127DCA-3196-491D-86F7-98470FD4534B}"/>
              </a:ext>
            </a:extLst>
          </p:cNvPr>
          <p:cNvSpPr/>
          <p:nvPr userDrawn="1"/>
        </p:nvSpPr>
        <p:spPr>
          <a:xfrm rot="20640000">
            <a:off x="1079861" y="2203273"/>
            <a:ext cx="2882538" cy="3413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F3D9F4-8CA6-4676-B29C-CF1677EB90FF}"/>
              </a:ext>
            </a:extLst>
          </p:cNvPr>
          <p:cNvSpPr/>
          <p:nvPr userDrawn="1"/>
        </p:nvSpPr>
        <p:spPr>
          <a:xfrm rot="20971299">
            <a:off x="1114697" y="2133601"/>
            <a:ext cx="2882538" cy="3413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BCD635CC-1412-43AB-9F1C-D19087A8B8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0971299">
            <a:off x="1195968" y="2286619"/>
            <a:ext cx="2598070" cy="2355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A92F2F0B-AB18-4F91-BFCD-5E07920CEC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71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4135271" y="4116251"/>
            <a:ext cx="7560895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60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Telco Customer </a:t>
            </a:r>
          </a:p>
          <a:p>
            <a:pPr algn="r"/>
            <a:r>
              <a:rPr lang="en-US" sz="60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Churn Prediction</a:t>
            </a:r>
            <a:endParaRPr lang="ko-KR" altLang="en-US" sz="6000" b="1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292484-9721-42C1-8926-6FB01523F0D3}"/>
              </a:ext>
            </a:extLst>
          </p:cNvPr>
          <p:cNvSpPr txBox="1"/>
          <p:nvPr/>
        </p:nvSpPr>
        <p:spPr>
          <a:xfrm>
            <a:off x="8447964" y="6027948"/>
            <a:ext cx="3493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b="1" smtClean="0">
                <a:latin typeface="Bahnschrift SemiLight Condensed" panose="020B0502040204020203" pitchFamily="34" charset="0"/>
                <a:cs typeface="Arial" pitchFamily="34" charset="0"/>
              </a:rPr>
              <a:t>Create by: Dwi Suci Anggraeni</a:t>
            </a:r>
            <a:endParaRPr lang="ko-KR" altLang="en-US" sz="2400" b="1" dirty="0">
              <a:latin typeface="Bahnschrift SemiLight Condensed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34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5C4B6CC-F8D4-4B39-A9CE-24A05F715949}"/>
              </a:ext>
            </a:extLst>
          </p:cNvPr>
          <p:cNvSpPr txBox="1"/>
          <p:nvPr/>
        </p:nvSpPr>
        <p:spPr>
          <a:xfrm>
            <a:off x="239833" y="1988631"/>
            <a:ext cx="2826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b="1" smtClean="0">
                <a:solidFill>
                  <a:schemeClr val="accent2"/>
                </a:solidFill>
                <a:latin typeface="Bahnschrift Light Condensed" panose="020B0502040204020203" pitchFamily="34" charset="0"/>
                <a:cs typeface="Arial" pitchFamily="34" charset="0"/>
              </a:rPr>
              <a:t>Dependents</a:t>
            </a:r>
            <a:endParaRPr lang="ko-KR" altLang="en-US" sz="3200" b="1" dirty="0">
              <a:solidFill>
                <a:schemeClr val="accent2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1999" cy="1875864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5400" b="1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Exploratory Data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0866" y="1875864"/>
            <a:ext cx="6801134" cy="4982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292484-9721-42C1-8926-6FB01523F0D3}"/>
              </a:ext>
            </a:extLst>
          </p:cNvPr>
          <p:cNvSpPr txBox="1"/>
          <p:nvPr/>
        </p:nvSpPr>
        <p:spPr>
          <a:xfrm>
            <a:off x="267969" y="2572424"/>
            <a:ext cx="5017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2000" smtClean="0">
                <a:latin typeface="Bahnschrift SemiLight Condensed" panose="020B0502040204020203" pitchFamily="34" charset="0"/>
              </a:rPr>
              <a:t>Customer yang tidak memiliki tanggungan lebih berpotensi churn, hal ini mungkin terjadi karena lebih rentan terhadap perubahan kebutuhan</a:t>
            </a:r>
            <a:endParaRPr lang="sv-SE" sz="2000">
              <a:latin typeface="Bahnschrift SemiLight Condensed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17" y="2620243"/>
            <a:ext cx="6495831" cy="349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89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5C4B6CC-F8D4-4B39-A9CE-24A05F715949}"/>
              </a:ext>
            </a:extLst>
          </p:cNvPr>
          <p:cNvSpPr txBox="1"/>
          <p:nvPr/>
        </p:nvSpPr>
        <p:spPr>
          <a:xfrm>
            <a:off x="239833" y="1988631"/>
            <a:ext cx="2826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b="1" smtClean="0">
                <a:solidFill>
                  <a:schemeClr val="accent2"/>
                </a:solidFill>
                <a:latin typeface="Bahnschrift Light Condensed" panose="020B0502040204020203" pitchFamily="34" charset="0"/>
                <a:cs typeface="Arial" pitchFamily="34" charset="0"/>
              </a:rPr>
              <a:t>Tenure</a:t>
            </a:r>
            <a:endParaRPr lang="ko-KR" altLang="en-US" sz="3200" b="1" dirty="0">
              <a:solidFill>
                <a:schemeClr val="accent2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1999" cy="1875864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5400" b="1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Exploratory Data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0866" y="1875864"/>
            <a:ext cx="6801134" cy="4982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292484-9721-42C1-8926-6FB01523F0D3}"/>
              </a:ext>
            </a:extLst>
          </p:cNvPr>
          <p:cNvSpPr txBox="1"/>
          <p:nvPr/>
        </p:nvSpPr>
        <p:spPr>
          <a:xfrm>
            <a:off x="267969" y="2572424"/>
            <a:ext cx="50178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2000" smtClean="0">
                <a:latin typeface="Bahnschrift SemiLight Condensed" panose="020B0502040204020203" pitchFamily="34" charset="0"/>
              </a:rPr>
              <a:t>Customer yang berlangganan &lt; 10 bulan lebih berpotensi churn, hal ini mungkin terjadi karena masih adaptasi dengan layanan yang digunakan dan tidak terikat oleh kontrak jangka panjang</a:t>
            </a:r>
            <a:endParaRPr lang="sv-SE" sz="2000">
              <a:latin typeface="Bahnschrift SemiLight Condensed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776" y="2945839"/>
            <a:ext cx="6543313" cy="284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06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5C4B6CC-F8D4-4B39-A9CE-24A05F715949}"/>
              </a:ext>
            </a:extLst>
          </p:cNvPr>
          <p:cNvSpPr txBox="1"/>
          <p:nvPr/>
        </p:nvSpPr>
        <p:spPr>
          <a:xfrm>
            <a:off x="239833" y="1988631"/>
            <a:ext cx="2826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b="1" smtClean="0">
                <a:solidFill>
                  <a:schemeClr val="accent2"/>
                </a:solidFill>
                <a:latin typeface="Bahnschrift Light Condensed" panose="020B0502040204020203" pitchFamily="34" charset="0"/>
                <a:cs typeface="Arial" pitchFamily="34" charset="0"/>
              </a:rPr>
              <a:t>Phone Service</a:t>
            </a:r>
            <a:endParaRPr lang="ko-KR" altLang="en-US" sz="3200" b="1" dirty="0">
              <a:solidFill>
                <a:schemeClr val="accent2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1999" cy="1875864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5400" b="1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Exploratory Data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0866" y="1875864"/>
            <a:ext cx="6801134" cy="4982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292484-9721-42C1-8926-6FB01523F0D3}"/>
              </a:ext>
            </a:extLst>
          </p:cNvPr>
          <p:cNvSpPr txBox="1"/>
          <p:nvPr/>
        </p:nvSpPr>
        <p:spPr>
          <a:xfrm>
            <a:off x="267969" y="2572424"/>
            <a:ext cx="5017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2000">
                <a:latin typeface="Bahnschrift SemiLight Condensed" panose="020B0502040204020203" pitchFamily="34" charset="0"/>
              </a:rPr>
              <a:t>C</a:t>
            </a:r>
            <a:r>
              <a:rPr lang="sv-SE" sz="2000" smtClean="0">
                <a:latin typeface="Bahnschrift SemiLight Condensed" panose="020B0502040204020203" pitchFamily="34" charset="0"/>
              </a:rPr>
              <a:t>ustomer yang memiliki layanan telepon, proporsi churn dan no churn hampir sama </a:t>
            </a:r>
            <a:endParaRPr lang="sv-SE" sz="2000">
              <a:latin typeface="Bahnschrift SemiLight Condensed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823" y="2625515"/>
            <a:ext cx="6477220" cy="348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72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5C4B6CC-F8D4-4B39-A9CE-24A05F715949}"/>
              </a:ext>
            </a:extLst>
          </p:cNvPr>
          <p:cNvSpPr txBox="1"/>
          <p:nvPr/>
        </p:nvSpPr>
        <p:spPr>
          <a:xfrm>
            <a:off x="239833" y="1988631"/>
            <a:ext cx="2826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b="1" smtClean="0">
                <a:solidFill>
                  <a:schemeClr val="accent2"/>
                </a:solidFill>
                <a:latin typeface="Bahnschrift Light Condensed" panose="020B0502040204020203" pitchFamily="34" charset="0"/>
                <a:cs typeface="Arial" pitchFamily="34" charset="0"/>
              </a:rPr>
              <a:t>Multiple Lines</a:t>
            </a:r>
            <a:endParaRPr lang="ko-KR" altLang="en-US" sz="3200" b="1" dirty="0">
              <a:solidFill>
                <a:schemeClr val="accent2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1999" cy="1875864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5400" b="1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Exploratory Data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0866" y="1875864"/>
            <a:ext cx="6801134" cy="4982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292484-9721-42C1-8926-6FB01523F0D3}"/>
              </a:ext>
            </a:extLst>
          </p:cNvPr>
          <p:cNvSpPr txBox="1"/>
          <p:nvPr/>
        </p:nvSpPr>
        <p:spPr>
          <a:xfrm>
            <a:off x="267969" y="2572424"/>
            <a:ext cx="5017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2000" smtClean="0">
                <a:latin typeface="Bahnschrift SemiLight Condensed" panose="020B0502040204020203" pitchFamily="34" charset="0"/>
              </a:rPr>
              <a:t>Customer yang tidak memiliki banyak saluran lebih berpotensi churn, tetapi proporsi nya tidak terlalu jauh dengan yang memiliki banyak saluran </a:t>
            </a:r>
            <a:endParaRPr lang="sv-SE" sz="2000">
              <a:latin typeface="Bahnschrift SemiLight Condensed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055" y="2637790"/>
            <a:ext cx="6450756" cy="345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17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5C4B6CC-F8D4-4B39-A9CE-24A05F715949}"/>
              </a:ext>
            </a:extLst>
          </p:cNvPr>
          <p:cNvSpPr txBox="1"/>
          <p:nvPr/>
        </p:nvSpPr>
        <p:spPr>
          <a:xfrm>
            <a:off x="239833" y="1988631"/>
            <a:ext cx="2826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b="1" smtClean="0">
                <a:solidFill>
                  <a:schemeClr val="accent2"/>
                </a:solidFill>
                <a:latin typeface="Bahnschrift Light Condensed" panose="020B0502040204020203" pitchFamily="34" charset="0"/>
                <a:cs typeface="Arial" pitchFamily="34" charset="0"/>
              </a:rPr>
              <a:t>Internet Service</a:t>
            </a:r>
            <a:endParaRPr lang="ko-KR" altLang="en-US" sz="3200" b="1" dirty="0">
              <a:solidFill>
                <a:schemeClr val="accent2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1999" cy="1875864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5400" b="1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Exploratory Data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0866" y="1875864"/>
            <a:ext cx="6801134" cy="4982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292484-9721-42C1-8926-6FB01523F0D3}"/>
              </a:ext>
            </a:extLst>
          </p:cNvPr>
          <p:cNvSpPr txBox="1"/>
          <p:nvPr/>
        </p:nvSpPr>
        <p:spPr>
          <a:xfrm>
            <a:off x="267969" y="2572424"/>
            <a:ext cx="50178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2000" smtClean="0">
                <a:latin typeface="Bahnschrift SemiLight Condensed" panose="020B0502040204020203" pitchFamily="34" charset="0"/>
              </a:rPr>
              <a:t>Customer yang memiliki layanan internet dengan fiber optic lebih berpotensi churn dan customer yang memiliki layanan internet dengan DSL lebih berpotensi no churn yang kemungkinan besar layanan ini lebih baik </a:t>
            </a:r>
            <a:endParaRPr lang="sv-SE" sz="2000">
              <a:latin typeface="Bahnschrift SemiLight Condensed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239" y="2619287"/>
            <a:ext cx="6500387" cy="349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74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5C4B6CC-F8D4-4B39-A9CE-24A05F715949}"/>
              </a:ext>
            </a:extLst>
          </p:cNvPr>
          <p:cNvSpPr txBox="1"/>
          <p:nvPr/>
        </p:nvSpPr>
        <p:spPr>
          <a:xfrm>
            <a:off x="239833" y="1988631"/>
            <a:ext cx="2826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b="1" smtClean="0">
                <a:solidFill>
                  <a:schemeClr val="accent2"/>
                </a:solidFill>
                <a:latin typeface="Bahnschrift Light Condensed" panose="020B0502040204020203" pitchFamily="34" charset="0"/>
                <a:cs typeface="Arial" pitchFamily="34" charset="0"/>
              </a:rPr>
              <a:t>Online Security</a:t>
            </a:r>
            <a:endParaRPr lang="ko-KR" altLang="en-US" sz="3200" b="1" dirty="0">
              <a:solidFill>
                <a:schemeClr val="accent2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1999" cy="1875864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5400" b="1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Exploratory Data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0866" y="1875864"/>
            <a:ext cx="6801134" cy="4982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292484-9721-42C1-8926-6FB01523F0D3}"/>
              </a:ext>
            </a:extLst>
          </p:cNvPr>
          <p:cNvSpPr txBox="1"/>
          <p:nvPr/>
        </p:nvSpPr>
        <p:spPr>
          <a:xfrm>
            <a:off x="267969" y="2572424"/>
            <a:ext cx="5017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2000" smtClean="0">
                <a:latin typeface="Bahnschrift SemiLight Condensed" panose="020B0502040204020203" pitchFamily="34" charset="0"/>
              </a:rPr>
              <a:t>Customer yang tidak memiliki keamanan online lebih berpotensi churn, hal ini mungkin terjadi karena customer tidak memiliki keamanan khusus </a:t>
            </a:r>
            <a:endParaRPr lang="sv-SE" sz="2000">
              <a:latin typeface="Bahnschrift SemiLight Condensed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683" y="2611460"/>
            <a:ext cx="6529499" cy="351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70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5C4B6CC-F8D4-4B39-A9CE-24A05F715949}"/>
              </a:ext>
            </a:extLst>
          </p:cNvPr>
          <p:cNvSpPr txBox="1"/>
          <p:nvPr/>
        </p:nvSpPr>
        <p:spPr>
          <a:xfrm>
            <a:off x="239833" y="1988631"/>
            <a:ext cx="2826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b="1" smtClean="0">
                <a:solidFill>
                  <a:schemeClr val="accent2"/>
                </a:solidFill>
                <a:latin typeface="Bahnschrift Light Condensed" panose="020B0502040204020203" pitchFamily="34" charset="0"/>
                <a:cs typeface="Arial" pitchFamily="34" charset="0"/>
              </a:rPr>
              <a:t>Online Backup</a:t>
            </a:r>
            <a:endParaRPr lang="ko-KR" altLang="en-US" sz="3200" b="1" dirty="0">
              <a:solidFill>
                <a:schemeClr val="accent2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1999" cy="1875864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5400" b="1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Exploratory Data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0866" y="1875864"/>
            <a:ext cx="6801134" cy="4982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292484-9721-42C1-8926-6FB01523F0D3}"/>
              </a:ext>
            </a:extLst>
          </p:cNvPr>
          <p:cNvSpPr txBox="1"/>
          <p:nvPr/>
        </p:nvSpPr>
        <p:spPr>
          <a:xfrm>
            <a:off x="267969" y="2572424"/>
            <a:ext cx="5017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2000" smtClean="0">
                <a:latin typeface="Bahnschrift SemiLight Condensed" panose="020B0502040204020203" pitchFamily="34" charset="0"/>
              </a:rPr>
              <a:t>Customer yang tidak memiliki backup online lebih berpotensi churn, hal ini mungkin terjadi karena customer tidak memiliki backup online khusus </a:t>
            </a:r>
            <a:endParaRPr lang="sv-SE" sz="2000">
              <a:latin typeface="Bahnschrift SemiLight Condensed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945" y="2617455"/>
            <a:ext cx="6492976" cy="349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72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5C4B6CC-F8D4-4B39-A9CE-24A05F715949}"/>
              </a:ext>
            </a:extLst>
          </p:cNvPr>
          <p:cNvSpPr txBox="1"/>
          <p:nvPr/>
        </p:nvSpPr>
        <p:spPr>
          <a:xfrm>
            <a:off x="239833" y="1988631"/>
            <a:ext cx="2826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b="1" smtClean="0">
                <a:solidFill>
                  <a:schemeClr val="accent2"/>
                </a:solidFill>
                <a:latin typeface="Bahnschrift Light Condensed" panose="020B0502040204020203" pitchFamily="34" charset="0"/>
                <a:cs typeface="Arial" pitchFamily="34" charset="0"/>
              </a:rPr>
              <a:t>Device Protection</a:t>
            </a:r>
            <a:endParaRPr lang="ko-KR" altLang="en-US" sz="3200" b="1" dirty="0">
              <a:solidFill>
                <a:schemeClr val="accent2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1999" cy="1875864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5400" b="1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Exploratory Data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0866" y="1875864"/>
            <a:ext cx="6801134" cy="4982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292484-9721-42C1-8926-6FB01523F0D3}"/>
              </a:ext>
            </a:extLst>
          </p:cNvPr>
          <p:cNvSpPr txBox="1"/>
          <p:nvPr/>
        </p:nvSpPr>
        <p:spPr>
          <a:xfrm>
            <a:off x="267969" y="2572424"/>
            <a:ext cx="5017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2000" smtClean="0">
                <a:latin typeface="Bahnschrift SemiLight Condensed" panose="020B0502040204020203" pitchFamily="34" charset="0"/>
              </a:rPr>
              <a:t>Customer yang tidak memiliki perlindungan perangkat lebih berpotensi churn, hal ini mungkin terjadi karena customer tidak memiliki perlindungan perangkat khusus </a:t>
            </a:r>
            <a:endParaRPr lang="sv-SE" sz="2000">
              <a:latin typeface="Bahnschrift SemiLight Condensed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026" y="2589659"/>
            <a:ext cx="6616814" cy="355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51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5C4B6CC-F8D4-4B39-A9CE-24A05F715949}"/>
              </a:ext>
            </a:extLst>
          </p:cNvPr>
          <p:cNvSpPr txBox="1"/>
          <p:nvPr/>
        </p:nvSpPr>
        <p:spPr>
          <a:xfrm>
            <a:off x="239833" y="1988631"/>
            <a:ext cx="2826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b="1" smtClean="0">
                <a:solidFill>
                  <a:schemeClr val="accent2"/>
                </a:solidFill>
                <a:latin typeface="Bahnschrift Light Condensed" panose="020B0502040204020203" pitchFamily="34" charset="0"/>
                <a:cs typeface="Arial" pitchFamily="34" charset="0"/>
              </a:rPr>
              <a:t>Tech Support</a:t>
            </a:r>
            <a:endParaRPr lang="ko-KR" altLang="en-US" sz="3200" b="1" dirty="0">
              <a:solidFill>
                <a:schemeClr val="accent2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1999" cy="1875864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5400" b="1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Exploratory Data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0866" y="1875864"/>
            <a:ext cx="6801134" cy="4982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292484-9721-42C1-8926-6FB01523F0D3}"/>
              </a:ext>
            </a:extLst>
          </p:cNvPr>
          <p:cNvSpPr txBox="1"/>
          <p:nvPr/>
        </p:nvSpPr>
        <p:spPr>
          <a:xfrm>
            <a:off x="267969" y="2572424"/>
            <a:ext cx="50178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2000" smtClean="0">
                <a:latin typeface="Bahnschrift SemiLight Condensed" panose="020B0502040204020203" pitchFamily="34" charset="0"/>
              </a:rPr>
              <a:t>Customer yang tidak memiliki dukungan teknis lebih berpotensi churn, hal ini mungkin terjadi karena customer saat terjadi kendala tidak ada dukungan teknis yang dapat memberikan solusi </a:t>
            </a:r>
            <a:endParaRPr lang="sv-SE" sz="2000">
              <a:latin typeface="Bahnschrift SemiLight Condensed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686" y="2634587"/>
            <a:ext cx="6441494" cy="346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55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5C4B6CC-F8D4-4B39-A9CE-24A05F715949}"/>
              </a:ext>
            </a:extLst>
          </p:cNvPr>
          <p:cNvSpPr txBox="1"/>
          <p:nvPr/>
        </p:nvSpPr>
        <p:spPr>
          <a:xfrm>
            <a:off x="239833" y="1988631"/>
            <a:ext cx="2826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b="1" smtClean="0">
                <a:solidFill>
                  <a:schemeClr val="accent2"/>
                </a:solidFill>
                <a:latin typeface="Bahnschrift Light Condensed" panose="020B0502040204020203" pitchFamily="34" charset="0"/>
                <a:cs typeface="Arial" pitchFamily="34" charset="0"/>
              </a:rPr>
              <a:t>Streaming TV</a:t>
            </a:r>
            <a:endParaRPr lang="ko-KR" altLang="en-US" sz="3200" b="1" dirty="0">
              <a:solidFill>
                <a:schemeClr val="accent2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1999" cy="1875864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5400" b="1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Exploratory Data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0866" y="1875864"/>
            <a:ext cx="6801134" cy="4982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292484-9721-42C1-8926-6FB01523F0D3}"/>
              </a:ext>
            </a:extLst>
          </p:cNvPr>
          <p:cNvSpPr txBox="1"/>
          <p:nvPr/>
        </p:nvSpPr>
        <p:spPr>
          <a:xfrm>
            <a:off x="267969" y="2572424"/>
            <a:ext cx="5017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2000">
                <a:latin typeface="Bahnschrift SemiLight Condensed" panose="020B0502040204020203" pitchFamily="34" charset="0"/>
              </a:rPr>
              <a:t>Customer yang tidak memiliki </a:t>
            </a:r>
            <a:r>
              <a:rPr lang="sv-SE" sz="2000" smtClean="0">
                <a:latin typeface="Bahnschrift SemiLight Condensed" panose="020B0502040204020203" pitchFamily="34" charset="0"/>
              </a:rPr>
              <a:t>TV streaming lebih </a:t>
            </a:r>
            <a:r>
              <a:rPr lang="sv-SE" sz="2000">
                <a:latin typeface="Bahnschrift SemiLight Condensed" panose="020B0502040204020203" pitchFamily="34" charset="0"/>
              </a:rPr>
              <a:t>berpotensi churn, tetapi proporsi nya tidak terlalu jauh dengan yang </a:t>
            </a:r>
            <a:r>
              <a:rPr lang="sv-SE" sz="2000" smtClean="0">
                <a:latin typeface="Bahnschrift SemiLight Condensed" panose="020B0502040204020203" pitchFamily="34" charset="0"/>
              </a:rPr>
              <a:t>memiliki TV streaming </a:t>
            </a:r>
            <a:endParaRPr lang="sv-SE" sz="2000">
              <a:latin typeface="Bahnschrift SemiLight Condensed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139" y="2604534"/>
            <a:ext cx="6510587" cy="35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73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smtClean="0">
                <a:latin typeface="Bahnschrift Light Condensed" panose="020B0502040204020203" pitchFamily="34" charset="0"/>
              </a:rPr>
              <a:t>Outline</a:t>
            </a:r>
            <a:endParaRPr lang="en-US" b="1" dirty="0">
              <a:latin typeface="Bahnschrift Light 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8BD7A6-F133-430B-B574-13E13EE393E6}"/>
              </a:ext>
            </a:extLst>
          </p:cNvPr>
          <p:cNvSpPr txBox="1"/>
          <p:nvPr/>
        </p:nvSpPr>
        <p:spPr>
          <a:xfrm>
            <a:off x="7372515" y="5519568"/>
            <a:ext cx="4021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Bahnschrift Light Condensed" panose="020B0502040204020203" pitchFamily="34" charset="0"/>
                <a:cs typeface="Arial" pitchFamily="34" charset="0"/>
              </a:rPr>
              <a:t>Interpretasi Bisnis</a:t>
            </a:r>
            <a:endParaRPr lang="ko-KR" altLang="en-US" sz="2800" dirty="0"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3997AA-366C-4002-B0FD-967BCBDAA30B}"/>
              </a:ext>
            </a:extLst>
          </p:cNvPr>
          <p:cNvSpPr txBox="1"/>
          <p:nvPr/>
        </p:nvSpPr>
        <p:spPr>
          <a:xfrm>
            <a:off x="7372515" y="1810981"/>
            <a:ext cx="4021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Bahnschrift Light Condensed" panose="020B0502040204020203" pitchFamily="34" charset="0"/>
                <a:cs typeface="Arial" pitchFamily="34" charset="0"/>
              </a:rPr>
              <a:t>Data Description</a:t>
            </a:r>
            <a:endParaRPr lang="ko-KR" altLang="en-US" sz="2800" dirty="0"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6F8D38-7FD5-4BE0-A721-AC08C2DD8477}"/>
              </a:ext>
            </a:extLst>
          </p:cNvPr>
          <p:cNvSpPr txBox="1"/>
          <p:nvPr/>
        </p:nvSpPr>
        <p:spPr>
          <a:xfrm>
            <a:off x="7372515" y="2738128"/>
            <a:ext cx="4021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Bahnschrift Light Condensed" panose="020B0502040204020203" pitchFamily="34" charset="0"/>
                <a:cs typeface="Arial" pitchFamily="34" charset="0"/>
              </a:rPr>
              <a:t>Data Cleaning</a:t>
            </a:r>
            <a:endParaRPr lang="ko-KR" altLang="en-US" sz="2800" dirty="0"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588822-45AB-4622-AF4F-570975288B57}"/>
              </a:ext>
            </a:extLst>
          </p:cNvPr>
          <p:cNvSpPr txBox="1"/>
          <p:nvPr/>
        </p:nvSpPr>
        <p:spPr>
          <a:xfrm>
            <a:off x="7372515" y="3665274"/>
            <a:ext cx="4021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Bahnschrift Light Condensed" panose="020B0502040204020203" pitchFamily="34" charset="0"/>
                <a:cs typeface="Arial" pitchFamily="34" charset="0"/>
              </a:rPr>
              <a:t>Exploratory Data Analysis</a:t>
            </a:r>
            <a:endParaRPr lang="ko-KR" altLang="en-US" sz="2800" dirty="0"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C5B027-B0BD-4582-8C4E-247E8F8D8229}"/>
              </a:ext>
            </a:extLst>
          </p:cNvPr>
          <p:cNvSpPr txBox="1"/>
          <p:nvPr/>
        </p:nvSpPr>
        <p:spPr>
          <a:xfrm>
            <a:off x="7372515" y="4592421"/>
            <a:ext cx="4021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Bahnschrift Light Condensed" panose="020B0502040204020203" pitchFamily="34" charset="0"/>
                <a:cs typeface="Arial" pitchFamily="34" charset="0"/>
              </a:rPr>
              <a:t>Data Modelling</a:t>
            </a:r>
            <a:endParaRPr lang="ko-KR" altLang="en-US" sz="2800" dirty="0"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F125DDF-54C0-44F1-9312-CC567147E6D6}"/>
              </a:ext>
            </a:extLst>
          </p:cNvPr>
          <p:cNvGrpSpPr/>
          <p:nvPr/>
        </p:nvGrpSpPr>
        <p:grpSpPr>
          <a:xfrm rot="10800000" flipH="1">
            <a:off x="610098" y="2848602"/>
            <a:ext cx="2127533" cy="2127533"/>
            <a:chOff x="6876256" y="3063517"/>
            <a:chExt cx="1944216" cy="1944216"/>
          </a:xfrm>
          <a:scene3d>
            <a:camera prst="perspectiveLeft">
              <a:rot lat="0" lon="3900000" rev="0"/>
            </a:camera>
            <a:lightRig rig="threePt" dir="t"/>
          </a:scene3d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4F344A5-D92C-4603-A473-E966BA62A68D}"/>
                </a:ext>
              </a:extLst>
            </p:cNvPr>
            <p:cNvSpPr/>
            <p:nvPr/>
          </p:nvSpPr>
          <p:spPr>
            <a:xfrm>
              <a:off x="6876256" y="3063517"/>
              <a:ext cx="1944216" cy="1944216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3D9F7C8-DFDE-4FE7-9999-7B888487F58A}"/>
                </a:ext>
              </a:extLst>
            </p:cNvPr>
            <p:cNvSpPr/>
            <p:nvPr/>
          </p:nvSpPr>
          <p:spPr>
            <a:xfrm>
              <a:off x="7165759" y="3353020"/>
              <a:ext cx="1365211" cy="1365211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D964D23-0A44-4C3A-8202-130EAAE36554}"/>
                </a:ext>
              </a:extLst>
            </p:cNvPr>
            <p:cNvSpPr/>
            <p:nvPr/>
          </p:nvSpPr>
          <p:spPr>
            <a:xfrm>
              <a:off x="7487073" y="3674334"/>
              <a:ext cx="722583" cy="722583"/>
            </a:xfrm>
            <a:prstGeom prst="ellipse">
              <a:avLst/>
            </a:prstGeom>
            <a:solidFill>
              <a:schemeClr val="accent4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F42F8BA-36EB-4CDA-9C34-2FBFA3D0D547}"/>
              </a:ext>
            </a:extLst>
          </p:cNvPr>
          <p:cNvSpPr/>
          <p:nvPr/>
        </p:nvSpPr>
        <p:spPr>
          <a:xfrm>
            <a:off x="6656598" y="4549699"/>
            <a:ext cx="594864" cy="59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1" b="1" smtClean="0">
                <a:latin typeface="Bahnschrift Light Condensed" panose="020B0502040204020203" pitchFamily="34" charset="0"/>
              </a:rPr>
              <a:t>04</a:t>
            </a:r>
            <a:endParaRPr lang="ko-KR" altLang="en-US" sz="2701" b="1">
              <a:latin typeface="Bahnschrift Light Condensed" panose="020B05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270141-EAEF-4DB8-BE02-068A9E67E9FC}"/>
              </a:ext>
            </a:extLst>
          </p:cNvPr>
          <p:cNvSpPr/>
          <p:nvPr/>
        </p:nvSpPr>
        <p:spPr>
          <a:xfrm>
            <a:off x="6656598" y="3626846"/>
            <a:ext cx="594864" cy="59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1" b="1" smtClean="0">
                <a:latin typeface="Bahnschrift Light Condensed" panose="020B0502040204020203" pitchFamily="34" charset="0"/>
              </a:rPr>
              <a:t>03</a:t>
            </a:r>
            <a:endParaRPr lang="ko-KR" altLang="en-US" sz="2701" b="1">
              <a:latin typeface="Bahnschrift Light Condensed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E337CC-A763-4D05-9509-C4A9D2828580}"/>
              </a:ext>
            </a:extLst>
          </p:cNvPr>
          <p:cNvSpPr/>
          <p:nvPr/>
        </p:nvSpPr>
        <p:spPr>
          <a:xfrm>
            <a:off x="6656598" y="2703994"/>
            <a:ext cx="594864" cy="59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1" b="1" smtClean="0">
                <a:latin typeface="Bahnschrift Light Condensed" panose="020B0502040204020203" pitchFamily="34" charset="0"/>
              </a:rPr>
              <a:t>02</a:t>
            </a:r>
            <a:endParaRPr lang="ko-KR" altLang="en-US" sz="2701" b="1">
              <a:latin typeface="Bahnschrift Light Condensed" panose="020B0502040204020203" pitchFamily="34" charset="0"/>
            </a:endParaRP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3BE05377-4603-403A-A13B-77D1DF41A42C}"/>
              </a:ext>
            </a:extLst>
          </p:cNvPr>
          <p:cNvSpPr/>
          <p:nvPr/>
        </p:nvSpPr>
        <p:spPr>
          <a:xfrm rot="10800000">
            <a:off x="3615054" y="3654339"/>
            <a:ext cx="1400486" cy="276883"/>
          </a:xfrm>
          <a:prstGeom prst="parallelogram">
            <a:avLst>
              <a:gd name="adj" fmla="val 1922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20DF86-2CE8-449A-9346-3AA4C54078C2}"/>
              </a:ext>
            </a:extLst>
          </p:cNvPr>
          <p:cNvSpPr/>
          <p:nvPr/>
        </p:nvSpPr>
        <p:spPr>
          <a:xfrm>
            <a:off x="6656598" y="5472554"/>
            <a:ext cx="594864" cy="594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1" b="1" smtClean="0">
                <a:latin typeface="Bahnschrift Light Condensed" panose="020B0502040204020203" pitchFamily="34" charset="0"/>
              </a:rPr>
              <a:t>05</a:t>
            </a:r>
            <a:endParaRPr lang="ko-KR" altLang="en-US" sz="2701" b="1">
              <a:latin typeface="Bahnschrift Light Condensed" panose="020B050204020402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D4AE32-2565-486C-BF53-0B038014A932}"/>
              </a:ext>
            </a:extLst>
          </p:cNvPr>
          <p:cNvSpPr/>
          <p:nvPr/>
        </p:nvSpPr>
        <p:spPr>
          <a:xfrm>
            <a:off x="6656598" y="1781141"/>
            <a:ext cx="594864" cy="594864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1" b="1" smtClean="0">
                <a:latin typeface="Bahnschrift Light Condensed" panose="020B0502040204020203" pitchFamily="34" charset="0"/>
              </a:rPr>
              <a:t>01</a:t>
            </a:r>
            <a:endParaRPr lang="ko-KR" altLang="en-US" sz="2701" b="1">
              <a:latin typeface="Bahnschrift Light Condensed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4459F8-5881-4DEB-8A81-B89DA92F1CB7}"/>
              </a:ext>
            </a:extLst>
          </p:cNvPr>
          <p:cNvSpPr/>
          <p:nvPr/>
        </p:nvSpPr>
        <p:spPr>
          <a:xfrm>
            <a:off x="4488662" y="3741945"/>
            <a:ext cx="966653" cy="557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9C4E87-AE40-4F8D-B76D-0F3FE3C5E753}"/>
              </a:ext>
            </a:extLst>
          </p:cNvPr>
          <p:cNvSpPr/>
          <p:nvPr/>
        </p:nvSpPr>
        <p:spPr>
          <a:xfrm>
            <a:off x="4488662" y="3819197"/>
            <a:ext cx="966653" cy="557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EBC72B-82D4-4B5A-9E29-9A6C7DF9679D}"/>
              </a:ext>
            </a:extLst>
          </p:cNvPr>
          <p:cNvSpPr/>
          <p:nvPr/>
        </p:nvSpPr>
        <p:spPr>
          <a:xfrm>
            <a:off x="4488662" y="3896449"/>
            <a:ext cx="966653" cy="55762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5405A9-7AFD-4CD6-895B-4CC9E600198B}"/>
              </a:ext>
            </a:extLst>
          </p:cNvPr>
          <p:cNvSpPr/>
          <p:nvPr/>
        </p:nvSpPr>
        <p:spPr>
          <a:xfrm>
            <a:off x="4488662" y="3973701"/>
            <a:ext cx="966653" cy="557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8A8935-BBBB-4065-80B9-2A9DD8DE3D40}"/>
              </a:ext>
            </a:extLst>
          </p:cNvPr>
          <p:cNvSpPr/>
          <p:nvPr/>
        </p:nvSpPr>
        <p:spPr>
          <a:xfrm>
            <a:off x="4488662" y="4050952"/>
            <a:ext cx="966653" cy="557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33B169F-B6F7-48B5-B5C3-3FAAAF1B142C}"/>
              </a:ext>
            </a:extLst>
          </p:cNvPr>
          <p:cNvGrpSpPr/>
          <p:nvPr/>
        </p:nvGrpSpPr>
        <p:grpSpPr>
          <a:xfrm>
            <a:off x="1673863" y="3262299"/>
            <a:ext cx="3404656" cy="1346565"/>
            <a:chOff x="903886" y="3331350"/>
            <a:chExt cx="3297058" cy="1304009"/>
          </a:xfrm>
        </p:grpSpPr>
        <p:sp>
          <p:nvSpPr>
            <p:cNvPr id="39" name="Rectangle 34">
              <a:extLst>
                <a:ext uri="{FF2B5EF4-FFF2-40B4-BE49-F238E27FC236}">
                  <a16:creationId xmlns:a16="http://schemas.microsoft.com/office/drawing/2014/main" id="{61085DFF-D2A6-4757-BC9C-B6911BE3148F}"/>
                </a:ext>
              </a:extLst>
            </p:cNvPr>
            <p:cNvSpPr/>
            <p:nvPr/>
          </p:nvSpPr>
          <p:spPr>
            <a:xfrm>
              <a:off x="903886" y="3968006"/>
              <a:ext cx="704227" cy="36000"/>
            </a:xfrm>
            <a:custGeom>
              <a:avLst/>
              <a:gdLst/>
              <a:ahLst/>
              <a:cxnLst/>
              <a:rect l="l" t="t" r="r" b="b"/>
              <a:pathLst>
                <a:path w="704227" h="36000">
                  <a:moveTo>
                    <a:pt x="0" y="0"/>
                  </a:moveTo>
                  <a:lnTo>
                    <a:pt x="704227" y="0"/>
                  </a:lnTo>
                  <a:lnTo>
                    <a:pt x="704227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C5EDA7E-EAC2-42DC-BA31-82F98D89F64F}"/>
                </a:ext>
              </a:extLst>
            </p:cNvPr>
            <p:cNvGrpSpPr/>
            <p:nvPr/>
          </p:nvGrpSpPr>
          <p:grpSpPr>
            <a:xfrm>
              <a:off x="1475656" y="3331350"/>
              <a:ext cx="2725288" cy="1304009"/>
              <a:chOff x="1475656" y="3331350"/>
              <a:chExt cx="2725288" cy="1304009"/>
            </a:xfrm>
          </p:grpSpPr>
          <p:sp>
            <p:nvSpPr>
              <p:cNvPr id="41" name="Parallelogram 40">
                <a:extLst>
                  <a:ext uri="{FF2B5EF4-FFF2-40B4-BE49-F238E27FC236}">
                    <a16:creationId xmlns:a16="http://schemas.microsoft.com/office/drawing/2014/main" id="{3DD0C1A1-1C2E-4ABE-8BA7-25BE1B74C75A}"/>
                  </a:ext>
                </a:extLst>
              </p:cNvPr>
              <p:cNvSpPr/>
              <p:nvPr/>
            </p:nvSpPr>
            <p:spPr>
              <a:xfrm rot="10680000" flipH="1">
                <a:off x="2793780" y="4038224"/>
                <a:ext cx="1201835" cy="597135"/>
              </a:xfrm>
              <a:prstGeom prst="parallelogram">
                <a:avLst>
                  <a:gd name="adj" fmla="val 62269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" name="Parallelogram 41">
                <a:extLst>
                  <a:ext uri="{FF2B5EF4-FFF2-40B4-BE49-F238E27FC236}">
                    <a16:creationId xmlns:a16="http://schemas.microsoft.com/office/drawing/2014/main" id="{FAA098A8-6698-44B6-8D31-46D25DF7D96F}"/>
                  </a:ext>
                </a:extLst>
              </p:cNvPr>
              <p:cNvSpPr/>
              <p:nvPr/>
            </p:nvSpPr>
            <p:spPr>
              <a:xfrm rot="10920000">
                <a:off x="2793780" y="3331350"/>
                <a:ext cx="1201835" cy="597135"/>
              </a:xfrm>
              <a:prstGeom prst="parallelogram">
                <a:avLst>
                  <a:gd name="adj" fmla="val 6226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FF4B2DD-ACCF-4187-A0B1-2C8698891D41}"/>
                  </a:ext>
                </a:extLst>
              </p:cNvPr>
              <p:cNvGrpSpPr/>
              <p:nvPr/>
            </p:nvGrpSpPr>
            <p:grpSpPr>
              <a:xfrm>
                <a:off x="1475656" y="3862961"/>
                <a:ext cx="2152334" cy="246090"/>
                <a:chOff x="1688158" y="3440846"/>
                <a:chExt cx="1659706" cy="379529"/>
              </a:xfrm>
            </p:grpSpPr>
            <p:sp>
              <p:nvSpPr>
                <p:cNvPr id="45" name="Trapezoid 33">
                  <a:extLst>
                    <a:ext uri="{FF2B5EF4-FFF2-40B4-BE49-F238E27FC236}">
                      <a16:creationId xmlns:a16="http://schemas.microsoft.com/office/drawing/2014/main" id="{8F03E05A-CFBC-4422-8C99-19A95C4DDBD0}"/>
                    </a:ext>
                  </a:extLst>
                </p:cNvPr>
                <p:cNvSpPr/>
                <p:nvPr/>
              </p:nvSpPr>
              <p:spPr>
                <a:xfrm rot="5400000" flipH="1">
                  <a:off x="2653493" y="3090551"/>
                  <a:ext cx="308621" cy="1080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621" h="1080120">
                      <a:moveTo>
                        <a:pt x="308621" y="1080120"/>
                      </a:moveTo>
                      <a:lnTo>
                        <a:pt x="232649" y="0"/>
                      </a:lnTo>
                      <a:lnTo>
                        <a:pt x="75972" y="0"/>
                      </a:lnTo>
                      <a:lnTo>
                        <a:pt x="0" y="108012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6" name="Chord 45">
                  <a:extLst>
                    <a:ext uri="{FF2B5EF4-FFF2-40B4-BE49-F238E27FC236}">
                      <a16:creationId xmlns:a16="http://schemas.microsoft.com/office/drawing/2014/main" id="{4211E5DD-CA5C-4F4B-9DE5-AD3F17D00AC0}"/>
                    </a:ext>
                  </a:extLst>
                </p:cNvPr>
                <p:cNvSpPr/>
                <p:nvPr/>
              </p:nvSpPr>
              <p:spPr>
                <a:xfrm>
                  <a:off x="1688158" y="3454556"/>
                  <a:ext cx="155575" cy="352111"/>
                </a:xfrm>
                <a:prstGeom prst="chord">
                  <a:avLst>
                    <a:gd name="adj1" fmla="val 5391179"/>
                    <a:gd name="adj2" fmla="val 1620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7" name="Trapezoid 37">
                  <a:extLst>
                    <a:ext uri="{FF2B5EF4-FFF2-40B4-BE49-F238E27FC236}">
                      <a16:creationId xmlns:a16="http://schemas.microsoft.com/office/drawing/2014/main" id="{78B7AA01-3133-49A1-9E4E-2400AFB045CD}"/>
                    </a:ext>
                  </a:extLst>
                </p:cNvPr>
                <p:cNvSpPr/>
                <p:nvPr/>
              </p:nvSpPr>
              <p:spPr>
                <a:xfrm rot="5400000" flipH="1">
                  <a:off x="1825951" y="3378583"/>
                  <a:ext cx="379529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529" h="504056">
                      <a:moveTo>
                        <a:pt x="379529" y="504056"/>
                      </a:moveTo>
                      <a:lnTo>
                        <a:pt x="344075" y="0"/>
                      </a:lnTo>
                      <a:lnTo>
                        <a:pt x="35454" y="0"/>
                      </a:lnTo>
                      <a:lnTo>
                        <a:pt x="0" y="504056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id="{939CEFD3-3525-43BA-AE9D-63D482D72FEB}"/>
                  </a:ext>
                </a:extLst>
              </p:cNvPr>
              <p:cNvSpPr/>
              <p:nvPr/>
            </p:nvSpPr>
            <p:spPr>
              <a:xfrm rot="10800000" flipH="1">
                <a:off x="2788579" y="3979133"/>
                <a:ext cx="1412365" cy="268133"/>
              </a:xfrm>
              <a:prstGeom prst="parallelogram">
                <a:avLst>
                  <a:gd name="adj" fmla="val 20586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48" name="Freeform 47">
            <a:extLst>
              <a:ext uri="{FF2B5EF4-FFF2-40B4-BE49-F238E27FC236}">
                <a16:creationId xmlns:a16="http://schemas.microsoft.com/office/drawing/2014/main" id="{643D6B73-DCC6-4A78-BDBC-0C65DE1E5B09}"/>
              </a:ext>
            </a:extLst>
          </p:cNvPr>
          <p:cNvSpPr/>
          <p:nvPr/>
        </p:nvSpPr>
        <p:spPr>
          <a:xfrm>
            <a:off x="5453688" y="1781144"/>
            <a:ext cx="1204814" cy="2019981"/>
          </a:xfrm>
          <a:custGeom>
            <a:avLst/>
            <a:gdLst>
              <a:gd name="connsiteX0" fmla="*/ 0 w 1177747"/>
              <a:gd name="connsiteY0" fmla="*/ 1945843 h 1945843"/>
              <a:gd name="connsiteX1" fmla="*/ 1177747 w 1177747"/>
              <a:gd name="connsiteY1" fmla="*/ 0 h 1945843"/>
              <a:gd name="connsiteX2" fmla="*/ 1177747 w 1177747"/>
              <a:gd name="connsiteY2" fmla="*/ 563270 h 1945843"/>
              <a:gd name="connsiteX3" fmla="*/ 0 w 1177747"/>
              <a:gd name="connsiteY3" fmla="*/ 1945843 h 1945843"/>
              <a:gd name="connsiteX0" fmla="*/ 0 w 1177747"/>
              <a:gd name="connsiteY0" fmla="*/ 1945843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45843 h 2001427"/>
              <a:gd name="connsiteX0" fmla="*/ 0 w 1177747"/>
              <a:gd name="connsiteY0" fmla="*/ 1905052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05052 h 2001427"/>
              <a:gd name="connsiteX0" fmla="*/ 0 w 1177747"/>
              <a:gd name="connsiteY0" fmla="*/ 1905052 h 1967434"/>
              <a:gd name="connsiteX1" fmla="*/ 1177747 w 1177747"/>
              <a:gd name="connsiteY1" fmla="*/ 0 h 1967434"/>
              <a:gd name="connsiteX2" fmla="*/ 1177747 w 1177747"/>
              <a:gd name="connsiteY2" fmla="*/ 563270 h 1967434"/>
              <a:gd name="connsiteX3" fmla="*/ 4432 w 1177747"/>
              <a:gd name="connsiteY3" fmla="*/ 1967434 h 1967434"/>
              <a:gd name="connsiteX4" fmla="*/ 0 w 1177747"/>
              <a:gd name="connsiteY4" fmla="*/ 1905052 h 1967434"/>
              <a:gd name="connsiteX0" fmla="*/ 0 w 1181147"/>
              <a:gd name="connsiteY0" fmla="*/ 1905052 h 1967434"/>
              <a:gd name="connsiteX1" fmla="*/ 1177747 w 1181147"/>
              <a:gd name="connsiteY1" fmla="*/ 0 h 1967434"/>
              <a:gd name="connsiteX2" fmla="*/ 1181147 w 1181147"/>
              <a:gd name="connsiteY2" fmla="*/ 580267 h 1967434"/>
              <a:gd name="connsiteX3" fmla="*/ 4432 w 1181147"/>
              <a:gd name="connsiteY3" fmla="*/ 1967434 h 1967434"/>
              <a:gd name="connsiteX4" fmla="*/ 0 w 1181147"/>
              <a:gd name="connsiteY4" fmla="*/ 1905052 h 1967434"/>
              <a:gd name="connsiteX0" fmla="*/ 0 w 1181147"/>
              <a:gd name="connsiteY0" fmla="*/ 1891455 h 1953837"/>
              <a:gd name="connsiteX1" fmla="*/ 1174347 w 1181147"/>
              <a:gd name="connsiteY1" fmla="*/ 0 h 1953837"/>
              <a:gd name="connsiteX2" fmla="*/ 1181147 w 1181147"/>
              <a:gd name="connsiteY2" fmla="*/ 566670 h 1953837"/>
              <a:gd name="connsiteX3" fmla="*/ 4432 w 1181147"/>
              <a:gd name="connsiteY3" fmla="*/ 1953837 h 1953837"/>
              <a:gd name="connsiteX4" fmla="*/ 0 w 1181147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66670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73468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457 w 1180262"/>
              <a:gd name="connsiteY0" fmla="*/ 1903679 h 1953837"/>
              <a:gd name="connsiteX1" fmla="*/ 1180112 w 1180262"/>
              <a:gd name="connsiteY1" fmla="*/ 0 h 1953837"/>
              <a:gd name="connsiteX2" fmla="*/ 1176715 w 1180262"/>
              <a:gd name="connsiteY2" fmla="*/ 573468 h 1953837"/>
              <a:gd name="connsiteX3" fmla="*/ 0 w 1180262"/>
              <a:gd name="connsiteY3" fmla="*/ 1953837 h 1953837"/>
              <a:gd name="connsiteX4" fmla="*/ 457 w 118026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711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9785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72452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1373 h 1953837"/>
              <a:gd name="connsiteX1" fmla="*/ 1180112 w 1183065"/>
              <a:gd name="connsiteY1" fmla="*/ 0 h 1953837"/>
              <a:gd name="connsiteX2" fmla="*/ 1183065 w 1183065"/>
              <a:gd name="connsiteY2" fmla="*/ 572452 h 1953837"/>
              <a:gd name="connsiteX3" fmla="*/ 0 w 1183065"/>
              <a:gd name="connsiteY3" fmla="*/ 1953837 h 1953837"/>
              <a:gd name="connsiteX4" fmla="*/ 457 w 1183065"/>
              <a:gd name="connsiteY4" fmla="*/ 1901373 h 1953837"/>
              <a:gd name="connsiteX0" fmla="*/ 457 w 1183065"/>
              <a:gd name="connsiteY0" fmla="*/ 1901373 h 1956143"/>
              <a:gd name="connsiteX1" fmla="*/ 1180112 w 1183065"/>
              <a:gd name="connsiteY1" fmla="*/ 0 h 1956143"/>
              <a:gd name="connsiteX2" fmla="*/ 1183065 w 1183065"/>
              <a:gd name="connsiteY2" fmla="*/ 572452 h 1956143"/>
              <a:gd name="connsiteX3" fmla="*/ 0 w 1183065"/>
              <a:gd name="connsiteY3" fmla="*/ 1956143 h 1956143"/>
              <a:gd name="connsiteX4" fmla="*/ 457 w 1183065"/>
              <a:gd name="connsiteY4" fmla="*/ 1901373 h 195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3065" h="1956143">
                <a:moveTo>
                  <a:pt x="457" y="1901373"/>
                </a:moveTo>
                <a:lnTo>
                  <a:pt x="1180112" y="0"/>
                </a:lnTo>
                <a:cubicBezTo>
                  <a:pt x="1181245" y="193422"/>
                  <a:pt x="1181932" y="379030"/>
                  <a:pt x="1183065" y="572452"/>
                </a:cubicBezTo>
                <a:lnTo>
                  <a:pt x="0" y="1956143"/>
                </a:lnTo>
                <a:cubicBezTo>
                  <a:pt x="152" y="1939424"/>
                  <a:pt x="305" y="1918092"/>
                  <a:pt x="457" y="1901373"/>
                </a:cubicBez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57802457-5DD1-4216-8401-316524397E6E}"/>
              </a:ext>
            </a:extLst>
          </p:cNvPr>
          <p:cNvSpPr/>
          <p:nvPr/>
        </p:nvSpPr>
        <p:spPr>
          <a:xfrm>
            <a:off x="5453785" y="2703994"/>
            <a:ext cx="1204719" cy="1171728"/>
          </a:xfrm>
          <a:custGeom>
            <a:avLst/>
            <a:gdLst>
              <a:gd name="connsiteX0" fmla="*/ 3399 w 1186340"/>
              <a:gd name="connsiteY0" fmla="*/ 1104759 h 1159147"/>
              <a:gd name="connsiteX1" fmla="*/ 1182941 w 1186340"/>
              <a:gd name="connsiteY1" fmla="*/ 0 h 1159147"/>
              <a:gd name="connsiteX2" fmla="*/ 1186340 w 1186340"/>
              <a:gd name="connsiteY2" fmla="*/ 554079 h 1159147"/>
              <a:gd name="connsiteX3" fmla="*/ 0 w 1186340"/>
              <a:gd name="connsiteY3" fmla="*/ 1159147 h 1159147"/>
              <a:gd name="connsiteX4" fmla="*/ 3399 w 1186340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6340 w 1187831"/>
              <a:gd name="connsiteY2" fmla="*/ 554079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13179 w 1187831"/>
              <a:gd name="connsiteY0" fmla="*/ 1080310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13179 w 1187831"/>
              <a:gd name="connsiteY4" fmla="*/ 1080310 h 1159147"/>
              <a:gd name="connsiteX0" fmla="*/ 955 w 1175607"/>
              <a:gd name="connsiteY0" fmla="*/ 1080310 h 1134698"/>
              <a:gd name="connsiteX1" fmla="*/ 1175607 w 1175607"/>
              <a:gd name="connsiteY1" fmla="*/ 0 h 1134698"/>
              <a:gd name="connsiteX2" fmla="*/ 1171671 w 1175607"/>
              <a:gd name="connsiteY2" fmla="*/ 566304 h 1134698"/>
              <a:gd name="connsiteX3" fmla="*/ 0 w 1175607"/>
              <a:gd name="connsiteY3" fmla="*/ 1134698 h 1134698"/>
              <a:gd name="connsiteX4" fmla="*/ 955 w 1175607"/>
              <a:gd name="connsiteY4" fmla="*/ 1080310 h 1134698"/>
              <a:gd name="connsiteX0" fmla="*/ 10 w 1181997"/>
              <a:gd name="connsiteY0" fmla="*/ 1082755 h 1134698"/>
              <a:gd name="connsiteX1" fmla="*/ 1181997 w 1181997"/>
              <a:gd name="connsiteY1" fmla="*/ 0 h 1134698"/>
              <a:gd name="connsiteX2" fmla="*/ 1178061 w 1181997"/>
              <a:gd name="connsiteY2" fmla="*/ 566304 h 1134698"/>
              <a:gd name="connsiteX3" fmla="*/ 6390 w 1181997"/>
              <a:gd name="connsiteY3" fmla="*/ 1134698 h 1134698"/>
              <a:gd name="connsiteX4" fmla="*/ 10 w 1181997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8083 w 1182019"/>
              <a:gd name="connsiteY2" fmla="*/ 566304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3193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5638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3639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8973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972" h="1134698">
                <a:moveTo>
                  <a:pt x="32" y="1082755"/>
                </a:moveTo>
                <a:lnTo>
                  <a:pt x="1182019" y="0"/>
                </a:lnTo>
                <a:cubicBezTo>
                  <a:pt x="1182337" y="191213"/>
                  <a:pt x="1182654" y="387760"/>
                  <a:pt x="1182972" y="578973"/>
                </a:cubicBezTo>
                <a:lnTo>
                  <a:pt x="1522" y="1134698"/>
                </a:lnTo>
                <a:cubicBezTo>
                  <a:pt x="1840" y="1116569"/>
                  <a:pt x="-286" y="1100884"/>
                  <a:pt x="32" y="108275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FC68CD52-4B81-4454-BCA7-8BFFCA054C31}"/>
              </a:ext>
            </a:extLst>
          </p:cNvPr>
          <p:cNvSpPr/>
          <p:nvPr/>
        </p:nvSpPr>
        <p:spPr>
          <a:xfrm>
            <a:off x="5453727" y="3626724"/>
            <a:ext cx="1204775" cy="594533"/>
          </a:xfrm>
          <a:custGeom>
            <a:avLst/>
            <a:gdLst>
              <a:gd name="connsiteX0" fmla="*/ 0 w 1182941"/>
              <a:gd name="connsiteY0" fmla="*/ 339925 h 571075"/>
              <a:gd name="connsiteX1" fmla="*/ 1182941 w 1182941"/>
              <a:gd name="connsiteY1" fmla="*/ 571075 h 571075"/>
              <a:gd name="connsiteX2" fmla="*/ 1182941 w 1182941"/>
              <a:gd name="connsiteY2" fmla="*/ 0 h 571075"/>
              <a:gd name="connsiteX3" fmla="*/ 0 w 1182941"/>
              <a:gd name="connsiteY3" fmla="*/ 339925 h 571075"/>
              <a:gd name="connsiteX0" fmla="*/ 0 w 1182941"/>
              <a:gd name="connsiteY0" fmla="*/ 259242 h 571075"/>
              <a:gd name="connsiteX1" fmla="*/ 1182941 w 1182941"/>
              <a:gd name="connsiteY1" fmla="*/ 571075 h 571075"/>
              <a:gd name="connsiteX2" fmla="*/ 1182941 w 1182941"/>
              <a:gd name="connsiteY2" fmla="*/ 0 h 571075"/>
              <a:gd name="connsiteX3" fmla="*/ 0 w 1182941"/>
              <a:gd name="connsiteY3" fmla="*/ 259242 h 571075"/>
              <a:gd name="connsiteX0" fmla="*/ 576 w 1183517"/>
              <a:gd name="connsiteY0" fmla="*/ 259242 h 571075"/>
              <a:gd name="connsiteX1" fmla="*/ 9283 w 1183517"/>
              <a:gd name="connsiteY1" fmla="*/ 305851 h 571075"/>
              <a:gd name="connsiteX2" fmla="*/ 1183517 w 1183517"/>
              <a:gd name="connsiteY2" fmla="*/ 571075 h 571075"/>
              <a:gd name="connsiteX3" fmla="*/ 1183517 w 1183517"/>
              <a:gd name="connsiteY3" fmla="*/ 0 h 571075"/>
              <a:gd name="connsiteX4" fmla="*/ 576 w 1183517"/>
              <a:gd name="connsiteY4" fmla="*/ 259242 h 571075"/>
              <a:gd name="connsiteX0" fmla="*/ 0 w 1182941"/>
              <a:gd name="connsiteY0" fmla="*/ 259242 h 571075"/>
              <a:gd name="connsiteX1" fmla="*/ 8707 w 1182941"/>
              <a:gd name="connsiteY1" fmla="*/ 305851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0 w 1182941"/>
              <a:gd name="connsiteY0" fmla="*/ 259242 h 571075"/>
              <a:gd name="connsiteX1" fmla="*/ 8707 w 1182941"/>
              <a:gd name="connsiteY1" fmla="*/ 305851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1610 w 1184551"/>
              <a:gd name="connsiteY0" fmla="*/ 259242 h 571075"/>
              <a:gd name="connsiteX1" fmla="*/ 2982 w 1184551"/>
              <a:gd name="connsiteY1" fmla="*/ 303406 h 571075"/>
              <a:gd name="connsiteX2" fmla="*/ 1184551 w 1184551"/>
              <a:gd name="connsiteY2" fmla="*/ 571075 h 571075"/>
              <a:gd name="connsiteX3" fmla="*/ 1184551 w 1184551"/>
              <a:gd name="connsiteY3" fmla="*/ 0 h 571075"/>
              <a:gd name="connsiteX4" fmla="*/ 1610 w 1184551"/>
              <a:gd name="connsiteY4" fmla="*/ 259242 h 571075"/>
              <a:gd name="connsiteX0" fmla="*/ 0 w 1182941"/>
              <a:gd name="connsiteY0" fmla="*/ 259242 h 571075"/>
              <a:gd name="connsiteX1" fmla="*/ 1372 w 1182941"/>
              <a:gd name="connsiteY1" fmla="*/ 303406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0 w 1182941"/>
              <a:gd name="connsiteY0" fmla="*/ 266577 h 578410"/>
              <a:gd name="connsiteX1" fmla="*/ 1372 w 1182941"/>
              <a:gd name="connsiteY1" fmla="*/ 310741 h 578410"/>
              <a:gd name="connsiteX2" fmla="*/ 1182941 w 1182941"/>
              <a:gd name="connsiteY2" fmla="*/ 578410 h 578410"/>
              <a:gd name="connsiteX3" fmla="*/ 1180496 w 1182941"/>
              <a:gd name="connsiteY3" fmla="*/ 0 h 578410"/>
              <a:gd name="connsiteX4" fmla="*/ 0 w 1182941"/>
              <a:gd name="connsiteY4" fmla="*/ 266577 h 578410"/>
              <a:gd name="connsiteX0" fmla="*/ 0 w 1182941"/>
              <a:gd name="connsiteY0" fmla="*/ 266577 h 575743"/>
              <a:gd name="connsiteX1" fmla="*/ 1372 w 1182941"/>
              <a:gd name="connsiteY1" fmla="*/ 310741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6577 h 575743"/>
              <a:gd name="connsiteX0" fmla="*/ 0 w 1182941"/>
              <a:gd name="connsiteY0" fmla="*/ 261965 h 575743"/>
              <a:gd name="connsiteX1" fmla="*/ 1372 w 1182941"/>
              <a:gd name="connsiteY1" fmla="*/ 310741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1965 h 575743"/>
              <a:gd name="connsiteX0" fmla="*/ 0 w 1182941"/>
              <a:gd name="connsiteY0" fmla="*/ 261965 h 575743"/>
              <a:gd name="connsiteX1" fmla="*/ 1372 w 1182941"/>
              <a:gd name="connsiteY1" fmla="*/ 317659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1965 h 575743"/>
              <a:gd name="connsiteX0" fmla="*/ 966 w 1181569"/>
              <a:gd name="connsiteY0" fmla="*/ 261965 h 575743"/>
              <a:gd name="connsiteX1" fmla="*/ 0 w 1181569"/>
              <a:gd name="connsiteY1" fmla="*/ 317659 h 575743"/>
              <a:gd name="connsiteX2" fmla="*/ 1181569 w 1181569"/>
              <a:gd name="connsiteY2" fmla="*/ 575743 h 575743"/>
              <a:gd name="connsiteX3" fmla="*/ 1179124 w 1181569"/>
              <a:gd name="connsiteY3" fmla="*/ 0 h 575743"/>
              <a:gd name="connsiteX4" fmla="*/ 966 w 1181569"/>
              <a:gd name="connsiteY4" fmla="*/ 261965 h 575743"/>
              <a:gd name="connsiteX0" fmla="*/ 966 w 1181569"/>
              <a:gd name="connsiteY0" fmla="*/ 261965 h 575743"/>
              <a:gd name="connsiteX1" fmla="*/ 0 w 1181569"/>
              <a:gd name="connsiteY1" fmla="*/ 317659 h 575743"/>
              <a:gd name="connsiteX2" fmla="*/ 1181569 w 1181569"/>
              <a:gd name="connsiteY2" fmla="*/ 575743 h 575743"/>
              <a:gd name="connsiteX3" fmla="*/ 1179124 w 1181569"/>
              <a:gd name="connsiteY3" fmla="*/ 0 h 575743"/>
              <a:gd name="connsiteX4" fmla="*/ 966 w 1181569"/>
              <a:gd name="connsiteY4" fmla="*/ 261965 h 575743"/>
              <a:gd name="connsiteX0" fmla="*/ 1982 w 1182585"/>
              <a:gd name="connsiteY0" fmla="*/ 261965 h 575743"/>
              <a:gd name="connsiteX1" fmla="*/ 1016 w 1182585"/>
              <a:gd name="connsiteY1" fmla="*/ 317659 h 575743"/>
              <a:gd name="connsiteX2" fmla="*/ 1182585 w 1182585"/>
              <a:gd name="connsiteY2" fmla="*/ 575743 h 575743"/>
              <a:gd name="connsiteX3" fmla="*/ 1180140 w 1182585"/>
              <a:gd name="connsiteY3" fmla="*/ 0 h 575743"/>
              <a:gd name="connsiteX4" fmla="*/ 1982 w 1182585"/>
              <a:gd name="connsiteY4" fmla="*/ 261965 h 575743"/>
              <a:gd name="connsiteX0" fmla="*/ 2423 w 1183026"/>
              <a:gd name="connsiteY0" fmla="*/ 261965 h 575743"/>
              <a:gd name="connsiteX1" fmla="*/ 1457 w 1183026"/>
              <a:gd name="connsiteY1" fmla="*/ 317659 h 575743"/>
              <a:gd name="connsiteX2" fmla="*/ 1183026 w 1183026"/>
              <a:gd name="connsiteY2" fmla="*/ 575743 h 575743"/>
              <a:gd name="connsiteX3" fmla="*/ 1180581 w 1183026"/>
              <a:gd name="connsiteY3" fmla="*/ 0 h 575743"/>
              <a:gd name="connsiteX4" fmla="*/ 2423 w 1183026"/>
              <a:gd name="connsiteY4" fmla="*/ 261965 h 575743"/>
              <a:gd name="connsiteX0" fmla="*/ 1940 w 1182543"/>
              <a:gd name="connsiteY0" fmla="*/ 261965 h 575743"/>
              <a:gd name="connsiteX1" fmla="*/ 3312 w 1182543"/>
              <a:gd name="connsiteY1" fmla="*/ 317659 h 575743"/>
              <a:gd name="connsiteX2" fmla="*/ 1182543 w 1182543"/>
              <a:gd name="connsiteY2" fmla="*/ 575743 h 575743"/>
              <a:gd name="connsiteX3" fmla="*/ 1180098 w 1182543"/>
              <a:gd name="connsiteY3" fmla="*/ 0 h 575743"/>
              <a:gd name="connsiteX4" fmla="*/ 1940 w 1182543"/>
              <a:gd name="connsiteY4" fmla="*/ 261965 h 575743"/>
              <a:gd name="connsiteX0" fmla="*/ 2423 w 1183026"/>
              <a:gd name="connsiteY0" fmla="*/ 261965 h 575743"/>
              <a:gd name="connsiteX1" fmla="*/ 1457 w 1183026"/>
              <a:gd name="connsiteY1" fmla="*/ 315354 h 575743"/>
              <a:gd name="connsiteX2" fmla="*/ 1183026 w 1183026"/>
              <a:gd name="connsiteY2" fmla="*/ 575743 h 575743"/>
              <a:gd name="connsiteX3" fmla="*/ 1180581 w 1183026"/>
              <a:gd name="connsiteY3" fmla="*/ 0 h 575743"/>
              <a:gd name="connsiteX4" fmla="*/ 2423 w 1183026"/>
              <a:gd name="connsiteY4" fmla="*/ 261965 h 57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3026" h="575743">
                <a:moveTo>
                  <a:pt x="2423" y="261965"/>
                </a:moveTo>
                <a:cubicBezTo>
                  <a:pt x="-3106" y="295430"/>
                  <a:pt x="2736" y="276999"/>
                  <a:pt x="1457" y="315354"/>
                </a:cubicBezTo>
                <a:lnTo>
                  <a:pt x="1183026" y="575743"/>
                </a:lnTo>
                <a:lnTo>
                  <a:pt x="1180581" y="0"/>
                </a:lnTo>
                <a:lnTo>
                  <a:pt x="2423" y="2619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AD71E514-6F35-43AD-8232-E968ACC620EA}"/>
              </a:ext>
            </a:extLst>
          </p:cNvPr>
          <p:cNvSpPr/>
          <p:nvPr/>
        </p:nvSpPr>
        <p:spPr>
          <a:xfrm flipV="1">
            <a:off x="5455871" y="4050099"/>
            <a:ext cx="1202632" cy="2016763"/>
          </a:xfrm>
          <a:custGeom>
            <a:avLst/>
            <a:gdLst>
              <a:gd name="connsiteX0" fmla="*/ 0 w 1177747"/>
              <a:gd name="connsiteY0" fmla="*/ 1945843 h 1945843"/>
              <a:gd name="connsiteX1" fmla="*/ 1177747 w 1177747"/>
              <a:gd name="connsiteY1" fmla="*/ 0 h 1945843"/>
              <a:gd name="connsiteX2" fmla="*/ 1177747 w 1177747"/>
              <a:gd name="connsiteY2" fmla="*/ 563270 h 1945843"/>
              <a:gd name="connsiteX3" fmla="*/ 0 w 1177747"/>
              <a:gd name="connsiteY3" fmla="*/ 1945843 h 1945843"/>
              <a:gd name="connsiteX0" fmla="*/ 0 w 1177747"/>
              <a:gd name="connsiteY0" fmla="*/ 1945843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45843 h 2001427"/>
              <a:gd name="connsiteX0" fmla="*/ 0 w 1177747"/>
              <a:gd name="connsiteY0" fmla="*/ 1905052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05052 h 2001427"/>
              <a:gd name="connsiteX0" fmla="*/ 0 w 1177747"/>
              <a:gd name="connsiteY0" fmla="*/ 1905052 h 1967434"/>
              <a:gd name="connsiteX1" fmla="*/ 1177747 w 1177747"/>
              <a:gd name="connsiteY1" fmla="*/ 0 h 1967434"/>
              <a:gd name="connsiteX2" fmla="*/ 1177747 w 1177747"/>
              <a:gd name="connsiteY2" fmla="*/ 563270 h 1967434"/>
              <a:gd name="connsiteX3" fmla="*/ 4432 w 1177747"/>
              <a:gd name="connsiteY3" fmla="*/ 1967434 h 1967434"/>
              <a:gd name="connsiteX4" fmla="*/ 0 w 1177747"/>
              <a:gd name="connsiteY4" fmla="*/ 1905052 h 1967434"/>
              <a:gd name="connsiteX0" fmla="*/ 0 w 1181147"/>
              <a:gd name="connsiteY0" fmla="*/ 1905052 h 1967434"/>
              <a:gd name="connsiteX1" fmla="*/ 1177747 w 1181147"/>
              <a:gd name="connsiteY1" fmla="*/ 0 h 1967434"/>
              <a:gd name="connsiteX2" fmla="*/ 1181147 w 1181147"/>
              <a:gd name="connsiteY2" fmla="*/ 580267 h 1967434"/>
              <a:gd name="connsiteX3" fmla="*/ 4432 w 1181147"/>
              <a:gd name="connsiteY3" fmla="*/ 1967434 h 1967434"/>
              <a:gd name="connsiteX4" fmla="*/ 0 w 1181147"/>
              <a:gd name="connsiteY4" fmla="*/ 1905052 h 1967434"/>
              <a:gd name="connsiteX0" fmla="*/ 0 w 1181147"/>
              <a:gd name="connsiteY0" fmla="*/ 1891455 h 1953837"/>
              <a:gd name="connsiteX1" fmla="*/ 1174347 w 1181147"/>
              <a:gd name="connsiteY1" fmla="*/ 0 h 1953837"/>
              <a:gd name="connsiteX2" fmla="*/ 1181147 w 1181147"/>
              <a:gd name="connsiteY2" fmla="*/ 566670 h 1953837"/>
              <a:gd name="connsiteX3" fmla="*/ 4432 w 1181147"/>
              <a:gd name="connsiteY3" fmla="*/ 1953837 h 1953837"/>
              <a:gd name="connsiteX4" fmla="*/ 0 w 1181147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66670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73468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457 w 1180262"/>
              <a:gd name="connsiteY0" fmla="*/ 1903679 h 1953837"/>
              <a:gd name="connsiteX1" fmla="*/ 1180112 w 1180262"/>
              <a:gd name="connsiteY1" fmla="*/ 0 h 1953837"/>
              <a:gd name="connsiteX2" fmla="*/ 1176715 w 1180262"/>
              <a:gd name="connsiteY2" fmla="*/ 573468 h 1953837"/>
              <a:gd name="connsiteX3" fmla="*/ 0 w 1180262"/>
              <a:gd name="connsiteY3" fmla="*/ 1953837 h 1953837"/>
              <a:gd name="connsiteX4" fmla="*/ 457 w 118026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076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6612"/>
              <a:gd name="connsiteY0" fmla="*/ 1903679 h 1953837"/>
              <a:gd name="connsiteX1" fmla="*/ 1186462 w 1186612"/>
              <a:gd name="connsiteY1" fmla="*/ 0 h 1953837"/>
              <a:gd name="connsiteX2" fmla="*/ 1183065 w 1186612"/>
              <a:gd name="connsiteY2" fmla="*/ 560768 h 1953837"/>
              <a:gd name="connsiteX3" fmla="*/ 0 w 1186612"/>
              <a:gd name="connsiteY3" fmla="*/ 1953837 h 1953837"/>
              <a:gd name="connsiteX4" fmla="*/ 457 w 118661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076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262"/>
              <a:gd name="connsiteY0" fmla="*/ 1912094 h 1962252"/>
              <a:gd name="connsiteX1" fmla="*/ 1182917 w 1183262"/>
              <a:gd name="connsiteY1" fmla="*/ 0 h 1962252"/>
              <a:gd name="connsiteX2" fmla="*/ 1183065 w 1183262"/>
              <a:gd name="connsiteY2" fmla="*/ 569183 h 1962252"/>
              <a:gd name="connsiteX3" fmla="*/ 0 w 1183262"/>
              <a:gd name="connsiteY3" fmla="*/ 1962252 h 1962252"/>
              <a:gd name="connsiteX4" fmla="*/ 457 w 1183262"/>
              <a:gd name="connsiteY4" fmla="*/ 1912094 h 1962252"/>
              <a:gd name="connsiteX0" fmla="*/ 457 w 1183262"/>
              <a:gd name="connsiteY0" fmla="*/ 1912094 h 1962252"/>
              <a:gd name="connsiteX1" fmla="*/ 1182917 w 1183262"/>
              <a:gd name="connsiteY1" fmla="*/ 0 h 1962252"/>
              <a:gd name="connsiteX2" fmla="*/ 1183065 w 1183262"/>
              <a:gd name="connsiteY2" fmla="*/ 574518 h 1962252"/>
              <a:gd name="connsiteX3" fmla="*/ 0 w 1183262"/>
              <a:gd name="connsiteY3" fmla="*/ 1962252 h 1962252"/>
              <a:gd name="connsiteX4" fmla="*/ 457 w 1183262"/>
              <a:gd name="connsiteY4" fmla="*/ 1912094 h 1962252"/>
              <a:gd name="connsiteX0" fmla="*/ 3 w 1182808"/>
              <a:gd name="connsiteY0" fmla="*/ 1912094 h 1946110"/>
              <a:gd name="connsiteX1" fmla="*/ 1182463 w 1182808"/>
              <a:gd name="connsiteY1" fmla="*/ 0 h 1946110"/>
              <a:gd name="connsiteX2" fmla="*/ 1182611 w 1182808"/>
              <a:gd name="connsiteY2" fmla="*/ 574518 h 1946110"/>
              <a:gd name="connsiteX3" fmla="*/ 6561 w 1182808"/>
              <a:gd name="connsiteY3" fmla="*/ 1946110 h 1946110"/>
              <a:gd name="connsiteX4" fmla="*/ 3 w 1182808"/>
              <a:gd name="connsiteY4" fmla="*/ 1912094 h 1946110"/>
              <a:gd name="connsiteX0" fmla="*/ 8 w 1178136"/>
              <a:gd name="connsiteY0" fmla="*/ 1895953 h 1946110"/>
              <a:gd name="connsiteX1" fmla="*/ 1177791 w 1178136"/>
              <a:gd name="connsiteY1" fmla="*/ 0 h 1946110"/>
              <a:gd name="connsiteX2" fmla="*/ 1177939 w 1178136"/>
              <a:gd name="connsiteY2" fmla="*/ 574518 h 1946110"/>
              <a:gd name="connsiteX3" fmla="*/ 1889 w 1178136"/>
              <a:gd name="connsiteY3" fmla="*/ 1946110 h 1946110"/>
              <a:gd name="connsiteX4" fmla="*/ 8 w 1178136"/>
              <a:gd name="connsiteY4" fmla="*/ 1895953 h 1946110"/>
              <a:gd name="connsiteX0" fmla="*/ 457 w 1178585"/>
              <a:gd name="connsiteY0" fmla="*/ 1895953 h 1953027"/>
              <a:gd name="connsiteX1" fmla="*/ 1178240 w 1178585"/>
              <a:gd name="connsiteY1" fmla="*/ 0 h 1953027"/>
              <a:gd name="connsiteX2" fmla="*/ 1178388 w 1178585"/>
              <a:gd name="connsiteY2" fmla="*/ 574518 h 1953027"/>
              <a:gd name="connsiteX3" fmla="*/ 0 w 1178585"/>
              <a:gd name="connsiteY3" fmla="*/ 1953027 h 1953027"/>
              <a:gd name="connsiteX4" fmla="*/ 457 w 1178585"/>
              <a:gd name="connsiteY4" fmla="*/ 1895953 h 1953027"/>
              <a:gd name="connsiteX0" fmla="*/ 457 w 1178585"/>
              <a:gd name="connsiteY0" fmla="*/ 1895953 h 1953027"/>
              <a:gd name="connsiteX1" fmla="*/ 1178240 w 1178585"/>
              <a:gd name="connsiteY1" fmla="*/ 0 h 1953027"/>
              <a:gd name="connsiteX2" fmla="*/ 1178388 w 1178585"/>
              <a:gd name="connsiteY2" fmla="*/ 574518 h 1953027"/>
              <a:gd name="connsiteX3" fmla="*/ 0 w 1178585"/>
              <a:gd name="connsiteY3" fmla="*/ 1953027 h 1953027"/>
              <a:gd name="connsiteX4" fmla="*/ 457 w 1178585"/>
              <a:gd name="connsiteY4" fmla="*/ 1895953 h 1953027"/>
              <a:gd name="connsiteX0" fmla="*/ 2795 w 1180923"/>
              <a:gd name="connsiteY0" fmla="*/ 1895953 h 1948415"/>
              <a:gd name="connsiteX1" fmla="*/ 1180578 w 1180923"/>
              <a:gd name="connsiteY1" fmla="*/ 0 h 1948415"/>
              <a:gd name="connsiteX2" fmla="*/ 1180726 w 1180923"/>
              <a:gd name="connsiteY2" fmla="*/ 574518 h 1948415"/>
              <a:gd name="connsiteX3" fmla="*/ 0 w 1180923"/>
              <a:gd name="connsiteY3" fmla="*/ 1948415 h 1948415"/>
              <a:gd name="connsiteX4" fmla="*/ 2795 w 1180923"/>
              <a:gd name="connsiteY4" fmla="*/ 1895953 h 1948415"/>
              <a:gd name="connsiteX0" fmla="*/ 2795 w 1180923"/>
              <a:gd name="connsiteY0" fmla="*/ 1895953 h 1953027"/>
              <a:gd name="connsiteX1" fmla="*/ 1180578 w 1180923"/>
              <a:gd name="connsiteY1" fmla="*/ 0 h 1953027"/>
              <a:gd name="connsiteX2" fmla="*/ 1180726 w 1180923"/>
              <a:gd name="connsiteY2" fmla="*/ 574518 h 1953027"/>
              <a:gd name="connsiteX3" fmla="*/ 0 w 1180923"/>
              <a:gd name="connsiteY3" fmla="*/ 1953027 h 1953027"/>
              <a:gd name="connsiteX4" fmla="*/ 2795 w 1180923"/>
              <a:gd name="connsiteY4" fmla="*/ 1895953 h 1953027"/>
              <a:gd name="connsiteX0" fmla="*/ 456 w 1180923"/>
              <a:gd name="connsiteY0" fmla="*/ 1895953 h 1953027"/>
              <a:gd name="connsiteX1" fmla="*/ 1180578 w 1180923"/>
              <a:gd name="connsiteY1" fmla="*/ 0 h 1953027"/>
              <a:gd name="connsiteX2" fmla="*/ 1180726 w 1180923"/>
              <a:gd name="connsiteY2" fmla="*/ 574518 h 1953027"/>
              <a:gd name="connsiteX3" fmla="*/ 0 w 1180923"/>
              <a:gd name="connsiteY3" fmla="*/ 1953027 h 1953027"/>
              <a:gd name="connsiteX4" fmla="*/ 456 w 1180923"/>
              <a:gd name="connsiteY4" fmla="*/ 1895953 h 195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923" h="1953027">
                <a:moveTo>
                  <a:pt x="456" y="1895953"/>
                </a:moveTo>
                <a:lnTo>
                  <a:pt x="1180578" y="0"/>
                </a:lnTo>
                <a:cubicBezTo>
                  <a:pt x="1181711" y="193422"/>
                  <a:pt x="1179593" y="381096"/>
                  <a:pt x="1180726" y="574518"/>
                </a:cubicBezTo>
                <a:lnTo>
                  <a:pt x="0" y="1953027"/>
                </a:lnTo>
                <a:cubicBezTo>
                  <a:pt x="152" y="1936308"/>
                  <a:pt x="304" y="1912672"/>
                  <a:pt x="456" y="189595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2CAE076D-7406-4897-B4DC-790DECC79ACC}"/>
              </a:ext>
            </a:extLst>
          </p:cNvPr>
          <p:cNvSpPr/>
          <p:nvPr/>
        </p:nvSpPr>
        <p:spPr>
          <a:xfrm flipV="1">
            <a:off x="5453785" y="3973701"/>
            <a:ext cx="1204719" cy="1174482"/>
          </a:xfrm>
          <a:custGeom>
            <a:avLst/>
            <a:gdLst>
              <a:gd name="connsiteX0" fmla="*/ 3399 w 1186340"/>
              <a:gd name="connsiteY0" fmla="*/ 1104759 h 1159147"/>
              <a:gd name="connsiteX1" fmla="*/ 1182941 w 1186340"/>
              <a:gd name="connsiteY1" fmla="*/ 0 h 1159147"/>
              <a:gd name="connsiteX2" fmla="*/ 1186340 w 1186340"/>
              <a:gd name="connsiteY2" fmla="*/ 554079 h 1159147"/>
              <a:gd name="connsiteX3" fmla="*/ 0 w 1186340"/>
              <a:gd name="connsiteY3" fmla="*/ 1159147 h 1159147"/>
              <a:gd name="connsiteX4" fmla="*/ 3399 w 1186340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6340 w 1187831"/>
              <a:gd name="connsiteY2" fmla="*/ 554079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13179 w 1187831"/>
              <a:gd name="connsiteY0" fmla="*/ 1080310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13179 w 1187831"/>
              <a:gd name="connsiteY4" fmla="*/ 1080310 h 1159147"/>
              <a:gd name="connsiteX0" fmla="*/ 955 w 1175607"/>
              <a:gd name="connsiteY0" fmla="*/ 1080310 h 1134698"/>
              <a:gd name="connsiteX1" fmla="*/ 1175607 w 1175607"/>
              <a:gd name="connsiteY1" fmla="*/ 0 h 1134698"/>
              <a:gd name="connsiteX2" fmla="*/ 1171671 w 1175607"/>
              <a:gd name="connsiteY2" fmla="*/ 566304 h 1134698"/>
              <a:gd name="connsiteX3" fmla="*/ 0 w 1175607"/>
              <a:gd name="connsiteY3" fmla="*/ 1134698 h 1134698"/>
              <a:gd name="connsiteX4" fmla="*/ 955 w 1175607"/>
              <a:gd name="connsiteY4" fmla="*/ 1080310 h 1134698"/>
              <a:gd name="connsiteX0" fmla="*/ 10 w 1181997"/>
              <a:gd name="connsiteY0" fmla="*/ 1082755 h 1134698"/>
              <a:gd name="connsiteX1" fmla="*/ 1181997 w 1181997"/>
              <a:gd name="connsiteY1" fmla="*/ 0 h 1134698"/>
              <a:gd name="connsiteX2" fmla="*/ 1178061 w 1181997"/>
              <a:gd name="connsiteY2" fmla="*/ 566304 h 1134698"/>
              <a:gd name="connsiteX3" fmla="*/ 6390 w 1181997"/>
              <a:gd name="connsiteY3" fmla="*/ 1134698 h 1134698"/>
              <a:gd name="connsiteX4" fmla="*/ 10 w 1181997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8083 w 1182019"/>
              <a:gd name="connsiteY2" fmla="*/ 566304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3193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5638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3639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  <a:gd name="connsiteX0" fmla="*/ 32 w 1182972"/>
              <a:gd name="connsiteY0" fmla="*/ 1085422 h 1137365"/>
              <a:gd name="connsiteX1" fmla="*/ 1182019 w 1182972"/>
              <a:gd name="connsiteY1" fmla="*/ 0 h 1137365"/>
              <a:gd name="connsiteX2" fmla="*/ 1182972 w 1182972"/>
              <a:gd name="connsiteY2" fmla="*/ 576306 h 1137365"/>
              <a:gd name="connsiteX3" fmla="*/ 1522 w 1182972"/>
              <a:gd name="connsiteY3" fmla="*/ 1137365 h 1137365"/>
              <a:gd name="connsiteX4" fmla="*/ 32 w 1182972"/>
              <a:gd name="connsiteY4" fmla="*/ 1085422 h 1137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972" h="1137365">
                <a:moveTo>
                  <a:pt x="32" y="1085422"/>
                </a:moveTo>
                <a:lnTo>
                  <a:pt x="1182019" y="0"/>
                </a:lnTo>
                <a:cubicBezTo>
                  <a:pt x="1182337" y="191213"/>
                  <a:pt x="1182654" y="385093"/>
                  <a:pt x="1182972" y="576306"/>
                </a:cubicBezTo>
                <a:lnTo>
                  <a:pt x="1522" y="1137365"/>
                </a:lnTo>
                <a:cubicBezTo>
                  <a:pt x="1840" y="1119236"/>
                  <a:pt x="-286" y="1103551"/>
                  <a:pt x="32" y="10854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5C4B6CC-F8D4-4B39-A9CE-24A05F715949}"/>
              </a:ext>
            </a:extLst>
          </p:cNvPr>
          <p:cNvSpPr txBox="1"/>
          <p:nvPr/>
        </p:nvSpPr>
        <p:spPr>
          <a:xfrm>
            <a:off x="239833" y="1988631"/>
            <a:ext cx="2826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b="1" smtClean="0">
                <a:solidFill>
                  <a:schemeClr val="accent2"/>
                </a:solidFill>
                <a:latin typeface="Bahnschrift Light Condensed" panose="020B0502040204020203" pitchFamily="34" charset="0"/>
                <a:cs typeface="Arial" pitchFamily="34" charset="0"/>
              </a:rPr>
              <a:t>Streaming Movies</a:t>
            </a:r>
            <a:endParaRPr lang="ko-KR" altLang="en-US" sz="3200" b="1" dirty="0">
              <a:solidFill>
                <a:schemeClr val="accent2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1999" cy="1875864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5400" b="1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Exploratory Data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0866" y="1875864"/>
            <a:ext cx="6801134" cy="4982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292484-9721-42C1-8926-6FB01523F0D3}"/>
              </a:ext>
            </a:extLst>
          </p:cNvPr>
          <p:cNvSpPr txBox="1"/>
          <p:nvPr/>
        </p:nvSpPr>
        <p:spPr>
          <a:xfrm>
            <a:off x="267969" y="2572424"/>
            <a:ext cx="5017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2000">
                <a:latin typeface="Bahnschrift SemiLight Condensed" panose="020B0502040204020203" pitchFamily="34" charset="0"/>
              </a:rPr>
              <a:t>Customer yang tidak </a:t>
            </a:r>
            <a:r>
              <a:rPr lang="sv-SE" sz="2000" smtClean="0">
                <a:latin typeface="Bahnschrift SemiLight Condensed" panose="020B0502040204020203" pitchFamily="34" charset="0"/>
              </a:rPr>
              <a:t>memiliki streaming film lebih </a:t>
            </a:r>
            <a:r>
              <a:rPr lang="sv-SE" sz="2000">
                <a:latin typeface="Bahnschrift SemiLight Condensed" panose="020B0502040204020203" pitchFamily="34" charset="0"/>
              </a:rPr>
              <a:t>berpotensi churn, tetapi proporsi nya tidak terlalu jauh dengan yang </a:t>
            </a:r>
            <a:r>
              <a:rPr lang="sv-SE" sz="2000" smtClean="0">
                <a:latin typeface="Bahnschrift SemiLight Condensed" panose="020B0502040204020203" pitchFamily="34" charset="0"/>
              </a:rPr>
              <a:t>memiliki streaming film </a:t>
            </a:r>
            <a:endParaRPr lang="sv-SE" sz="2000">
              <a:latin typeface="Bahnschrift SemiLight Condensed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309" y="2619566"/>
            <a:ext cx="6492247" cy="349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29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5C4B6CC-F8D4-4B39-A9CE-24A05F715949}"/>
              </a:ext>
            </a:extLst>
          </p:cNvPr>
          <p:cNvSpPr txBox="1"/>
          <p:nvPr/>
        </p:nvSpPr>
        <p:spPr>
          <a:xfrm>
            <a:off x="239833" y="1988631"/>
            <a:ext cx="2826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b="1" smtClean="0">
                <a:solidFill>
                  <a:schemeClr val="accent2"/>
                </a:solidFill>
                <a:latin typeface="Bahnschrift Light Condensed" panose="020B0502040204020203" pitchFamily="34" charset="0"/>
                <a:cs typeface="Arial" pitchFamily="34" charset="0"/>
              </a:rPr>
              <a:t>Streaming Movies</a:t>
            </a:r>
            <a:endParaRPr lang="ko-KR" altLang="en-US" sz="3200" b="1" dirty="0">
              <a:solidFill>
                <a:schemeClr val="accent2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1999" cy="1875864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5400" b="1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Exploratory Data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0866" y="1875864"/>
            <a:ext cx="6801134" cy="4982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292484-9721-42C1-8926-6FB01523F0D3}"/>
              </a:ext>
            </a:extLst>
          </p:cNvPr>
          <p:cNvSpPr txBox="1"/>
          <p:nvPr/>
        </p:nvSpPr>
        <p:spPr>
          <a:xfrm>
            <a:off x="267969" y="2572424"/>
            <a:ext cx="5017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2000">
                <a:latin typeface="Bahnschrift SemiLight Condensed" panose="020B0502040204020203" pitchFamily="34" charset="0"/>
              </a:rPr>
              <a:t>Customer yang tidak </a:t>
            </a:r>
            <a:r>
              <a:rPr lang="sv-SE" sz="2000" smtClean="0">
                <a:latin typeface="Bahnschrift SemiLight Condensed" panose="020B0502040204020203" pitchFamily="34" charset="0"/>
              </a:rPr>
              <a:t>memiliki streaming film lebih </a:t>
            </a:r>
            <a:r>
              <a:rPr lang="sv-SE" sz="2000">
                <a:latin typeface="Bahnschrift SemiLight Condensed" panose="020B0502040204020203" pitchFamily="34" charset="0"/>
              </a:rPr>
              <a:t>berpotensi churn, tetapi proporsi nya tidak terlalu jauh dengan yang </a:t>
            </a:r>
            <a:r>
              <a:rPr lang="sv-SE" sz="2000" smtClean="0">
                <a:latin typeface="Bahnschrift SemiLight Condensed" panose="020B0502040204020203" pitchFamily="34" charset="0"/>
              </a:rPr>
              <a:t>memiliki streaming film </a:t>
            </a:r>
            <a:endParaRPr lang="sv-SE" sz="2000">
              <a:latin typeface="Bahnschrift SemiLight Condensed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309" y="2619566"/>
            <a:ext cx="6492247" cy="349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35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5C4B6CC-F8D4-4B39-A9CE-24A05F715949}"/>
              </a:ext>
            </a:extLst>
          </p:cNvPr>
          <p:cNvSpPr txBox="1"/>
          <p:nvPr/>
        </p:nvSpPr>
        <p:spPr>
          <a:xfrm>
            <a:off x="239833" y="1988631"/>
            <a:ext cx="2826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b="1" smtClean="0">
                <a:solidFill>
                  <a:schemeClr val="accent2"/>
                </a:solidFill>
                <a:latin typeface="Bahnschrift Light Condensed" panose="020B0502040204020203" pitchFamily="34" charset="0"/>
                <a:cs typeface="Arial" pitchFamily="34" charset="0"/>
              </a:rPr>
              <a:t>Contract </a:t>
            </a:r>
            <a:endParaRPr lang="ko-KR" altLang="en-US" sz="3200" b="1" dirty="0">
              <a:solidFill>
                <a:schemeClr val="accent2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1999" cy="1875864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5400" b="1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Exploratory Data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0866" y="1875864"/>
            <a:ext cx="6801134" cy="4982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292484-9721-42C1-8926-6FB01523F0D3}"/>
              </a:ext>
            </a:extLst>
          </p:cNvPr>
          <p:cNvSpPr txBox="1"/>
          <p:nvPr/>
        </p:nvSpPr>
        <p:spPr>
          <a:xfrm>
            <a:off x="267969" y="2572424"/>
            <a:ext cx="5017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2000">
                <a:latin typeface="Bahnschrift SemiLight Condensed" panose="020B0502040204020203" pitchFamily="34" charset="0"/>
              </a:rPr>
              <a:t>Customer yang </a:t>
            </a:r>
            <a:r>
              <a:rPr lang="sv-SE" sz="2000" smtClean="0">
                <a:latin typeface="Bahnschrift SemiLight Condensed" panose="020B0502040204020203" pitchFamily="34" charset="0"/>
              </a:rPr>
              <a:t>jangka waktu berlangganannya perbulan lebih berpotensi churn</a:t>
            </a:r>
            <a:r>
              <a:rPr lang="sv-SE" sz="2000">
                <a:latin typeface="Bahnschrift SemiLight Condensed" panose="020B0502040204020203" pitchFamily="34" charset="0"/>
              </a:rPr>
              <a:t>, </a:t>
            </a:r>
            <a:r>
              <a:rPr lang="sv-SE" sz="2000" smtClean="0">
                <a:latin typeface="Bahnschrift SemiLight Condensed" panose="020B0502040204020203" pitchFamily="34" charset="0"/>
              </a:rPr>
              <a:t>hal ini mungkin </a:t>
            </a:r>
            <a:r>
              <a:rPr lang="sv-SE" sz="2000">
                <a:latin typeface="Bahnschrift SemiLight Condensed" panose="020B0502040204020203" pitchFamily="34" charset="0"/>
              </a:rPr>
              <a:t>terjadi karena masih adaptasi dengan layanan yang digunakan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784" y="2598338"/>
            <a:ext cx="6577297" cy="353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45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5C4B6CC-F8D4-4B39-A9CE-24A05F715949}"/>
              </a:ext>
            </a:extLst>
          </p:cNvPr>
          <p:cNvSpPr txBox="1"/>
          <p:nvPr/>
        </p:nvSpPr>
        <p:spPr>
          <a:xfrm>
            <a:off x="239833" y="1988631"/>
            <a:ext cx="2826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b="1" smtClean="0">
                <a:solidFill>
                  <a:schemeClr val="accent2"/>
                </a:solidFill>
                <a:latin typeface="Bahnschrift Light Condensed" panose="020B0502040204020203" pitchFamily="34" charset="0"/>
                <a:cs typeface="Arial" pitchFamily="34" charset="0"/>
              </a:rPr>
              <a:t>Paperless Billing  </a:t>
            </a:r>
            <a:endParaRPr lang="ko-KR" altLang="en-US" sz="3200" b="1" dirty="0">
              <a:solidFill>
                <a:schemeClr val="accent2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1999" cy="1875864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5400" b="1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Exploratory Data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0866" y="1875864"/>
            <a:ext cx="6801134" cy="4982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292484-9721-42C1-8926-6FB01523F0D3}"/>
              </a:ext>
            </a:extLst>
          </p:cNvPr>
          <p:cNvSpPr txBox="1"/>
          <p:nvPr/>
        </p:nvSpPr>
        <p:spPr>
          <a:xfrm>
            <a:off x="267969" y="2572424"/>
            <a:ext cx="5017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2000">
                <a:latin typeface="Bahnschrift SemiLight Condensed" panose="020B0502040204020203" pitchFamily="34" charset="0"/>
              </a:rPr>
              <a:t>Customer yang </a:t>
            </a:r>
            <a:r>
              <a:rPr lang="sv-SE" sz="2000" smtClean="0">
                <a:latin typeface="Bahnschrift SemiLight Condensed" panose="020B0502040204020203" pitchFamily="34" charset="0"/>
              </a:rPr>
              <a:t>memiliki tagihan tanpa kertas lebih berpotensi churn</a:t>
            </a:r>
            <a:endParaRPr lang="sv-SE" sz="2000">
              <a:latin typeface="Bahnschrift SemiLight Condensed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114" y="2585849"/>
            <a:ext cx="6530637" cy="356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89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5C4B6CC-F8D4-4B39-A9CE-24A05F715949}"/>
              </a:ext>
            </a:extLst>
          </p:cNvPr>
          <p:cNvSpPr txBox="1"/>
          <p:nvPr/>
        </p:nvSpPr>
        <p:spPr>
          <a:xfrm>
            <a:off x="239833" y="1988631"/>
            <a:ext cx="2826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b="1" smtClean="0">
                <a:solidFill>
                  <a:schemeClr val="accent2"/>
                </a:solidFill>
                <a:latin typeface="Bahnschrift Light Condensed" panose="020B0502040204020203" pitchFamily="34" charset="0"/>
                <a:cs typeface="Arial" pitchFamily="34" charset="0"/>
              </a:rPr>
              <a:t>Payment Method  </a:t>
            </a:r>
            <a:endParaRPr lang="ko-KR" altLang="en-US" sz="3200" b="1" dirty="0">
              <a:solidFill>
                <a:schemeClr val="accent2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1999" cy="1875864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5400" b="1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Exploratory Data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0866" y="1875864"/>
            <a:ext cx="6801134" cy="4982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292484-9721-42C1-8926-6FB01523F0D3}"/>
              </a:ext>
            </a:extLst>
          </p:cNvPr>
          <p:cNvSpPr txBox="1"/>
          <p:nvPr/>
        </p:nvSpPr>
        <p:spPr>
          <a:xfrm>
            <a:off x="267969" y="2572424"/>
            <a:ext cx="5017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2000">
                <a:latin typeface="Bahnschrift SemiLight Condensed" panose="020B0502040204020203" pitchFamily="34" charset="0"/>
              </a:rPr>
              <a:t>Customer </a:t>
            </a:r>
            <a:r>
              <a:rPr lang="sv-SE" sz="2000" smtClean="0">
                <a:latin typeface="Bahnschrift SemiLight Condensed" panose="020B0502040204020203" pitchFamily="34" charset="0"/>
              </a:rPr>
              <a:t>yang metode membayar dengan cek elektronik lebih berpotensi churn</a:t>
            </a:r>
            <a:endParaRPr lang="sv-SE" sz="2000">
              <a:latin typeface="Bahnschrift SemiLight Condensed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221" y="2612017"/>
            <a:ext cx="6528424" cy="350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14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5C4B6CC-F8D4-4B39-A9CE-24A05F715949}"/>
              </a:ext>
            </a:extLst>
          </p:cNvPr>
          <p:cNvSpPr txBox="1"/>
          <p:nvPr/>
        </p:nvSpPr>
        <p:spPr>
          <a:xfrm>
            <a:off x="239833" y="1988631"/>
            <a:ext cx="2826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b="1" smtClean="0">
                <a:solidFill>
                  <a:schemeClr val="accent2"/>
                </a:solidFill>
                <a:latin typeface="Bahnschrift Light Condensed" panose="020B0502040204020203" pitchFamily="34" charset="0"/>
                <a:cs typeface="Arial" pitchFamily="34" charset="0"/>
              </a:rPr>
              <a:t>Monthly Charges</a:t>
            </a:r>
            <a:endParaRPr lang="ko-KR" altLang="en-US" sz="3200" b="1" dirty="0">
              <a:solidFill>
                <a:schemeClr val="accent2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1999" cy="1875864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5400" b="1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Exploratory Data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0866" y="1875864"/>
            <a:ext cx="6801134" cy="4982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292484-9721-42C1-8926-6FB01523F0D3}"/>
              </a:ext>
            </a:extLst>
          </p:cNvPr>
          <p:cNvSpPr txBox="1"/>
          <p:nvPr/>
        </p:nvSpPr>
        <p:spPr>
          <a:xfrm>
            <a:off x="267969" y="2572424"/>
            <a:ext cx="5017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2000" smtClean="0">
                <a:latin typeface="Bahnschrift SemiLight Condensed" panose="020B0502040204020203" pitchFamily="34" charset="0"/>
              </a:rPr>
              <a:t>Customer yang memiliki tagihan perbulan antara 8-100 dolar berpotensi churn </a:t>
            </a:r>
            <a:endParaRPr lang="sv-SE" sz="2000">
              <a:latin typeface="Bahnschrift SemiLight Condensed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985" y="2951163"/>
            <a:ext cx="6547222" cy="282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76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5C4B6CC-F8D4-4B39-A9CE-24A05F715949}"/>
              </a:ext>
            </a:extLst>
          </p:cNvPr>
          <p:cNvSpPr txBox="1"/>
          <p:nvPr/>
        </p:nvSpPr>
        <p:spPr>
          <a:xfrm>
            <a:off x="239833" y="1988631"/>
            <a:ext cx="2826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b="1" smtClean="0">
                <a:solidFill>
                  <a:schemeClr val="accent2"/>
                </a:solidFill>
                <a:latin typeface="Bahnschrift Light Condensed" panose="020B0502040204020203" pitchFamily="34" charset="0"/>
                <a:cs typeface="Arial" pitchFamily="34" charset="0"/>
              </a:rPr>
              <a:t>Total Charges</a:t>
            </a:r>
            <a:endParaRPr lang="ko-KR" altLang="en-US" sz="3200" b="1" dirty="0">
              <a:solidFill>
                <a:schemeClr val="accent2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1999" cy="1875864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5400" b="1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Exploratory Data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0866" y="1875864"/>
            <a:ext cx="6801134" cy="4982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292484-9721-42C1-8926-6FB01523F0D3}"/>
              </a:ext>
            </a:extLst>
          </p:cNvPr>
          <p:cNvSpPr txBox="1"/>
          <p:nvPr/>
        </p:nvSpPr>
        <p:spPr>
          <a:xfrm>
            <a:off x="267969" y="2572424"/>
            <a:ext cx="5017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2000" smtClean="0">
                <a:latin typeface="Bahnschrift SemiLight Condensed" panose="020B0502040204020203" pitchFamily="34" charset="0"/>
              </a:rPr>
              <a:t>Customer yang memiliki total tagihan antara 50-150 dolar berpotensi churn </a:t>
            </a:r>
            <a:endParaRPr lang="sv-SE" sz="2000">
              <a:latin typeface="Bahnschrift SemiLight Condensed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452" y="2950438"/>
            <a:ext cx="6607962" cy="283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62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D9B55D-62A0-4BFD-B15E-41488BD32002}"/>
              </a:ext>
            </a:extLst>
          </p:cNvPr>
          <p:cNvSpPr txBox="1"/>
          <p:nvPr/>
        </p:nvSpPr>
        <p:spPr>
          <a:xfrm>
            <a:off x="3875244" y="417377"/>
            <a:ext cx="4384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 Condensed" panose="020B0502040204020203" pitchFamily="34" charset="0"/>
                <a:cs typeface="Arial" pitchFamily="34" charset="0"/>
              </a:rPr>
              <a:t>Data Modelling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7" name="직사각형 16">
            <a:extLst>
              <a:ext uri="{FF2B5EF4-FFF2-40B4-BE49-F238E27FC236}">
                <a16:creationId xmlns:a16="http://schemas.microsoft.com/office/drawing/2014/main" id="{E6ABFBBB-306E-438C-B63C-603AE6E3301C}"/>
              </a:ext>
            </a:extLst>
          </p:cNvPr>
          <p:cNvSpPr/>
          <p:nvPr/>
        </p:nvSpPr>
        <p:spPr>
          <a:xfrm>
            <a:off x="136479" y="2852577"/>
            <a:ext cx="45839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Kolom phone service, gender dan customer id tidak digunakan pada saat modelling karena p-value lebih dari 0.05 yang artinya kolom tersebut tidak berkorelasi dengan label (churn)</a:t>
            </a:r>
            <a:endParaRPr lang="ko-KR" altLang="en-US" sz="20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754" y="2284833"/>
            <a:ext cx="6793742" cy="245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D9B55D-62A0-4BFD-B15E-41488BD32002}"/>
              </a:ext>
            </a:extLst>
          </p:cNvPr>
          <p:cNvSpPr txBox="1"/>
          <p:nvPr/>
        </p:nvSpPr>
        <p:spPr>
          <a:xfrm>
            <a:off x="3875244" y="417377"/>
            <a:ext cx="4384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 Condensed" panose="020B0502040204020203" pitchFamily="34" charset="0"/>
                <a:cs typeface="Arial" pitchFamily="34" charset="0"/>
              </a:rPr>
              <a:t>Data Modelling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7" name="직사각형 16">
            <a:extLst>
              <a:ext uri="{FF2B5EF4-FFF2-40B4-BE49-F238E27FC236}">
                <a16:creationId xmlns:a16="http://schemas.microsoft.com/office/drawing/2014/main" id="{E6ABFBBB-306E-438C-B63C-603AE6E3301C}"/>
              </a:ext>
            </a:extLst>
          </p:cNvPr>
          <p:cNvSpPr/>
          <p:nvPr/>
        </p:nvSpPr>
        <p:spPr>
          <a:xfrm>
            <a:off x="136479" y="2852577"/>
            <a:ext cx="48313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Customer yang diidentifikan churn pada model logistic regression sebanyak 280   </a:t>
            </a:r>
            <a:endParaRPr lang="ko-KR" altLang="en-US" sz="20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560" y="1885521"/>
            <a:ext cx="54483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56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D9B55D-62A0-4BFD-B15E-41488BD32002}"/>
              </a:ext>
            </a:extLst>
          </p:cNvPr>
          <p:cNvSpPr txBox="1"/>
          <p:nvPr/>
        </p:nvSpPr>
        <p:spPr>
          <a:xfrm>
            <a:off x="3875244" y="417377"/>
            <a:ext cx="4384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 Condensed" panose="020B0502040204020203" pitchFamily="34" charset="0"/>
                <a:cs typeface="Arial" pitchFamily="34" charset="0"/>
              </a:rPr>
              <a:t>Data Modelling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7" name="직사각형 16">
            <a:extLst>
              <a:ext uri="{FF2B5EF4-FFF2-40B4-BE49-F238E27FC236}">
                <a16:creationId xmlns:a16="http://schemas.microsoft.com/office/drawing/2014/main" id="{E6ABFBBB-306E-438C-B63C-603AE6E3301C}"/>
              </a:ext>
            </a:extLst>
          </p:cNvPr>
          <p:cNvSpPr/>
          <p:nvPr/>
        </p:nvSpPr>
        <p:spPr>
          <a:xfrm>
            <a:off x="191069" y="2850836"/>
            <a:ext cx="49404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Model logistic regression memiliki recall sebesar 0,60 untuk customer churn. Model ini dapat mengenali 60% </a:t>
            </a:r>
            <a:r>
              <a:rPr lang="en-US" sz="2000">
                <a:solidFill>
                  <a:schemeClr val="bg1"/>
                </a:solidFill>
                <a:latin typeface="Bahnschrift Light Condensed" panose="020B0502040204020203" pitchFamily="34" charset="0"/>
              </a:rPr>
              <a:t>customer</a:t>
            </a:r>
            <a:r>
              <a:rPr lang="en-US" sz="200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 yang benar-benar akan churn dari total </a:t>
            </a:r>
            <a:r>
              <a:rPr lang="en-US" sz="2000">
                <a:solidFill>
                  <a:schemeClr val="bg1"/>
                </a:solidFill>
                <a:latin typeface="Bahnschrift Light Condensed" panose="020B0502040204020203" pitchFamily="34" charset="0"/>
              </a:rPr>
              <a:t>customer</a:t>
            </a:r>
            <a:r>
              <a:rPr lang="en-US" sz="200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 yang churn. </a:t>
            </a:r>
            <a:endParaRPr lang="ko-KR" altLang="en-US" sz="20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389" y="2439465"/>
            <a:ext cx="5604777" cy="214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1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smtClean="0">
                <a:latin typeface="Bahnschrift Light Condensed" panose="020B0502040204020203" pitchFamily="34" charset="0"/>
              </a:rPr>
              <a:t>Data Description</a:t>
            </a:r>
            <a:endParaRPr lang="en-US" b="1" dirty="0">
              <a:latin typeface="Bahnschrift Light Condensed" panose="020B0502040204020203" pitchFamily="34" charset="0"/>
            </a:endParaRPr>
          </a:p>
        </p:txBody>
      </p:sp>
      <p:sp>
        <p:nvSpPr>
          <p:cNvPr id="3" name="Rectangle 56">
            <a:extLst>
              <a:ext uri="{FF2B5EF4-FFF2-40B4-BE49-F238E27FC236}">
                <a16:creationId xmlns:a16="http://schemas.microsoft.com/office/drawing/2014/main" id="{53A42C63-F353-41C2-831B-E6BFF05A7218}"/>
              </a:ext>
            </a:extLst>
          </p:cNvPr>
          <p:cNvSpPr/>
          <p:nvPr/>
        </p:nvSpPr>
        <p:spPr>
          <a:xfrm>
            <a:off x="4388769" y="1794871"/>
            <a:ext cx="2484002" cy="3216063"/>
          </a:xfrm>
          <a:custGeom>
            <a:avLst/>
            <a:gdLst/>
            <a:ahLst/>
            <a:cxnLst/>
            <a:rect l="l" t="t" r="r" b="b"/>
            <a:pathLst>
              <a:path w="2484001" h="3216063">
                <a:moveTo>
                  <a:pt x="214881" y="2675904"/>
                </a:moveTo>
                <a:cubicBezTo>
                  <a:pt x="161809" y="2675904"/>
                  <a:pt x="118785" y="2718928"/>
                  <a:pt x="118785" y="2772000"/>
                </a:cubicBezTo>
                <a:cubicBezTo>
                  <a:pt x="118785" y="2825072"/>
                  <a:pt x="161809" y="2868096"/>
                  <a:pt x="214881" y="2868096"/>
                </a:cubicBezTo>
                <a:cubicBezTo>
                  <a:pt x="267953" y="2868096"/>
                  <a:pt x="310977" y="2825072"/>
                  <a:pt x="310977" y="2772000"/>
                </a:cubicBezTo>
                <a:cubicBezTo>
                  <a:pt x="310977" y="2718928"/>
                  <a:pt x="267953" y="2675904"/>
                  <a:pt x="214881" y="2675904"/>
                </a:cubicBezTo>
                <a:close/>
                <a:moveTo>
                  <a:pt x="214881" y="2257909"/>
                </a:moveTo>
                <a:cubicBezTo>
                  <a:pt x="161809" y="2257909"/>
                  <a:pt x="118785" y="2300933"/>
                  <a:pt x="118785" y="2354005"/>
                </a:cubicBezTo>
                <a:cubicBezTo>
                  <a:pt x="118785" y="2407077"/>
                  <a:pt x="161809" y="2450101"/>
                  <a:pt x="214881" y="2450101"/>
                </a:cubicBezTo>
                <a:cubicBezTo>
                  <a:pt x="267953" y="2450101"/>
                  <a:pt x="310977" y="2407077"/>
                  <a:pt x="310977" y="2354005"/>
                </a:cubicBezTo>
                <a:cubicBezTo>
                  <a:pt x="310977" y="2300933"/>
                  <a:pt x="267953" y="2257909"/>
                  <a:pt x="214881" y="2257909"/>
                </a:cubicBezTo>
                <a:close/>
                <a:moveTo>
                  <a:pt x="214881" y="1839914"/>
                </a:moveTo>
                <a:cubicBezTo>
                  <a:pt x="161809" y="1839914"/>
                  <a:pt x="118785" y="1882938"/>
                  <a:pt x="118785" y="1936010"/>
                </a:cubicBezTo>
                <a:cubicBezTo>
                  <a:pt x="118785" y="1989082"/>
                  <a:pt x="161809" y="2032106"/>
                  <a:pt x="214881" y="2032106"/>
                </a:cubicBezTo>
                <a:cubicBezTo>
                  <a:pt x="267953" y="2032106"/>
                  <a:pt x="310977" y="1989082"/>
                  <a:pt x="310977" y="1936010"/>
                </a:cubicBezTo>
                <a:cubicBezTo>
                  <a:pt x="310977" y="1882938"/>
                  <a:pt x="267953" y="1839914"/>
                  <a:pt x="214881" y="1839914"/>
                </a:cubicBezTo>
                <a:close/>
                <a:moveTo>
                  <a:pt x="214881" y="1421919"/>
                </a:moveTo>
                <a:cubicBezTo>
                  <a:pt x="161809" y="1421919"/>
                  <a:pt x="118785" y="1464943"/>
                  <a:pt x="118785" y="1518015"/>
                </a:cubicBezTo>
                <a:cubicBezTo>
                  <a:pt x="118785" y="1571087"/>
                  <a:pt x="161809" y="1614111"/>
                  <a:pt x="214881" y="1614111"/>
                </a:cubicBezTo>
                <a:cubicBezTo>
                  <a:pt x="267953" y="1614111"/>
                  <a:pt x="310977" y="1571087"/>
                  <a:pt x="310977" y="1518015"/>
                </a:cubicBezTo>
                <a:cubicBezTo>
                  <a:pt x="310977" y="1464943"/>
                  <a:pt x="267953" y="1421919"/>
                  <a:pt x="214881" y="1421919"/>
                </a:cubicBezTo>
                <a:close/>
                <a:moveTo>
                  <a:pt x="214881" y="1003924"/>
                </a:moveTo>
                <a:cubicBezTo>
                  <a:pt x="161809" y="1003924"/>
                  <a:pt x="118785" y="1046948"/>
                  <a:pt x="118785" y="1100020"/>
                </a:cubicBezTo>
                <a:cubicBezTo>
                  <a:pt x="118785" y="1153092"/>
                  <a:pt x="161809" y="1196116"/>
                  <a:pt x="214881" y="1196116"/>
                </a:cubicBezTo>
                <a:cubicBezTo>
                  <a:pt x="267953" y="1196116"/>
                  <a:pt x="310977" y="1153092"/>
                  <a:pt x="310977" y="1100020"/>
                </a:cubicBezTo>
                <a:cubicBezTo>
                  <a:pt x="310977" y="1046948"/>
                  <a:pt x="267953" y="1003924"/>
                  <a:pt x="214881" y="1003924"/>
                </a:cubicBezTo>
                <a:close/>
                <a:moveTo>
                  <a:pt x="214881" y="585929"/>
                </a:moveTo>
                <a:cubicBezTo>
                  <a:pt x="161809" y="585929"/>
                  <a:pt x="118785" y="628953"/>
                  <a:pt x="118785" y="682025"/>
                </a:cubicBezTo>
                <a:cubicBezTo>
                  <a:pt x="118785" y="735097"/>
                  <a:pt x="161809" y="778121"/>
                  <a:pt x="214881" y="778121"/>
                </a:cubicBezTo>
                <a:cubicBezTo>
                  <a:pt x="267953" y="778121"/>
                  <a:pt x="310977" y="735097"/>
                  <a:pt x="310977" y="682025"/>
                </a:cubicBezTo>
                <a:cubicBezTo>
                  <a:pt x="310977" y="628953"/>
                  <a:pt x="267953" y="585929"/>
                  <a:pt x="214881" y="585929"/>
                </a:cubicBezTo>
                <a:close/>
                <a:moveTo>
                  <a:pt x="214881" y="167934"/>
                </a:moveTo>
                <a:cubicBezTo>
                  <a:pt x="161809" y="167934"/>
                  <a:pt x="118785" y="210958"/>
                  <a:pt x="118785" y="264030"/>
                </a:cubicBezTo>
                <a:cubicBezTo>
                  <a:pt x="118785" y="317102"/>
                  <a:pt x="161809" y="360126"/>
                  <a:pt x="214881" y="360126"/>
                </a:cubicBezTo>
                <a:cubicBezTo>
                  <a:pt x="267953" y="360126"/>
                  <a:pt x="310977" y="317102"/>
                  <a:pt x="310977" y="264030"/>
                </a:cubicBezTo>
                <a:cubicBezTo>
                  <a:pt x="310977" y="210958"/>
                  <a:pt x="267953" y="167934"/>
                  <a:pt x="214881" y="167934"/>
                </a:cubicBezTo>
                <a:close/>
                <a:moveTo>
                  <a:pt x="0" y="0"/>
                </a:moveTo>
                <a:lnTo>
                  <a:pt x="2484001" y="0"/>
                </a:lnTo>
                <a:lnTo>
                  <a:pt x="2484001" y="232022"/>
                </a:lnTo>
                <a:lnTo>
                  <a:pt x="2484001" y="500040"/>
                </a:lnTo>
                <a:lnTo>
                  <a:pt x="2484001" y="732062"/>
                </a:lnTo>
                <a:lnTo>
                  <a:pt x="0" y="3216063"/>
                </a:lnTo>
                <a:lnTo>
                  <a:pt x="0" y="2984041"/>
                </a:lnTo>
                <a:lnTo>
                  <a:pt x="0" y="2320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ea typeface="+mj-ea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7CF4FD-57BB-4BDA-BB41-137DA1670873}"/>
              </a:ext>
            </a:extLst>
          </p:cNvPr>
          <p:cNvGrpSpPr/>
          <p:nvPr/>
        </p:nvGrpSpPr>
        <p:grpSpPr>
          <a:xfrm>
            <a:off x="1521177" y="3921537"/>
            <a:ext cx="6690809" cy="2520675"/>
            <a:chOff x="1521177" y="3921537"/>
            <a:chExt cx="6690809" cy="2520675"/>
          </a:xfrm>
        </p:grpSpPr>
        <p:sp>
          <p:nvSpPr>
            <p:cNvPr id="5" name="Freeform 55">
              <a:extLst>
                <a:ext uri="{FF2B5EF4-FFF2-40B4-BE49-F238E27FC236}">
                  <a16:creationId xmlns:a16="http://schemas.microsoft.com/office/drawing/2014/main" id="{6E9F503C-C7DB-412B-82CB-07B014941892}"/>
                </a:ext>
              </a:extLst>
            </p:cNvPr>
            <p:cNvSpPr/>
            <p:nvPr/>
          </p:nvSpPr>
          <p:spPr>
            <a:xfrm flipH="1">
              <a:off x="1521177" y="6023586"/>
              <a:ext cx="2595307" cy="418626"/>
            </a:xfrm>
            <a:custGeom>
              <a:avLst/>
              <a:gdLst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85725 w 4124325"/>
                <a:gd name="connsiteY2" fmla="*/ 9525 h 838200"/>
                <a:gd name="connsiteX3" fmla="*/ 123825 w 4124325"/>
                <a:gd name="connsiteY3" fmla="*/ 19050 h 838200"/>
                <a:gd name="connsiteX4" fmla="*/ 209550 w 4124325"/>
                <a:gd name="connsiteY4" fmla="*/ 28575 h 838200"/>
                <a:gd name="connsiteX5" fmla="*/ 285750 w 4124325"/>
                <a:gd name="connsiteY5" fmla="*/ 38100 h 838200"/>
                <a:gd name="connsiteX6" fmla="*/ 323850 w 4124325"/>
                <a:gd name="connsiteY6" fmla="*/ 57150 h 838200"/>
                <a:gd name="connsiteX7" fmla="*/ 323850 w 4124325"/>
                <a:gd name="connsiteY7" fmla="*/ 57150 h 838200"/>
                <a:gd name="connsiteX8" fmla="*/ 238125 w 4124325"/>
                <a:gd name="connsiteY8" fmla="*/ 352425 h 838200"/>
                <a:gd name="connsiteX9" fmla="*/ 971550 w 4124325"/>
                <a:gd name="connsiteY9" fmla="*/ 257175 h 838200"/>
                <a:gd name="connsiteX10" fmla="*/ 800100 w 4124325"/>
                <a:gd name="connsiteY10" fmla="*/ 609600 h 838200"/>
                <a:gd name="connsiteX11" fmla="*/ 2524125 w 4124325"/>
                <a:gd name="connsiteY11" fmla="*/ 495300 h 838200"/>
                <a:gd name="connsiteX12" fmla="*/ 2190750 w 4124325"/>
                <a:gd name="connsiteY12" fmla="*/ 838200 h 838200"/>
                <a:gd name="connsiteX13" fmla="*/ 4124325 w 4124325"/>
                <a:gd name="connsiteY13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85725 w 4124325"/>
                <a:gd name="connsiteY2" fmla="*/ 9525 h 838200"/>
                <a:gd name="connsiteX3" fmla="*/ 123825 w 4124325"/>
                <a:gd name="connsiteY3" fmla="*/ 19050 h 838200"/>
                <a:gd name="connsiteX4" fmla="*/ 285750 w 4124325"/>
                <a:gd name="connsiteY4" fmla="*/ 38100 h 838200"/>
                <a:gd name="connsiteX5" fmla="*/ 323850 w 4124325"/>
                <a:gd name="connsiteY5" fmla="*/ 57150 h 838200"/>
                <a:gd name="connsiteX6" fmla="*/ 323850 w 4124325"/>
                <a:gd name="connsiteY6" fmla="*/ 57150 h 838200"/>
                <a:gd name="connsiteX7" fmla="*/ 238125 w 4124325"/>
                <a:gd name="connsiteY7" fmla="*/ 352425 h 838200"/>
                <a:gd name="connsiteX8" fmla="*/ 971550 w 4124325"/>
                <a:gd name="connsiteY8" fmla="*/ 257175 h 838200"/>
                <a:gd name="connsiteX9" fmla="*/ 800100 w 4124325"/>
                <a:gd name="connsiteY9" fmla="*/ 609600 h 838200"/>
                <a:gd name="connsiteX10" fmla="*/ 2524125 w 4124325"/>
                <a:gd name="connsiteY10" fmla="*/ 495300 h 838200"/>
                <a:gd name="connsiteX11" fmla="*/ 2190750 w 4124325"/>
                <a:gd name="connsiteY11" fmla="*/ 838200 h 838200"/>
                <a:gd name="connsiteX12" fmla="*/ 4124325 w 4124325"/>
                <a:gd name="connsiteY12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85725 w 4124325"/>
                <a:gd name="connsiteY2" fmla="*/ 9525 h 838200"/>
                <a:gd name="connsiteX3" fmla="*/ 285750 w 4124325"/>
                <a:gd name="connsiteY3" fmla="*/ 38100 h 838200"/>
                <a:gd name="connsiteX4" fmla="*/ 323850 w 4124325"/>
                <a:gd name="connsiteY4" fmla="*/ 57150 h 838200"/>
                <a:gd name="connsiteX5" fmla="*/ 323850 w 4124325"/>
                <a:gd name="connsiteY5" fmla="*/ 57150 h 838200"/>
                <a:gd name="connsiteX6" fmla="*/ 238125 w 4124325"/>
                <a:gd name="connsiteY6" fmla="*/ 352425 h 838200"/>
                <a:gd name="connsiteX7" fmla="*/ 971550 w 4124325"/>
                <a:gd name="connsiteY7" fmla="*/ 257175 h 838200"/>
                <a:gd name="connsiteX8" fmla="*/ 800100 w 4124325"/>
                <a:gd name="connsiteY8" fmla="*/ 609600 h 838200"/>
                <a:gd name="connsiteX9" fmla="*/ 2524125 w 4124325"/>
                <a:gd name="connsiteY9" fmla="*/ 495300 h 838200"/>
                <a:gd name="connsiteX10" fmla="*/ 2190750 w 4124325"/>
                <a:gd name="connsiteY10" fmla="*/ 838200 h 838200"/>
                <a:gd name="connsiteX11" fmla="*/ 4124325 w 4124325"/>
                <a:gd name="connsiteY11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285750 w 4124325"/>
                <a:gd name="connsiteY2" fmla="*/ 38100 h 838200"/>
                <a:gd name="connsiteX3" fmla="*/ 323850 w 4124325"/>
                <a:gd name="connsiteY3" fmla="*/ 57150 h 838200"/>
                <a:gd name="connsiteX4" fmla="*/ 323850 w 4124325"/>
                <a:gd name="connsiteY4" fmla="*/ 57150 h 838200"/>
                <a:gd name="connsiteX5" fmla="*/ 238125 w 4124325"/>
                <a:gd name="connsiteY5" fmla="*/ 352425 h 838200"/>
                <a:gd name="connsiteX6" fmla="*/ 971550 w 4124325"/>
                <a:gd name="connsiteY6" fmla="*/ 257175 h 838200"/>
                <a:gd name="connsiteX7" fmla="*/ 800100 w 4124325"/>
                <a:gd name="connsiteY7" fmla="*/ 609600 h 838200"/>
                <a:gd name="connsiteX8" fmla="*/ 2524125 w 4124325"/>
                <a:gd name="connsiteY8" fmla="*/ 495300 h 838200"/>
                <a:gd name="connsiteX9" fmla="*/ 2190750 w 4124325"/>
                <a:gd name="connsiteY9" fmla="*/ 838200 h 838200"/>
                <a:gd name="connsiteX10" fmla="*/ 4124325 w 4124325"/>
                <a:gd name="connsiteY10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323850 w 4124325"/>
                <a:gd name="connsiteY3" fmla="*/ 57150 h 838200"/>
                <a:gd name="connsiteX4" fmla="*/ 238125 w 4124325"/>
                <a:gd name="connsiteY4" fmla="*/ 352425 h 838200"/>
                <a:gd name="connsiteX5" fmla="*/ 971550 w 4124325"/>
                <a:gd name="connsiteY5" fmla="*/ 257175 h 838200"/>
                <a:gd name="connsiteX6" fmla="*/ 800100 w 4124325"/>
                <a:gd name="connsiteY6" fmla="*/ 609600 h 838200"/>
                <a:gd name="connsiteX7" fmla="*/ 2524125 w 4124325"/>
                <a:gd name="connsiteY7" fmla="*/ 495300 h 838200"/>
                <a:gd name="connsiteX8" fmla="*/ 2190750 w 4124325"/>
                <a:gd name="connsiteY8" fmla="*/ 838200 h 838200"/>
                <a:gd name="connsiteX9" fmla="*/ 4124325 w 4124325"/>
                <a:gd name="connsiteY9" fmla="*/ 704850 h 838200"/>
                <a:gd name="connsiteX0" fmla="*/ 0 w 4124325"/>
                <a:gd name="connsiteY0" fmla="*/ 19050 h 857250"/>
                <a:gd name="connsiteX1" fmla="*/ 0 w 4124325"/>
                <a:gd name="connsiteY1" fmla="*/ 19050 h 857250"/>
                <a:gd name="connsiteX2" fmla="*/ 323850 w 4124325"/>
                <a:gd name="connsiteY2" fmla="*/ 76200 h 857250"/>
                <a:gd name="connsiteX3" fmla="*/ 400050 w 4124325"/>
                <a:gd name="connsiteY3" fmla="*/ 0 h 857250"/>
                <a:gd name="connsiteX4" fmla="*/ 238125 w 4124325"/>
                <a:gd name="connsiteY4" fmla="*/ 371475 h 857250"/>
                <a:gd name="connsiteX5" fmla="*/ 971550 w 4124325"/>
                <a:gd name="connsiteY5" fmla="*/ 276225 h 857250"/>
                <a:gd name="connsiteX6" fmla="*/ 800100 w 4124325"/>
                <a:gd name="connsiteY6" fmla="*/ 628650 h 857250"/>
                <a:gd name="connsiteX7" fmla="*/ 2524125 w 4124325"/>
                <a:gd name="connsiteY7" fmla="*/ 514350 h 857250"/>
                <a:gd name="connsiteX8" fmla="*/ 2190750 w 4124325"/>
                <a:gd name="connsiteY8" fmla="*/ 857250 h 857250"/>
                <a:gd name="connsiteX9" fmla="*/ 4124325 w 4124325"/>
                <a:gd name="connsiteY9" fmla="*/ 723900 h 85725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800100 w 4124325"/>
                <a:gd name="connsiteY5" fmla="*/ 609600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800100 w 4124325"/>
                <a:gd name="connsiteY5" fmla="*/ 609600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800100 w 4124325"/>
                <a:gd name="connsiteY5" fmla="*/ 609600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800100 w 4124325"/>
                <a:gd name="connsiteY5" fmla="*/ 609600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800100 w 4124325"/>
                <a:gd name="connsiteY5" fmla="*/ 609600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800100 w 4124325"/>
                <a:gd name="connsiteY5" fmla="*/ 609600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800100 w 4124325"/>
                <a:gd name="connsiteY5" fmla="*/ 609600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704684 w 4124325"/>
                <a:gd name="connsiteY5" fmla="*/ 629478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704684 w 4124325"/>
                <a:gd name="connsiteY5" fmla="*/ 629478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704684 w 4124325"/>
                <a:gd name="connsiteY5" fmla="*/ 629478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704684 w 4124325"/>
                <a:gd name="connsiteY5" fmla="*/ 629478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704684 w 4124325"/>
                <a:gd name="connsiteY5" fmla="*/ 629478 h 838200"/>
                <a:gd name="connsiteX6" fmla="*/ 2284758 w 4124325"/>
                <a:gd name="connsiteY6" fmla="*/ 437570 h 838200"/>
                <a:gd name="connsiteX7" fmla="*/ 2524125 w 4124325"/>
                <a:gd name="connsiteY7" fmla="*/ 495300 h 838200"/>
                <a:gd name="connsiteX8" fmla="*/ 2190750 w 4124325"/>
                <a:gd name="connsiteY8" fmla="*/ 838200 h 838200"/>
                <a:gd name="connsiteX9" fmla="*/ 4124325 w 4124325"/>
                <a:gd name="connsiteY9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704684 w 4124325"/>
                <a:gd name="connsiteY5" fmla="*/ 629478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704684 w 4124325"/>
                <a:gd name="connsiteY5" fmla="*/ 629478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698"/>
                <a:gd name="connsiteX1" fmla="*/ 0 w 4124325"/>
                <a:gd name="connsiteY1" fmla="*/ 0 h 838698"/>
                <a:gd name="connsiteX2" fmla="*/ 323850 w 4124325"/>
                <a:gd name="connsiteY2" fmla="*/ 57150 h 838698"/>
                <a:gd name="connsiteX3" fmla="*/ 238125 w 4124325"/>
                <a:gd name="connsiteY3" fmla="*/ 352425 h 838698"/>
                <a:gd name="connsiteX4" fmla="*/ 971550 w 4124325"/>
                <a:gd name="connsiteY4" fmla="*/ 257175 h 838698"/>
                <a:gd name="connsiteX5" fmla="*/ 704684 w 4124325"/>
                <a:gd name="connsiteY5" fmla="*/ 629478 h 838698"/>
                <a:gd name="connsiteX6" fmla="*/ 2524125 w 4124325"/>
                <a:gd name="connsiteY6" fmla="*/ 495300 h 838698"/>
                <a:gd name="connsiteX7" fmla="*/ 2190750 w 4124325"/>
                <a:gd name="connsiteY7" fmla="*/ 838200 h 838698"/>
                <a:gd name="connsiteX8" fmla="*/ 4124325 w 4124325"/>
                <a:gd name="connsiteY8" fmla="*/ 704850 h 838698"/>
                <a:gd name="connsiteX0" fmla="*/ 0 w 5281240"/>
                <a:gd name="connsiteY0" fmla="*/ 0 h 838698"/>
                <a:gd name="connsiteX1" fmla="*/ 0 w 5281240"/>
                <a:gd name="connsiteY1" fmla="*/ 0 h 838698"/>
                <a:gd name="connsiteX2" fmla="*/ 323850 w 5281240"/>
                <a:gd name="connsiteY2" fmla="*/ 57150 h 838698"/>
                <a:gd name="connsiteX3" fmla="*/ 238125 w 5281240"/>
                <a:gd name="connsiteY3" fmla="*/ 352425 h 838698"/>
                <a:gd name="connsiteX4" fmla="*/ 971550 w 5281240"/>
                <a:gd name="connsiteY4" fmla="*/ 257175 h 838698"/>
                <a:gd name="connsiteX5" fmla="*/ 704684 w 5281240"/>
                <a:gd name="connsiteY5" fmla="*/ 629478 h 838698"/>
                <a:gd name="connsiteX6" fmla="*/ 2524125 w 5281240"/>
                <a:gd name="connsiteY6" fmla="*/ 495300 h 838698"/>
                <a:gd name="connsiteX7" fmla="*/ 2190750 w 5281240"/>
                <a:gd name="connsiteY7" fmla="*/ 838200 h 838698"/>
                <a:gd name="connsiteX8" fmla="*/ 5281240 w 5281240"/>
                <a:gd name="connsiteY8" fmla="*/ 617385 h 838698"/>
                <a:gd name="connsiteX0" fmla="*/ 0 w 4638777"/>
                <a:gd name="connsiteY0" fmla="*/ 0 h 838698"/>
                <a:gd name="connsiteX1" fmla="*/ 0 w 4638777"/>
                <a:gd name="connsiteY1" fmla="*/ 0 h 838698"/>
                <a:gd name="connsiteX2" fmla="*/ 323850 w 4638777"/>
                <a:gd name="connsiteY2" fmla="*/ 57150 h 838698"/>
                <a:gd name="connsiteX3" fmla="*/ 238125 w 4638777"/>
                <a:gd name="connsiteY3" fmla="*/ 352425 h 838698"/>
                <a:gd name="connsiteX4" fmla="*/ 971550 w 4638777"/>
                <a:gd name="connsiteY4" fmla="*/ 257175 h 838698"/>
                <a:gd name="connsiteX5" fmla="*/ 704684 w 4638777"/>
                <a:gd name="connsiteY5" fmla="*/ 629478 h 838698"/>
                <a:gd name="connsiteX6" fmla="*/ 2524125 w 4638777"/>
                <a:gd name="connsiteY6" fmla="*/ 495300 h 838698"/>
                <a:gd name="connsiteX7" fmla="*/ 2190750 w 4638777"/>
                <a:gd name="connsiteY7" fmla="*/ 838200 h 838698"/>
                <a:gd name="connsiteX8" fmla="*/ 4638777 w 4638777"/>
                <a:gd name="connsiteY8" fmla="*/ 655550 h 838698"/>
                <a:gd name="connsiteX0" fmla="*/ 0 w 4519249"/>
                <a:gd name="connsiteY0" fmla="*/ 0 h 838698"/>
                <a:gd name="connsiteX1" fmla="*/ 0 w 4519249"/>
                <a:gd name="connsiteY1" fmla="*/ 0 h 838698"/>
                <a:gd name="connsiteX2" fmla="*/ 323850 w 4519249"/>
                <a:gd name="connsiteY2" fmla="*/ 57150 h 838698"/>
                <a:gd name="connsiteX3" fmla="*/ 238125 w 4519249"/>
                <a:gd name="connsiteY3" fmla="*/ 352425 h 838698"/>
                <a:gd name="connsiteX4" fmla="*/ 971550 w 4519249"/>
                <a:gd name="connsiteY4" fmla="*/ 257175 h 838698"/>
                <a:gd name="connsiteX5" fmla="*/ 704684 w 4519249"/>
                <a:gd name="connsiteY5" fmla="*/ 629478 h 838698"/>
                <a:gd name="connsiteX6" fmla="*/ 2524125 w 4519249"/>
                <a:gd name="connsiteY6" fmla="*/ 495300 h 838698"/>
                <a:gd name="connsiteX7" fmla="*/ 2190750 w 4519249"/>
                <a:gd name="connsiteY7" fmla="*/ 838200 h 838698"/>
                <a:gd name="connsiteX8" fmla="*/ 4519249 w 4519249"/>
                <a:gd name="connsiteY8" fmla="*/ 655550 h 838698"/>
                <a:gd name="connsiteX0" fmla="*/ 0 w 4071019"/>
                <a:gd name="connsiteY0" fmla="*/ 0 h 838698"/>
                <a:gd name="connsiteX1" fmla="*/ 0 w 4071019"/>
                <a:gd name="connsiteY1" fmla="*/ 0 h 838698"/>
                <a:gd name="connsiteX2" fmla="*/ 323850 w 4071019"/>
                <a:gd name="connsiteY2" fmla="*/ 57150 h 838698"/>
                <a:gd name="connsiteX3" fmla="*/ 238125 w 4071019"/>
                <a:gd name="connsiteY3" fmla="*/ 352425 h 838698"/>
                <a:gd name="connsiteX4" fmla="*/ 971550 w 4071019"/>
                <a:gd name="connsiteY4" fmla="*/ 257175 h 838698"/>
                <a:gd name="connsiteX5" fmla="*/ 704684 w 4071019"/>
                <a:gd name="connsiteY5" fmla="*/ 629478 h 838698"/>
                <a:gd name="connsiteX6" fmla="*/ 2524125 w 4071019"/>
                <a:gd name="connsiteY6" fmla="*/ 495300 h 838698"/>
                <a:gd name="connsiteX7" fmla="*/ 2190750 w 4071019"/>
                <a:gd name="connsiteY7" fmla="*/ 838200 h 838698"/>
                <a:gd name="connsiteX8" fmla="*/ 4071019 w 4071019"/>
                <a:gd name="connsiteY8" fmla="*/ 693716 h 83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71019" h="838698">
                  <a:moveTo>
                    <a:pt x="0" y="0"/>
                  </a:moveTo>
                  <a:lnTo>
                    <a:pt x="0" y="0"/>
                  </a:lnTo>
                  <a:cubicBezTo>
                    <a:pt x="107950" y="19050"/>
                    <a:pt x="386654" y="-32693"/>
                    <a:pt x="323850" y="57150"/>
                  </a:cubicBezTo>
                  <a:cubicBezTo>
                    <a:pt x="233116" y="186948"/>
                    <a:pt x="70540" y="342942"/>
                    <a:pt x="238125" y="352425"/>
                  </a:cubicBezTo>
                  <a:cubicBezTo>
                    <a:pt x="482600" y="320675"/>
                    <a:pt x="985493" y="129899"/>
                    <a:pt x="971550" y="257175"/>
                  </a:cubicBezTo>
                  <a:cubicBezTo>
                    <a:pt x="942229" y="426333"/>
                    <a:pt x="475587" y="595492"/>
                    <a:pt x="704684" y="629478"/>
                  </a:cubicBezTo>
                  <a:cubicBezTo>
                    <a:pt x="963446" y="669165"/>
                    <a:pt x="2681964" y="361122"/>
                    <a:pt x="2524125" y="495300"/>
                  </a:cubicBezTo>
                  <a:cubicBezTo>
                    <a:pt x="2413000" y="609600"/>
                    <a:pt x="1912261" y="851121"/>
                    <a:pt x="2190750" y="838200"/>
                  </a:cubicBezTo>
                  <a:lnTo>
                    <a:pt x="4071019" y="693716"/>
                  </a:lnTo>
                </a:path>
              </a:pathLst>
            </a:custGeom>
            <a:ln w="349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ea typeface="+mj-ea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8DAC3E2-30C7-406F-AC84-0286F3959AB3}"/>
                </a:ext>
              </a:extLst>
            </p:cNvPr>
            <p:cNvGrpSpPr/>
            <p:nvPr/>
          </p:nvGrpSpPr>
          <p:grpSpPr>
            <a:xfrm rot="2700000">
              <a:off x="5397067" y="1924558"/>
              <a:ext cx="817939" cy="4811898"/>
              <a:chOff x="6010272" y="2713784"/>
              <a:chExt cx="715173" cy="420733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4A3FA5E-B9CF-45B6-B04C-591C5EAC8AF0}"/>
                  </a:ext>
                </a:extLst>
              </p:cNvPr>
              <p:cNvGrpSpPr/>
              <p:nvPr/>
            </p:nvGrpSpPr>
            <p:grpSpPr>
              <a:xfrm>
                <a:off x="6010272" y="6136593"/>
                <a:ext cx="709526" cy="784525"/>
                <a:chOff x="2193351" y="5121188"/>
                <a:chExt cx="896767" cy="906320"/>
              </a:xfrm>
            </p:grpSpPr>
            <p:sp>
              <p:nvSpPr>
                <p:cNvPr id="19" name="Rectangle 8">
                  <a:extLst>
                    <a:ext uri="{FF2B5EF4-FFF2-40B4-BE49-F238E27FC236}">
                      <a16:creationId xmlns:a16="http://schemas.microsoft.com/office/drawing/2014/main" id="{60315477-6D82-499E-AABD-CE43825690AB}"/>
                    </a:ext>
                  </a:extLst>
                </p:cNvPr>
                <p:cNvSpPr/>
                <p:nvPr/>
              </p:nvSpPr>
              <p:spPr>
                <a:xfrm>
                  <a:off x="2193351" y="5127408"/>
                  <a:ext cx="896767" cy="90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2378" h="1800199">
                      <a:moveTo>
                        <a:pt x="0" y="0"/>
                      </a:moveTo>
                      <a:lnTo>
                        <a:pt x="1802378" y="0"/>
                      </a:lnTo>
                      <a:lnTo>
                        <a:pt x="1802378" y="289727"/>
                      </a:lnTo>
                      <a:lnTo>
                        <a:pt x="1801366" y="289727"/>
                      </a:lnTo>
                      <a:lnTo>
                        <a:pt x="901188" y="1800199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6">
                        <a:lumMod val="55000"/>
                        <a:lumOff val="45000"/>
                      </a:schemeClr>
                    </a:gs>
                    <a:gs pos="100000">
                      <a:schemeClr val="accent6">
                        <a:lumMod val="55000"/>
                        <a:lumOff val="45000"/>
                      </a:schemeClr>
                    </a:gs>
                  </a:gsLst>
                  <a:lin ang="19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ea typeface="+mj-ea"/>
                  </a:endParaRPr>
                </a:p>
              </p:txBody>
            </p:sp>
            <p:sp>
              <p:nvSpPr>
                <p:cNvPr id="20" name="Rectangle 8">
                  <a:extLst>
                    <a:ext uri="{FF2B5EF4-FFF2-40B4-BE49-F238E27FC236}">
                      <a16:creationId xmlns:a16="http://schemas.microsoft.com/office/drawing/2014/main" id="{BACE5549-35FA-4739-9AED-1B06547AFFE2}"/>
                    </a:ext>
                  </a:extLst>
                </p:cNvPr>
                <p:cNvSpPr/>
                <p:nvPr/>
              </p:nvSpPr>
              <p:spPr>
                <a:xfrm>
                  <a:off x="2195737" y="5121188"/>
                  <a:ext cx="679522" cy="89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043" h="1787331">
                      <a:moveTo>
                        <a:pt x="0" y="0"/>
                      </a:moveTo>
                      <a:lnTo>
                        <a:pt x="1359043" y="0"/>
                      </a:lnTo>
                      <a:lnTo>
                        <a:pt x="1359043" y="212596"/>
                      </a:lnTo>
                      <a:lnTo>
                        <a:pt x="893519" y="1787331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6">
                        <a:lumMod val="45000"/>
                        <a:lumOff val="55000"/>
                      </a:schemeClr>
                    </a:gs>
                    <a:gs pos="100000">
                      <a:schemeClr val="accent6">
                        <a:lumMod val="45000"/>
                        <a:lumOff val="55000"/>
                      </a:schemeClr>
                    </a:gs>
                  </a:gsLst>
                  <a:lin ang="19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ea typeface="+mj-ea"/>
                  </a:endParaRPr>
                </a:p>
              </p:txBody>
            </p:sp>
            <p:sp>
              <p:nvSpPr>
                <p:cNvPr id="21" name="Rectangle 8">
                  <a:extLst>
                    <a:ext uri="{FF2B5EF4-FFF2-40B4-BE49-F238E27FC236}">
                      <a16:creationId xmlns:a16="http://schemas.microsoft.com/office/drawing/2014/main" id="{351979AA-3E1F-4AD4-A079-471CC6A42C28}"/>
                    </a:ext>
                  </a:extLst>
                </p:cNvPr>
                <p:cNvSpPr/>
                <p:nvPr/>
              </p:nvSpPr>
              <p:spPr>
                <a:xfrm>
                  <a:off x="2195737" y="5121188"/>
                  <a:ext cx="450922" cy="894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843" h="1789890">
                      <a:moveTo>
                        <a:pt x="0" y="0"/>
                      </a:moveTo>
                      <a:lnTo>
                        <a:pt x="897414" y="0"/>
                      </a:lnTo>
                      <a:lnTo>
                        <a:pt x="901843" y="212596"/>
                      </a:lnTo>
                      <a:lnTo>
                        <a:pt x="895045" y="1789890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6">
                        <a:lumMod val="30000"/>
                        <a:lumOff val="70000"/>
                      </a:schemeClr>
                    </a:gs>
                    <a:gs pos="100000">
                      <a:schemeClr val="accent6">
                        <a:lumMod val="30000"/>
                        <a:lumOff val="70000"/>
                      </a:schemeClr>
                    </a:gs>
                  </a:gsLst>
                  <a:lin ang="19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ea typeface="+mj-ea"/>
                  </a:endParaRPr>
                </a:p>
              </p:txBody>
            </p:sp>
            <p:sp>
              <p:nvSpPr>
                <p:cNvPr id="22" name="Rectangle 8">
                  <a:extLst>
                    <a:ext uri="{FF2B5EF4-FFF2-40B4-BE49-F238E27FC236}">
                      <a16:creationId xmlns:a16="http://schemas.microsoft.com/office/drawing/2014/main" id="{63E24784-723C-48C7-84C3-424A29D9A4C9}"/>
                    </a:ext>
                  </a:extLst>
                </p:cNvPr>
                <p:cNvSpPr/>
                <p:nvPr/>
              </p:nvSpPr>
              <p:spPr>
                <a:xfrm>
                  <a:off x="2195736" y="5121188"/>
                  <a:ext cx="448123" cy="895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246" h="1791906">
                      <a:moveTo>
                        <a:pt x="0" y="0"/>
                      </a:moveTo>
                      <a:lnTo>
                        <a:pt x="440115" y="0"/>
                      </a:lnTo>
                      <a:lnTo>
                        <a:pt x="452263" y="212596"/>
                      </a:lnTo>
                      <a:lnTo>
                        <a:pt x="896246" y="1791906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6">
                        <a:lumMod val="20000"/>
                        <a:lumOff val="80000"/>
                      </a:schemeClr>
                    </a:gs>
                    <a:gs pos="100000">
                      <a:schemeClr val="accent6">
                        <a:lumMod val="20000"/>
                        <a:lumOff val="80000"/>
                      </a:schemeClr>
                    </a:gs>
                  </a:gsLst>
                  <a:lin ang="19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ea typeface="+mj-ea"/>
                  </a:endParaRPr>
                </a:p>
              </p:txBody>
            </p:sp>
            <p:sp>
              <p:nvSpPr>
                <p:cNvPr id="23" name="Rectangle 8">
                  <a:extLst>
                    <a:ext uri="{FF2B5EF4-FFF2-40B4-BE49-F238E27FC236}">
                      <a16:creationId xmlns:a16="http://schemas.microsoft.com/office/drawing/2014/main" id="{1EE0F6F9-6339-46EF-9DC5-DA4E360D5E2C}"/>
                    </a:ext>
                  </a:extLst>
                </p:cNvPr>
                <p:cNvSpPr/>
                <p:nvPr/>
              </p:nvSpPr>
              <p:spPr>
                <a:xfrm>
                  <a:off x="2542419" y="5815404"/>
                  <a:ext cx="203587" cy="204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1810" h="1800199">
                      <a:moveTo>
                        <a:pt x="229620" y="140779"/>
                      </a:moveTo>
                      <a:cubicBezTo>
                        <a:pt x="334730" y="140779"/>
                        <a:pt x="422984" y="212958"/>
                        <a:pt x="445844" y="310765"/>
                      </a:cubicBezTo>
                      <a:lnTo>
                        <a:pt x="454300" y="310765"/>
                      </a:lnTo>
                      <a:lnTo>
                        <a:pt x="462757" y="310765"/>
                      </a:lnTo>
                      <a:cubicBezTo>
                        <a:pt x="485617" y="212958"/>
                        <a:pt x="573869" y="140779"/>
                        <a:pt x="678980" y="140779"/>
                      </a:cubicBezTo>
                      <a:cubicBezTo>
                        <a:pt x="784090" y="140779"/>
                        <a:pt x="872344" y="212958"/>
                        <a:pt x="895204" y="310765"/>
                      </a:cubicBezTo>
                      <a:lnTo>
                        <a:pt x="903659" y="310765"/>
                      </a:lnTo>
                      <a:lnTo>
                        <a:pt x="903660" y="310765"/>
                      </a:lnTo>
                      <a:lnTo>
                        <a:pt x="912116" y="310765"/>
                      </a:lnTo>
                      <a:cubicBezTo>
                        <a:pt x="934976" y="212958"/>
                        <a:pt x="1023228" y="140779"/>
                        <a:pt x="1128339" y="140779"/>
                      </a:cubicBezTo>
                      <a:cubicBezTo>
                        <a:pt x="1233450" y="140779"/>
                        <a:pt x="1321703" y="212958"/>
                        <a:pt x="1344563" y="310765"/>
                      </a:cubicBezTo>
                      <a:lnTo>
                        <a:pt x="1353019" y="310765"/>
                      </a:lnTo>
                      <a:lnTo>
                        <a:pt x="1361476" y="310765"/>
                      </a:lnTo>
                      <a:cubicBezTo>
                        <a:pt x="1384336" y="212958"/>
                        <a:pt x="1472588" y="140779"/>
                        <a:pt x="1577699" y="140779"/>
                      </a:cubicBezTo>
                      <a:cubicBezTo>
                        <a:pt x="1680932" y="140779"/>
                        <a:pt x="1767904" y="210402"/>
                        <a:pt x="1791810" y="305762"/>
                      </a:cubicBezTo>
                      <a:lnTo>
                        <a:pt x="901188" y="1800199"/>
                      </a:lnTo>
                      <a:lnTo>
                        <a:pt x="13460" y="310615"/>
                      </a:lnTo>
                      <a:cubicBezTo>
                        <a:pt x="36351" y="212881"/>
                        <a:pt x="124565" y="140779"/>
                        <a:pt x="229620" y="140779"/>
                      </a:cubicBezTo>
                      <a:close/>
                      <a:moveTo>
                        <a:pt x="0" y="0"/>
                      </a:moveTo>
                      <a:lnTo>
                        <a:pt x="1" y="0"/>
                      </a:lnTo>
                      <a:lnTo>
                        <a:pt x="4940" y="0"/>
                      </a:lnTo>
                      <a:lnTo>
                        <a:pt x="4940" y="296318"/>
                      </a:lnTo>
                      <a:lnTo>
                        <a:pt x="1012" y="289727"/>
                      </a:lnTo>
                      <a:lnTo>
                        <a:pt x="1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close/>
                    </a:path>
                  </a:pathLst>
                </a:custGeom>
                <a:gradFill>
                  <a:gsLst>
                    <a:gs pos="15000">
                      <a:schemeClr val="accent6">
                        <a:lumMod val="50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ea typeface="+mj-ea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0C63B24-CFA6-4441-B0A8-65323CF457FC}"/>
                  </a:ext>
                </a:extLst>
              </p:cNvPr>
              <p:cNvGrpSpPr/>
              <p:nvPr/>
            </p:nvGrpSpPr>
            <p:grpSpPr>
              <a:xfrm>
                <a:off x="6012160" y="2852936"/>
                <a:ext cx="707640" cy="3348900"/>
                <a:chOff x="6012160" y="2852936"/>
                <a:chExt cx="707640" cy="3348900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E17C75E5-CE08-46D4-8EDD-6DCB6A60B251}"/>
                    </a:ext>
                  </a:extLst>
                </p:cNvPr>
                <p:cNvGrpSpPr/>
                <p:nvPr/>
              </p:nvGrpSpPr>
              <p:grpSpPr>
                <a:xfrm>
                  <a:off x="6012160" y="5074485"/>
                  <a:ext cx="707640" cy="1127351"/>
                  <a:chOff x="6012160" y="5074485"/>
                  <a:chExt cx="707640" cy="1127351"/>
                </a:xfrm>
              </p:grpSpPr>
              <p:sp>
                <p:nvSpPr>
                  <p:cNvPr id="16" name="Rectangle 2">
                    <a:extLst>
                      <a:ext uri="{FF2B5EF4-FFF2-40B4-BE49-F238E27FC236}">
                        <a16:creationId xmlns:a16="http://schemas.microsoft.com/office/drawing/2014/main" id="{EE5C985F-3C08-4E51-B4E9-A0EBAE5BB26A}"/>
                      </a:ext>
                    </a:extLst>
                  </p:cNvPr>
                  <p:cNvSpPr/>
                  <p:nvPr/>
                </p:nvSpPr>
                <p:spPr>
                  <a:xfrm>
                    <a:off x="6012160" y="5074486"/>
                    <a:ext cx="237600" cy="1121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1061" h="4392488">
                        <a:moveTo>
                          <a:pt x="0" y="0"/>
                        </a:moveTo>
                        <a:lnTo>
                          <a:pt x="571061" y="0"/>
                        </a:lnTo>
                        <a:lnTo>
                          <a:pt x="571061" y="4392488"/>
                        </a:lnTo>
                        <a:lnTo>
                          <a:pt x="560315" y="4392488"/>
                        </a:lnTo>
                        <a:cubicBezTo>
                          <a:pt x="531263" y="4268191"/>
                          <a:pt x="419108" y="4176464"/>
                          <a:pt x="285530" y="4176464"/>
                        </a:cubicBezTo>
                        <a:cubicBezTo>
                          <a:pt x="151952" y="4176464"/>
                          <a:pt x="39798" y="4268191"/>
                          <a:pt x="10747" y="4392488"/>
                        </a:cubicBezTo>
                        <a:lnTo>
                          <a:pt x="0" y="439248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>
                      <a:ea typeface="+mj-ea"/>
                    </a:endParaRPr>
                  </a:p>
                </p:txBody>
              </p:sp>
              <p:sp>
                <p:nvSpPr>
                  <p:cNvPr id="17" name="Rectangle 2">
                    <a:extLst>
                      <a:ext uri="{FF2B5EF4-FFF2-40B4-BE49-F238E27FC236}">
                        <a16:creationId xmlns:a16="http://schemas.microsoft.com/office/drawing/2014/main" id="{D9482157-AFC2-4C58-AF06-A125D70797B8}"/>
                      </a:ext>
                    </a:extLst>
                  </p:cNvPr>
                  <p:cNvSpPr/>
                  <p:nvPr/>
                </p:nvSpPr>
                <p:spPr>
                  <a:xfrm>
                    <a:off x="6249871" y="5074485"/>
                    <a:ext cx="237600" cy="1121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1061" h="4392488">
                        <a:moveTo>
                          <a:pt x="0" y="0"/>
                        </a:moveTo>
                        <a:lnTo>
                          <a:pt x="571061" y="0"/>
                        </a:lnTo>
                        <a:lnTo>
                          <a:pt x="571061" y="4392488"/>
                        </a:lnTo>
                        <a:lnTo>
                          <a:pt x="560315" y="4392488"/>
                        </a:lnTo>
                        <a:cubicBezTo>
                          <a:pt x="531263" y="4268191"/>
                          <a:pt x="419108" y="4176464"/>
                          <a:pt x="285530" y="4176464"/>
                        </a:cubicBezTo>
                        <a:cubicBezTo>
                          <a:pt x="151952" y="4176464"/>
                          <a:pt x="39798" y="4268191"/>
                          <a:pt x="10747" y="4392488"/>
                        </a:cubicBezTo>
                        <a:lnTo>
                          <a:pt x="0" y="439248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>
                      <a:ea typeface="+mj-ea"/>
                    </a:endParaRPr>
                  </a:p>
                </p:txBody>
              </p:sp>
              <p:sp>
                <p:nvSpPr>
                  <p:cNvPr id="18" name="Rectangle 2">
                    <a:extLst>
                      <a:ext uri="{FF2B5EF4-FFF2-40B4-BE49-F238E27FC236}">
                        <a16:creationId xmlns:a16="http://schemas.microsoft.com/office/drawing/2014/main" id="{9D65716A-ED71-4E38-A03A-FC8F3777B396}"/>
                      </a:ext>
                    </a:extLst>
                  </p:cNvPr>
                  <p:cNvSpPr/>
                  <p:nvPr/>
                </p:nvSpPr>
                <p:spPr>
                  <a:xfrm>
                    <a:off x="6482200" y="5079873"/>
                    <a:ext cx="237600" cy="1121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1061" h="4392488">
                        <a:moveTo>
                          <a:pt x="0" y="0"/>
                        </a:moveTo>
                        <a:lnTo>
                          <a:pt x="571061" y="0"/>
                        </a:lnTo>
                        <a:lnTo>
                          <a:pt x="571061" y="4392488"/>
                        </a:lnTo>
                        <a:lnTo>
                          <a:pt x="560315" y="4392488"/>
                        </a:lnTo>
                        <a:cubicBezTo>
                          <a:pt x="531263" y="4268191"/>
                          <a:pt x="419108" y="4176464"/>
                          <a:pt x="285530" y="4176464"/>
                        </a:cubicBezTo>
                        <a:cubicBezTo>
                          <a:pt x="151952" y="4176464"/>
                          <a:pt x="39798" y="4268191"/>
                          <a:pt x="10747" y="4392488"/>
                        </a:cubicBezTo>
                        <a:lnTo>
                          <a:pt x="0" y="439248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>
                      <a:ea typeface="+mj-ea"/>
                    </a:endParaRPr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B39A9241-39E2-4272-B389-B34C14914D78}"/>
                    </a:ext>
                  </a:extLst>
                </p:cNvPr>
                <p:cNvGrpSpPr/>
                <p:nvPr/>
              </p:nvGrpSpPr>
              <p:grpSpPr>
                <a:xfrm>
                  <a:off x="6012160" y="2852936"/>
                  <a:ext cx="707640" cy="2237706"/>
                  <a:chOff x="6012160" y="2852936"/>
                  <a:chExt cx="707640" cy="2237706"/>
                </a:xfrm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09099238-A69E-4AAB-B6D4-DC2D521D72F9}"/>
                      </a:ext>
                    </a:extLst>
                  </p:cNvPr>
                  <p:cNvSpPr/>
                  <p:nvPr/>
                </p:nvSpPr>
                <p:spPr>
                  <a:xfrm>
                    <a:off x="6482200" y="2858320"/>
                    <a:ext cx="237600" cy="2232322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>
                      <a:ea typeface="+mj-ea"/>
                    </a:endParaRPr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132AA088-2BD3-4D3D-9F5A-F17EAEA60043}"/>
                      </a:ext>
                    </a:extLst>
                  </p:cNvPr>
                  <p:cNvSpPr/>
                  <p:nvPr/>
                </p:nvSpPr>
                <p:spPr>
                  <a:xfrm>
                    <a:off x="6250133" y="2852936"/>
                    <a:ext cx="237600" cy="2232322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>
                      <a:ea typeface="+mj-ea"/>
                    </a:endParaRP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A31FA620-5E20-4512-A102-15A956E44C9A}"/>
                      </a:ext>
                    </a:extLst>
                  </p:cNvPr>
                  <p:cNvSpPr/>
                  <p:nvPr/>
                </p:nvSpPr>
                <p:spPr>
                  <a:xfrm>
                    <a:off x="6012160" y="2852936"/>
                    <a:ext cx="237600" cy="2232322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 dirty="0">
                      <a:ea typeface="+mj-ea"/>
                    </a:endParaRPr>
                  </a:p>
                </p:txBody>
              </p:sp>
            </p:grpSp>
          </p:grpSp>
          <p:sp>
            <p:nvSpPr>
              <p:cNvPr id="9" name="Hexagon 1">
                <a:extLst>
                  <a:ext uri="{FF2B5EF4-FFF2-40B4-BE49-F238E27FC236}">
                    <a16:creationId xmlns:a16="http://schemas.microsoft.com/office/drawing/2014/main" id="{E754CEF8-F9C6-4025-8427-503266392BE6}"/>
                  </a:ext>
                </a:extLst>
              </p:cNvPr>
              <p:cNvSpPr/>
              <p:nvPr/>
            </p:nvSpPr>
            <p:spPr>
              <a:xfrm rot="10800000" flipH="1" flipV="1">
                <a:off x="6012421" y="2713784"/>
                <a:ext cx="713024" cy="278304"/>
              </a:xfrm>
              <a:custGeom>
                <a:avLst/>
                <a:gdLst>
                  <a:gd name="connsiteX0" fmla="*/ 0 w 713024"/>
                  <a:gd name="connsiteY0" fmla="*/ 277692 h 555383"/>
                  <a:gd name="connsiteX1" fmla="*/ 138846 w 713024"/>
                  <a:gd name="connsiteY1" fmla="*/ 0 h 555383"/>
                  <a:gd name="connsiteX2" fmla="*/ 574178 w 713024"/>
                  <a:gd name="connsiteY2" fmla="*/ 0 h 555383"/>
                  <a:gd name="connsiteX3" fmla="*/ 713024 w 713024"/>
                  <a:gd name="connsiteY3" fmla="*/ 277692 h 555383"/>
                  <a:gd name="connsiteX4" fmla="*/ 574178 w 713024"/>
                  <a:gd name="connsiteY4" fmla="*/ 555383 h 555383"/>
                  <a:gd name="connsiteX5" fmla="*/ 138846 w 713024"/>
                  <a:gd name="connsiteY5" fmla="*/ 555383 h 555383"/>
                  <a:gd name="connsiteX6" fmla="*/ 0 w 713024"/>
                  <a:gd name="connsiteY6" fmla="*/ 277692 h 555383"/>
                  <a:gd name="connsiteX0" fmla="*/ 0 w 713024"/>
                  <a:gd name="connsiteY0" fmla="*/ 277692 h 555383"/>
                  <a:gd name="connsiteX1" fmla="*/ 138846 w 713024"/>
                  <a:gd name="connsiteY1" fmla="*/ 0 h 555383"/>
                  <a:gd name="connsiteX2" fmla="*/ 574178 w 713024"/>
                  <a:gd name="connsiteY2" fmla="*/ 0 h 555383"/>
                  <a:gd name="connsiteX3" fmla="*/ 713024 w 713024"/>
                  <a:gd name="connsiteY3" fmla="*/ 277692 h 555383"/>
                  <a:gd name="connsiteX4" fmla="*/ 574178 w 713024"/>
                  <a:gd name="connsiteY4" fmla="*/ 555383 h 555383"/>
                  <a:gd name="connsiteX5" fmla="*/ 231715 w 713024"/>
                  <a:gd name="connsiteY5" fmla="*/ 555383 h 555383"/>
                  <a:gd name="connsiteX6" fmla="*/ 0 w 713024"/>
                  <a:gd name="connsiteY6" fmla="*/ 277692 h 555383"/>
                  <a:gd name="connsiteX0" fmla="*/ 0 w 713024"/>
                  <a:gd name="connsiteY0" fmla="*/ 277692 h 555383"/>
                  <a:gd name="connsiteX1" fmla="*/ 138846 w 713024"/>
                  <a:gd name="connsiteY1" fmla="*/ 0 h 555383"/>
                  <a:gd name="connsiteX2" fmla="*/ 574178 w 713024"/>
                  <a:gd name="connsiteY2" fmla="*/ 0 h 555383"/>
                  <a:gd name="connsiteX3" fmla="*/ 713024 w 713024"/>
                  <a:gd name="connsiteY3" fmla="*/ 277692 h 555383"/>
                  <a:gd name="connsiteX4" fmla="*/ 490834 w 713024"/>
                  <a:gd name="connsiteY4" fmla="*/ 553001 h 555383"/>
                  <a:gd name="connsiteX5" fmla="*/ 231715 w 713024"/>
                  <a:gd name="connsiteY5" fmla="*/ 555383 h 555383"/>
                  <a:gd name="connsiteX6" fmla="*/ 0 w 713024"/>
                  <a:gd name="connsiteY6" fmla="*/ 277692 h 555383"/>
                  <a:gd name="connsiteX0" fmla="*/ 0 w 713024"/>
                  <a:gd name="connsiteY0" fmla="*/ 277692 h 555383"/>
                  <a:gd name="connsiteX1" fmla="*/ 217427 w 713024"/>
                  <a:gd name="connsiteY1" fmla="*/ 0 h 555383"/>
                  <a:gd name="connsiteX2" fmla="*/ 574178 w 713024"/>
                  <a:gd name="connsiteY2" fmla="*/ 0 h 555383"/>
                  <a:gd name="connsiteX3" fmla="*/ 713024 w 713024"/>
                  <a:gd name="connsiteY3" fmla="*/ 277692 h 555383"/>
                  <a:gd name="connsiteX4" fmla="*/ 490834 w 713024"/>
                  <a:gd name="connsiteY4" fmla="*/ 553001 h 555383"/>
                  <a:gd name="connsiteX5" fmla="*/ 231715 w 713024"/>
                  <a:gd name="connsiteY5" fmla="*/ 555383 h 555383"/>
                  <a:gd name="connsiteX6" fmla="*/ 0 w 713024"/>
                  <a:gd name="connsiteY6" fmla="*/ 277692 h 555383"/>
                  <a:gd name="connsiteX0" fmla="*/ 0 w 713024"/>
                  <a:gd name="connsiteY0" fmla="*/ 277692 h 555383"/>
                  <a:gd name="connsiteX1" fmla="*/ 217427 w 713024"/>
                  <a:gd name="connsiteY1" fmla="*/ 0 h 555383"/>
                  <a:gd name="connsiteX2" fmla="*/ 478928 w 713024"/>
                  <a:gd name="connsiteY2" fmla="*/ 7144 h 555383"/>
                  <a:gd name="connsiteX3" fmla="*/ 713024 w 713024"/>
                  <a:gd name="connsiteY3" fmla="*/ 277692 h 555383"/>
                  <a:gd name="connsiteX4" fmla="*/ 490834 w 713024"/>
                  <a:gd name="connsiteY4" fmla="*/ 553001 h 555383"/>
                  <a:gd name="connsiteX5" fmla="*/ 231715 w 713024"/>
                  <a:gd name="connsiteY5" fmla="*/ 555383 h 555383"/>
                  <a:gd name="connsiteX6" fmla="*/ 0 w 713024"/>
                  <a:gd name="connsiteY6" fmla="*/ 277692 h 555383"/>
                  <a:gd name="connsiteX0" fmla="*/ 0 w 713024"/>
                  <a:gd name="connsiteY0" fmla="*/ 277692 h 555383"/>
                  <a:gd name="connsiteX1" fmla="*/ 217427 w 713024"/>
                  <a:gd name="connsiteY1" fmla="*/ 0 h 555383"/>
                  <a:gd name="connsiteX2" fmla="*/ 486072 w 713024"/>
                  <a:gd name="connsiteY2" fmla="*/ 0 h 555383"/>
                  <a:gd name="connsiteX3" fmla="*/ 713024 w 713024"/>
                  <a:gd name="connsiteY3" fmla="*/ 277692 h 555383"/>
                  <a:gd name="connsiteX4" fmla="*/ 490834 w 713024"/>
                  <a:gd name="connsiteY4" fmla="*/ 553001 h 555383"/>
                  <a:gd name="connsiteX5" fmla="*/ 231715 w 713024"/>
                  <a:gd name="connsiteY5" fmla="*/ 555383 h 555383"/>
                  <a:gd name="connsiteX6" fmla="*/ 0 w 713024"/>
                  <a:gd name="connsiteY6" fmla="*/ 277692 h 555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3024" h="555383">
                    <a:moveTo>
                      <a:pt x="0" y="277692"/>
                    </a:moveTo>
                    <a:lnTo>
                      <a:pt x="217427" y="0"/>
                    </a:lnTo>
                    <a:lnTo>
                      <a:pt x="486072" y="0"/>
                    </a:lnTo>
                    <a:lnTo>
                      <a:pt x="713024" y="277692"/>
                    </a:lnTo>
                    <a:lnTo>
                      <a:pt x="490834" y="553001"/>
                    </a:lnTo>
                    <a:lnTo>
                      <a:pt x="231715" y="555383"/>
                    </a:lnTo>
                    <a:lnTo>
                      <a:pt x="0" y="277692"/>
                    </a:lnTo>
                    <a:close/>
                  </a:path>
                </a:pathLst>
              </a:custGeom>
              <a:blipFill dpi="0" rotWithShape="1">
                <a:blip r:embed="rId2"/>
                <a:srcRect/>
                <a:tile tx="0" ty="0" sx="1000" sy="9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ea typeface="+mj-ea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B02EB5C-4BBD-471F-B760-0199148DE77A}"/>
                  </a:ext>
                </a:extLst>
              </p:cNvPr>
              <p:cNvSpPr/>
              <p:nvPr/>
            </p:nvSpPr>
            <p:spPr>
              <a:xfrm>
                <a:off x="6270232" y="2798936"/>
                <a:ext cx="197403" cy="108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ea typeface="+mj-ea"/>
                </a:endParaRPr>
              </a:p>
            </p:txBody>
          </p:sp>
        </p:grpSp>
      </p:grpSp>
      <p:sp>
        <p:nvSpPr>
          <p:cNvPr id="24" name="Rectangle 56">
            <a:extLst>
              <a:ext uri="{FF2B5EF4-FFF2-40B4-BE49-F238E27FC236}">
                <a16:creationId xmlns:a16="http://schemas.microsoft.com/office/drawing/2014/main" id="{E198698F-2F5E-4218-9AAA-F4565A3CF802}"/>
              </a:ext>
            </a:extLst>
          </p:cNvPr>
          <p:cNvSpPr/>
          <p:nvPr/>
        </p:nvSpPr>
        <p:spPr>
          <a:xfrm rot="10800000">
            <a:off x="5301793" y="3099058"/>
            <a:ext cx="2484002" cy="2984042"/>
          </a:xfrm>
          <a:custGeom>
            <a:avLst/>
            <a:gdLst/>
            <a:ahLst/>
            <a:cxnLst/>
            <a:rect l="l" t="t" r="r" b="b"/>
            <a:pathLst>
              <a:path w="2484001" h="2984041">
                <a:moveTo>
                  <a:pt x="198155" y="398133"/>
                </a:moveTo>
                <a:cubicBezTo>
                  <a:pt x="251227" y="398133"/>
                  <a:pt x="294251" y="355109"/>
                  <a:pt x="294251" y="302037"/>
                </a:cubicBezTo>
                <a:cubicBezTo>
                  <a:pt x="294251" y="248965"/>
                  <a:pt x="251227" y="205941"/>
                  <a:pt x="198155" y="205941"/>
                </a:cubicBezTo>
                <a:cubicBezTo>
                  <a:pt x="145083" y="205941"/>
                  <a:pt x="102059" y="248965"/>
                  <a:pt x="102059" y="302037"/>
                </a:cubicBezTo>
                <a:cubicBezTo>
                  <a:pt x="102059" y="355109"/>
                  <a:pt x="145083" y="398133"/>
                  <a:pt x="198155" y="398133"/>
                </a:cubicBezTo>
                <a:close/>
                <a:moveTo>
                  <a:pt x="198155" y="816128"/>
                </a:moveTo>
                <a:cubicBezTo>
                  <a:pt x="251227" y="816128"/>
                  <a:pt x="294251" y="773104"/>
                  <a:pt x="294251" y="720032"/>
                </a:cubicBezTo>
                <a:cubicBezTo>
                  <a:pt x="294251" y="666960"/>
                  <a:pt x="251227" y="623936"/>
                  <a:pt x="198155" y="623936"/>
                </a:cubicBezTo>
                <a:cubicBezTo>
                  <a:pt x="145083" y="623936"/>
                  <a:pt x="102059" y="666960"/>
                  <a:pt x="102059" y="720032"/>
                </a:cubicBezTo>
                <a:cubicBezTo>
                  <a:pt x="102059" y="773104"/>
                  <a:pt x="145083" y="816128"/>
                  <a:pt x="198155" y="816128"/>
                </a:cubicBezTo>
                <a:close/>
                <a:moveTo>
                  <a:pt x="198155" y="1234123"/>
                </a:moveTo>
                <a:cubicBezTo>
                  <a:pt x="251227" y="1234123"/>
                  <a:pt x="294251" y="1191099"/>
                  <a:pt x="294251" y="1138027"/>
                </a:cubicBezTo>
                <a:cubicBezTo>
                  <a:pt x="294251" y="1084955"/>
                  <a:pt x="251227" y="1041931"/>
                  <a:pt x="198155" y="1041931"/>
                </a:cubicBezTo>
                <a:cubicBezTo>
                  <a:pt x="145083" y="1041931"/>
                  <a:pt x="102059" y="1084955"/>
                  <a:pt x="102059" y="1138027"/>
                </a:cubicBezTo>
                <a:cubicBezTo>
                  <a:pt x="102059" y="1191099"/>
                  <a:pt x="145083" y="1234123"/>
                  <a:pt x="198155" y="1234123"/>
                </a:cubicBezTo>
                <a:close/>
                <a:moveTo>
                  <a:pt x="198155" y="1652118"/>
                </a:moveTo>
                <a:cubicBezTo>
                  <a:pt x="251227" y="1652118"/>
                  <a:pt x="294251" y="1609094"/>
                  <a:pt x="294251" y="1556022"/>
                </a:cubicBezTo>
                <a:cubicBezTo>
                  <a:pt x="294251" y="1502950"/>
                  <a:pt x="251227" y="1459926"/>
                  <a:pt x="198155" y="1459926"/>
                </a:cubicBezTo>
                <a:cubicBezTo>
                  <a:pt x="145083" y="1459926"/>
                  <a:pt x="102059" y="1502950"/>
                  <a:pt x="102059" y="1556022"/>
                </a:cubicBezTo>
                <a:cubicBezTo>
                  <a:pt x="102059" y="1609094"/>
                  <a:pt x="145083" y="1652118"/>
                  <a:pt x="198155" y="1652118"/>
                </a:cubicBezTo>
                <a:close/>
                <a:moveTo>
                  <a:pt x="198155" y="2070113"/>
                </a:moveTo>
                <a:cubicBezTo>
                  <a:pt x="251227" y="2070113"/>
                  <a:pt x="294251" y="2027089"/>
                  <a:pt x="294251" y="1974017"/>
                </a:cubicBezTo>
                <a:cubicBezTo>
                  <a:pt x="294251" y="1920945"/>
                  <a:pt x="251227" y="1877921"/>
                  <a:pt x="198155" y="1877921"/>
                </a:cubicBezTo>
                <a:cubicBezTo>
                  <a:pt x="145083" y="1877921"/>
                  <a:pt x="102059" y="1920945"/>
                  <a:pt x="102059" y="1974017"/>
                </a:cubicBezTo>
                <a:cubicBezTo>
                  <a:pt x="102059" y="2027089"/>
                  <a:pt x="145083" y="2070113"/>
                  <a:pt x="198155" y="2070113"/>
                </a:cubicBezTo>
                <a:close/>
                <a:moveTo>
                  <a:pt x="198155" y="2488108"/>
                </a:moveTo>
                <a:cubicBezTo>
                  <a:pt x="251227" y="2488108"/>
                  <a:pt x="294251" y="2445084"/>
                  <a:pt x="294251" y="2392012"/>
                </a:cubicBezTo>
                <a:cubicBezTo>
                  <a:pt x="294251" y="2338940"/>
                  <a:pt x="251227" y="2295916"/>
                  <a:pt x="198155" y="2295916"/>
                </a:cubicBezTo>
                <a:cubicBezTo>
                  <a:pt x="145083" y="2295916"/>
                  <a:pt x="102059" y="2338940"/>
                  <a:pt x="102059" y="2392012"/>
                </a:cubicBezTo>
                <a:cubicBezTo>
                  <a:pt x="102059" y="2445084"/>
                  <a:pt x="145083" y="2488108"/>
                  <a:pt x="198155" y="2488108"/>
                </a:cubicBezTo>
                <a:close/>
                <a:moveTo>
                  <a:pt x="0" y="2984041"/>
                </a:moveTo>
                <a:lnTo>
                  <a:pt x="0" y="0"/>
                </a:lnTo>
                <a:lnTo>
                  <a:pt x="2484001" y="0"/>
                </a:lnTo>
                <a:lnTo>
                  <a:pt x="2484001" y="5000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25" name="Rectangle 56">
            <a:extLst>
              <a:ext uri="{FF2B5EF4-FFF2-40B4-BE49-F238E27FC236}">
                <a16:creationId xmlns:a16="http://schemas.microsoft.com/office/drawing/2014/main" id="{58B90DE3-6B76-409F-9B38-75B75D4B4136}"/>
              </a:ext>
            </a:extLst>
          </p:cNvPr>
          <p:cNvSpPr/>
          <p:nvPr/>
        </p:nvSpPr>
        <p:spPr>
          <a:xfrm>
            <a:off x="4864656" y="1928218"/>
            <a:ext cx="1838581" cy="2359781"/>
          </a:xfrm>
          <a:custGeom>
            <a:avLst/>
            <a:gdLst/>
            <a:ahLst/>
            <a:cxnLst/>
            <a:rect l="l" t="t" r="r" b="b"/>
            <a:pathLst>
              <a:path w="2484001" h="3216063">
                <a:moveTo>
                  <a:pt x="0" y="0"/>
                </a:moveTo>
                <a:lnTo>
                  <a:pt x="2484001" y="0"/>
                </a:lnTo>
                <a:lnTo>
                  <a:pt x="2484001" y="232022"/>
                </a:lnTo>
                <a:lnTo>
                  <a:pt x="2484001" y="500040"/>
                </a:lnTo>
                <a:lnTo>
                  <a:pt x="2484001" y="732062"/>
                </a:lnTo>
                <a:lnTo>
                  <a:pt x="0" y="3216063"/>
                </a:lnTo>
                <a:lnTo>
                  <a:pt x="0" y="2984041"/>
                </a:lnTo>
                <a:lnTo>
                  <a:pt x="0" y="2320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26" name="Rectangle 56">
            <a:extLst>
              <a:ext uri="{FF2B5EF4-FFF2-40B4-BE49-F238E27FC236}">
                <a16:creationId xmlns:a16="http://schemas.microsoft.com/office/drawing/2014/main" id="{76A7CCD9-F665-4CA4-96D5-4784A9893C65}"/>
              </a:ext>
            </a:extLst>
          </p:cNvPr>
          <p:cNvSpPr/>
          <p:nvPr/>
        </p:nvSpPr>
        <p:spPr>
          <a:xfrm rot="10800000">
            <a:off x="5493946" y="3829236"/>
            <a:ext cx="1768867" cy="2124949"/>
          </a:xfrm>
          <a:custGeom>
            <a:avLst/>
            <a:gdLst/>
            <a:ahLst/>
            <a:cxnLst/>
            <a:rect l="l" t="t" r="r" b="b"/>
            <a:pathLst>
              <a:path w="2484001" h="2984041">
                <a:moveTo>
                  <a:pt x="0" y="0"/>
                </a:moveTo>
                <a:lnTo>
                  <a:pt x="2484001" y="0"/>
                </a:lnTo>
                <a:lnTo>
                  <a:pt x="2484001" y="500040"/>
                </a:lnTo>
                <a:lnTo>
                  <a:pt x="0" y="29840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27" name="Rectangle 56">
            <a:extLst>
              <a:ext uri="{FF2B5EF4-FFF2-40B4-BE49-F238E27FC236}">
                <a16:creationId xmlns:a16="http://schemas.microsoft.com/office/drawing/2014/main" id="{43817861-7C95-4913-9E0A-9FF3855BA999}"/>
              </a:ext>
            </a:extLst>
          </p:cNvPr>
          <p:cNvSpPr/>
          <p:nvPr/>
        </p:nvSpPr>
        <p:spPr>
          <a:xfrm rot="10800000">
            <a:off x="5491483" y="3846854"/>
            <a:ext cx="1768867" cy="2124949"/>
          </a:xfrm>
          <a:custGeom>
            <a:avLst/>
            <a:gdLst/>
            <a:ahLst/>
            <a:cxnLst/>
            <a:rect l="l" t="t" r="r" b="b"/>
            <a:pathLst>
              <a:path w="2484001" h="2984041">
                <a:moveTo>
                  <a:pt x="0" y="0"/>
                </a:moveTo>
                <a:lnTo>
                  <a:pt x="2484001" y="0"/>
                </a:lnTo>
                <a:lnTo>
                  <a:pt x="2484001" y="500040"/>
                </a:lnTo>
                <a:lnTo>
                  <a:pt x="0" y="29840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1064FB-62A0-4150-96D9-32F176A45AC4}"/>
              </a:ext>
            </a:extLst>
          </p:cNvPr>
          <p:cNvSpPr txBox="1"/>
          <p:nvPr/>
        </p:nvSpPr>
        <p:spPr>
          <a:xfrm>
            <a:off x="4842768" y="2198444"/>
            <a:ext cx="18746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accent1"/>
                </a:solidFill>
                <a:latin typeface="Bahnschrift SemiLight Condensed" panose="020B0502040204020203" pitchFamily="34" charset="0"/>
                <a:ea typeface="+mj-ea"/>
                <a:cs typeface="Arial" pitchFamily="34" charset="0"/>
              </a:rPr>
              <a:t>Penjelasan Data</a:t>
            </a:r>
            <a:endParaRPr lang="ko-KR" altLang="en-US" sz="3200" dirty="0">
              <a:solidFill>
                <a:schemeClr val="accent1"/>
              </a:solidFill>
              <a:latin typeface="Bahnschrift SemiLight Condensed" panose="020B0502040204020203" pitchFamily="34" charset="0"/>
              <a:ea typeface="+mj-ea"/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206016-3254-4C6D-A4C3-E86852FD08E9}"/>
              </a:ext>
            </a:extLst>
          </p:cNvPr>
          <p:cNvSpPr txBox="1"/>
          <p:nvPr/>
        </p:nvSpPr>
        <p:spPr>
          <a:xfrm>
            <a:off x="5630770" y="4800899"/>
            <a:ext cx="1597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smtClean="0">
                <a:solidFill>
                  <a:schemeClr val="accent4"/>
                </a:solidFill>
                <a:latin typeface="Bahnschrift SemiLight Condensed" panose="020B0502040204020203" pitchFamily="34" charset="0"/>
                <a:ea typeface="+mj-ea"/>
                <a:cs typeface="Arial" pitchFamily="34" charset="0"/>
              </a:rPr>
              <a:t>Tujuan</a:t>
            </a:r>
            <a:endParaRPr lang="ko-KR" altLang="en-US" sz="3200" dirty="0">
              <a:solidFill>
                <a:schemeClr val="accent4"/>
              </a:solidFill>
              <a:latin typeface="Bahnschrift SemiLight Condensed" panose="020B0502040204020203" pitchFamily="34" charset="0"/>
              <a:ea typeface="+mj-ea"/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5EF796-3C98-4158-9FD1-10DA8206AC23}"/>
              </a:ext>
            </a:extLst>
          </p:cNvPr>
          <p:cNvSpPr txBox="1"/>
          <p:nvPr/>
        </p:nvSpPr>
        <p:spPr>
          <a:xfrm>
            <a:off x="464214" y="2383487"/>
            <a:ext cx="36553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5"/>
                </a:solidFill>
                <a:latin typeface="Bahnschrift SemiLight Condensed" panose="020B0502040204020203" pitchFamily="34" charset="0"/>
              </a:rPr>
              <a:t>Data ini adalah data mengenai pelanggan-pelanggan yang melakukan churn pada perusahaan telekomunikasi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>
              <a:solidFill>
                <a:schemeClr val="accent5"/>
              </a:solidFill>
              <a:latin typeface="Bahnschrift SemiLight Condensed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5"/>
                </a:solidFill>
                <a:latin typeface="Bahnschrift SemiLight Condensed" panose="020B0502040204020203" pitchFamily="34" charset="0"/>
              </a:rPr>
              <a:t>Churn adalah kehilangan pelanggan atau pelanggan yang “pergi” atau tidak berlangganan lagi)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DD2A336-4578-4BEA-A1D6-34C0D7C91D0B}"/>
              </a:ext>
            </a:extLst>
          </p:cNvPr>
          <p:cNvSpPr txBox="1"/>
          <p:nvPr/>
        </p:nvSpPr>
        <p:spPr>
          <a:xfrm>
            <a:off x="7858354" y="4342124"/>
            <a:ext cx="3781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accent5"/>
                </a:solidFill>
                <a:latin typeface="Bahnschrift SemiLight Condensed" panose="020B0502040204020203" pitchFamily="34" charset="0"/>
              </a:rPr>
              <a:t>Perusahaan </a:t>
            </a:r>
            <a:r>
              <a:rPr lang="en-US">
                <a:solidFill>
                  <a:schemeClr val="accent5"/>
                </a:solidFill>
                <a:latin typeface="Bahnschrift SemiLight Condensed" panose="020B0502040204020203" pitchFamily="34" charset="0"/>
              </a:rPr>
              <a:t>ingin mengurangi jumlah pelanggan yang churn dengan memberikan penawaran menarik, bagi pelanggan yang berpotensi besar akan melakukan </a:t>
            </a:r>
            <a:r>
              <a:rPr lang="en-US" smtClean="0">
                <a:solidFill>
                  <a:schemeClr val="accent5"/>
                </a:solidFill>
                <a:latin typeface="Bahnschrift SemiLight Condensed" panose="020B0502040204020203" pitchFamily="34" charset="0"/>
              </a:rPr>
              <a:t>churn </a:t>
            </a:r>
            <a:endParaRPr lang="ko-KR" altLang="en-US" dirty="0">
              <a:solidFill>
                <a:schemeClr val="accent5"/>
              </a:solidFill>
              <a:latin typeface="Bahnschrift SemiLight Condensed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roup 259">
            <a:extLst>
              <a:ext uri="{FF2B5EF4-FFF2-40B4-BE49-F238E27FC236}">
                <a16:creationId xmlns:a16="http://schemas.microsoft.com/office/drawing/2014/main" id="{2F7FAFCB-2E8A-4CF6-BFD0-A81D61A59ADA}"/>
              </a:ext>
            </a:extLst>
          </p:cNvPr>
          <p:cNvGrpSpPr/>
          <p:nvPr/>
        </p:nvGrpSpPr>
        <p:grpSpPr>
          <a:xfrm>
            <a:off x="1210933" y="1907281"/>
            <a:ext cx="5141550" cy="3825533"/>
            <a:chOff x="1210933" y="1907281"/>
            <a:chExt cx="5141550" cy="38255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82CD9E3-236C-47FC-B5E7-8BB986ED258C}"/>
                </a:ext>
              </a:extLst>
            </p:cNvPr>
            <p:cNvGrpSpPr/>
            <p:nvPr/>
          </p:nvGrpSpPr>
          <p:grpSpPr>
            <a:xfrm>
              <a:off x="1210933" y="1907281"/>
              <a:ext cx="5141550" cy="3825533"/>
              <a:chOff x="4733216" y="3486970"/>
              <a:chExt cx="7836692" cy="5830833"/>
            </a:xfrm>
            <a:solidFill>
              <a:schemeClr val="accent1"/>
            </a:solidFill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020D898A-8E51-4FAD-98D0-54F952D07935}"/>
                  </a:ext>
                </a:extLst>
              </p:cNvPr>
              <p:cNvSpPr/>
              <p:nvPr/>
            </p:nvSpPr>
            <p:spPr>
              <a:xfrm rot="5400000">
                <a:off x="6801154" y="2120167"/>
                <a:ext cx="4401951" cy="7135557"/>
              </a:xfrm>
              <a:custGeom>
                <a:avLst/>
                <a:gdLst>
                  <a:gd name="connsiteX0" fmla="*/ 1574201 w 4401951"/>
                  <a:gd name="connsiteY0" fmla="*/ 1307005 h 7135557"/>
                  <a:gd name="connsiteX1" fmla="*/ 1595137 w 4401951"/>
                  <a:gd name="connsiteY1" fmla="*/ 1308799 h 7135557"/>
                  <a:gd name="connsiteX2" fmla="*/ 1596178 w 4401951"/>
                  <a:gd name="connsiteY2" fmla="*/ 1307005 h 7135557"/>
                  <a:gd name="connsiteX3" fmla="*/ 1292196 w 4401951"/>
                  <a:gd name="connsiteY3" fmla="*/ 1246107 h 7135557"/>
                  <a:gd name="connsiteX4" fmla="*/ 1354627 w 4401951"/>
                  <a:gd name="connsiteY4" fmla="*/ 1145598 h 7135557"/>
                  <a:gd name="connsiteX5" fmla="*/ 1392692 w 4401951"/>
                  <a:gd name="connsiteY5" fmla="*/ 1097590 h 7135557"/>
                  <a:gd name="connsiteX6" fmla="*/ 1392692 w 4401951"/>
                  <a:gd name="connsiteY6" fmla="*/ 698917 h 7135557"/>
                  <a:gd name="connsiteX7" fmla="*/ 10305 w 4401951"/>
                  <a:gd name="connsiteY7" fmla="*/ 1963449 h 7135557"/>
                  <a:gd name="connsiteX8" fmla="*/ 243210 w 4401951"/>
                  <a:gd name="connsiteY8" fmla="*/ 1270953 h 7135557"/>
                  <a:gd name="connsiteX9" fmla="*/ 521312 w 4401951"/>
                  <a:gd name="connsiteY9" fmla="*/ 2463671 h 7135557"/>
                  <a:gd name="connsiteX10" fmla="*/ 1032923 w 4401951"/>
                  <a:gd name="connsiteY10" fmla="*/ 24092 h 7135557"/>
                  <a:gd name="connsiteX11" fmla="*/ 1044438 w 4401951"/>
                  <a:gd name="connsiteY11" fmla="*/ 0 h 7135557"/>
                  <a:gd name="connsiteX12" fmla="*/ 1093672 w 4401951"/>
                  <a:gd name="connsiteY12" fmla="*/ 664478 h 7135557"/>
                  <a:gd name="connsiteX13" fmla="*/ 1143670 w 4401951"/>
                  <a:gd name="connsiteY13" fmla="*/ 593153 h 7135557"/>
                  <a:gd name="connsiteX14" fmla="*/ 1389562 w 4401951"/>
                  <a:gd name="connsiteY14" fmla="*/ 359293 h 7135557"/>
                  <a:gd name="connsiteX15" fmla="*/ 1230812 w 4401951"/>
                  <a:gd name="connsiteY15" fmla="*/ 1223676 h 7135557"/>
                  <a:gd name="connsiteX16" fmla="*/ 1377075 w 4401951"/>
                  <a:gd name="connsiteY16" fmla="*/ 659632 h 7135557"/>
                  <a:gd name="connsiteX17" fmla="*/ 1392692 w 4401951"/>
                  <a:gd name="connsiteY17" fmla="*/ 617304 h 7135557"/>
                  <a:gd name="connsiteX18" fmla="*/ 1392692 w 4401951"/>
                  <a:gd name="connsiteY18" fmla="*/ 391528 h 7135557"/>
                  <a:gd name="connsiteX19" fmla="*/ 1418889 w 4401951"/>
                  <a:gd name="connsiteY19" fmla="*/ 509430 h 7135557"/>
                  <a:gd name="connsiteX20" fmla="*/ 1422175 w 4401951"/>
                  <a:gd name="connsiteY20" fmla="*/ 537401 h 7135557"/>
                  <a:gd name="connsiteX21" fmla="*/ 1422535 w 4401951"/>
                  <a:gd name="connsiteY21" fmla="*/ 536423 h 7135557"/>
                  <a:gd name="connsiteX22" fmla="*/ 1422245 w 4401951"/>
                  <a:gd name="connsiteY22" fmla="*/ 538004 h 7135557"/>
                  <a:gd name="connsiteX23" fmla="*/ 1447174 w 4401951"/>
                  <a:gd name="connsiteY23" fmla="*/ 750227 h 7135557"/>
                  <a:gd name="connsiteX24" fmla="*/ 1448990 w 4401951"/>
                  <a:gd name="connsiteY24" fmla="*/ 775589 h 7135557"/>
                  <a:gd name="connsiteX25" fmla="*/ 1465396 w 4401951"/>
                  <a:gd name="connsiteY25" fmla="*/ 822804 h 7135557"/>
                  <a:gd name="connsiteX26" fmla="*/ 1504879 w 4401951"/>
                  <a:gd name="connsiteY26" fmla="*/ 989383 h 7135557"/>
                  <a:gd name="connsiteX27" fmla="*/ 1525291 w 4401951"/>
                  <a:gd name="connsiteY27" fmla="*/ 962032 h 7135557"/>
                  <a:gd name="connsiteX28" fmla="*/ 1586713 w 4401951"/>
                  <a:gd name="connsiteY28" fmla="*/ 781661 h 7135557"/>
                  <a:gd name="connsiteX29" fmla="*/ 1588900 w 4401951"/>
                  <a:gd name="connsiteY29" fmla="*/ 742775 h 7135557"/>
                  <a:gd name="connsiteX30" fmla="*/ 1547037 w 4401951"/>
                  <a:gd name="connsiteY30" fmla="*/ 655005 h 7135557"/>
                  <a:gd name="connsiteX31" fmla="*/ 1482690 w 4401951"/>
                  <a:gd name="connsiteY31" fmla="*/ 547744 h 7135557"/>
                  <a:gd name="connsiteX32" fmla="*/ 1587215 w 4401951"/>
                  <a:gd name="connsiteY32" fmla="*/ 625548 h 7135557"/>
                  <a:gd name="connsiteX33" fmla="*/ 1582482 w 4401951"/>
                  <a:gd name="connsiteY33" fmla="*/ 574855 h 7135557"/>
                  <a:gd name="connsiteX34" fmla="*/ 1467846 w 4401951"/>
                  <a:gd name="connsiteY34" fmla="*/ 238210 h 7135557"/>
                  <a:gd name="connsiteX35" fmla="*/ 1861129 w 4401951"/>
                  <a:gd name="connsiteY35" fmla="*/ 883588 h 7135557"/>
                  <a:gd name="connsiteX36" fmla="*/ 1867608 w 4401951"/>
                  <a:gd name="connsiteY36" fmla="*/ 952388 h 7135557"/>
                  <a:gd name="connsiteX37" fmla="*/ 1901281 w 4401951"/>
                  <a:gd name="connsiteY37" fmla="*/ 1014707 h 7135557"/>
                  <a:gd name="connsiteX38" fmla="*/ 1931966 w 4401951"/>
                  <a:gd name="connsiteY38" fmla="*/ 1099383 h 7135557"/>
                  <a:gd name="connsiteX39" fmla="*/ 1935528 w 4401951"/>
                  <a:gd name="connsiteY39" fmla="*/ 1036077 h 7135557"/>
                  <a:gd name="connsiteX40" fmla="*/ 1810993 w 4401951"/>
                  <a:gd name="connsiteY40" fmla="*/ 593384 h 7135557"/>
                  <a:gd name="connsiteX41" fmla="*/ 2043828 w 4401951"/>
                  <a:gd name="connsiteY41" fmla="*/ 843442 h 7135557"/>
                  <a:gd name="connsiteX42" fmla="*/ 2112308 w 4401951"/>
                  <a:gd name="connsiteY42" fmla="*/ 960153 h 7135557"/>
                  <a:gd name="connsiteX43" fmla="*/ 2183813 w 4401951"/>
                  <a:gd name="connsiteY43" fmla="*/ 879627 h 7135557"/>
                  <a:gd name="connsiteX44" fmla="*/ 2714982 w 4401951"/>
                  <a:gd name="connsiteY44" fmla="*/ 21558 h 7135557"/>
                  <a:gd name="connsiteX45" fmla="*/ 1715073 w 4401951"/>
                  <a:gd name="connsiteY45" fmla="*/ 2645841 h 7135557"/>
                  <a:gd name="connsiteX46" fmla="*/ 2784794 w 4401951"/>
                  <a:gd name="connsiteY46" fmla="*/ 1156569 h 7135557"/>
                  <a:gd name="connsiteX47" fmla="*/ 1969674 w 4401951"/>
                  <a:gd name="connsiteY47" fmla="*/ 3737766 h 7135557"/>
                  <a:gd name="connsiteX48" fmla="*/ 2540919 w 4401951"/>
                  <a:gd name="connsiteY48" fmla="*/ 3073208 h 7135557"/>
                  <a:gd name="connsiteX49" fmla="*/ 2241680 w 4401951"/>
                  <a:gd name="connsiteY49" fmla="*/ 4524527 h 7135557"/>
                  <a:gd name="connsiteX50" fmla="*/ 2635972 w 4401951"/>
                  <a:gd name="connsiteY50" fmla="*/ 3936651 h 7135557"/>
                  <a:gd name="connsiteX51" fmla="*/ 2980221 w 4401951"/>
                  <a:gd name="connsiteY51" fmla="*/ 4653430 h 7135557"/>
                  <a:gd name="connsiteX52" fmla="*/ 2724238 w 4401951"/>
                  <a:gd name="connsiteY52" fmla="*/ 5226768 h 7135557"/>
                  <a:gd name="connsiteX53" fmla="*/ 3269110 w 4401951"/>
                  <a:gd name="connsiteY53" fmla="*/ 4904889 h 7135557"/>
                  <a:gd name="connsiteX54" fmla="*/ 4062237 w 4401951"/>
                  <a:gd name="connsiteY54" fmla="*/ 6863126 h 7135557"/>
                  <a:gd name="connsiteX55" fmla="*/ 1163872 w 4401951"/>
                  <a:gd name="connsiteY55" fmla="*/ 2381077 h 7135557"/>
                  <a:gd name="connsiteX56" fmla="*/ 1171818 w 4401951"/>
                  <a:gd name="connsiteY56" fmla="*/ 2187765 h 7135557"/>
                  <a:gd name="connsiteX57" fmla="*/ 1165562 w 4401951"/>
                  <a:gd name="connsiteY57" fmla="*/ 2187901 h 7135557"/>
                  <a:gd name="connsiteX58" fmla="*/ 1159676 w 4401951"/>
                  <a:gd name="connsiteY58" fmla="*/ 2158334 h 7135557"/>
                  <a:gd name="connsiteX59" fmla="*/ 1140976 w 4401951"/>
                  <a:gd name="connsiteY59" fmla="*/ 2015351 h 7135557"/>
                  <a:gd name="connsiteX60" fmla="*/ 1134897 w 4401951"/>
                  <a:gd name="connsiteY60" fmla="*/ 1881299 h 7135557"/>
                  <a:gd name="connsiteX61" fmla="*/ 1113671 w 4401951"/>
                  <a:gd name="connsiteY61" fmla="*/ 2032179 h 7135557"/>
                  <a:gd name="connsiteX62" fmla="*/ 4401951 w 4401951"/>
                  <a:gd name="connsiteY62" fmla="*/ 7116709 h 7135557"/>
                  <a:gd name="connsiteX63" fmla="*/ 820316 w 4401951"/>
                  <a:gd name="connsiteY63" fmla="*/ 6024940 h 7135557"/>
                  <a:gd name="connsiteX64" fmla="*/ 1563906 w 4401951"/>
                  <a:gd name="connsiteY64" fmla="*/ 6099531 h 7135557"/>
                  <a:gd name="connsiteX65" fmla="*/ 162104 w 4401951"/>
                  <a:gd name="connsiteY65" fmla="*/ 4265506 h 7135557"/>
                  <a:gd name="connsiteX66" fmla="*/ 884894 w 4401951"/>
                  <a:gd name="connsiteY66" fmla="*/ 4858595 h 7135557"/>
                  <a:gd name="connsiteX67" fmla="*/ 59825 w 4401951"/>
                  <a:gd name="connsiteY67" fmla="*/ 3067213 h 7135557"/>
                  <a:gd name="connsiteX68" fmla="*/ 601746 w 4401951"/>
                  <a:gd name="connsiteY68" fmla="*/ 3720191 h 7135557"/>
                  <a:gd name="connsiteX69" fmla="*/ 10305 w 4401951"/>
                  <a:gd name="connsiteY69" fmla="*/ 1963449 h 7135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4401951" h="7135557">
                    <a:moveTo>
                      <a:pt x="1574201" y="1307005"/>
                    </a:moveTo>
                    <a:lnTo>
                      <a:pt x="1595137" y="1308799"/>
                    </a:lnTo>
                    <a:lnTo>
                      <a:pt x="1596178" y="1307005"/>
                    </a:lnTo>
                    <a:close/>
                    <a:moveTo>
                      <a:pt x="1292196" y="1246107"/>
                    </a:moveTo>
                    <a:lnTo>
                      <a:pt x="1354627" y="1145598"/>
                    </a:lnTo>
                    <a:lnTo>
                      <a:pt x="1392692" y="1097590"/>
                    </a:lnTo>
                    <a:lnTo>
                      <a:pt x="1392692" y="698917"/>
                    </a:lnTo>
                    <a:close/>
                    <a:moveTo>
                      <a:pt x="10305" y="1963449"/>
                    </a:moveTo>
                    <a:cubicBezTo>
                      <a:pt x="35305" y="1737141"/>
                      <a:pt x="107341" y="1504847"/>
                      <a:pt x="243210" y="1270953"/>
                    </a:cubicBezTo>
                    <a:cubicBezTo>
                      <a:pt x="169779" y="1766302"/>
                      <a:pt x="247539" y="2226400"/>
                      <a:pt x="521312" y="2463671"/>
                    </a:cubicBezTo>
                    <a:cubicBezTo>
                      <a:pt x="290444" y="1194996"/>
                      <a:pt x="254291" y="837377"/>
                      <a:pt x="1032923" y="24092"/>
                    </a:cubicBezTo>
                    <a:cubicBezTo>
                      <a:pt x="1038793" y="11284"/>
                      <a:pt x="1042539" y="3412"/>
                      <a:pt x="1044438" y="0"/>
                    </a:cubicBezTo>
                    <a:lnTo>
                      <a:pt x="1093672" y="664478"/>
                    </a:lnTo>
                    <a:lnTo>
                      <a:pt x="1143670" y="593153"/>
                    </a:lnTo>
                    <a:cubicBezTo>
                      <a:pt x="1210644" y="509720"/>
                      <a:pt x="1291811" y="431141"/>
                      <a:pt x="1389562" y="359293"/>
                    </a:cubicBezTo>
                    <a:cubicBezTo>
                      <a:pt x="1199332" y="664152"/>
                      <a:pt x="1118671" y="989135"/>
                      <a:pt x="1230812" y="1223676"/>
                    </a:cubicBezTo>
                    <a:cubicBezTo>
                      <a:pt x="1283709" y="998470"/>
                      <a:pt x="1328298" y="814214"/>
                      <a:pt x="1377075" y="659632"/>
                    </a:cubicBezTo>
                    <a:lnTo>
                      <a:pt x="1392692" y="617304"/>
                    </a:lnTo>
                    <a:lnTo>
                      <a:pt x="1392692" y="391528"/>
                    </a:lnTo>
                    <a:lnTo>
                      <a:pt x="1418889" y="509430"/>
                    </a:lnTo>
                    <a:lnTo>
                      <a:pt x="1422175" y="537401"/>
                    </a:lnTo>
                    <a:lnTo>
                      <a:pt x="1422535" y="536423"/>
                    </a:lnTo>
                    <a:cubicBezTo>
                      <a:pt x="1422439" y="536949"/>
                      <a:pt x="1422342" y="537477"/>
                      <a:pt x="1422245" y="538004"/>
                    </a:cubicBezTo>
                    <a:lnTo>
                      <a:pt x="1447174" y="750227"/>
                    </a:lnTo>
                    <a:lnTo>
                      <a:pt x="1448990" y="775589"/>
                    </a:lnTo>
                    <a:lnTo>
                      <a:pt x="1465396" y="822804"/>
                    </a:lnTo>
                    <a:lnTo>
                      <a:pt x="1504879" y="989383"/>
                    </a:lnTo>
                    <a:lnTo>
                      <a:pt x="1525291" y="962032"/>
                    </a:lnTo>
                    <a:cubicBezTo>
                      <a:pt x="1557458" y="907490"/>
                      <a:pt x="1577556" y="846778"/>
                      <a:pt x="1586713" y="781661"/>
                    </a:cubicBezTo>
                    <a:cubicBezTo>
                      <a:pt x="1587442" y="768698"/>
                      <a:pt x="1588171" y="755737"/>
                      <a:pt x="1588900" y="742775"/>
                    </a:cubicBezTo>
                    <a:lnTo>
                      <a:pt x="1547037" y="655005"/>
                    </a:lnTo>
                    <a:cubicBezTo>
                      <a:pt x="1527714" y="619152"/>
                      <a:pt x="1506210" y="583330"/>
                      <a:pt x="1482690" y="547744"/>
                    </a:cubicBezTo>
                    <a:lnTo>
                      <a:pt x="1587215" y="625548"/>
                    </a:lnTo>
                    <a:lnTo>
                      <a:pt x="1582482" y="574855"/>
                    </a:lnTo>
                    <a:cubicBezTo>
                      <a:pt x="1565083" y="466606"/>
                      <a:pt x="1525602" y="352408"/>
                      <a:pt x="1467846" y="238210"/>
                    </a:cubicBezTo>
                    <a:cubicBezTo>
                      <a:pt x="1710374" y="439406"/>
                      <a:pt x="1825116" y="661256"/>
                      <a:pt x="1861129" y="883588"/>
                    </a:cubicBezTo>
                    <a:lnTo>
                      <a:pt x="1867608" y="952388"/>
                    </a:lnTo>
                    <a:lnTo>
                      <a:pt x="1901281" y="1014707"/>
                    </a:lnTo>
                    <a:lnTo>
                      <a:pt x="1931966" y="1099383"/>
                    </a:lnTo>
                    <a:lnTo>
                      <a:pt x="1935528" y="1036077"/>
                    </a:lnTo>
                    <a:cubicBezTo>
                      <a:pt x="1932520" y="897911"/>
                      <a:pt x="1887999" y="745647"/>
                      <a:pt x="1810993" y="593384"/>
                    </a:cubicBezTo>
                    <a:cubicBezTo>
                      <a:pt x="1908003" y="673863"/>
                      <a:pt x="1984569" y="757646"/>
                      <a:pt x="2043828" y="843442"/>
                    </a:cubicBezTo>
                    <a:lnTo>
                      <a:pt x="2112308" y="960153"/>
                    </a:lnTo>
                    <a:lnTo>
                      <a:pt x="2183813" y="879627"/>
                    </a:lnTo>
                    <a:cubicBezTo>
                      <a:pt x="2322640" y="717571"/>
                      <a:pt x="2486557" y="489948"/>
                      <a:pt x="2714982" y="21558"/>
                    </a:cubicBezTo>
                    <a:cubicBezTo>
                      <a:pt x="3240019" y="1209833"/>
                      <a:pt x="1631771" y="1832795"/>
                      <a:pt x="1715073" y="2645841"/>
                    </a:cubicBezTo>
                    <a:cubicBezTo>
                      <a:pt x="2045535" y="2037427"/>
                      <a:pt x="2319419" y="1566185"/>
                      <a:pt x="2784794" y="1156569"/>
                    </a:cubicBezTo>
                    <a:cubicBezTo>
                      <a:pt x="3117678" y="2938725"/>
                      <a:pt x="2267144" y="2835936"/>
                      <a:pt x="1969674" y="3737766"/>
                    </a:cubicBezTo>
                    <a:cubicBezTo>
                      <a:pt x="2204132" y="3553211"/>
                      <a:pt x="2311509" y="3203451"/>
                      <a:pt x="2540919" y="3073208"/>
                    </a:cubicBezTo>
                    <a:cubicBezTo>
                      <a:pt x="2781764" y="3802291"/>
                      <a:pt x="2294248" y="3762456"/>
                      <a:pt x="2241680" y="4524527"/>
                    </a:cubicBezTo>
                    <a:lnTo>
                      <a:pt x="2635972" y="3936651"/>
                    </a:lnTo>
                    <a:cubicBezTo>
                      <a:pt x="2747761" y="4010954"/>
                      <a:pt x="2965511" y="4438411"/>
                      <a:pt x="2980221" y="4653430"/>
                    </a:cubicBezTo>
                    <a:cubicBezTo>
                      <a:pt x="2994932" y="4868450"/>
                      <a:pt x="2868201" y="4856669"/>
                      <a:pt x="2724238" y="5226768"/>
                    </a:cubicBezTo>
                    <a:cubicBezTo>
                      <a:pt x="2879924" y="5084195"/>
                      <a:pt x="3180097" y="4801659"/>
                      <a:pt x="3269110" y="4904889"/>
                    </a:cubicBezTo>
                    <a:cubicBezTo>
                      <a:pt x="3572739" y="5194238"/>
                      <a:pt x="3288409" y="5620681"/>
                      <a:pt x="4062237" y="6863126"/>
                    </a:cubicBezTo>
                    <a:cubicBezTo>
                      <a:pt x="2180073" y="6016731"/>
                      <a:pt x="1166812" y="4088916"/>
                      <a:pt x="1163872" y="2381077"/>
                    </a:cubicBezTo>
                    <a:lnTo>
                      <a:pt x="1171818" y="2187765"/>
                    </a:lnTo>
                    <a:lnTo>
                      <a:pt x="1165562" y="2187901"/>
                    </a:lnTo>
                    <a:lnTo>
                      <a:pt x="1159676" y="2158334"/>
                    </a:lnTo>
                    <a:cubicBezTo>
                      <a:pt x="1151650" y="2111164"/>
                      <a:pt x="1145304" y="2063446"/>
                      <a:pt x="1140976" y="2015351"/>
                    </a:cubicBezTo>
                    <a:lnTo>
                      <a:pt x="1134897" y="1881299"/>
                    </a:lnTo>
                    <a:lnTo>
                      <a:pt x="1113671" y="2032179"/>
                    </a:lnTo>
                    <a:cubicBezTo>
                      <a:pt x="927929" y="3958603"/>
                      <a:pt x="2274745" y="6444895"/>
                      <a:pt x="4401951" y="7116709"/>
                    </a:cubicBezTo>
                    <a:cubicBezTo>
                      <a:pt x="2031981" y="7255286"/>
                      <a:pt x="1150032" y="6603410"/>
                      <a:pt x="820316" y="6024940"/>
                    </a:cubicBezTo>
                    <a:cubicBezTo>
                      <a:pt x="1359331" y="6159038"/>
                      <a:pt x="1370002" y="6176835"/>
                      <a:pt x="1563906" y="6099531"/>
                    </a:cubicBezTo>
                    <a:cubicBezTo>
                      <a:pt x="517037" y="5889014"/>
                      <a:pt x="393579" y="5232930"/>
                      <a:pt x="162104" y="4265506"/>
                    </a:cubicBezTo>
                    <a:cubicBezTo>
                      <a:pt x="342018" y="4353444"/>
                      <a:pt x="494429" y="4855174"/>
                      <a:pt x="884894" y="4858595"/>
                    </a:cubicBezTo>
                    <a:cubicBezTo>
                      <a:pt x="498053" y="4364291"/>
                      <a:pt x="-195081" y="3923696"/>
                      <a:pt x="59825" y="3067213"/>
                    </a:cubicBezTo>
                    <a:cubicBezTo>
                      <a:pt x="327943" y="3660046"/>
                      <a:pt x="203678" y="3405627"/>
                      <a:pt x="601746" y="3720191"/>
                    </a:cubicBezTo>
                    <a:cubicBezTo>
                      <a:pt x="283632" y="3267428"/>
                      <a:pt x="-64693" y="2642375"/>
                      <a:pt x="10305" y="196344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C580D210-2CD9-43B1-85FA-78F07349B5A0}"/>
                  </a:ext>
                </a:extLst>
              </p:cNvPr>
              <p:cNvSpPr/>
              <p:nvPr/>
            </p:nvSpPr>
            <p:spPr>
              <a:xfrm rot="1520710">
                <a:off x="4733216" y="7292574"/>
                <a:ext cx="678947" cy="2025229"/>
              </a:xfrm>
              <a:custGeom>
                <a:avLst/>
                <a:gdLst>
                  <a:gd name="connsiteX0" fmla="*/ 541078 w 678947"/>
                  <a:gd name="connsiteY0" fmla="*/ 692150 h 1803619"/>
                  <a:gd name="connsiteX1" fmla="*/ 675744 w 678947"/>
                  <a:gd name="connsiteY1" fmla="*/ 1076908 h 1803619"/>
                  <a:gd name="connsiteX2" fmla="*/ 678947 w 678947"/>
                  <a:gd name="connsiteY2" fmla="*/ 1076908 h 1803619"/>
                  <a:gd name="connsiteX3" fmla="*/ 677934 w 678947"/>
                  <a:gd name="connsiteY3" fmla="*/ 1079426 h 1803619"/>
                  <a:gd name="connsiteX4" fmla="*/ 678947 w 678947"/>
                  <a:gd name="connsiteY4" fmla="*/ 1080591 h 1803619"/>
                  <a:gd name="connsiteX5" fmla="*/ 677465 w 678947"/>
                  <a:gd name="connsiteY5" fmla="*/ 1080591 h 1803619"/>
                  <a:gd name="connsiteX6" fmla="*/ 380803 w 678947"/>
                  <a:gd name="connsiteY6" fmla="*/ 1798594 h 1803619"/>
                  <a:gd name="connsiteX7" fmla="*/ 370346 w 678947"/>
                  <a:gd name="connsiteY7" fmla="*/ 1206657 h 1803619"/>
                  <a:gd name="connsiteX8" fmla="*/ 430248 w 678947"/>
                  <a:gd name="connsiteY8" fmla="*/ 1124930 h 1803619"/>
                  <a:gd name="connsiteX9" fmla="*/ 339473 w 678947"/>
                  <a:gd name="connsiteY9" fmla="*/ 1037677 h 1803619"/>
                  <a:gd name="connsiteX10" fmla="*/ 248698 w 678947"/>
                  <a:gd name="connsiteY10" fmla="*/ 1124930 h 1803619"/>
                  <a:gd name="connsiteX11" fmla="*/ 308601 w 678947"/>
                  <a:gd name="connsiteY11" fmla="*/ 1206658 h 1803619"/>
                  <a:gd name="connsiteX12" fmla="*/ 298145 w 678947"/>
                  <a:gd name="connsiteY12" fmla="*/ 1803619 h 1803619"/>
                  <a:gd name="connsiteX13" fmla="*/ 1482 w 678947"/>
                  <a:gd name="connsiteY13" fmla="*/ 1080591 h 1803619"/>
                  <a:gd name="connsiteX14" fmla="*/ 1 w 678947"/>
                  <a:gd name="connsiteY14" fmla="*/ 1080591 h 1803619"/>
                  <a:gd name="connsiteX15" fmla="*/ 977 w 678947"/>
                  <a:gd name="connsiteY15" fmla="*/ 1079335 h 1803619"/>
                  <a:gd name="connsiteX16" fmla="*/ 0 w 678947"/>
                  <a:gd name="connsiteY16" fmla="*/ 1076908 h 1803619"/>
                  <a:gd name="connsiteX17" fmla="*/ 2865 w 678947"/>
                  <a:gd name="connsiteY17" fmla="*/ 1076908 h 1803619"/>
                  <a:gd name="connsiteX18" fmla="*/ 128363 w 678947"/>
                  <a:gd name="connsiteY18" fmla="*/ 696719 h 1803619"/>
                  <a:gd name="connsiteX19" fmla="*/ 162613 w 678947"/>
                  <a:gd name="connsiteY19" fmla="*/ 573663 h 1803619"/>
                  <a:gd name="connsiteX20" fmla="*/ 516334 w 678947"/>
                  <a:gd name="connsiteY20" fmla="*/ 573663 h 1803619"/>
                  <a:gd name="connsiteX21" fmla="*/ 561325 w 678947"/>
                  <a:gd name="connsiteY21" fmla="*/ 618654 h 1803619"/>
                  <a:gd name="connsiteX22" fmla="*/ 516334 w 678947"/>
                  <a:gd name="connsiteY22" fmla="*/ 663645 h 1803619"/>
                  <a:gd name="connsiteX23" fmla="*/ 162613 w 678947"/>
                  <a:gd name="connsiteY23" fmla="*/ 663645 h 1803619"/>
                  <a:gd name="connsiteX24" fmla="*/ 117622 w 678947"/>
                  <a:gd name="connsiteY24" fmla="*/ 618654 h 1803619"/>
                  <a:gd name="connsiteX25" fmla="*/ 162613 w 678947"/>
                  <a:gd name="connsiteY25" fmla="*/ 573663 h 1803619"/>
                  <a:gd name="connsiteX26" fmla="*/ 346730 w 678947"/>
                  <a:gd name="connsiteY26" fmla="*/ 0 h 1803619"/>
                  <a:gd name="connsiteX27" fmla="*/ 477359 w 678947"/>
                  <a:gd name="connsiteY27" fmla="*/ 58057 h 1803619"/>
                  <a:gd name="connsiteX28" fmla="*/ 535416 w 678947"/>
                  <a:gd name="connsiteY28" fmla="*/ 508918 h 1803619"/>
                  <a:gd name="connsiteX29" fmla="*/ 143530 w 678947"/>
                  <a:gd name="connsiteY29" fmla="*/ 508918 h 1803619"/>
                  <a:gd name="connsiteX0" fmla="*/ 541078 w 678947"/>
                  <a:gd name="connsiteY0" fmla="*/ 913760 h 2025229"/>
                  <a:gd name="connsiteX1" fmla="*/ 675744 w 678947"/>
                  <a:gd name="connsiteY1" fmla="*/ 1298518 h 2025229"/>
                  <a:gd name="connsiteX2" fmla="*/ 678947 w 678947"/>
                  <a:gd name="connsiteY2" fmla="*/ 1298518 h 2025229"/>
                  <a:gd name="connsiteX3" fmla="*/ 677934 w 678947"/>
                  <a:gd name="connsiteY3" fmla="*/ 1301036 h 2025229"/>
                  <a:gd name="connsiteX4" fmla="*/ 678947 w 678947"/>
                  <a:gd name="connsiteY4" fmla="*/ 1302201 h 2025229"/>
                  <a:gd name="connsiteX5" fmla="*/ 677465 w 678947"/>
                  <a:gd name="connsiteY5" fmla="*/ 1302201 h 2025229"/>
                  <a:gd name="connsiteX6" fmla="*/ 380803 w 678947"/>
                  <a:gd name="connsiteY6" fmla="*/ 2020204 h 2025229"/>
                  <a:gd name="connsiteX7" fmla="*/ 370346 w 678947"/>
                  <a:gd name="connsiteY7" fmla="*/ 1428267 h 2025229"/>
                  <a:gd name="connsiteX8" fmla="*/ 430248 w 678947"/>
                  <a:gd name="connsiteY8" fmla="*/ 1346540 h 2025229"/>
                  <a:gd name="connsiteX9" fmla="*/ 339473 w 678947"/>
                  <a:gd name="connsiteY9" fmla="*/ 1259287 h 2025229"/>
                  <a:gd name="connsiteX10" fmla="*/ 248698 w 678947"/>
                  <a:gd name="connsiteY10" fmla="*/ 1346540 h 2025229"/>
                  <a:gd name="connsiteX11" fmla="*/ 308601 w 678947"/>
                  <a:gd name="connsiteY11" fmla="*/ 1428268 h 2025229"/>
                  <a:gd name="connsiteX12" fmla="*/ 298145 w 678947"/>
                  <a:gd name="connsiteY12" fmla="*/ 2025229 h 2025229"/>
                  <a:gd name="connsiteX13" fmla="*/ 1482 w 678947"/>
                  <a:gd name="connsiteY13" fmla="*/ 1302201 h 2025229"/>
                  <a:gd name="connsiteX14" fmla="*/ 1 w 678947"/>
                  <a:gd name="connsiteY14" fmla="*/ 1302201 h 2025229"/>
                  <a:gd name="connsiteX15" fmla="*/ 977 w 678947"/>
                  <a:gd name="connsiteY15" fmla="*/ 1300945 h 2025229"/>
                  <a:gd name="connsiteX16" fmla="*/ 0 w 678947"/>
                  <a:gd name="connsiteY16" fmla="*/ 1298518 h 2025229"/>
                  <a:gd name="connsiteX17" fmla="*/ 2865 w 678947"/>
                  <a:gd name="connsiteY17" fmla="*/ 1298518 h 2025229"/>
                  <a:gd name="connsiteX18" fmla="*/ 128363 w 678947"/>
                  <a:gd name="connsiteY18" fmla="*/ 918329 h 2025229"/>
                  <a:gd name="connsiteX19" fmla="*/ 541078 w 678947"/>
                  <a:gd name="connsiteY19" fmla="*/ 913760 h 2025229"/>
                  <a:gd name="connsiteX20" fmla="*/ 162613 w 678947"/>
                  <a:gd name="connsiteY20" fmla="*/ 795273 h 2025229"/>
                  <a:gd name="connsiteX21" fmla="*/ 516334 w 678947"/>
                  <a:gd name="connsiteY21" fmla="*/ 795273 h 2025229"/>
                  <a:gd name="connsiteX22" fmla="*/ 561325 w 678947"/>
                  <a:gd name="connsiteY22" fmla="*/ 840264 h 2025229"/>
                  <a:gd name="connsiteX23" fmla="*/ 516334 w 678947"/>
                  <a:gd name="connsiteY23" fmla="*/ 885255 h 2025229"/>
                  <a:gd name="connsiteX24" fmla="*/ 162613 w 678947"/>
                  <a:gd name="connsiteY24" fmla="*/ 885255 h 2025229"/>
                  <a:gd name="connsiteX25" fmla="*/ 117622 w 678947"/>
                  <a:gd name="connsiteY25" fmla="*/ 840264 h 2025229"/>
                  <a:gd name="connsiteX26" fmla="*/ 162613 w 678947"/>
                  <a:gd name="connsiteY26" fmla="*/ 795273 h 2025229"/>
                  <a:gd name="connsiteX27" fmla="*/ 306002 w 678947"/>
                  <a:gd name="connsiteY27" fmla="*/ 0 h 2025229"/>
                  <a:gd name="connsiteX28" fmla="*/ 477359 w 678947"/>
                  <a:gd name="connsiteY28" fmla="*/ 279667 h 2025229"/>
                  <a:gd name="connsiteX29" fmla="*/ 535416 w 678947"/>
                  <a:gd name="connsiteY29" fmla="*/ 730528 h 2025229"/>
                  <a:gd name="connsiteX30" fmla="*/ 143530 w 678947"/>
                  <a:gd name="connsiteY30" fmla="*/ 730528 h 2025229"/>
                  <a:gd name="connsiteX31" fmla="*/ 306002 w 678947"/>
                  <a:gd name="connsiteY31" fmla="*/ 0 h 2025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8947" h="2025229">
                    <a:moveTo>
                      <a:pt x="541078" y="913760"/>
                    </a:moveTo>
                    <a:cubicBezTo>
                      <a:pt x="517510" y="1040676"/>
                      <a:pt x="540707" y="1154107"/>
                      <a:pt x="675744" y="1298518"/>
                    </a:cubicBezTo>
                    <a:lnTo>
                      <a:pt x="678947" y="1298518"/>
                    </a:lnTo>
                    <a:lnTo>
                      <a:pt x="677934" y="1301036"/>
                    </a:lnTo>
                    <a:lnTo>
                      <a:pt x="678947" y="1302201"/>
                    </a:lnTo>
                    <a:lnTo>
                      <a:pt x="677465" y="1302201"/>
                    </a:lnTo>
                    <a:lnTo>
                      <a:pt x="380803" y="2020204"/>
                    </a:lnTo>
                    <a:lnTo>
                      <a:pt x="370346" y="1428267"/>
                    </a:lnTo>
                    <a:cubicBezTo>
                      <a:pt x="405337" y="1416402"/>
                      <a:pt x="430248" y="1384267"/>
                      <a:pt x="430248" y="1346540"/>
                    </a:cubicBezTo>
                    <a:cubicBezTo>
                      <a:pt x="430248" y="1298351"/>
                      <a:pt x="389607" y="1259287"/>
                      <a:pt x="339473" y="1259287"/>
                    </a:cubicBezTo>
                    <a:cubicBezTo>
                      <a:pt x="289339" y="1259287"/>
                      <a:pt x="248698" y="1298351"/>
                      <a:pt x="248698" y="1346540"/>
                    </a:cubicBezTo>
                    <a:cubicBezTo>
                      <a:pt x="248698" y="1384267"/>
                      <a:pt x="273609" y="1416402"/>
                      <a:pt x="308601" y="1428268"/>
                    </a:cubicBezTo>
                    <a:cubicBezTo>
                      <a:pt x="308601" y="1640657"/>
                      <a:pt x="298145" y="1812840"/>
                      <a:pt x="298145" y="2025229"/>
                    </a:cubicBezTo>
                    <a:cubicBezTo>
                      <a:pt x="195772" y="1770818"/>
                      <a:pt x="103855" y="1556612"/>
                      <a:pt x="1482" y="1302201"/>
                    </a:cubicBezTo>
                    <a:lnTo>
                      <a:pt x="1" y="1302201"/>
                    </a:lnTo>
                    <a:cubicBezTo>
                      <a:pt x="335" y="1301788"/>
                      <a:pt x="668" y="1301375"/>
                      <a:pt x="977" y="1300945"/>
                    </a:cubicBezTo>
                    <a:lnTo>
                      <a:pt x="0" y="1298518"/>
                    </a:lnTo>
                    <a:lnTo>
                      <a:pt x="2865" y="1298518"/>
                    </a:lnTo>
                    <a:cubicBezTo>
                      <a:pt x="133453" y="1136606"/>
                      <a:pt x="156667" y="1063482"/>
                      <a:pt x="128363" y="918329"/>
                    </a:cubicBezTo>
                    <a:lnTo>
                      <a:pt x="541078" y="913760"/>
                    </a:lnTo>
                    <a:close/>
                    <a:moveTo>
                      <a:pt x="162613" y="795273"/>
                    </a:moveTo>
                    <a:lnTo>
                      <a:pt x="516334" y="795273"/>
                    </a:lnTo>
                    <a:cubicBezTo>
                      <a:pt x="541182" y="795273"/>
                      <a:pt x="561325" y="815416"/>
                      <a:pt x="561325" y="840264"/>
                    </a:cubicBezTo>
                    <a:cubicBezTo>
                      <a:pt x="561325" y="865112"/>
                      <a:pt x="541182" y="885255"/>
                      <a:pt x="516334" y="885255"/>
                    </a:cubicBezTo>
                    <a:lnTo>
                      <a:pt x="162613" y="885255"/>
                    </a:lnTo>
                    <a:cubicBezTo>
                      <a:pt x="137765" y="885255"/>
                      <a:pt x="117622" y="865112"/>
                      <a:pt x="117622" y="840264"/>
                    </a:cubicBezTo>
                    <a:cubicBezTo>
                      <a:pt x="117622" y="815416"/>
                      <a:pt x="137765" y="795273"/>
                      <a:pt x="162613" y="795273"/>
                    </a:cubicBezTo>
                    <a:close/>
                    <a:moveTo>
                      <a:pt x="306002" y="0"/>
                    </a:moveTo>
                    <a:lnTo>
                      <a:pt x="477359" y="279667"/>
                    </a:lnTo>
                    <a:lnTo>
                      <a:pt x="535416" y="730528"/>
                    </a:lnTo>
                    <a:lnTo>
                      <a:pt x="143530" y="730528"/>
                    </a:lnTo>
                    <a:cubicBezTo>
                      <a:pt x="211263" y="560889"/>
                      <a:pt x="238269" y="169639"/>
                      <a:pt x="3060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DFCFE16-526C-47C1-B14C-19417738949B}"/>
                </a:ext>
              </a:extLst>
            </p:cNvPr>
            <p:cNvGrpSpPr/>
            <p:nvPr/>
          </p:nvGrpSpPr>
          <p:grpSpPr>
            <a:xfrm rot="74106" flipH="1">
              <a:off x="5717058" y="2916372"/>
              <a:ext cx="620178" cy="702830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9910879F-CF3A-44E8-B2FF-D11FBF6A1E9C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DE3C82D8-AFC1-4C98-AAB0-185529CF214E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90A934D2-5EDB-4C87-A7FA-AF6CC6803C0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8B6EA919-BC41-4991-A307-9E8A35CF87EA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85C342A0-6481-4B23-83BC-73A50DA2271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2A34C572-A527-4C28-91D3-71F6CD632368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53B0857D-60D2-4D71-AA40-54CDA7DDA7B2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AD28C419-5E3C-4112-A7BC-7BBB4FA63B06}"/>
                </a:ext>
              </a:extLst>
            </p:cNvPr>
            <p:cNvGrpSpPr/>
            <p:nvPr/>
          </p:nvGrpSpPr>
          <p:grpSpPr>
            <a:xfrm rot="74106" flipH="1">
              <a:off x="5561635" y="2326422"/>
              <a:ext cx="692740" cy="785062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817EF1EA-18BA-461A-B9DF-A10067DB7DF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8B919F4-C083-4EFF-B512-5A61141AFF2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79095B2C-62FD-4B26-99F9-32960C8CAF2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C6429BAF-BE8F-4F89-A651-E52C0F3EC5B9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DC252DB2-04BF-444B-9BB4-286F410495AE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E24E55E-16CC-497B-B54A-391FE5CD20E7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729FCFE5-132A-4767-9983-6F467F124DDB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sp>
        <p:nvSpPr>
          <p:cNvPr id="248" name="TextBox 247">
            <a:extLst>
              <a:ext uri="{FF2B5EF4-FFF2-40B4-BE49-F238E27FC236}">
                <a16:creationId xmlns:a16="http://schemas.microsoft.com/office/drawing/2014/main" id="{EF35CD90-4116-41D9-A358-DB2F5FE081DD}"/>
              </a:ext>
            </a:extLst>
          </p:cNvPr>
          <p:cNvSpPr txBox="1"/>
          <p:nvPr/>
        </p:nvSpPr>
        <p:spPr>
          <a:xfrm>
            <a:off x="5955244" y="3884873"/>
            <a:ext cx="5481580" cy="215443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>
                <a:latin typeface="Bahnschrift Light Condensed" panose="020B0502040204020203" pitchFamily="34" charset="0"/>
              </a:rPr>
              <a:t>Model dapat digunakan untuk mengidentifikasi customer churn </a:t>
            </a:r>
            <a:r>
              <a:rPr lang="en-US" sz="2000" smtClean="0">
                <a:latin typeface="Bahnschrift Light Condensed" panose="020B0502040204020203" pitchFamily="34" charset="0"/>
              </a:rPr>
              <a:t>agar dapat </a:t>
            </a:r>
            <a:r>
              <a:rPr lang="en-US" sz="2000">
                <a:latin typeface="Bahnschrift Light Condensed" panose="020B0502040204020203" pitchFamily="34" charset="0"/>
              </a:rPr>
              <a:t>diberikan treatment berupa penawaran </a:t>
            </a:r>
            <a:r>
              <a:rPr lang="en-US" sz="2000" smtClean="0">
                <a:latin typeface="Bahnschrift Light Condensed" panose="020B0502040204020203" pitchFamily="34" charset="0"/>
              </a:rPr>
              <a:t>menarik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>
              <a:latin typeface="Bahnschrift Light Condensed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smtClean="0">
                <a:latin typeface="Bahnschrift Light Condensed" panose="020B0502040204020203" pitchFamily="34" charset="0"/>
              </a:rPr>
              <a:t>Setelah </a:t>
            </a:r>
            <a:r>
              <a:rPr lang="en-US" sz="2000">
                <a:latin typeface="Bahnschrift Light Condensed" panose="020B0502040204020203" pitchFamily="34" charset="0"/>
              </a:rPr>
              <a:t>itu, </a:t>
            </a:r>
            <a:r>
              <a:rPr lang="en-US" sz="2000" smtClean="0">
                <a:latin typeface="Bahnschrift Light Condensed" panose="020B0502040204020203" pitchFamily="34" charset="0"/>
              </a:rPr>
              <a:t>hasilnya dapat membantu Telco untuk mengambil langkah pencegahan yang tepat berupa penawaran terbaik</a:t>
            </a:r>
            <a:endParaRPr lang="ko-KR" altLang="en-US" sz="2000" dirty="0">
              <a:latin typeface="Bahnschrift Light Condensed" panose="020B0502040204020203" pitchFamily="34" charset="0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5144517E-5750-4F91-9264-9B54D5E21CBB}"/>
              </a:ext>
            </a:extLst>
          </p:cNvPr>
          <p:cNvSpPr txBox="1"/>
          <p:nvPr/>
        </p:nvSpPr>
        <p:spPr>
          <a:xfrm>
            <a:off x="699825" y="377572"/>
            <a:ext cx="5319004" cy="830997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5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Condensed" panose="020B0502040204020203" pitchFamily="34" charset="0"/>
                <a:cs typeface="Arial" pitchFamily="34" charset="0"/>
              </a:rPr>
              <a:t>Interpretasi Bisnis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334147A-F94D-468D-836C-213B97623D4F}"/>
              </a:ext>
            </a:extLst>
          </p:cNvPr>
          <p:cNvGrpSpPr/>
          <p:nvPr/>
        </p:nvGrpSpPr>
        <p:grpSpPr>
          <a:xfrm>
            <a:off x="6155525" y="188204"/>
            <a:ext cx="5030480" cy="3179530"/>
            <a:chOff x="6155525" y="188204"/>
            <a:chExt cx="5030480" cy="317953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CF47214-242D-476F-9803-0D2EEE1AE1CF}"/>
                </a:ext>
              </a:extLst>
            </p:cNvPr>
            <p:cNvGrpSpPr/>
            <p:nvPr/>
          </p:nvGrpSpPr>
          <p:grpSpPr>
            <a:xfrm rot="74106" flipH="1">
              <a:off x="7748957" y="1571359"/>
              <a:ext cx="497280" cy="594768"/>
              <a:chOff x="5704433" y="717502"/>
              <a:chExt cx="7365528" cy="8809481"/>
            </a:xfrm>
            <a:solidFill>
              <a:schemeClr val="accent1"/>
            </a:solidFill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564EBF6-2911-49BE-8791-884114392A62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F5B7DF0F-9640-4B25-8EA2-E5068F1BC9E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DA23DB1-41C4-4F43-B2BD-F88B2D80D420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EE29058-DA03-4A06-B2C7-8F298B4D8BB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1921B7AC-9FCB-4D3D-81DC-F0E678B1F261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39550C77-49B9-425D-B7DE-F115749FCF7B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F7AD11E-6EAE-499F-B371-0D07A4908D4D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AAA8B949-27B7-4072-A2CC-97F9EFACD895}"/>
                </a:ext>
              </a:extLst>
            </p:cNvPr>
            <p:cNvGrpSpPr/>
            <p:nvPr/>
          </p:nvGrpSpPr>
          <p:grpSpPr>
            <a:xfrm rot="74106" flipH="1">
              <a:off x="10271025" y="188204"/>
              <a:ext cx="914980" cy="1036921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DDB5A00-D313-48CB-BC32-52753917AF1D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FD73A1EC-9626-4B1F-8ACB-ED3847C5C62F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D8B4CB0E-E27E-447E-9F7B-89E66C6B45B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6BFD8643-CDF7-45EA-8F05-E9B845B52A6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FA4861A-EDE2-45A3-937B-35E097BC8749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8B337BE-AE6F-4DF4-AF18-ADBCA926DF9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4BD4035F-526A-4EF8-8DF4-3A0992E43B8B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BF589CD0-F90F-4344-B2DA-1FE7304BB6D2}"/>
                </a:ext>
              </a:extLst>
            </p:cNvPr>
            <p:cNvGrpSpPr/>
            <p:nvPr/>
          </p:nvGrpSpPr>
          <p:grpSpPr>
            <a:xfrm rot="74106" flipH="1">
              <a:off x="7951360" y="2518753"/>
              <a:ext cx="330918" cy="341841"/>
              <a:chOff x="5365048" y="1982197"/>
              <a:chExt cx="7362621" cy="7605634"/>
            </a:xfrm>
            <a:solidFill>
              <a:schemeClr val="accent1"/>
            </a:solidFill>
          </p:grpSpPr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00E5F4DA-FB06-4F5C-965B-BEA90996C3D6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0D8B719-E233-4713-94D2-DE4140BC9DAF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01CC427B-4FAB-457F-884A-213C653BCF2F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E9CA469A-27C7-4BB2-A7CD-8A7404112471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BA312847-DC1C-4F07-B561-2CFA009AC3B4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6163808-D386-45A6-A825-C951534F5544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2F31DCD9-069A-49A4-B82D-FB96F6384B8F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37BC636B-1636-470E-A953-BC51BF927121}"/>
                </a:ext>
              </a:extLst>
            </p:cNvPr>
            <p:cNvGrpSpPr/>
            <p:nvPr/>
          </p:nvGrpSpPr>
          <p:grpSpPr>
            <a:xfrm rot="74106" flipH="1">
              <a:off x="9002652" y="1882953"/>
              <a:ext cx="617534" cy="699832"/>
              <a:chOff x="5365051" y="479822"/>
              <a:chExt cx="8036930" cy="9108006"/>
            </a:xfrm>
            <a:solidFill>
              <a:schemeClr val="accent1"/>
            </a:solidFill>
          </p:grpSpPr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80C589F-CA6F-459F-9612-4DCCB0C6893A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0B7713DF-98DC-4F59-852C-CC59254EEEBF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08405843-B215-4D6D-8BD1-A8BE6E43EF1A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DD054784-A64D-4FB1-9126-97A23063E5EB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8255D2D3-F1AF-4F95-8A66-10610B1EB63E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1E30ED22-F174-44AE-B43C-6776F310A299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9F35EB48-2D41-4489-80A7-BB6A7B690EF7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2E34D5F4-71C2-4B2C-8BD3-9C65AEFE19D6}"/>
                </a:ext>
              </a:extLst>
            </p:cNvPr>
            <p:cNvGrpSpPr/>
            <p:nvPr/>
          </p:nvGrpSpPr>
          <p:grpSpPr>
            <a:xfrm rot="21472320" flipH="1">
              <a:off x="8087579" y="2141000"/>
              <a:ext cx="807239" cy="555962"/>
              <a:chOff x="3667032" y="1708483"/>
              <a:chExt cx="8105829" cy="5582653"/>
            </a:xfrm>
            <a:solidFill>
              <a:schemeClr val="accent1"/>
            </a:solidFill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01C67305-974B-45E1-A750-DDC14E1F72E5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67A4C5C9-C3D5-4FC4-B101-9E9A78C7823F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2234547F-B189-4E3E-89E3-8ED1EFAD87C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717D87A-31BF-49AE-8D37-E21978D623A7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F7946E9E-EC6B-458A-BCB3-2A46E0485E04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A22137B7-A515-4757-A906-220E09067074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06E90BDD-C028-4560-AD96-E78E6A891815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343BE74-9135-406C-8EDC-B5982C5B4DFF}"/>
                </a:ext>
              </a:extLst>
            </p:cNvPr>
            <p:cNvGrpSpPr/>
            <p:nvPr/>
          </p:nvGrpSpPr>
          <p:grpSpPr>
            <a:xfrm rot="21472320" flipH="1">
              <a:off x="8432790" y="1633419"/>
              <a:ext cx="505199" cy="347941"/>
              <a:chOff x="3667032" y="1708483"/>
              <a:chExt cx="8105829" cy="5582653"/>
            </a:xfrm>
            <a:solidFill>
              <a:schemeClr val="accent1"/>
            </a:solidFill>
          </p:grpSpPr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9BAF7226-D958-446E-9BB0-B81267C20B56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19A79879-028A-4A33-A1EC-42E272776E1A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23A172DB-7F50-457D-BF69-20E239E436FC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717B7318-87DE-4D4B-955F-6377B82A528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A8FDA4F-3427-4A04-BC94-819379B93CEE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8EB1B2BE-38F1-4769-B6F5-59426DC36005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A93DB7D9-F1A2-4B93-B092-A9AC45A6EE1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EE1FC3AE-F22E-4849-A87C-CB55F17B885C}"/>
                </a:ext>
              </a:extLst>
            </p:cNvPr>
            <p:cNvGrpSpPr/>
            <p:nvPr/>
          </p:nvGrpSpPr>
          <p:grpSpPr>
            <a:xfrm rot="74106" flipH="1">
              <a:off x="8764658" y="748947"/>
              <a:ext cx="729540" cy="826767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A3D54E3A-AAD9-4191-AC20-35D951D4EDC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B4260803-D828-4D88-942B-F20FA443F706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5A8C79CE-F03C-4689-B4BC-C7ACDE64B46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4339DB36-9A89-4EAC-A7C5-AB30BCCF1FCD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238B21D2-19C0-413F-AC0F-DA2DF40A06FA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223E3E52-78ED-496F-8FDA-0906701A648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6359B2C3-6102-488F-BC7E-F2981F643939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4869C5F-DEA7-4237-9542-0A2DEDC8CBB3}"/>
                </a:ext>
              </a:extLst>
            </p:cNvPr>
            <p:cNvGrpSpPr/>
            <p:nvPr/>
          </p:nvGrpSpPr>
          <p:grpSpPr>
            <a:xfrm rot="74106" flipH="1">
              <a:off x="9412617" y="1263611"/>
              <a:ext cx="553051" cy="626755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9EA290A1-46B9-43C4-9714-17D1B3B8B29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0C6E65CB-6B2F-4BD0-90F3-C23DC64B218E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A5FCDF65-46F3-4964-87C1-0965A727706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99D01EBF-E33E-474D-B428-933738CAF334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BDD57CCB-AF38-4930-B427-E6FF20B716F4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798A67AC-6888-4703-9636-B03260A87DD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7301FFEF-300F-467A-8FC4-1D2A9FE9FD67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1B06DBE9-ECF0-4E2B-B4BA-7EA02F751CE8}"/>
                </a:ext>
              </a:extLst>
            </p:cNvPr>
            <p:cNvGrpSpPr/>
            <p:nvPr/>
          </p:nvGrpSpPr>
          <p:grpSpPr>
            <a:xfrm rot="842146" flipH="1">
              <a:off x="9657273" y="923011"/>
              <a:ext cx="590277" cy="406537"/>
              <a:chOff x="3667032" y="1708483"/>
              <a:chExt cx="8105829" cy="5582653"/>
            </a:xfrm>
            <a:solidFill>
              <a:schemeClr val="accent1"/>
            </a:solidFill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AE3B33B8-5785-468A-BF09-6104A62BE880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5DDC646F-6CD0-47FC-83BD-C064E988EFAD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79789057-5A9D-4015-825B-4F21352FEDFB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6D12A835-A997-45C6-B3C4-8B7876D00E52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154E4DF-7E38-413F-BCE2-345F4A2360F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3EF4C56-1692-4153-9F35-51D3B74A0276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C7EFB846-4C2C-4B93-A0CC-3EFCE55AFE62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A98D61CC-0391-4CEA-AD4F-308B3D0E9408}"/>
                </a:ext>
              </a:extLst>
            </p:cNvPr>
            <p:cNvGrpSpPr/>
            <p:nvPr/>
          </p:nvGrpSpPr>
          <p:grpSpPr>
            <a:xfrm rot="842146" flipH="1">
              <a:off x="7997516" y="1190595"/>
              <a:ext cx="493756" cy="340060"/>
              <a:chOff x="3667032" y="1708483"/>
              <a:chExt cx="8105829" cy="5582653"/>
            </a:xfrm>
            <a:solidFill>
              <a:schemeClr val="accent1"/>
            </a:solidFill>
          </p:grpSpPr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79B3E1B8-1B1B-4FD3-B73F-C9492209C0D2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34AADF49-B196-44A3-AAE3-8CC569F592AB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F8FF3BC4-2D4E-4ADD-BD23-781E9DF8743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C49589E5-FD5F-44CA-906F-FC47DA22B0C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5EE41378-F9C6-4CF6-99E6-43082E92E54D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BE0245A0-C82C-4B98-8E00-F6F65C926164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6550196-6E65-4920-B10B-4DDDFF65C9D0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05F40BB1-5966-4AED-941F-81D2D7B430B4}"/>
                </a:ext>
              </a:extLst>
            </p:cNvPr>
            <p:cNvGrpSpPr/>
            <p:nvPr/>
          </p:nvGrpSpPr>
          <p:grpSpPr>
            <a:xfrm rot="74106" flipH="1">
              <a:off x="9996018" y="1278518"/>
              <a:ext cx="793748" cy="899531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B05A362F-AD22-422E-BC71-1673B7FF2561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CEFC6B2-7435-4AE4-BD1B-B258C5EE6BF6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741C0F2D-2829-49F4-B4BC-6FB3D33D24A5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AE6463C4-6DE4-48BB-8DE3-9E639E3C1C94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407A5479-8B32-4ECF-B6E1-2DA87932ABD1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97C24852-159E-492D-9BB8-27843FC1F84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79DC009-115D-4283-ABCD-14862A055B3E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C29D3D13-BF7D-4666-8B0E-856D8376DED7}"/>
                </a:ext>
              </a:extLst>
            </p:cNvPr>
            <p:cNvGrpSpPr/>
            <p:nvPr/>
          </p:nvGrpSpPr>
          <p:grpSpPr>
            <a:xfrm rot="20759991" flipH="1">
              <a:off x="9564261" y="1968741"/>
              <a:ext cx="424926" cy="292655"/>
              <a:chOff x="3667032" y="1708483"/>
              <a:chExt cx="8105829" cy="5582653"/>
            </a:xfrm>
            <a:solidFill>
              <a:schemeClr val="accent1"/>
            </a:solidFill>
          </p:grpSpPr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5E2A0221-484D-4D76-A730-60F6D70A93F5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90DED94-C7A8-40CC-8A5D-171966476EE0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CE4598C4-C512-42A0-9463-B1EA9C93A2AA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7024D79C-204F-438E-A7EE-436881D8D5E6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65BB49F-3A44-46B3-8639-C33502DE828C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E8731C7D-39E4-49DD-83EE-B93B6EC2F92E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8ADE5F85-EC66-471E-A10D-4E46DBA88628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0FA4E03-6F77-4630-BBF3-54251084B8DB}"/>
                </a:ext>
              </a:extLst>
            </p:cNvPr>
            <p:cNvGrpSpPr/>
            <p:nvPr/>
          </p:nvGrpSpPr>
          <p:grpSpPr>
            <a:xfrm rot="74106" flipH="1">
              <a:off x="6155525" y="2159706"/>
              <a:ext cx="678331" cy="768733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D5C245DD-BF2F-4B83-8378-23D10F67615C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8119F9D8-5CCD-484D-B143-A68B0995F7E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334B3996-F1C5-4A6C-8847-21F3926C57AA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A3A96117-5D90-4773-B4EE-8227D7F86F1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B1976459-E9D7-40D5-8264-323ED2F49E32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5017948E-75EC-453D-AAB2-78D5EBED372B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B14ACDBC-F04C-4349-A640-E93DC660B9F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2ECEA4EB-7081-4398-9368-4881D6019AC8}"/>
                </a:ext>
              </a:extLst>
            </p:cNvPr>
            <p:cNvGrpSpPr/>
            <p:nvPr/>
          </p:nvGrpSpPr>
          <p:grpSpPr>
            <a:xfrm rot="937057" flipH="1">
              <a:off x="6280837" y="2765795"/>
              <a:ext cx="485360" cy="550045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04268755-4FFF-4F2C-9020-08E24BF60A8F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893FF55-34E9-469E-BAC0-276D5B5BF46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9977EC6-D929-4971-8063-AE50DE0C2552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09A6BC4-F6A1-4449-A5E0-46EEE56D971D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B771FBFB-7610-499C-9545-704A8BC78B70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D173A182-370F-4B45-8ED5-92FDB7563299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581F174F-DEA8-4D08-8431-2961F9707EB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16CD8FA4-1746-48FC-AE8B-D88D655EF90E}"/>
                </a:ext>
              </a:extLst>
            </p:cNvPr>
            <p:cNvGrpSpPr/>
            <p:nvPr/>
          </p:nvGrpSpPr>
          <p:grpSpPr>
            <a:xfrm rot="937057" flipH="1">
              <a:off x="6896065" y="1972367"/>
              <a:ext cx="478645" cy="542435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9F3EBEC5-5B06-4ED5-93E0-F7A3F4265906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5F9ED618-6701-4333-890F-C455B3BAB014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42CA05FB-7FBA-44A2-986F-C464336D5B81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C9D59659-B77B-471D-AF10-2A0435662DEC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84E750DA-17F9-49FE-9437-A9728A35460B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9C506A65-E2F1-4EBE-B36A-3320A22D9EE0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EC1E96B1-B2E7-4233-B717-DED6B76A0D84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9BD6A518-325E-4103-AC14-FC06F07DD686}"/>
                </a:ext>
              </a:extLst>
            </p:cNvPr>
            <p:cNvGrpSpPr/>
            <p:nvPr/>
          </p:nvGrpSpPr>
          <p:grpSpPr>
            <a:xfrm rot="937057" flipH="1">
              <a:off x="6899451" y="2409913"/>
              <a:ext cx="347802" cy="394155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7CD92031-0C14-4D35-9DFC-60F428306115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BA8CF315-2C08-460B-A2B2-61B03B94AD86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DAB4CE83-5857-487F-8889-5765E18643A1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68F88F76-A2C8-48AD-BBE6-CE46FD2B0B39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6313C04C-10A5-415D-9701-DEC17935FC3D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640D3F58-4AD7-4F27-ADAE-C284CC3DC4C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DB1A3891-B718-404F-9BD3-34E324C7D332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2B1FC08B-721B-498F-8542-A7EA7C3DA8B5}"/>
                </a:ext>
              </a:extLst>
            </p:cNvPr>
            <p:cNvGrpSpPr/>
            <p:nvPr/>
          </p:nvGrpSpPr>
          <p:grpSpPr>
            <a:xfrm rot="842146" flipH="1">
              <a:off x="7218432" y="1894731"/>
              <a:ext cx="493756" cy="340060"/>
              <a:chOff x="3667032" y="1708483"/>
              <a:chExt cx="8105829" cy="5582653"/>
            </a:xfrm>
            <a:solidFill>
              <a:schemeClr val="accent1"/>
            </a:solidFill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1AC0AF2C-72F5-4E85-A862-173F90AAE570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2399B405-326B-4D15-A974-BB0BFC2C6A4E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EFDA7BA7-C961-4023-B0A0-2E82A83F3557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68A81735-A26C-43C9-8288-CA40EE73EDE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AEAA9473-75C7-42B8-AB1F-95AFE6C4482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09853A08-141C-4409-914E-849C2166F1B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517E3B30-EA71-4B95-B7E6-8AB1766468A9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338BC33A-5033-4FC3-A9F4-A4FA6794BFB2}"/>
                </a:ext>
              </a:extLst>
            </p:cNvPr>
            <p:cNvGrpSpPr/>
            <p:nvPr/>
          </p:nvGrpSpPr>
          <p:grpSpPr>
            <a:xfrm rot="842146" flipH="1">
              <a:off x="6949092" y="2797195"/>
              <a:ext cx="493756" cy="340060"/>
              <a:chOff x="3667032" y="1708483"/>
              <a:chExt cx="8105829" cy="5582653"/>
            </a:xfrm>
            <a:solidFill>
              <a:schemeClr val="accent1"/>
            </a:solidFill>
          </p:grpSpPr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E58B44BA-B510-4401-88BD-C82FC084E88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16D462A3-F210-4A92-A680-EC410D03FD94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7EFFAA10-849D-43FF-8514-DF0F17604ED0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A23DCC8A-165C-450D-9A9A-F2563190E169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2ACC1A6B-668D-4578-95A5-FA69A826AFAF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18F34EEF-8D49-4095-A529-7A9B230AD4FE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EF7AC44-474A-4FB2-B431-D5E150FE06D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2D81E537-2030-4DC1-B708-335169ECF584}"/>
                </a:ext>
              </a:extLst>
            </p:cNvPr>
            <p:cNvGrpSpPr/>
            <p:nvPr/>
          </p:nvGrpSpPr>
          <p:grpSpPr>
            <a:xfrm rot="74106" flipH="1">
              <a:off x="7481200" y="2113001"/>
              <a:ext cx="493983" cy="590824"/>
              <a:chOff x="5704433" y="717502"/>
              <a:chExt cx="7365528" cy="8809481"/>
            </a:xfrm>
            <a:solidFill>
              <a:schemeClr val="accent1"/>
            </a:solidFill>
          </p:grpSpPr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5C288EA9-83AE-47A7-8AFE-DCD65E925E0D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D0C14B2C-2A50-4177-BBF6-716622A9142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2B701883-24B1-4434-B653-B14E2539A38A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410F6BFD-BFBA-47A5-AD22-5B4B8FDE857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7CBDF47D-9296-476E-9327-AD07FBD9C367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C77BF594-E9EC-41A5-B950-DA559544222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B5603324-E1ED-4F61-8DE7-2E5B318EBC30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F6DB443A-4ADA-4A3A-B7B2-6B4AE84AC05D}"/>
                </a:ext>
              </a:extLst>
            </p:cNvPr>
            <p:cNvGrpSpPr/>
            <p:nvPr/>
          </p:nvGrpSpPr>
          <p:grpSpPr>
            <a:xfrm rot="74106" flipH="1">
              <a:off x="6791910" y="2911481"/>
              <a:ext cx="381469" cy="456253"/>
              <a:chOff x="5704433" y="717502"/>
              <a:chExt cx="7365528" cy="8809481"/>
            </a:xfrm>
            <a:solidFill>
              <a:schemeClr val="accent1"/>
            </a:solidFill>
          </p:grpSpPr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2314B7DE-BE81-465D-87AE-C960E6A8CA26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77AAB74E-536D-4F78-899A-D12CC290987A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0E2BA9CD-AC2F-41D6-96FB-AC2C5D866F4A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A5177C13-96A7-4826-B34C-A26C3766F333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1E33DD37-DC0F-49F7-B78D-DD0837BF771A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EB069C9F-1D4E-446B-BEC8-DF84C4ECA15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A09ACCD6-9C13-4570-800F-45F1CBD5140B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sp>
        <p:nvSpPr>
          <p:cNvPr id="258" name="Rectangle 257">
            <a:extLst>
              <a:ext uri="{FF2B5EF4-FFF2-40B4-BE49-F238E27FC236}">
                <a16:creationId xmlns:a16="http://schemas.microsoft.com/office/drawing/2014/main" id="{4214AC7C-9A32-4B16-915F-3EF4AC0DDB21}"/>
              </a:ext>
            </a:extLst>
          </p:cNvPr>
          <p:cNvSpPr/>
          <p:nvPr/>
        </p:nvSpPr>
        <p:spPr>
          <a:xfrm>
            <a:off x="11582400" y="53"/>
            <a:ext cx="6096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9" name="Freeform 13">
            <a:extLst>
              <a:ext uri="{FF2B5EF4-FFF2-40B4-BE49-F238E27FC236}">
                <a16:creationId xmlns:a16="http://schemas.microsoft.com/office/drawing/2014/main" id="{FD0D82FC-0A8C-4B0D-B349-310A239BF07F}"/>
              </a:ext>
            </a:extLst>
          </p:cNvPr>
          <p:cNvSpPr>
            <a:spLocks/>
          </p:cNvSpPr>
          <p:nvPr/>
        </p:nvSpPr>
        <p:spPr bwMode="auto">
          <a:xfrm rot="8950285" flipV="1">
            <a:off x="1596864" y="3619394"/>
            <a:ext cx="2914995" cy="4369901"/>
          </a:xfrm>
          <a:custGeom>
            <a:avLst/>
            <a:gdLst>
              <a:gd name="T0" fmla="*/ 388 w 2127"/>
              <a:gd name="T1" fmla="*/ 1550 h 3157"/>
              <a:gd name="T2" fmla="*/ 312 w 2127"/>
              <a:gd name="T3" fmla="*/ 1481 h 3157"/>
              <a:gd name="T4" fmla="*/ 259 w 2127"/>
              <a:gd name="T5" fmla="*/ 1260 h 3157"/>
              <a:gd name="T6" fmla="*/ 380 w 2127"/>
              <a:gd name="T7" fmla="*/ 1152 h 3157"/>
              <a:gd name="T8" fmla="*/ 318 w 2127"/>
              <a:gd name="T9" fmla="*/ 915 h 3157"/>
              <a:gd name="T10" fmla="*/ 345 w 2127"/>
              <a:gd name="T11" fmla="*/ 802 h 3157"/>
              <a:gd name="T12" fmla="*/ 349 w 2127"/>
              <a:gd name="T13" fmla="*/ 635 h 3157"/>
              <a:gd name="T14" fmla="*/ 421 w 2127"/>
              <a:gd name="T15" fmla="*/ 485 h 3157"/>
              <a:gd name="T16" fmla="*/ 561 w 2127"/>
              <a:gd name="T17" fmla="*/ 367 h 3157"/>
              <a:gd name="T18" fmla="*/ 569 w 2127"/>
              <a:gd name="T19" fmla="*/ 271 h 3157"/>
              <a:gd name="T20" fmla="*/ 561 w 2127"/>
              <a:gd name="T21" fmla="*/ 181 h 3157"/>
              <a:gd name="T22" fmla="*/ 625 w 2127"/>
              <a:gd name="T23" fmla="*/ 148 h 3157"/>
              <a:gd name="T24" fmla="*/ 769 w 2127"/>
              <a:gd name="T25" fmla="*/ 90 h 3157"/>
              <a:gd name="T26" fmla="*/ 909 w 2127"/>
              <a:gd name="T27" fmla="*/ 57 h 3157"/>
              <a:gd name="T28" fmla="*/ 1114 w 2127"/>
              <a:gd name="T29" fmla="*/ 148 h 3157"/>
              <a:gd name="T30" fmla="*/ 1236 w 2127"/>
              <a:gd name="T31" fmla="*/ 300 h 3157"/>
              <a:gd name="T32" fmla="*/ 1447 w 2127"/>
              <a:gd name="T33" fmla="*/ 373 h 3157"/>
              <a:gd name="T34" fmla="*/ 1554 w 2127"/>
              <a:gd name="T35" fmla="*/ 475 h 3157"/>
              <a:gd name="T36" fmla="*/ 1775 w 2127"/>
              <a:gd name="T37" fmla="*/ 691 h 3157"/>
              <a:gd name="T38" fmla="*/ 1677 w 2127"/>
              <a:gd name="T39" fmla="*/ 814 h 3157"/>
              <a:gd name="T40" fmla="*/ 1939 w 2127"/>
              <a:gd name="T41" fmla="*/ 1097 h 3157"/>
              <a:gd name="T42" fmla="*/ 1890 w 2127"/>
              <a:gd name="T43" fmla="*/ 1273 h 3157"/>
              <a:gd name="T44" fmla="*/ 2095 w 2127"/>
              <a:gd name="T45" fmla="*/ 1310 h 3157"/>
              <a:gd name="T46" fmla="*/ 1794 w 2127"/>
              <a:gd name="T47" fmla="*/ 1274 h 3157"/>
              <a:gd name="T48" fmla="*/ 1811 w 2127"/>
              <a:gd name="T49" fmla="*/ 1429 h 3157"/>
              <a:gd name="T50" fmla="*/ 1930 w 2127"/>
              <a:gd name="T51" fmla="*/ 1478 h 3157"/>
              <a:gd name="T52" fmla="*/ 1627 w 2127"/>
              <a:gd name="T53" fmla="*/ 1415 h 3157"/>
              <a:gd name="T54" fmla="*/ 1667 w 2127"/>
              <a:gd name="T55" fmla="*/ 1497 h 3157"/>
              <a:gd name="T56" fmla="*/ 1629 w 2127"/>
              <a:gd name="T57" fmla="*/ 1664 h 3157"/>
              <a:gd name="T58" fmla="*/ 1496 w 2127"/>
              <a:gd name="T59" fmla="*/ 1500 h 3157"/>
              <a:gd name="T60" fmla="*/ 1532 w 2127"/>
              <a:gd name="T61" fmla="*/ 1589 h 3157"/>
              <a:gd name="T62" fmla="*/ 1509 w 2127"/>
              <a:gd name="T63" fmla="*/ 1647 h 3157"/>
              <a:gd name="T64" fmla="*/ 1579 w 2127"/>
              <a:gd name="T65" fmla="*/ 1799 h 3157"/>
              <a:gd name="T66" fmla="*/ 1631 w 2127"/>
              <a:gd name="T67" fmla="*/ 2080 h 3157"/>
              <a:gd name="T68" fmla="*/ 1652 w 2127"/>
              <a:gd name="T69" fmla="*/ 2242 h 3157"/>
              <a:gd name="T70" fmla="*/ 1572 w 2127"/>
              <a:gd name="T71" fmla="*/ 2303 h 3157"/>
              <a:gd name="T72" fmla="*/ 1567 w 2127"/>
              <a:gd name="T73" fmla="*/ 2433 h 3157"/>
              <a:gd name="T74" fmla="*/ 1498 w 2127"/>
              <a:gd name="T75" fmla="*/ 2455 h 3157"/>
              <a:gd name="T76" fmla="*/ 1384 w 2127"/>
              <a:gd name="T77" fmla="*/ 2483 h 3157"/>
              <a:gd name="T78" fmla="*/ 1251 w 2127"/>
              <a:gd name="T79" fmla="*/ 2679 h 3157"/>
              <a:gd name="T80" fmla="*/ 998 w 2127"/>
              <a:gd name="T81" fmla="*/ 2538 h 3157"/>
              <a:gd name="T82" fmla="*/ 790 w 2127"/>
              <a:gd name="T83" fmla="*/ 2468 h 3157"/>
              <a:gd name="T84" fmla="*/ 649 w 2127"/>
              <a:gd name="T85" fmla="*/ 2321 h 3157"/>
              <a:gd name="T86" fmla="*/ 513 w 2127"/>
              <a:gd name="T87" fmla="*/ 2337 h 3157"/>
              <a:gd name="T88" fmla="*/ 574 w 2127"/>
              <a:gd name="T89" fmla="*/ 2476 h 3157"/>
              <a:gd name="T90" fmla="*/ 545 w 2127"/>
              <a:gd name="T91" fmla="*/ 2580 h 3157"/>
              <a:gd name="T92" fmla="*/ 349 w 2127"/>
              <a:gd name="T93" fmla="*/ 2754 h 3157"/>
              <a:gd name="T94" fmla="*/ 407 w 2127"/>
              <a:gd name="T95" fmla="*/ 2783 h 3157"/>
              <a:gd name="T96" fmla="*/ 456 w 2127"/>
              <a:gd name="T97" fmla="*/ 2817 h 3157"/>
              <a:gd name="T98" fmla="*/ 449 w 2127"/>
              <a:gd name="T99" fmla="*/ 2968 h 3157"/>
              <a:gd name="T100" fmla="*/ 392 w 2127"/>
              <a:gd name="T101" fmla="*/ 3084 h 3157"/>
              <a:gd name="T102" fmla="*/ 349 w 2127"/>
              <a:gd name="T103" fmla="*/ 3149 h 3157"/>
              <a:gd name="T104" fmla="*/ 164 w 2127"/>
              <a:gd name="T105" fmla="*/ 3145 h 3157"/>
              <a:gd name="T106" fmla="*/ 18 w 2127"/>
              <a:gd name="T107" fmla="*/ 2940 h 3157"/>
              <a:gd name="T108" fmla="*/ 139 w 2127"/>
              <a:gd name="T109" fmla="*/ 2743 h 3157"/>
              <a:gd name="T110" fmla="*/ 100 w 2127"/>
              <a:gd name="T111" fmla="*/ 2541 h 3157"/>
              <a:gd name="T112" fmla="*/ 211 w 2127"/>
              <a:gd name="T113" fmla="*/ 2293 h 3157"/>
              <a:gd name="T114" fmla="*/ 341 w 2127"/>
              <a:gd name="T115" fmla="*/ 2266 h 3157"/>
              <a:gd name="T116" fmla="*/ 417 w 2127"/>
              <a:gd name="T117" fmla="*/ 2296 h 3157"/>
              <a:gd name="T118" fmla="*/ 508 w 2127"/>
              <a:gd name="T119" fmla="*/ 2062 h 3157"/>
              <a:gd name="T120" fmla="*/ 488 w 2127"/>
              <a:gd name="T121" fmla="*/ 1904 h 3157"/>
              <a:gd name="T122" fmla="*/ 496 w 2127"/>
              <a:gd name="T123" fmla="*/ 1782 h 3157"/>
              <a:gd name="T124" fmla="*/ 514 w 2127"/>
              <a:gd name="T125" fmla="*/ 1618 h 3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127" h="3157">
                <a:moveTo>
                  <a:pt x="440" y="1547"/>
                </a:moveTo>
                <a:cubicBezTo>
                  <a:pt x="431" y="1553"/>
                  <a:pt x="430" y="1563"/>
                  <a:pt x="426" y="1570"/>
                </a:cubicBezTo>
                <a:cubicBezTo>
                  <a:pt x="422" y="1577"/>
                  <a:pt x="419" y="1587"/>
                  <a:pt x="408" y="1586"/>
                </a:cubicBezTo>
                <a:cubicBezTo>
                  <a:pt x="395" y="1585"/>
                  <a:pt x="382" y="1582"/>
                  <a:pt x="376" y="1569"/>
                </a:cubicBezTo>
                <a:cubicBezTo>
                  <a:pt x="370" y="1558"/>
                  <a:pt x="372" y="1549"/>
                  <a:pt x="388" y="1550"/>
                </a:cubicBezTo>
                <a:cubicBezTo>
                  <a:pt x="399" y="1551"/>
                  <a:pt x="401" y="1544"/>
                  <a:pt x="401" y="1535"/>
                </a:cubicBezTo>
                <a:cubicBezTo>
                  <a:pt x="403" y="1510"/>
                  <a:pt x="380" y="1494"/>
                  <a:pt x="357" y="1505"/>
                </a:cubicBezTo>
                <a:cubicBezTo>
                  <a:pt x="349" y="1508"/>
                  <a:pt x="342" y="1512"/>
                  <a:pt x="333" y="1515"/>
                </a:cubicBezTo>
                <a:cubicBezTo>
                  <a:pt x="323" y="1517"/>
                  <a:pt x="315" y="1514"/>
                  <a:pt x="309" y="1505"/>
                </a:cubicBezTo>
                <a:cubicBezTo>
                  <a:pt x="302" y="1496"/>
                  <a:pt x="307" y="1489"/>
                  <a:pt x="312" y="1481"/>
                </a:cubicBezTo>
                <a:cubicBezTo>
                  <a:pt x="321" y="1467"/>
                  <a:pt x="336" y="1464"/>
                  <a:pt x="351" y="1459"/>
                </a:cubicBezTo>
                <a:cubicBezTo>
                  <a:pt x="387" y="1447"/>
                  <a:pt x="387" y="1447"/>
                  <a:pt x="375" y="1411"/>
                </a:cubicBezTo>
                <a:cubicBezTo>
                  <a:pt x="364" y="1376"/>
                  <a:pt x="354" y="1342"/>
                  <a:pt x="353" y="1306"/>
                </a:cubicBezTo>
                <a:cubicBezTo>
                  <a:pt x="353" y="1294"/>
                  <a:pt x="346" y="1293"/>
                  <a:pt x="338" y="1291"/>
                </a:cubicBezTo>
                <a:cubicBezTo>
                  <a:pt x="312" y="1284"/>
                  <a:pt x="286" y="1275"/>
                  <a:pt x="259" y="1260"/>
                </a:cubicBezTo>
                <a:cubicBezTo>
                  <a:pt x="282" y="1252"/>
                  <a:pt x="302" y="1256"/>
                  <a:pt x="323" y="1257"/>
                </a:cubicBezTo>
                <a:cubicBezTo>
                  <a:pt x="367" y="1259"/>
                  <a:pt x="387" y="1243"/>
                  <a:pt x="392" y="1204"/>
                </a:cubicBezTo>
                <a:cubicBezTo>
                  <a:pt x="395" y="1186"/>
                  <a:pt x="389" y="1176"/>
                  <a:pt x="371" y="1172"/>
                </a:cubicBezTo>
                <a:cubicBezTo>
                  <a:pt x="363" y="1170"/>
                  <a:pt x="355" y="1170"/>
                  <a:pt x="348" y="1164"/>
                </a:cubicBezTo>
                <a:cubicBezTo>
                  <a:pt x="356" y="1152"/>
                  <a:pt x="369" y="1152"/>
                  <a:pt x="380" y="1152"/>
                </a:cubicBezTo>
                <a:cubicBezTo>
                  <a:pt x="392" y="1152"/>
                  <a:pt x="395" y="1147"/>
                  <a:pt x="396" y="1137"/>
                </a:cubicBezTo>
                <a:cubicBezTo>
                  <a:pt x="398" y="1109"/>
                  <a:pt x="388" y="1086"/>
                  <a:pt x="374" y="1063"/>
                </a:cubicBezTo>
                <a:cubicBezTo>
                  <a:pt x="366" y="1050"/>
                  <a:pt x="357" y="1036"/>
                  <a:pt x="349" y="1023"/>
                </a:cubicBezTo>
                <a:cubicBezTo>
                  <a:pt x="337" y="1002"/>
                  <a:pt x="333" y="980"/>
                  <a:pt x="340" y="957"/>
                </a:cubicBezTo>
                <a:cubicBezTo>
                  <a:pt x="346" y="934"/>
                  <a:pt x="340" y="923"/>
                  <a:pt x="318" y="915"/>
                </a:cubicBezTo>
                <a:cubicBezTo>
                  <a:pt x="315" y="914"/>
                  <a:pt x="312" y="914"/>
                  <a:pt x="307" y="913"/>
                </a:cubicBezTo>
                <a:cubicBezTo>
                  <a:pt x="316" y="897"/>
                  <a:pt x="331" y="894"/>
                  <a:pt x="344" y="889"/>
                </a:cubicBezTo>
                <a:cubicBezTo>
                  <a:pt x="360" y="883"/>
                  <a:pt x="372" y="874"/>
                  <a:pt x="377" y="857"/>
                </a:cubicBezTo>
                <a:cubicBezTo>
                  <a:pt x="382" y="845"/>
                  <a:pt x="380" y="836"/>
                  <a:pt x="367" y="831"/>
                </a:cubicBezTo>
                <a:cubicBezTo>
                  <a:pt x="353" y="826"/>
                  <a:pt x="344" y="819"/>
                  <a:pt x="345" y="802"/>
                </a:cubicBezTo>
                <a:cubicBezTo>
                  <a:pt x="345" y="786"/>
                  <a:pt x="357" y="784"/>
                  <a:pt x="369" y="781"/>
                </a:cubicBezTo>
                <a:cubicBezTo>
                  <a:pt x="373" y="780"/>
                  <a:pt x="380" y="780"/>
                  <a:pt x="379" y="773"/>
                </a:cubicBezTo>
                <a:cubicBezTo>
                  <a:pt x="379" y="765"/>
                  <a:pt x="375" y="756"/>
                  <a:pt x="367" y="754"/>
                </a:cubicBezTo>
                <a:cubicBezTo>
                  <a:pt x="345" y="748"/>
                  <a:pt x="347" y="734"/>
                  <a:pt x="352" y="716"/>
                </a:cubicBezTo>
                <a:cubicBezTo>
                  <a:pt x="358" y="689"/>
                  <a:pt x="357" y="662"/>
                  <a:pt x="349" y="635"/>
                </a:cubicBezTo>
                <a:cubicBezTo>
                  <a:pt x="347" y="627"/>
                  <a:pt x="346" y="620"/>
                  <a:pt x="351" y="613"/>
                </a:cubicBezTo>
                <a:cubicBezTo>
                  <a:pt x="364" y="593"/>
                  <a:pt x="371" y="574"/>
                  <a:pt x="356" y="551"/>
                </a:cubicBezTo>
                <a:cubicBezTo>
                  <a:pt x="351" y="542"/>
                  <a:pt x="361" y="537"/>
                  <a:pt x="367" y="538"/>
                </a:cubicBezTo>
                <a:cubicBezTo>
                  <a:pt x="400" y="545"/>
                  <a:pt x="411" y="528"/>
                  <a:pt x="413" y="499"/>
                </a:cubicBezTo>
                <a:cubicBezTo>
                  <a:pt x="414" y="494"/>
                  <a:pt x="418" y="490"/>
                  <a:pt x="421" y="485"/>
                </a:cubicBezTo>
                <a:cubicBezTo>
                  <a:pt x="437" y="458"/>
                  <a:pt x="439" y="456"/>
                  <a:pt x="470" y="463"/>
                </a:cubicBezTo>
                <a:cubicBezTo>
                  <a:pt x="487" y="467"/>
                  <a:pt x="498" y="465"/>
                  <a:pt x="506" y="447"/>
                </a:cubicBezTo>
                <a:cubicBezTo>
                  <a:pt x="512" y="434"/>
                  <a:pt x="523" y="422"/>
                  <a:pt x="539" y="420"/>
                </a:cubicBezTo>
                <a:cubicBezTo>
                  <a:pt x="554" y="418"/>
                  <a:pt x="555" y="408"/>
                  <a:pt x="555" y="397"/>
                </a:cubicBezTo>
                <a:cubicBezTo>
                  <a:pt x="555" y="386"/>
                  <a:pt x="554" y="376"/>
                  <a:pt x="561" y="367"/>
                </a:cubicBezTo>
                <a:cubicBezTo>
                  <a:pt x="566" y="360"/>
                  <a:pt x="561" y="355"/>
                  <a:pt x="556" y="352"/>
                </a:cubicBezTo>
                <a:cubicBezTo>
                  <a:pt x="548" y="349"/>
                  <a:pt x="541" y="347"/>
                  <a:pt x="533" y="346"/>
                </a:cubicBezTo>
                <a:cubicBezTo>
                  <a:pt x="507" y="339"/>
                  <a:pt x="506" y="337"/>
                  <a:pt x="517" y="314"/>
                </a:cubicBezTo>
                <a:cubicBezTo>
                  <a:pt x="522" y="302"/>
                  <a:pt x="530" y="292"/>
                  <a:pt x="536" y="281"/>
                </a:cubicBezTo>
                <a:cubicBezTo>
                  <a:pt x="544" y="268"/>
                  <a:pt x="552" y="255"/>
                  <a:pt x="569" y="271"/>
                </a:cubicBezTo>
                <a:cubicBezTo>
                  <a:pt x="575" y="276"/>
                  <a:pt x="583" y="273"/>
                  <a:pt x="585" y="264"/>
                </a:cubicBezTo>
                <a:cubicBezTo>
                  <a:pt x="588" y="253"/>
                  <a:pt x="592" y="241"/>
                  <a:pt x="578" y="232"/>
                </a:cubicBezTo>
                <a:cubicBezTo>
                  <a:pt x="577" y="232"/>
                  <a:pt x="576" y="232"/>
                  <a:pt x="574" y="231"/>
                </a:cubicBezTo>
                <a:cubicBezTo>
                  <a:pt x="566" y="228"/>
                  <a:pt x="552" y="235"/>
                  <a:pt x="550" y="220"/>
                </a:cubicBezTo>
                <a:cubicBezTo>
                  <a:pt x="548" y="206"/>
                  <a:pt x="552" y="193"/>
                  <a:pt x="561" y="181"/>
                </a:cubicBezTo>
                <a:cubicBezTo>
                  <a:pt x="569" y="172"/>
                  <a:pt x="580" y="166"/>
                  <a:pt x="591" y="162"/>
                </a:cubicBezTo>
                <a:cubicBezTo>
                  <a:pt x="600" y="159"/>
                  <a:pt x="607" y="159"/>
                  <a:pt x="608" y="171"/>
                </a:cubicBezTo>
                <a:cubicBezTo>
                  <a:pt x="609" y="175"/>
                  <a:pt x="611" y="179"/>
                  <a:pt x="615" y="179"/>
                </a:cubicBezTo>
                <a:cubicBezTo>
                  <a:pt x="622" y="179"/>
                  <a:pt x="623" y="174"/>
                  <a:pt x="623" y="170"/>
                </a:cubicBezTo>
                <a:cubicBezTo>
                  <a:pt x="624" y="162"/>
                  <a:pt x="624" y="155"/>
                  <a:pt x="625" y="148"/>
                </a:cubicBezTo>
                <a:cubicBezTo>
                  <a:pt x="628" y="124"/>
                  <a:pt x="644" y="115"/>
                  <a:pt x="666" y="124"/>
                </a:cubicBezTo>
                <a:cubicBezTo>
                  <a:pt x="669" y="125"/>
                  <a:pt x="671" y="126"/>
                  <a:pt x="673" y="127"/>
                </a:cubicBezTo>
                <a:cubicBezTo>
                  <a:pt x="705" y="144"/>
                  <a:pt x="710" y="143"/>
                  <a:pt x="725" y="109"/>
                </a:cubicBezTo>
                <a:cubicBezTo>
                  <a:pt x="731" y="96"/>
                  <a:pt x="738" y="89"/>
                  <a:pt x="753" y="91"/>
                </a:cubicBezTo>
                <a:cubicBezTo>
                  <a:pt x="759" y="92"/>
                  <a:pt x="764" y="91"/>
                  <a:pt x="769" y="90"/>
                </a:cubicBezTo>
                <a:cubicBezTo>
                  <a:pt x="799" y="89"/>
                  <a:pt x="822" y="78"/>
                  <a:pt x="829" y="45"/>
                </a:cubicBezTo>
                <a:cubicBezTo>
                  <a:pt x="832" y="33"/>
                  <a:pt x="837" y="21"/>
                  <a:pt x="845" y="11"/>
                </a:cubicBezTo>
                <a:cubicBezTo>
                  <a:pt x="850" y="4"/>
                  <a:pt x="858" y="0"/>
                  <a:pt x="866" y="3"/>
                </a:cubicBezTo>
                <a:cubicBezTo>
                  <a:pt x="876" y="6"/>
                  <a:pt x="872" y="15"/>
                  <a:pt x="871" y="22"/>
                </a:cubicBezTo>
                <a:cubicBezTo>
                  <a:pt x="867" y="66"/>
                  <a:pt x="867" y="66"/>
                  <a:pt x="909" y="57"/>
                </a:cubicBezTo>
                <a:cubicBezTo>
                  <a:pt x="924" y="54"/>
                  <a:pt x="938" y="53"/>
                  <a:pt x="953" y="56"/>
                </a:cubicBezTo>
                <a:cubicBezTo>
                  <a:pt x="968" y="60"/>
                  <a:pt x="980" y="63"/>
                  <a:pt x="986" y="82"/>
                </a:cubicBezTo>
                <a:cubicBezTo>
                  <a:pt x="996" y="109"/>
                  <a:pt x="1034" y="117"/>
                  <a:pt x="1066" y="102"/>
                </a:cubicBezTo>
                <a:cubicBezTo>
                  <a:pt x="1071" y="100"/>
                  <a:pt x="1075" y="97"/>
                  <a:pt x="1081" y="94"/>
                </a:cubicBezTo>
                <a:cubicBezTo>
                  <a:pt x="1085" y="117"/>
                  <a:pt x="1091" y="138"/>
                  <a:pt x="1114" y="148"/>
                </a:cubicBezTo>
                <a:cubicBezTo>
                  <a:pt x="1135" y="157"/>
                  <a:pt x="1155" y="152"/>
                  <a:pt x="1176" y="148"/>
                </a:cubicBezTo>
                <a:cubicBezTo>
                  <a:pt x="1178" y="154"/>
                  <a:pt x="1174" y="156"/>
                  <a:pt x="1172" y="159"/>
                </a:cubicBezTo>
                <a:cubicBezTo>
                  <a:pt x="1152" y="181"/>
                  <a:pt x="1160" y="206"/>
                  <a:pt x="1189" y="215"/>
                </a:cubicBezTo>
                <a:cubicBezTo>
                  <a:pt x="1219" y="224"/>
                  <a:pt x="1219" y="224"/>
                  <a:pt x="1209" y="254"/>
                </a:cubicBezTo>
                <a:cubicBezTo>
                  <a:pt x="1202" y="275"/>
                  <a:pt x="1214" y="297"/>
                  <a:pt x="1236" y="300"/>
                </a:cubicBezTo>
                <a:cubicBezTo>
                  <a:pt x="1247" y="302"/>
                  <a:pt x="1248" y="292"/>
                  <a:pt x="1250" y="285"/>
                </a:cubicBezTo>
                <a:cubicBezTo>
                  <a:pt x="1253" y="273"/>
                  <a:pt x="1255" y="259"/>
                  <a:pt x="1270" y="255"/>
                </a:cubicBezTo>
                <a:cubicBezTo>
                  <a:pt x="1280" y="253"/>
                  <a:pt x="1287" y="252"/>
                  <a:pt x="1283" y="267"/>
                </a:cubicBezTo>
                <a:cubicBezTo>
                  <a:pt x="1274" y="305"/>
                  <a:pt x="1284" y="318"/>
                  <a:pt x="1322" y="321"/>
                </a:cubicBezTo>
                <a:cubicBezTo>
                  <a:pt x="1370" y="325"/>
                  <a:pt x="1411" y="342"/>
                  <a:pt x="1447" y="373"/>
                </a:cubicBezTo>
                <a:cubicBezTo>
                  <a:pt x="1465" y="389"/>
                  <a:pt x="1484" y="402"/>
                  <a:pt x="1507" y="410"/>
                </a:cubicBezTo>
                <a:cubicBezTo>
                  <a:pt x="1519" y="414"/>
                  <a:pt x="1530" y="414"/>
                  <a:pt x="1540" y="405"/>
                </a:cubicBezTo>
                <a:cubicBezTo>
                  <a:pt x="1549" y="397"/>
                  <a:pt x="1560" y="392"/>
                  <a:pt x="1570" y="402"/>
                </a:cubicBezTo>
                <a:cubicBezTo>
                  <a:pt x="1580" y="413"/>
                  <a:pt x="1569" y="421"/>
                  <a:pt x="1563" y="427"/>
                </a:cubicBezTo>
                <a:cubicBezTo>
                  <a:pt x="1548" y="442"/>
                  <a:pt x="1547" y="456"/>
                  <a:pt x="1554" y="475"/>
                </a:cubicBezTo>
                <a:cubicBezTo>
                  <a:pt x="1581" y="551"/>
                  <a:pt x="1584" y="629"/>
                  <a:pt x="1581" y="708"/>
                </a:cubicBezTo>
                <a:cubicBezTo>
                  <a:pt x="1580" y="748"/>
                  <a:pt x="1580" y="748"/>
                  <a:pt x="1616" y="763"/>
                </a:cubicBezTo>
                <a:cubicBezTo>
                  <a:pt x="1649" y="776"/>
                  <a:pt x="1649" y="776"/>
                  <a:pt x="1675" y="750"/>
                </a:cubicBezTo>
                <a:cubicBezTo>
                  <a:pt x="1693" y="732"/>
                  <a:pt x="1711" y="713"/>
                  <a:pt x="1734" y="700"/>
                </a:cubicBezTo>
                <a:cubicBezTo>
                  <a:pt x="1746" y="694"/>
                  <a:pt x="1759" y="688"/>
                  <a:pt x="1775" y="691"/>
                </a:cubicBezTo>
                <a:cubicBezTo>
                  <a:pt x="1772" y="703"/>
                  <a:pt x="1764" y="711"/>
                  <a:pt x="1758" y="720"/>
                </a:cubicBezTo>
                <a:cubicBezTo>
                  <a:pt x="1746" y="738"/>
                  <a:pt x="1738" y="757"/>
                  <a:pt x="1738" y="778"/>
                </a:cubicBezTo>
                <a:cubicBezTo>
                  <a:pt x="1737" y="790"/>
                  <a:pt x="1733" y="792"/>
                  <a:pt x="1722" y="791"/>
                </a:cubicBezTo>
                <a:cubicBezTo>
                  <a:pt x="1711" y="790"/>
                  <a:pt x="1699" y="790"/>
                  <a:pt x="1689" y="796"/>
                </a:cubicBezTo>
                <a:cubicBezTo>
                  <a:pt x="1683" y="801"/>
                  <a:pt x="1678" y="807"/>
                  <a:pt x="1677" y="814"/>
                </a:cubicBezTo>
                <a:cubicBezTo>
                  <a:pt x="1677" y="823"/>
                  <a:pt x="1686" y="823"/>
                  <a:pt x="1692" y="825"/>
                </a:cubicBezTo>
                <a:cubicBezTo>
                  <a:pt x="1732" y="839"/>
                  <a:pt x="1772" y="852"/>
                  <a:pt x="1813" y="867"/>
                </a:cubicBezTo>
                <a:cubicBezTo>
                  <a:pt x="1837" y="875"/>
                  <a:pt x="1861" y="886"/>
                  <a:pt x="1882" y="902"/>
                </a:cubicBezTo>
                <a:cubicBezTo>
                  <a:pt x="1923" y="931"/>
                  <a:pt x="1936" y="968"/>
                  <a:pt x="1924" y="1017"/>
                </a:cubicBezTo>
                <a:cubicBezTo>
                  <a:pt x="1912" y="1061"/>
                  <a:pt x="1912" y="1061"/>
                  <a:pt x="1939" y="1097"/>
                </a:cubicBezTo>
                <a:cubicBezTo>
                  <a:pt x="1923" y="1108"/>
                  <a:pt x="1913" y="1125"/>
                  <a:pt x="1904" y="1141"/>
                </a:cubicBezTo>
                <a:cubicBezTo>
                  <a:pt x="1895" y="1157"/>
                  <a:pt x="1884" y="1170"/>
                  <a:pt x="1865" y="1174"/>
                </a:cubicBezTo>
                <a:cubicBezTo>
                  <a:pt x="1851" y="1177"/>
                  <a:pt x="1837" y="1180"/>
                  <a:pt x="1834" y="1197"/>
                </a:cubicBezTo>
                <a:cubicBezTo>
                  <a:pt x="1830" y="1217"/>
                  <a:pt x="1831" y="1236"/>
                  <a:pt x="1849" y="1250"/>
                </a:cubicBezTo>
                <a:cubicBezTo>
                  <a:pt x="1861" y="1260"/>
                  <a:pt x="1876" y="1267"/>
                  <a:pt x="1890" y="1273"/>
                </a:cubicBezTo>
                <a:cubicBezTo>
                  <a:pt x="1914" y="1284"/>
                  <a:pt x="1939" y="1294"/>
                  <a:pt x="1961" y="1309"/>
                </a:cubicBezTo>
                <a:cubicBezTo>
                  <a:pt x="1974" y="1318"/>
                  <a:pt x="1981" y="1314"/>
                  <a:pt x="1983" y="1298"/>
                </a:cubicBezTo>
                <a:cubicBezTo>
                  <a:pt x="1984" y="1274"/>
                  <a:pt x="1997" y="1257"/>
                  <a:pt x="2020" y="1250"/>
                </a:cubicBezTo>
                <a:cubicBezTo>
                  <a:pt x="2045" y="1242"/>
                  <a:pt x="2073" y="1249"/>
                  <a:pt x="2088" y="1267"/>
                </a:cubicBezTo>
                <a:cubicBezTo>
                  <a:pt x="2099" y="1280"/>
                  <a:pt x="2101" y="1295"/>
                  <a:pt x="2095" y="1310"/>
                </a:cubicBezTo>
                <a:cubicBezTo>
                  <a:pt x="2088" y="1329"/>
                  <a:pt x="2096" y="1338"/>
                  <a:pt x="2112" y="1343"/>
                </a:cubicBezTo>
                <a:cubicBezTo>
                  <a:pt x="2122" y="1346"/>
                  <a:pt x="2127" y="1351"/>
                  <a:pt x="2125" y="1362"/>
                </a:cubicBezTo>
                <a:cubicBezTo>
                  <a:pt x="2123" y="1374"/>
                  <a:pt x="2114" y="1368"/>
                  <a:pt x="2108" y="1368"/>
                </a:cubicBezTo>
                <a:cubicBezTo>
                  <a:pt x="2002" y="1361"/>
                  <a:pt x="1903" y="1334"/>
                  <a:pt x="1815" y="1274"/>
                </a:cubicBezTo>
                <a:cubicBezTo>
                  <a:pt x="1807" y="1268"/>
                  <a:pt x="1800" y="1268"/>
                  <a:pt x="1794" y="1274"/>
                </a:cubicBezTo>
                <a:cubicBezTo>
                  <a:pt x="1782" y="1284"/>
                  <a:pt x="1770" y="1294"/>
                  <a:pt x="1759" y="1304"/>
                </a:cubicBezTo>
                <a:cubicBezTo>
                  <a:pt x="1743" y="1319"/>
                  <a:pt x="1727" y="1334"/>
                  <a:pt x="1704" y="1340"/>
                </a:cubicBezTo>
                <a:cubicBezTo>
                  <a:pt x="1693" y="1342"/>
                  <a:pt x="1693" y="1350"/>
                  <a:pt x="1698" y="1358"/>
                </a:cubicBezTo>
                <a:cubicBezTo>
                  <a:pt x="1705" y="1368"/>
                  <a:pt x="1712" y="1378"/>
                  <a:pt x="1726" y="1381"/>
                </a:cubicBezTo>
                <a:cubicBezTo>
                  <a:pt x="1758" y="1390"/>
                  <a:pt x="1785" y="1409"/>
                  <a:pt x="1811" y="1429"/>
                </a:cubicBezTo>
                <a:cubicBezTo>
                  <a:pt x="1831" y="1445"/>
                  <a:pt x="1851" y="1460"/>
                  <a:pt x="1874" y="1471"/>
                </a:cubicBezTo>
                <a:cubicBezTo>
                  <a:pt x="1890" y="1480"/>
                  <a:pt x="1899" y="1477"/>
                  <a:pt x="1904" y="1460"/>
                </a:cubicBezTo>
                <a:cubicBezTo>
                  <a:pt x="1906" y="1451"/>
                  <a:pt x="1908" y="1441"/>
                  <a:pt x="1922" y="1445"/>
                </a:cubicBezTo>
                <a:cubicBezTo>
                  <a:pt x="1935" y="1449"/>
                  <a:pt x="1940" y="1458"/>
                  <a:pt x="1941" y="1470"/>
                </a:cubicBezTo>
                <a:cubicBezTo>
                  <a:pt x="1941" y="1478"/>
                  <a:pt x="1935" y="1478"/>
                  <a:pt x="1930" y="1478"/>
                </a:cubicBezTo>
                <a:cubicBezTo>
                  <a:pt x="1914" y="1479"/>
                  <a:pt x="1900" y="1483"/>
                  <a:pt x="1887" y="1493"/>
                </a:cubicBezTo>
                <a:cubicBezTo>
                  <a:pt x="1881" y="1498"/>
                  <a:pt x="1877" y="1496"/>
                  <a:pt x="1871" y="1493"/>
                </a:cubicBezTo>
                <a:cubicBezTo>
                  <a:pt x="1813" y="1464"/>
                  <a:pt x="1751" y="1440"/>
                  <a:pt x="1708" y="1388"/>
                </a:cubicBezTo>
                <a:cubicBezTo>
                  <a:pt x="1695" y="1373"/>
                  <a:pt x="1664" y="1380"/>
                  <a:pt x="1656" y="1400"/>
                </a:cubicBezTo>
                <a:cubicBezTo>
                  <a:pt x="1649" y="1415"/>
                  <a:pt x="1641" y="1417"/>
                  <a:pt x="1627" y="1415"/>
                </a:cubicBezTo>
                <a:cubicBezTo>
                  <a:pt x="1620" y="1414"/>
                  <a:pt x="1612" y="1415"/>
                  <a:pt x="1605" y="1417"/>
                </a:cubicBezTo>
                <a:cubicBezTo>
                  <a:pt x="1593" y="1420"/>
                  <a:pt x="1590" y="1430"/>
                  <a:pt x="1588" y="1441"/>
                </a:cubicBezTo>
                <a:cubicBezTo>
                  <a:pt x="1586" y="1452"/>
                  <a:pt x="1593" y="1457"/>
                  <a:pt x="1601" y="1461"/>
                </a:cubicBezTo>
                <a:cubicBezTo>
                  <a:pt x="1611" y="1466"/>
                  <a:pt x="1623" y="1470"/>
                  <a:pt x="1634" y="1475"/>
                </a:cubicBezTo>
                <a:cubicBezTo>
                  <a:pt x="1646" y="1480"/>
                  <a:pt x="1658" y="1486"/>
                  <a:pt x="1667" y="1497"/>
                </a:cubicBezTo>
                <a:cubicBezTo>
                  <a:pt x="1682" y="1516"/>
                  <a:pt x="1679" y="1534"/>
                  <a:pt x="1656" y="1541"/>
                </a:cubicBezTo>
                <a:cubicBezTo>
                  <a:pt x="1613" y="1554"/>
                  <a:pt x="1610" y="1570"/>
                  <a:pt x="1633" y="1611"/>
                </a:cubicBezTo>
                <a:cubicBezTo>
                  <a:pt x="1642" y="1628"/>
                  <a:pt x="1653" y="1643"/>
                  <a:pt x="1646" y="1664"/>
                </a:cubicBezTo>
                <a:cubicBezTo>
                  <a:pt x="1644" y="1668"/>
                  <a:pt x="1644" y="1674"/>
                  <a:pt x="1638" y="1673"/>
                </a:cubicBezTo>
                <a:cubicBezTo>
                  <a:pt x="1632" y="1673"/>
                  <a:pt x="1630" y="1668"/>
                  <a:pt x="1629" y="1664"/>
                </a:cubicBezTo>
                <a:cubicBezTo>
                  <a:pt x="1627" y="1646"/>
                  <a:pt x="1616" y="1640"/>
                  <a:pt x="1599" y="1639"/>
                </a:cubicBezTo>
                <a:cubicBezTo>
                  <a:pt x="1575" y="1637"/>
                  <a:pt x="1560" y="1623"/>
                  <a:pt x="1552" y="1600"/>
                </a:cubicBezTo>
                <a:cubicBezTo>
                  <a:pt x="1546" y="1580"/>
                  <a:pt x="1540" y="1560"/>
                  <a:pt x="1533" y="1540"/>
                </a:cubicBezTo>
                <a:cubicBezTo>
                  <a:pt x="1529" y="1526"/>
                  <a:pt x="1521" y="1514"/>
                  <a:pt x="1510" y="1506"/>
                </a:cubicBezTo>
                <a:cubicBezTo>
                  <a:pt x="1506" y="1503"/>
                  <a:pt x="1502" y="1498"/>
                  <a:pt x="1496" y="1500"/>
                </a:cubicBezTo>
                <a:cubicBezTo>
                  <a:pt x="1489" y="1504"/>
                  <a:pt x="1486" y="1510"/>
                  <a:pt x="1487" y="1517"/>
                </a:cubicBezTo>
                <a:cubicBezTo>
                  <a:pt x="1488" y="1530"/>
                  <a:pt x="1490" y="1543"/>
                  <a:pt x="1492" y="1556"/>
                </a:cubicBezTo>
                <a:cubicBezTo>
                  <a:pt x="1493" y="1561"/>
                  <a:pt x="1498" y="1562"/>
                  <a:pt x="1502" y="1563"/>
                </a:cubicBezTo>
                <a:cubicBezTo>
                  <a:pt x="1506" y="1564"/>
                  <a:pt x="1511" y="1564"/>
                  <a:pt x="1515" y="1566"/>
                </a:cubicBezTo>
                <a:cubicBezTo>
                  <a:pt x="1527" y="1569"/>
                  <a:pt x="1536" y="1576"/>
                  <a:pt x="1532" y="1589"/>
                </a:cubicBezTo>
                <a:cubicBezTo>
                  <a:pt x="1528" y="1600"/>
                  <a:pt x="1516" y="1595"/>
                  <a:pt x="1507" y="1594"/>
                </a:cubicBezTo>
                <a:cubicBezTo>
                  <a:pt x="1504" y="1593"/>
                  <a:pt x="1500" y="1592"/>
                  <a:pt x="1498" y="1590"/>
                </a:cubicBezTo>
                <a:cubicBezTo>
                  <a:pt x="1480" y="1574"/>
                  <a:pt x="1478" y="1587"/>
                  <a:pt x="1474" y="1602"/>
                </a:cubicBezTo>
                <a:cubicBezTo>
                  <a:pt x="1468" y="1624"/>
                  <a:pt x="1468" y="1623"/>
                  <a:pt x="1492" y="1625"/>
                </a:cubicBezTo>
                <a:cubicBezTo>
                  <a:pt x="1506" y="1625"/>
                  <a:pt x="1515" y="1630"/>
                  <a:pt x="1509" y="1647"/>
                </a:cubicBezTo>
                <a:cubicBezTo>
                  <a:pt x="1505" y="1659"/>
                  <a:pt x="1502" y="1671"/>
                  <a:pt x="1500" y="1684"/>
                </a:cubicBezTo>
                <a:cubicBezTo>
                  <a:pt x="1497" y="1705"/>
                  <a:pt x="1504" y="1712"/>
                  <a:pt x="1525" y="1709"/>
                </a:cubicBezTo>
                <a:cubicBezTo>
                  <a:pt x="1529" y="1709"/>
                  <a:pt x="1532" y="1709"/>
                  <a:pt x="1535" y="1708"/>
                </a:cubicBezTo>
                <a:cubicBezTo>
                  <a:pt x="1553" y="1704"/>
                  <a:pt x="1560" y="1707"/>
                  <a:pt x="1558" y="1728"/>
                </a:cubicBezTo>
                <a:cubicBezTo>
                  <a:pt x="1554" y="1754"/>
                  <a:pt x="1565" y="1777"/>
                  <a:pt x="1579" y="1799"/>
                </a:cubicBezTo>
                <a:cubicBezTo>
                  <a:pt x="1596" y="1825"/>
                  <a:pt x="1618" y="1849"/>
                  <a:pt x="1631" y="1877"/>
                </a:cubicBezTo>
                <a:cubicBezTo>
                  <a:pt x="1639" y="1894"/>
                  <a:pt x="1643" y="1910"/>
                  <a:pt x="1634" y="1929"/>
                </a:cubicBezTo>
                <a:cubicBezTo>
                  <a:pt x="1623" y="1951"/>
                  <a:pt x="1628" y="1975"/>
                  <a:pt x="1637" y="1998"/>
                </a:cubicBezTo>
                <a:cubicBezTo>
                  <a:pt x="1640" y="2005"/>
                  <a:pt x="1643" y="2011"/>
                  <a:pt x="1645" y="2017"/>
                </a:cubicBezTo>
                <a:cubicBezTo>
                  <a:pt x="1662" y="2054"/>
                  <a:pt x="1662" y="2054"/>
                  <a:pt x="1631" y="2080"/>
                </a:cubicBezTo>
                <a:cubicBezTo>
                  <a:pt x="1625" y="2085"/>
                  <a:pt x="1621" y="2090"/>
                  <a:pt x="1623" y="2100"/>
                </a:cubicBezTo>
                <a:cubicBezTo>
                  <a:pt x="1625" y="2111"/>
                  <a:pt x="1624" y="2123"/>
                  <a:pt x="1622" y="2134"/>
                </a:cubicBezTo>
                <a:cubicBezTo>
                  <a:pt x="1618" y="2151"/>
                  <a:pt x="1627" y="2158"/>
                  <a:pt x="1641" y="2163"/>
                </a:cubicBezTo>
                <a:cubicBezTo>
                  <a:pt x="1686" y="2179"/>
                  <a:pt x="1686" y="2179"/>
                  <a:pt x="1659" y="2218"/>
                </a:cubicBezTo>
                <a:cubicBezTo>
                  <a:pt x="1654" y="2225"/>
                  <a:pt x="1652" y="2233"/>
                  <a:pt x="1652" y="2242"/>
                </a:cubicBezTo>
                <a:cubicBezTo>
                  <a:pt x="1652" y="2249"/>
                  <a:pt x="1659" y="2258"/>
                  <a:pt x="1647" y="2261"/>
                </a:cubicBezTo>
                <a:cubicBezTo>
                  <a:pt x="1637" y="2264"/>
                  <a:pt x="1627" y="2263"/>
                  <a:pt x="1621" y="2253"/>
                </a:cubicBezTo>
                <a:cubicBezTo>
                  <a:pt x="1615" y="2245"/>
                  <a:pt x="1611" y="2236"/>
                  <a:pt x="1606" y="2226"/>
                </a:cubicBezTo>
                <a:cubicBezTo>
                  <a:pt x="1582" y="2235"/>
                  <a:pt x="1571" y="2256"/>
                  <a:pt x="1562" y="2277"/>
                </a:cubicBezTo>
                <a:cubicBezTo>
                  <a:pt x="1557" y="2287"/>
                  <a:pt x="1566" y="2296"/>
                  <a:pt x="1572" y="2303"/>
                </a:cubicBezTo>
                <a:cubicBezTo>
                  <a:pt x="1581" y="2312"/>
                  <a:pt x="1590" y="2320"/>
                  <a:pt x="1598" y="2328"/>
                </a:cubicBezTo>
                <a:cubicBezTo>
                  <a:pt x="1607" y="2337"/>
                  <a:pt x="1613" y="2347"/>
                  <a:pt x="1614" y="2360"/>
                </a:cubicBezTo>
                <a:cubicBezTo>
                  <a:pt x="1615" y="2377"/>
                  <a:pt x="1610" y="2381"/>
                  <a:pt x="1593" y="2377"/>
                </a:cubicBezTo>
                <a:cubicBezTo>
                  <a:pt x="1572" y="2371"/>
                  <a:pt x="1567" y="2377"/>
                  <a:pt x="1570" y="2398"/>
                </a:cubicBezTo>
                <a:cubicBezTo>
                  <a:pt x="1571" y="2410"/>
                  <a:pt x="1581" y="2425"/>
                  <a:pt x="1567" y="2433"/>
                </a:cubicBezTo>
                <a:cubicBezTo>
                  <a:pt x="1554" y="2440"/>
                  <a:pt x="1542" y="2427"/>
                  <a:pt x="1532" y="2419"/>
                </a:cubicBezTo>
                <a:cubicBezTo>
                  <a:pt x="1528" y="2415"/>
                  <a:pt x="1524" y="2412"/>
                  <a:pt x="1519" y="2409"/>
                </a:cubicBezTo>
                <a:cubicBezTo>
                  <a:pt x="1513" y="2405"/>
                  <a:pt x="1505" y="2404"/>
                  <a:pt x="1499" y="2410"/>
                </a:cubicBezTo>
                <a:cubicBezTo>
                  <a:pt x="1493" y="2415"/>
                  <a:pt x="1495" y="2422"/>
                  <a:pt x="1499" y="2428"/>
                </a:cubicBezTo>
                <a:cubicBezTo>
                  <a:pt x="1504" y="2437"/>
                  <a:pt x="1508" y="2446"/>
                  <a:pt x="1498" y="2455"/>
                </a:cubicBezTo>
                <a:cubicBezTo>
                  <a:pt x="1488" y="2463"/>
                  <a:pt x="1478" y="2458"/>
                  <a:pt x="1469" y="2452"/>
                </a:cubicBezTo>
                <a:cubicBezTo>
                  <a:pt x="1468" y="2451"/>
                  <a:pt x="1466" y="2449"/>
                  <a:pt x="1464" y="2448"/>
                </a:cubicBezTo>
                <a:cubicBezTo>
                  <a:pt x="1439" y="2430"/>
                  <a:pt x="1433" y="2432"/>
                  <a:pt x="1421" y="2461"/>
                </a:cubicBezTo>
                <a:cubicBezTo>
                  <a:pt x="1416" y="2475"/>
                  <a:pt x="1411" y="2486"/>
                  <a:pt x="1394" y="2484"/>
                </a:cubicBezTo>
                <a:cubicBezTo>
                  <a:pt x="1390" y="2484"/>
                  <a:pt x="1387" y="2484"/>
                  <a:pt x="1384" y="2483"/>
                </a:cubicBezTo>
                <a:cubicBezTo>
                  <a:pt x="1367" y="2477"/>
                  <a:pt x="1352" y="2485"/>
                  <a:pt x="1354" y="2502"/>
                </a:cubicBezTo>
                <a:cubicBezTo>
                  <a:pt x="1356" y="2519"/>
                  <a:pt x="1347" y="2525"/>
                  <a:pt x="1335" y="2526"/>
                </a:cubicBezTo>
                <a:cubicBezTo>
                  <a:pt x="1296" y="2528"/>
                  <a:pt x="1288" y="2552"/>
                  <a:pt x="1287" y="2586"/>
                </a:cubicBezTo>
                <a:cubicBezTo>
                  <a:pt x="1286" y="2610"/>
                  <a:pt x="1280" y="2634"/>
                  <a:pt x="1273" y="2658"/>
                </a:cubicBezTo>
                <a:cubicBezTo>
                  <a:pt x="1269" y="2669"/>
                  <a:pt x="1263" y="2676"/>
                  <a:pt x="1251" y="2679"/>
                </a:cubicBezTo>
                <a:cubicBezTo>
                  <a:pt x="1210" y="2691"/>
                  <a:pt x="1169" y="2694"/>
                  <a:pt x="1131" y="2668"/>
                </a:cubicBezTo>
                <a:cubicBezTo>
                  <a:pt x="1117" y="2658"/>
                  <a:pt x="1108" y="2647"/>
                  <a:pt x="1110" y="2628"/>
                </a:cubicBezTo>
                <a:cubicBezTo>
                  <a:pt x="1114" y="2600"/>
                  <a:pt x="1100" y="2575"/>
                  <a:pt x="1086" y="2551"/>
                </a:cubicBezTo>
                <a:cubicBezTo>
                  <a:pt x="1083" y="2544"/>
                  <a:pt x="1077" y="2543"/>
                  <a:pt x="1070" y="2542"/>
                </a:cubicBezTo>
                <a:cubicBezTo>
                  <a:pt x="1046" y="2539"/>
                  <a:pt x="1022" y="2537"/>
                  <a:pt x="998" y="2538"/>
                </a:cubicBezTo>
                <a:cubicBezTo>
                  <a:pt x="983" y="2538"/>
                  <a:pt x="973" y="2533"/>
                  <a:pt x="964" y="2522"/>
                </a:cubicBezTo>
                <a:cubicBezTo>
                  <a:pt x="955" y="2512"/>
                  <a:pt x="947" y="2501"/>
                  <a:pt x="934" y="2495"/>
                </a:cubicBezTo>
                <a:cubicBezTo>
                  <a:pt x="920" y="2489"/>
                  <a:pt x="908" y="2487"/>
                  <a:pt x="893" y="2497"/>
                </a:cubicBezTo>
                <a:cubicBezTo>
                  <a:pt x="875" y="2510"/>
                  <a:pt x="859" y="2504"/>
                  <a:pt x="852" y="2482"/>
                </a:cubicBezTo>
                <a:cubicBezTo>
                  <a:pt x="839" y="2444"/>
                  <a:pt x="821" y="2440"/>
                  <a:pt x="790" y="2468"/>
                </a:cubicBezTo>
                <a:cubicBezTo>
                  <a:pt x="773" y="2482"/>
                  <a:pt x="762" y="2501"/>
                  <a:pt x="747" y="2517"/>
                </a:cubicBezTo>
                <a:cubicBezTo>
                  <a:pt x="735" y="2529"/>
                  <a:pt x="723" y="2540"/>
                  <a:pt x="700" y="2543"/>
                </a:cubicBezTo>
                <a:cubicBezTo>
                  <a:pt x="719" y="2512"/>
                  <a:pt x="734" y="2485"/>
                  <a:pt x="752" y="2457"/>
                </a:cubicBezTo>
                <a:cubicBezTo>
                  <a:pt x="770" y="2428"/>
                  <a:pt x="746" y="2370"/>
                  <a:pt x="711" y="2373"/>
                </a:cubicBezTo>
                <a:cubicBezTo>
                  <a:pt x="670" y="2376"/>
                  <a:pt x="657" y="2354"/>
                  <a:pt x="649" y="2321"/>
                </a:cubicBezTo>
                <a:cubicBezTo>
                  <a:pt x="647" y="2316"/>
                  <a:pt x="646" y="2311"/>
                  <a:pt x="644" y="2306"/>
                </a:cubicBezTo>
                <a:cubicBezTo>
                  <a:pt x="638" y="2284"/>
                  <a:pt x="636" y="2283"/>
                  <a:pt x="616" y="2294"/>
                </a:cubicBezTo>
                <a:cubicBezTo>
                  <a:pt x="599" y="2304"/>
                  <a:pt x="586" y="2318"/>
                  <a:pt x="574" y="2334"/>
                </a:cubicBezTo>
                <a:cubicBezTo>
                  <a:pt x="567" y="2344"/>
                  <a:pt x="561" y="2348"/>
                  <a:pt x="548" y="2343"/>
                </a:cubicBezTo>
                <a:cubicBezTo>
                  <a:pt x="537" y="2339"/>
                  <a:pt x="525" y="2338"/>
                  <a:pt x="513" y="2337"/>
                </a:cubicBezTo>
                <a:cubicBezTo>
                  <a:pt x="505" y="2336"/>
                  <a:pt x="498" y="2340"/>
                  <a:pt x="496" y="2348"/>
                </a:cubicBezTo>
                <a:cubicBezTo>
                  <a:pt x="494" y="2357"/>
                  <a:pt x="497" y="2363"/>
                  <a:pt x="505" y="2367"/>
                </a:cubicBezTo>
                <a:cubicBezTo>
                  <a:pt x="511" y="2370"/>
                  <a:pt x="517" y="2372"/>
                  <a:pt x="523" y="2375"/>
                </a:cubicBezTo>
                <a:cubicBezTo>
                  <a:pt x="533" y="2380"/>
                  <a:pt x="537" y="2387"/>
                  <a:pt x="535" y="2399"/>
                </a:cubicBezTo>
                <a:cubicBezTo>
                  <a:pt x="529" y="2435"/>
                  <a:pt x="542" y="2460"/>
                  <a:pt x="574" y="2476"/>
                </a:cubicBezTo>
                <a:cubicBezTo>
                  <a:pt x="579" y="2479"/>
                  <a:pt x="590" y="2478"/>
                  <a:pt x="588" y="2487"/>
                </a:cubicBezTo>
                <a:cubicBezTo>
                  <a:pt x="587" y="2496"/>
                  <a:pt x="578" y="2498"/>
                  <a:pt x="569" y="2499"/>
                </a:cubicBezTo>
                <a:cubicBezTo>
                  <a:pt x="568" y="2499"/>
                  <a:pt x="567" y="2499"/>
                  <a:pt x="566" y="2499"/>
                </a:cubicBezTo>
                <a:cubicBezTo>
                  <a:pt x="542" y="2503"/>
                  <a:pt x="535" y="2514"/>
                  <a:pt x="547" y="2533"/>
                </a:cubicBezTo>
                <a:cubicBezTo>
                  <a:pt x="558" y="2551"/>
                  <a:pt x="555" y="2565"/>
                  <a:pt x="545" y="2580"/>
                </a:cubicBezTo>
                <a:cubicBezTo>
                  <a:pt x="532" y="2600"/>
                  <a:pt x="522" y="2621"/>
                  <a:pt x="528" y="2646"/>
                </a:cubicBezTo>
                <a:cubicBezTo>
                  <a:pt x="531" y="2657"/>
                  <a:pt x="520" y="2662"/>
                  <a:pt x="513" y="2664"/>
                </a:cubicBezTo>
                <a:cubicBezTo>
                  <a:pt x="487" y="2673"/>
                  <a:pt x="475" y="2690"/>
                  <a:pt x="472" y="2716"/>
                </a:cubicBezTo>
                <a:cubicBezTo>
                  <a:pt x="470" y="2732"/>
                  <a:pt x="464" y="2735"/>
                  <a:pt x="448" y="2725"/>
                </a:cubicBezTo>
                <a:cubicBezTo>
                  <a:pt x="414" y="2704"/>
                  <a:pt x="364" y="2719"/>
                  <a:pt x="349" y="2754"/>
                </a:cubicBezTo>
                <a:cubicBezTo>
                  <a:pt x="346" y="2761"/>
                  <a:pt x="342" y="2770"/>
                  <a:pt x="349" y="2776"/>
                </a:cubicBezTo>
                <a:cubicBezTo>
                  <a:pt x="356" y="2782"/>
                  <a:pt x="366" y="2785"/>
                  <a:pt x="375" y="2779"/>
                </a:cubicBezTo>
                <a:cubicBezTo>
                  <a:pt x="381" y="2776"/>
                  <a:pt x="387" y="2771"/>
                  <a:pt x="393" y="2767"/>
                </a:cubicBezTo>
                <a:cubicBezTo>
                  <a:pt x="399" y="2762"/>
                  <a:pt x="405" y="2759"/>
                  <a:pt x="410" y="2765"/>
                </a:cubicBezTo>
                <a:cubicBezTo>
                  <a:pt x="416" y="2772"/>
                  <a:pt x="412" y="2778"/>
                  <a:pt x="407" y="2783"/>
                </a:cubicBezTo>
                <a:cubicBezTo>
                  <a:pt x="403" y="2788"/>
                  <a:pt x="397" y="2792"/>
                  <a:pt x="393" y="2796"/>
                </a:cubicBezTo>
                <a:cubicBezTo>
                  <a:pt x="384" y="2805"/>
                  <a:pt x="379" y="2817"/>
                  <a:pt x="388" y="2827"/>
                </a:cubicBezTo>
                <a:cubicBezTo>
                  <a:pt x="396" y="2835"/>
                  <a:pt x="407" y="2827"/>
                  <a:pt x="415" y="2821"/>
                </a:cubicBezTo>
                <a:cubicBezTo>
                  <a:pt x="422" y="2816"/>
                  <a:pt x="427" y="2807"/>
                  <a:pt x="436" y="2804"/>
                </a:cubicBezTo>
                <a:cubicBezTo>
                  <a:pt x="449" y="2799"/>
                  <a:pt x="457" y="2801"/>
                  <a:pt x="456" y="2817"/>
                </a:cubicBezTo>
                <a:cubicBezTo>
                  <a:pt x="455" y="2839"/>
                  <a:pt x="446" y="2857"/>
                  <a:pt x="434" y="2874"/>
                </a:cubicBezTo>
                <a:cubicBezTo>
                  <a:pt x="419" y="2896"/>
                  <a:pt x="418" y="2908"/>
                  <a:pt x="434" y="2929"/>
                </a:cubicBezTo>
                <a:cubicBezTo>
                  <a:pt x="439" y="2937"/>
                  <a:pt x="447" y="2944"/>
                  <a:pt x="454" y="2951"/>
                </a:cubicBezTo>
                <a:cubicBezTo>
                  <a:pt x="457" y="2954"/>
                  <a:pt x="462" y="2957"/>
                  <a:pt x="460" y="2962"/>
                </a:cubicBezTo>
                <a:cubicBezTo>
                  <a:pt x="458" y="2968"/>
                  <a:pt x="453" y="2969"/>
                  <a:pt x="449" y="2968"/>
                </a:cubicBezTo>
                <a:cubicBezTo>
                  <a:pt x="431" y="2964"/>
                  <a:pt x="427" y="2972"/>
                  <a:pt x="428" y="2988"/>
                </a:cubicBezTo>
                <a:cubicBezTo>
                  <a:pt x="429" y="3008"/>
                  <a:pt x="416" y="3022"/>
                  <a:pt x="402" y="3033"/>
                </a:cubicBezTo>
                <a:cubicBezTo>
                  <a:pt x="391" y="3042"/>
                  <a:pt x="390" y="3049"/>
                  <a:pt x="401" y="3057"/>
                </a:cubicBezTo>
                <a:cubicBezTo>
                  <a:pt x="407" y="3061"/>
                  <a:pt x="411" y="3065"/>
                  <a:pt x="409" y="3073"/>
                </a:cubicBezTo>
                <a:cubicBezTo>
                  <a:pt x="407" y="3084"/>
                  <a:pt x="399" y="3082"/>
                  <a:pt x="392" y="3084"/>
                </a:cubicBezTo>
                <a:cubicBezTo>
                  <a:pt x="388" y="3085"/>
                  <a:pt x="383" y="3085"/>
                  <a:pt x="378" y="3086"/>
                </a:cubicBezTo>
                <a:cubicBezTo>
                  <a:pt x="351" y="3089"/>
                  <a:pt x="345" y="3104"/>
                  <a:pt x="361" y="3127"/>
                </a:cubicBezTo>
                <a:cubicBezTo>
                  <a:pt x="363" y="3130"/>
                  <a:pt x="365" y="3132"/>
                  <a:pt x="366" y="3135"/>
                </a:cubicBezTo>
                <a:cubicBezTo>
                  <a:pt x="369" y="3141"/>
                  <a:pt x="371" y="3149"/>
                  <a:pt x="365" y="3153"/>
                </a:cubicBezTo>
                <a:cubicBezTo>
                  <a:pt x="360" y="3157"/>
                  <a:pt x="353" y="3153"/>
                  <a:pt x="349" y="3149"/>
                </a:cubicBezTo>
                <a:cubicBezTo>
                  <a:pt x="345" y="3145"/>
                  <a:pt x="342" y="3141"/>
                  <a:pt x="339" y="3136"/>
                </a:cubicBezTo>
                <a:cubicBezTo>
                  <a:pt x="333" y="3129"/>
                  <a:pt x="327" y="3127"/>
                  <a:pt x="319" y="3133"/>
                </a:cubicBezTo>
                <a:cubicBezTo>
                  <a:pt x="300" y="3146"/>
                  <a:pt x="279" y="3148"/>
                  <a:pt x="258" y="3149"/>
                </a:cubicBezTo>
                <a:cubicBezTo>
                  <a:pt x="233" y="3151"/>
                  <a:pt x="207" y="3148"/>
                  <a:pt x="182" y="3154"/>
                </a:cubicBezTo>
                <a:cubicBezTo>
                  <a:pt x="173" y="3156"/>
                  <a:pt x="168" y="3150"/>
                  <a:pt x="164" y="3145"/>
                </a:cubicBezTo>
                <a:cubicBezTo>
                  <a:pt x="150" y="3129"/>
                  <a:pt x="137" y="3113"/>
                  <a:pt x="112" y="3121"/>
                </a:cubicBezTo>
                <a:cubicBezTo>
                  <a:pt x="107" y="3122"/>
                  <a:pt x="104" y="3118"/>
                  <a:pt x="102" y="3114"/>
                </a:cubicBezTo>
                <a:cubicBezTo>
                  <a:pt x="91" y="3094"/>
                  <a:pt x="73" y="3078"/>
                  <a:pt x="58" y="3061"/>
                </a:cubicBezTo>
                <a:cubicBezTo>
                  <a:pt x="35" y="3035"/>
                  <a:pt x="22" y="3006"/>
                  <a:pt x="31" y="2971"/>
                </a:cubicBezTo>
                <a:cubicBezTo>
                  <a:pt x="34" y="2957"/>
                  <a:pt x="26" y="2948"/>
                  <a:pt x="18" y="2940"/>
                </a:cubicBezTo>
                <a:cubicBezTo>
                  <a:pt x="0" y="2921"/>
                  <a:pt x="1" y="2911"/>
                  <a:pt x="21" y="2896"/>
                </a:cubicBezTo>
                <a:cubicBezTo>
                  <a:pt x="43" y="2881"/>
                  <a:pt x="43" y="2881"/>
                  <a:pt x="25" y="2859"/>
                </a:cubicBezTo>
                <a:cubicBezTo>
                  <a:pt x="21" y="2854"/>
                  <a:pt x="18" y="2850"/>
                  <a:pt x="24" y="2844"/>
                </a:cubicBezTo>
                <a:cubicBezTo>
                  <a:pt x="44" y="2821"/>
                  <a:pt x="62" y="2798"/>
                  <a:pt x="83" y="2776"/>
                </a:cubicBezTo>
                <a:cubicBezTo>
                  <a:pt x="98" y="2759"/>
                  <a:pt x="117" y="2748"/>
                  <a:pt x="139" y="2743"/>
                </a:cubicBezTo>
                <a:cubicBezTo>
                  <a:pt x="153" y="2739"/>
                  <a:pt x="180" y="2703"/>
                  <a:pt x="181" y="2688"/>
                </a:cubicBezTo>
                <a:cubicBezTo>
                  <a:pt x="181" y="2683"/>
                  <a:pt x="181" y="2679"/>
                  <a:pt x="175" y="2677"/>
                </a:cubicBezTo>
                <a:cubicBezTo>
                  <a:pt x="144" y="2663"/>
                  <a:pt x="129" y="2636"/>
                  <a:pt x="116" y="2607"/>
                </a:cubicBezTo>
                <a:cubicBezTo>
                  <a:pt x="113" y="2601"/>
                  <a:pt x="111" y="2596"/>
                  <a:pt x="108" y="2591"/>
                </a:cubicBezTo>
                <a:cubicBezTo>
                  <a:pt x="98" y="2575"/>
                  <a:pt x="93" y="2561"/>
                  <a:pt x="100" y="2541"/>
                </a:cubicBezTo>
                <a:cubicBezTo>
                  <a:pt x="107" y="2521"/>
                  <a:pt x="96" y="2501"/>
                  <a:pt x="86" y="2483"/>
                </a:cubicBezTo>
                <a:cubicBezTo>
                  <a:pt x="82" y="2474"/>
                  <a:pt x="80" y="2468"/>
                  <a:pt x="87" y="2459"/>
                </a:cubicBezTo>
                <a:cubicBezTo>
                  <a:pt x="115" y="2421"/>
                  <a:pt x="136" y="2379"/>
                  <a:pt x="140" y="2330"/>
                </a:cubicBezTo>
                <a:cubicBezTo>
                  <a:pt x="141" y="2323"/>
                  <a:pt x="143" y="2320"/>
                  <a:pt x="150" y="2322"/>
                </a:cubicBezTo>
                <a:cubicBezTo>
                  <a:pt x="178" y="2328"/>
                  <a:pt x="196" y="2313"/>
                  <a:pt x="211" y="2293"/>
                </a:cubicBezTo>
                <a:cubicBezTo>
                  <a:pt x="218" y="2284"/>
                  <a:pt x="224" y="2279"/>
                  <a:pt x="237" y="2285"/>
                </a:cubicBezTo>
                <a:cubicBezTo>
                  <a:pt x="253" y="2294"/>
                  <a:pt x="268" y="2286"/>
                  <a:pt x="281" y="2275"/>
                </a:cubicBezTo>
                <a:cubicBezTo>
                  <a:pt x="292" y="2266"/>
                  <a:pt x="303" y="2255"/>
                  <a:pt x="314" y="2246"/>
                </a:cubicBezTo>
                <a:cubicBezTo>
                  <a:pt x="325" y="2238"/>
                  <a:pt x="335" y="2237"/>
                  <a:pt x="338" y="2254"/>
                </a:cubicBezTo>
                <a:cubicBezTo>
                  <a:pt x="338" y="2258"/>
                  <a:pt x="339" y="2262"/>
                  <a:pt x="341" y="2266"/>
                </a:cubicBezTo>
                <a:cubicBezTo>
                  <a:pt x="343" y="2271"/>
                  <a:pt x="343" y="2279"/>
                  <a:pt x="350" y="2280"/>
                </a:cubicBezTo>
                <a:cubicBezTo>
                  <a:pt x="356" y="2280"/>
                  <a:pt x="360" y="2275"/>
                  <a:pt x="363" y="2271"/>
                </a:cubicBezTo>
                <a:cubicBezTo>
                  <a:pt x="378" y="2254"/>
                  <a:pt x="384" y="2255"/>
                  <a:pt x="393" y="2276"/>
                </a:cubicBezTo>
                <a:cubicBezTo>
                  <a:pt x="395" y="2281"/>
                  <a:pt x="396" y="2285"/>
                  <a:pt x="399" y="2289"/>
                </a:cubicBezTo>
                <a:cubicBezTo>
                  <a:pt x="403" y="2295"/>
                  <a:pt x="407" y="2300"/>
                  <a:pt x="417" y="2296"/>
                </a:cubicBezTo>
                <a:cubicBezTo>
                  <a:pt x="426" y="2291"/>
                  <a:pt x="426" y="2287"/>
                  <a:pt x="424" y="2279"/>
                </a:cubicBezTo>
                <a:cubicBezTo>
                  <a:pt x="414" y="2234"/>
                  <a:pt x="425" y="2195"/>
                  <a:pt x="452" y="2158"/>
                </a:cubicBezTo>
                <a:cubicBezTo>
                  <a:pt x="468" y="2136"/>
                  <a:pt x="489" y="2122"/>
                  <a:pt x="516" y="2118"/>
                </a:cubicBezTo>
                <a:cubicBezTo>
                  <a:pt x="528" y="2116"/>
                  <a:pt x="530" y="2112"/>
                  <a:pt x="526" y="2101"/>
                </a:cubicBezTo>
                <a:cubicBezTo>
                  <a:pt x="521" y="2088"/>
                  <a:pt x="517" y="2073"/>
                  <a:pt x="508" y="2062"/>
                </a:cubicBezTo>
                <a:cubicBezTo>
                  <a:pt x="501" y="2054"/>
                  <a:pt x="503" y="2050"/>
                  <a:pt x="512" y="2045"/>
                </a:cubicBezTo>
                <a:cubicBezTo>
                  <a:pt x="531" y="2036"/>
                  <a:pt x="542" y="1996"/>
                  <a:pt x="531" y="1978"/>
                </a:cubicBezTo>
                <a:cubicBezTo>
                  <a:pt x="527" y="1972"/>
                  <a:pt x="521" y="1972"/>
                  <a:pt x="516" y="1971"/>
                </a:cubicBezTo>
                <a:cubicBezTo>
                  <a:pt x="500" y="1967"/>
                  <a:pt x="485" y="1962"/>
                  <a:pt x="473" y="1950"/>
                </a:cubicBezTo>
                <a:cubicBezTo>
                  <a:pt x="454" y="1929"/>
                  <a:pt x="460" y="1910"/>
                  <a:pt x="488" y="1904"/>
                </a:cubicBezTo>
                <a:cubicBezTo>
                  <a:pt x="496" y="1902"/>
                  <a:pt x="505" y="1902"/>
                  <a:pt x="513" y="1900"/>
                </a:cubicBezTo>
                <a:cubicBezTo>
                  <a:pt x="535" y="1894"/>
                  <a:pt x="541" y="1884"/>
                  <a:pt x="534" y="1862"/>
                </a:cubicBezTo>
                <a:cubicBezTo>
                  <a:pt x="531" y="1851"/>
                  <a:pt x="525" y="1843"/>
                  <a:pt x="519" y="1834"/>
                </a:cubicBezTo>
                <a:cubicBezTo>
                  <a:pt x="512" y="1825"/>
                  <a:pt x="506" y="1817"/>
                  <a:pt x="501" y="1807"/>
                </a:cubicBezTo>
                <a:cubicBezTo>
                  <a:pt x="497" y="1800"/>
                  <a:pt x="494" y="1791"/>
                  <a:pt x="496" y="1782"/>
                </a:cubicBezTo>
                <a:cubicBezTo>
                  <a:pt x="500" y="1770"/>
                  <a:pt x="511" y="1778"/>
                  <a:pt x="518" y="1777"/>
                </a:cubicBezTo>
                <a:cubicBezTo>
                  <a:pt x="535" y="1773"/>
                  <a:pt x="553" y="1772"/>
                  <a:pt x="567" y="1761"/>
                </a:cubicBezTo>
                <a:cubicBezTo>
                  <a:pt x="576" y="1753"/>
                  <a:pt x="578" y="1746"/>
                  <a:pt x="571" y="1735"/>
                </a:cubicBezTo>
                <a:cubicBezTo>
                  <a:pt x="561" y="1720"/>
                  <a:pt x="547" y="1706"/>
                  <a:pt x="535" y="1693"/>
                </a:cubicBezTo>
                <a:cubicBezTo>
                  <a:pt x="515" y="1671"/>
                  <a:pt x="499" y="1649"/>
                  <a:pt x="514" y="1618"/>
                </a:cubicBezTo>
                <a:cubicBezTo>
                  <a:pt x="517" y="1610"/>
                  <a:pt x="512" y="1605"/>
                  <a:pt x="508" y="1600"/>
                </a:cubicBezTo>
                <a:cubicBezTo>
                  <a:pt x="501" y="1590"/>
                  <a:pt x="490" y="1584"/>
                  <a:pt x="480" y="1579"/>
                </a:cubicBezTo>
                <a:cubicBezTo>
                  <a:pt x="464" y="1571"/>
                  <a:pt x="448" y="1565"/>
                  <a:pt x="440" y="15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scene3d>
            <a:camera prst="isometricTopUp">
              <a:rot lat="585005" lon="17518078" rev="3941966"/>
            </a:camera>
            <a:lightRig rig="threePt" dir="t"/>
          </a:scene3d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760655"/>
            <a:ext cx="121919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latin typeface="Bahnschrift Light Condensed" panose="020B0502040204020203" pitchFamily="34" charset="0"/>
                <a:cs typeface="Arial" pitchFamily="34" charset="0"/>
              </a:rPr>
              <a:t>THANK YOU</a:t>
            </a:r>
            <a:endParaRPr lang="ko-KR" altLang="en-US" sz="5400" b="1" dirty="0">
              <a:latin typeface="Bahnschrift Light Condensed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smtClean="0">
                <a:latin typeface="Bahnschrift Light Condensed" panose="020B0502040204020203" pitchFamily="34" charset="0"/>
              </a:rPr>
              <a:t>Data Understanding</a:t>
            </a:r>
            <a:endParaRPr lang="en-US" b="1" dirty="0">
              <a:latin typeface="Bahnschrift Light Condensed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0FDF8F-D25E-4CB0-8E60-C13C20A472F5}"/>
              </a:ext>
            </a:extLst>
          </p:cNvPr>
          <p:cNvSpPr/>
          <p:nvPr/>
        </p:nvSpPr>
        <p:spPr>
          <a:xfrm>
            <a:off x="6035783" y="2940308"/>
            <a:ext cx="108000" cy="20547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C895F2-199F-4AA7-9816-829F92E8A8FD}"/>
              </a:ext>
            </a:extLst>
          </p:cNvPr>
          <p:cNvSpPr/>
          <p:nvPr/>
        </p:nvSpPr>
        <p:spPr>
          <a:xfrm>
            <a:off x="5630398" y="3264982"/>
            <a:ext cx="108000" cy="17301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BCE07A-E272-4331-A941-4A6B2E7577CE}"/>
              </a:ext>
            </a:extLst>
          </p:cNvPr>
          <p:cNvSpPr/>
          <p:nvPr/>
        </p:nvSpPr>
        <p:spPr>
          <a:xfrm>
            <a:off x="6441168" y="3264982"/>
            <a:ext cx="108000" cy="17301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7D8C96-CD43-4E9D-B551-CA43A7156406}"/>
              </a:ext>
            </a:extLst>
          </p:cNvPr>
          <p:cNvSpPr/>
          <p:nvPr/>
        </p:nvSpPr>
        <p:spPr>
          <a:xfrm>
            <a:off x="5225013" y="4059101"/>
            <a:ext cx="108000" cy="93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A4EB28-41F2-4611-9468-07BCAD70FB41}"/>
              </a:ext>
            </a:extLst>
          </p:cNvPr>
          <p:cNvSpPr/>
          <p:nvPr/>
        </p:nvSpPr>
        <p:spPr>
          <a:xfrm>
            <a:off x="6846553" y="4059101"/>
            <a:ext cx="108000" cy="93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Freeform 18">
            <a:extLst>
              <a:ext uri="{FF2B5EF4-FFF2-40B4-BE49-F238E27FC236}">
                <a16:creationId xmlns:a16="http://schemas.microsoft.com/office/drawing/2014/main" id="{B9D0E16C-BA8E-436E-90D8-C47EF82968B6}"/>
              </a:ext>
            </a:extLst>
          </p:cNvPr>
          <p:cNvSpPr>
            <a:spLocks/>
          </p:cNvSpPr>
          <p:nvPr/>
        </p:nvSpPr>
        <p:spPr bwMode="auto">
          <a:xfrm flipH="1">
            <a:off x="5068173" y="4806847"/>
            <a:ext cx="2304256" cy="1690935"/>
          </a:xfrm>
          <a:custGeom>
            <a:avLst/>
            <a:gdLst/>
            <a:ahLst/>
            <a:cxnLst/>
            <a:rect l="l" t="t" r="r" b="b"/>
            <a:pathLst>
              <a:path w="2304256" h="1690935">
                <a:moveTo>
                  <a:pt x="2302739" y="0"/>
                </a:moveTo>
                <a:lnTo>
                  <a:pt x="270214" y="0"/>
                </a:lnTo>
                <a:lnTo>
                  <a:pt x="270214" y="25876"/>
                </a:lnTo>
                <a:lnTo>
                  <a:pt x="266297" y="60666"/>
                </a:lnTo>
                <a:lnTo>
                  <a:pt x="254549" y="96265"/>
                </a:lnTo>
                <a:lnTo>
                  <a:pt x="233402" y="139146"/>
                </a:lnTo>
                <a:lnTo>
                  <a:pt x="207556" y="178790"/>
                </a:lnTo>
                <a:lnTo>
                  <a:pt x="179359" y="213579"/>
                </a:lnTo>
                <a:lnTo>
                  <a:pt x="149597" y="249179"/>
                </a:lnTo>
                <a:lnTo>
                  <a:pt x="118268" y="281542"/>
                </a:lnTo>
                <a:lnTo>
                  <a:pt x="86938" y="313904"/>
                </a:lnTo>
                <a:lnTo>
                  <a:pt x="57176" y="349503"/>
                </a:lnTo>
                <a:lnTo>
                  <a:pt x="46994" y="359212"/>
                </a:lnTo>
                <a:lnTo>
                  <a:pt x="34462" y="371348"/>
                </a:lnTo>
                <a:lnTo>
                  <a:pt x="21148" y="385911"/>
                </a:lnTo>
                <a:lnTo>
                  <a:pt x="10182" y="400475"/>
                </a:lnTo>
                <a:lnTo>
                  <a:pt x="3134" y="418274"/>
                </a:lnTo>
                <a:lnTo>
                  <a:pt x="0" y="437691"/>
                </a:lnTo>
                <a:lnTo>
                  <a:pt x="3916" y="457918"/>
                </a:lnTo>
                <a:lnTo>
                  <a:pt x="14099" y="477336"/>
                </a:lnTo>
                <a:lnTo>
                  <a:pt x="31329" y="493517"/>
                </a:lnTo>
                <a:lnTo>
                  <a:pt x="50910" y="504844"/>
                </a:lnTo>
                <a:lnTo>
                  <a:pt x="75190" y="515362"/>
                </a:lnTo>
                <a:lnTo>
                  <a:pt x="101037" y="524261"/>
                </a:lnTo>
                <a:lnTo>
                  <a:pt x="126883" y="533162"/>
                </a:lnTo>
                <a:lnTo>
                  <a:pt x="151947" y="542060"/>
                </a:lnTo>
                <a:lnTo>
                  <a:pt x="176227" y="552579"/>
                </a:lnTo>
                <a:lnTo>
                  <a:pt x="198157" y="563906"/>
                </a:lnTo>
                <a:lnTo>
                  <a:pt x="213822" y="578469"/>
                </a:lnTo>
                <a:lnTo>
                  <a:pt x="209123" y="597886"/>
                </a:lnTo>
                <a:lnTo>
                  <a:pt x="200507" y="615686"/>
                </a:lnTo>
                <a:lnTo>
                  <a:pt x="191891" y="634295"/>
                </a:lnTo>
                <a:lnTo>
                  <a:pt x="182493" y="652094"/>
                </a:lnTo>
                <a:lnTo>
                  <a:pt x="173877" y="669893"/>
                </a:lnTo>
                <a:lnTo>
                  <a:pt x="167611" y="687693"/>
                </a:lnTo>
                <a:lnTo>
                  <a:pt x="165262" y="703874"/>
                </a:lnTo>
                <a:lnTo>
                  <a:pt x="166828" y="721673"/>
                </a:lnTo>
                <a:lnTo>
                  <a:pt x="175443" y="737855"/>
                </a:lnTo>
                <a:lnTo>
                  <a:pt x="191108" y="754036"/>
                </a:lnTo>
                <a:lnTo>
                  <a:pt x="213822" y="770218"/>
                </a:lnTo>
                <a:lnTo>
                  <a:pt x="209123" y="783163"/>
                </a:lnTo>
                <a:lnTo>
                  <a:pt x="202073" y="796108"/>
                </a:lnTo>
                <a:lnTo>
                  <a:pt x="196591" y="811480"/>
                </a:lnTo>
                <a:lnTo>
                  <a:pt x="195024" y="827661"/>
                </a:lnTo>
                <a:lnTo>
                  <a:pt x="198157" y="843843"/>
                </a:lnTo>
                <a:lnTo>
                  <a:pt x="206773" y="858406"/>
                </a:lnTo>
                <a:lnTo>
                  <a:pt x="217738" y="869733"/>
                </a:lnTo>
                <a:lnTo>
                  <a:pt x="231836" y="880250"/>
                </a:lnTo>
                <a:lnTo>
                  <a:pt x="245934" y="887532"/>
                </a:lnTo>
                <a:lnTo>
                  <a:pt x="259249" y="896432"/>
                </a:lnTo>
                <a:lnTo>
                  <a:pt x="271781" y="908568"/>
                </a:lnTo>
                <a:lnTo>
                  <a:pt x="278829" y="921513"/>
                </a:lnTo>
                <a:lnTo>
                  <a:pt x="285878" y="944976"/>
                </a:lnTo>
                <a:lnTo>
                  <a:pt x="285878" y="971675"/>
                </a:lnTo>
                <a:lnTo>
                  <a:pt x="283529" y="996756"/>
                </a:lnTo>
                <a:lnTo>
                  <a:pt x="277263" y="1022646"/>
                </a:lnTo>
                <a:lnTo>
                  <a:pt x="271781" y="1047727"/>
                </a:lnTo>
                <a:lnTo>
                  <a:pt x="267865" y="1070381"/>
                </a:lnTo>
                <a:lnTo>
                  <a:pt x="264732" y="1102744"/>
                </a:lnTo>
                <a:lnTo>
                  <a:pt x="267865" y="1131870"/>
                </a:lnTo>
                <a:lnTo>
                  <a:pt x="276480" y="1158569"/>
                </a:lnTo>
                <a:lnTo>
                  <a:pt x="287445" y="1182033"/>
                </a:lnTo>
                <a:lnTo>
                  <a:pt x="303109" y="1200640"/>
                </a:lnTo>
                <a:lnTo>
                  <a:pt x="323474" y="1218440"/>
                </a:lnTo>
                <a:lnTo>
                  <a:pt x="343054" y="1233004"/>
                </a:lnTo>
                <a:lnTo>
                  <a:pt x="365767" y="1245140"/>
                </a:lnTo>
                <a:lnTo>
                  <a:pt x="388482" y="1255658"/>
                </a:lnTo>
                <a:lnTo>
                  <a:pt x="411195" y="1261321"/>
                </a:lnTo>
                <a:lnTo>
                  <a:pt x="452706" y="1268603"/>
                </a:lnTo>
                <a:lnTo>
                  <a:pt x="496567" y="1271839"/>
                </a:lnTo>
                <a:lnTo>
                  <a:pt x="542777" y="1270221"/>
                </a:lnTo>
                <a:lnTo>
                  <a:pt x="588205" y="1265367"/>
                </a:lnTo>
                <a:lnTo>
                  <a:pt x="633632" y="1259702"/>
                </a:lnTo>
                <a:lnTo>
                  <a:pt x="676710" y="1250803"/>
                </a:lnTo>
                <a:lnTo>
                  <a:pt x="715087" y="1240286"/>
                </a:lnTo>
                <a:lnTo>
                  <a:pt x="748766" y="1228958"/>
                </a:lnTo>
                <a:lnTo>
                  <a:pt x="762864" y="1224104"/>
                </a:lnTo>
                <a:lnTo>
                  <a:pt x="781662" y="1218440"/>
                </a:lnTo>
                <a:lnTo>
                  <a:pt x="802025" y="1212777"/>
                </a:lnTo>
                <a:lnTo>
                  <a:pt x="823173" y="1207113"/>
                </a:lnTo>
                <a:lnTo>
                  <a:pt x="845886" y="1203877"/>
                </a:lnTo>
                <a:lnTo>
                  <a:pt x="868600" y="1202259"/>
                </a:lnTo>
                <a:lnTo>
                  <a:pt x="888180" y="1205495"/>
                </a:lnTo>
                <a:lnTo>
                  <a:pt x="905412" y="1212777"/>
                </a:lnTo>
                <a:lnTo>
                  <a:pt x="921076" y="1227340"/>
                </a:lnTo>
                <a:lnTo>
                  <a:pt x="935175" y="1250803"/>
                </a:lnTo>
                <a:lnTo>
                  <a:pt x="948489" y="1280738"/>
                </a:lnTo>
                <a:lnTo>
                  <a:pt x="961021" y="1315528"/>
                </a:lnTo>
                <a:lnTo>
                  <a:pt x="971203" y="1355173"/>
                </a:lnTo>
                <a:lnTo>
                  <a:pt x="981385" y="1396435"/>
                </a:lnTo>
                <a:lnTo>
                  <a:pt x="990000" y="1439316"/>
                </a:lnTo>
                <a:lnTo>
                  <a:pt x="997832" y="1483005"/>
                </a:lnTo>
                <a:lnTo>
                  <a:pt x="1005665" y="1525886"/>
                </a:lnTo>
                <a:lnTo>
                  <a:pt x="1011148" y="1565530"/>
                </a:lnTo>
                <a:lnTo>
                  <a:pt x="1018196" y="1602747"/>
                </a:lnTo>
                <a:lnTo>
                  <a:pt x="1023680" y="1633491"/>
                </a:lnTo>
                <a:lnTo>
                  <a:pt x="1028379" y="1660191"/>
                </a:lnTo>
                <a:lnTo>
                  <a:pt x="1134898" y="1678799"/>
                </a:lnTo>
                <a:lnTo>
                  <a:pt x="1242983" y="1689317"/>
                </a:lnTo>
                <a:lnTo>
                  <a:pt x="1354201" y="1690935"/>
                </a:lnTo>
                <a:lnTo>
                  <a:pt x="1467769" y="1685272"/>
                </a:lnTo>
                <a:lnTo>
                  <a:pt x="1585253" y="1669090"/>
                </a:lnTo>
                <a:lnTo>
                  <a:pt x="1705871" y="1646436"/>
                </a:lnTo>
                <a:lnTo>
                  <a:pt x="1829621" y="1615692"/>
                </a:lnTo>
                <a:lnTo>
                  <a:pt x="1959636" y="1577666"/>
                </a:lnTo>
                <a:lnTo>
                  <a:pt x="2093568" y="1533168"/>
                </a:lnTo>
                <a:lnTo>
                  <a:pt x="2078686" y="1496759"/>
                </a:lnTo>
                <a:lnTo>
                  <a:pt x="2064589" y="1455497"/>
                </a:lnTo>
                <a:lnTo>
                  <a:pt x="2052057" y="1410189"/>
                </a:lnTo>
                <a:lnTo>
                  <a:pt x="2039525" y="1365691"/>
                </a:lnTo>
                <a:lnTo>
                  <a:pt x="2027777" y="1326046"/>
                </a:lnTo>
                <a:lnTo>
                  <a:pt x="2015246" y="1293683"/>
                </a:lnTo>
                <a:lnTo>
                  <a:pt x="2006630" y="1271839"/>
                </a:lnTo>
                <a:lnTo>
                  <a:pt x="1996448" y="1241903"/>
                </a:lnTo>
                <a:lnTo>
                  <a:pt x="1986266" y="1207922"/>
                </a:lnTo>
                <a:lnTo>
                  <a:pt x="1975300" y="1169896"/>
                </a:lnTo>
                <a:lnTo>
                  <a:pt x="1965119" y="1130252"/>
                </a:lnTo>
                <a:lnTo>
                  <a:pt x="1954937" y="1088990"/>
                </a:lnTo>
                <a:lnTo>
                  <a:pt x="1946321" y="1047727"/>
                </a:lnTo>
                <a:lnTo>
                  <a:pt x="1940839" y="1009701"/>
                </a:lnTo>
                <a:lnTo>
                  <a:pt x="1936923" y="973293"/>
                </a:lnTo>
                <a:lnTo>
                  <a:pt x="1935356" y="943358"/>
                </a:lnTo>
                <a:lnTo>
                  <a:pt x="1936923" y="918276"/>
                </a:lnTo>
                <a:lnTo>
                  <a:pt x="1949455" y="865687"/>
                </a:lnTo>
                <a:lnTo>
                  <a:pt x="1965119" y="817143"/>
                </a:lnTo>
                <a:lnTo>
                  <a:pt x="1984700" y="771026"/>
                </a:lnTo>
                <a:lnTo>
                  <a:pt x="2008980" y="730573"/>
                </a:lnTo>
                <a:lnTo>
                  <a:pt x="2045008" y="680412"/>
                </a:lnTo>
                <a:lnTo>
                  <a:pt x="2081820" y="630249"/>
                </a:lnTo>
                <a:lnTo>
                  <a:pt x="2118631" y="581705"/>
                </a:lnTo>
                <a:lnTo>
                  <a:pt x="2156226" y="529925"/>
                </a:lnTo>
                <a:lnTo>
                  <a:pt x="2189904" y="477336"/>
                </a:lnTo>
                <a:lnTo>
                  <a:pt x="2222800" y="423128"/>
                </a:lnTo>
                <a:lnTo>
                  <a:pt x="2250214" y="364066"/>
                </a:lnTo>
                <a:lnTo>
                  <a:pt x="2272927" y="300959"/>
                </a:lnTo>
                <a:lnTo>
                  <a:pt x="2290158" y="227334"/>
                </a:lnTo>
                <a:lnTo>
                  <a:pt x="2299557" y="152091"/>
                </a:lnTo>
                <a:lnTo>
                  <a:pt x="2304256" y="752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9" name="Pentagon 10">
            <a:extLst>
              <a:ext uri="{FF2B5EF4-FFF2-40B4-BE49-F238E27FC236}">
                <a16:creationId xmlns:a16="http://schemas.microsoft.com/office/drawing/2014/main" id="{A3C9BA5E-64C6-4631-8856-255952B5FD98}"/>
              </a:ext>
            </a:extLst>
          </p:cNvPr>
          <p:cNvSpPr/>
          <p:nvPr/>
        </p:nvSpPr>
        <p:spPr>
          <a:xfrm>
            <a:off x="6865962" y="4059101"/>
            <a:ext cx="189852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Pentagon 14">
            <a:extLst>
              <a:ext uri="{FF2B5EF4-FFF2-40B4-BE49-F238E27FC236}">
                <a16:creationId xmlns:a16="http://schemas.microsoft.com/office/drawing/2014/main" id="{8D0EAD2F-CF67-4591-BB34-B59CCA0D3581}"/>
              </a:ext>
            </a:extLst>
          </p:cNvPr>
          <p:cNvSpPr/>
          <p:nvPr/>
        </p:nvSpPr>
        <p:spPr>
          <a:xfrm>
            <a:off x="6456040" y="3274505"/>
            <a:ext cx="189852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Pentagon 15">
            <a:extLst>
              <a:ext uri="{FF2B5EF4-FFF2-40B4-BE49-F238E27FC236}">
                <a16:creationId xmlns:a16="http://schemas.microsoft.com/office/drawing/2014/main" id="{C5D75A09-42CA-4A57-A4B9-DFB9728489EA}"/>
              </a:ext>
            </a:extLst>
          </p:cNvPr>
          <p:cNvSpPr/>
          <p:nvPr/>
        </p:nvSpPr>
        <p:spPr>
          <a:xfrm flipH="1">
            <a:off x="3415406" y="4059101"/>
            <a:ext cx="189852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Pentagon 16">
            <a:extLst>
              <a:ext uri="{FF2B5EF4-FFF2-40B4-BE49-F238E27FC236}">
                <a16:creationId xmlns:a16="http://schemas.microsoft.com/office/drawing/2014/main" id="{5A0A52AF-D986-4103-87F7-7901638EBE16}"/>
              </a:ext>
            </a:extLst>
          </p:cNvPr>
          <p:cNvSpPr/>
          <p:nvPr/>
        </p:nvSpPr>
        <p:spPr>
          <a:xfrm flipH="1">
            <a:off x="3818906" y="3274505"/>
            <a:ext cx="189852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292484-9721-42C1-8926-6FB01523F0D3}"/>
              </a:ext>
            </a:extLst>
          </p:cNvPr>
          <p:cNvSpPr txBox="1"/>
          <p:nvPr/>
        </p:nvSpPr>
        <p:spPr>
          <a:xfrm>
            <a:off x="982639" y="4806356"/>
            <a:ext cx="3493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 Condensed" panose="020B0502040204020203" pitchFamily="34" charset="0"/>
                <a:cs typeface="Arial" pitchFamily="34" charset="0"/>
              </a:rPr>
              <a:t>TotalCharges › Numerik (Float)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8EC74D-4664-4152-AA29-8780973A1C85}"/>
              </a:ext>
            </a:extLst>
          </p:cNvPr>
          <p:cNvSpPr txBox="1"/>
          <p:nvPr/>
        </p:nvSpPr>
        <p:spPr>
          <a:xfrm>
            <a:off x="4819570" y="1601973"/>
            <a:ext cx="2552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 Condensed" panose="020B0502040204020203" pitchFamily="34" charset="0"/>
                <a:cs typeface="Arial" pitchFamily="34" charset="0"/>
              </a:rPr>
              <a:t>Baris: 7043</a:t>
            </a:r>
          </a:p>
          <a:p>
            <a:pPr algn="ctr"/>
            <a:r>
              <a:rPr lang="en-US" altLang="ko-KR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 Condensed" panose="020B0502040204020203" pitchFamily="34" charset="0"/>
                <a:cs typeface="Arial" pitchFamily="34" charset="0"/>
              </a:rPr>
              <a:t>Kolom: 21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28" name="Pentagon 30">
            <a:extLst>
              <a:ext uri="{FF2B5EF4-FFF2-40B4-BE49-F238E27FC236}">
                <a16:creationId xmlns:a16="http://schemas.microsoft.com/office/drawing/2014/main" id="{1E11A068-B787-4E72-8802-1F804E4190BB}"/>
              </a:ext>
            </a:extLst>
          </p:cNvPr>
          <p:cNvSpPr/>
          <p:nvPr/>
        </p:nvSpPr>
        <p:spPr>
          <a:xfrm>
            <a:off x="4476002" y="2470860"/>
            <a:ext cx="3211003" cy="484632"/>
          </a:xfrm>
          <a:custGeom>
            <a:avLst/>
            <a:gdLst/>
            <a:ahLst/>
            <a:cxnLst/>
            <a:rect l="l" t="t" r="r" b="b"/>
            <a:pathLst>
              <a:path w="3211003" h="484632">
                <a:moveTo>
                  <a:pt x="242316" y="0"/>
                </a:moveTo>
                <a:lnTo>
                  <a:pt x="1591003" y="0"/>
                </a:lnTo>
                <a:lnTo>
                  <a:pt x="1620000" y="0"/>
                </a:lnTo>
                <a:lnTo>
                  <a:pt x="2968687" y="0"/>
                </a:lnTo>
                <a:lnTo>
                  <a:pt x="3211003" y="242316"/>
                </a:lnTo>
                <a:lnTo>
                  <a:pt x="2968687" y="484632"/>
                </a:lnTo>
                <a:lnTo>
                  <a:pt x="1620000" y="484632"/>
                </a:lnTo>
                <a:lnTo>
                  <a:pt x="1591003" y="484632"/>
                </a:lnTo>
                <a:lnTo>
                  <a:pt x="242316" y="484632"/>
                </a:lnTo>
                <a:lnTo>
                  <a:pt x="0" y="242316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211AE8-341A-4EC7-89F5-3DF90693C771}"/>
              </a:ext>
            </a:extLst>
          </p:cNvPr>
          <p:cNvSpPr txBox="1"/>
          <p:nvPr/>
        </p:nvSpPr>
        <p:spPr>
          <a:xfrm>
            <a:off x="4755649" y="2472921"/>
            <a:ext cx="2708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Bahnschrift SemiLight Condensed" panose="020B0502040204020203" pitchFamily="34" charset="0"/>
                <a:cs typeface="Arial" pitchFamily="34" charset="0"/>
              </a:rPr>
              <a:t>Jumlah </a:t>
            </a:r>
            <a:r>
              <a:rPr lang="en-US" altLang="ko-KR" sz="2400" smtClean="0">
                <a:solidFill>
                  <a:schemeClr val="bg1"/>
                </a:solidFill>
                <a:latin typeface="Bahnschrift SemiLight Condensed" panose="020B0502040204020203" pitchFamily="34" charset="0"/>
                <a:cs typeface="Arial" pitchFamily="34" charset="0"/>
              </a:rPr>
              <a:t>Baris </a:t>
            </a:r>
            <a:r>
              <a:rPr lang="en-US" altLang="ko-KR" sz="2400">
                <a:solidFill>
                  <a:schemeClr val="bg1"/>
                </a:solidFill>
                <a:latin typeface="Bahnschrift SemiLight Condensed" panose="020B0502040204020203" pitchFamily="34" charset="0"/>
                <a:cs typeface="Arial" pitchFamily="34" charset="0"/>
              </a:rPr>
              <a:t>dan</a:t>
            </a:r>
            <a:r>
              <a:rPr lang="en-US" altLang="ko-KR" sz="2400" smtClean="0">
                <a:solidFill>
                  <a:schemeClr val="bg1"/>
                </a:solidFill>
                <a:latin typeface="Bahnschrift SemiLight Condensed" panose="020B0502040204020203" pitchFamily="34" charset="0"/>
                <a:cs typeface="Arial" pitchFamily="34" charset="0"/>
              </a:rPr>
              <a:t> Kolom</a:t>
            </a:r>
            <a:endParaRPr lang="ko-KR" altLang="en-US" sz="2400" dirty="0">
              <a:solidFill>
                <a:schemeClr val="bg1"/>
              </a:solidFill>
              <a:latin typeface="Bahnschrift Semi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CD983D-30E0-4E38-B01C-D11114875EEA}"/>
              </a:ext>
            </a:extLst>
          </p:cNvPr>
          <p:cNvSpPr txBox="1"/>
          <p:nvPr/>
        </p:nvSpPr>
        <p:spPr>
          <a:xfrm>
            <a:off x="4039646" y="3298354"/>
            <a:ext cx="1592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 Condensed" panose="020B0502040204020203" pitchFamily="34" charset="0"/>
                <a:cs typeface="Arial" pitchFamily="34" charset="0"/>
              </a:rPr>
              <a:t>Kolom Fitur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0D5D1F-5E15-4418-94FB-A504AC62D9AD}"/>
              </a:ext>
            </a:extLst>
          </p:cNvPr>
          <p:cNvSpPr txBox="1"/>
          <p:nvPr/>
        </p:nvSpPr>
        <p:spPr>
          <a:xfrm>
            <a:off x="3644324" y="4079290"/>
            <a:ext cx="1592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 Condensed" panose="020B0502040204020203" pitchFamily="34" charset="0"/>
                <a:cs typeface="Arial" pitchFamily="34" charset="0"/>
              </a:rPr>
              <a:t>Tipe Data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Light Condensed" panose="020B0502040204020203" pitchFamily="34" charset="0"/>
              <a:cs typeface="Arial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/>
          <a:srcRect l="3714" r="6321" b="4823"/>
          <a:stretch/>
        </p:blipFill>
        <p:spPr>
          <a:xfrm>
            <a:off x="8545669" y="3365646"/>
            <a:ext cx="1173183" cy="37610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ACD983D-30E0-4E38-B01C-D11114875EEA}"/>
              </a:ext>
            </a:extLst>
          </p:cNvPr>
          <p:cNvSpPr txBox="1"/>
          <p:nvPr/>
        </p:nvSpPr>
        <p:spPr>
          <a:xfrm>
            <a:off x="6457333" y="3300083"/>
            <a:ext cx="1592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 Condensed" panose="020B0502040204020203" pitchFamily="34" charset="0"/>
                <a:cs typeface="Arial" pitchFamily="34" charset="0"/>
              </a:rPr>
              <a:t>Kolom Label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Light Condensed" panose="020B0502040204020203" pitchFamily="34" charset="0"/>
              <a:cs typeface="Arial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4" y="3188293"/>
            <a:ext cx="3707672" cy="67045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9292484-9721-42C1-8926-6FB01523F0D3}"/>
              </a:ext>
            </a:extLst>
          </p:cNvPr>
          <p:cNvSpPr txBox="1"/>
          <p:nvPr/>
        </p:nvSpPr>
        <p:spPr>
          <a:xfrm>
            <a:off x="7703564" y="4806356"/>
            <a:ext cx="2873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 Condensed" panose="020B0502040204020203" pitchFamily="34" charset="0"/>
                <a:cs typeface="Arial" pitchFamily="34" charset="0"/>
              </a:rPr>
              <a:t>No › 73.46%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 Condensed" panose="020B0502040204020203" pitchFamily="34" charset="0"/>
                <a:cs typeface="Arial" pitchFamily="34" charset="0"/>
              </a:rPr>
              <a:t>Yes › 26.54%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0D5D1F-5E15-4418-94FB-A504AC62D9AD}"/>
              </a:ext>
            </a:extLst>
          </p:cNvPr>
          <p:cNvSpPr txBox="1"/>
          <p:nvPr/>
        </p:nvSpPr>
        <p:spPr>
          <a:xfrm>
            <a:off x="6838201" y="4056303"/>
            <a:ext cx="1863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 Condensed" panose="020B0502040204020203" pitchFamily="34" charset="0"/>
                <a:cs typeface="Arial" pitchFamily="34" charset="0"/>
              </a:rPr>
              <a:t>Customer Churn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Light Condensed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8520" y="66712"/>
            <a:ext cx="11573197" cy="1667555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b="1" smtClean="0">
                <a:latin typeface="Bahnschrift Light Condensed" panose="020B0502040204020203" pitchFamily="34" charset="0"/>
              </a:rPr>
              <a:t>Data Cleaning</a:t>
            </a:r>
          </a:p>
          <a:p>
            <a:pPr>
              <a:lnSpc>
                <a:spcPct val="70000"/>
              </a:lnSpc>
            </a:pPr>
            <a:r>
              <a:rPr lang="en-US" sz="3600" b="1" smtClean="0">
                <a:latin typeface="Bahnschrift Light Condensed" panose="020B0502040204020203" pitchFamily="34" charset="0"/>
              </a:rPr>
              <a:t>(Handle Missing Value)</a:t>
            </a:r>
            <a:endParaRPr lang="en-US" sz="3600" b="1" dirty="0">
              <a:latin typeface="Bahnschrift Light Condensed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CC6F62-A5A1-4A7C-AA30-DDE2F1A50D9E}"/>
              </a:ext>
            </a:extLst>
          </p:cNvPr>
          <p:cNvSpPr/>
          <p:nvPr/>
        </p:nvSpPr>
        <p:spPr>
          <a:xfrm>
            <a:off x="4579871" y="1898122"/>
            <a:ext cx="2736525" cy="41739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4" name="그룹 52">
            <a:extLst>
              <a:ext uri="{FF2B5EF4-FFF2-40B4-BE49-F238E27FC236}">
                <a16:creationId xmlns:a16="http://schemas.microsoft.com/office/drawing/2014/main" id="{CCC12572-3B4E-4E47-80B2-8E54423E729D}"/>
              </a:ext>
            </a:extLst>
          </p:cNvPr>
          <p:cNvGrpSpPr/>
          <p:nvPr/>
        </p:nvGrpSpPr>
        <p:grpSpPr>
          <a:xfrm>
            <a:off x="4467955" y="5107046"/>
            <a:ext cx="3016787" cy="756000"/>
            <a:chOff x="460651" y="4988278"/>
            <a:chExt cx="2645023" cy="756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677D8B-C4A5-4F7B-95D4-738274822B40}"/>
                </a:ext>
              </a:extLst>
            </p:cNvPr>
            <p:cNvSpPr/>
            <p:nvPr/>
          </p:nvSpPr>
          <p:spPr>
            <a:xfrm>
              <a:off x="460651" y="5132278"/>
              <a:ext cx="2645023" cy="61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01599F68-3D3A-41D4-A2C2-C11F34C4C610}"/>
                </a:ext>
              </a:extLst>
            </p:cNvPr>
            <p:cNvSpPr/>
            <p:nvPr/>
          </p:nvSpPr>
          <p:spPr>
            <a:xfrm>
              <a:off x="2961674" y="4988278"/>
              <a:ext cx="144000" cy="14400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7" name="그룹 51">
            <a:extLst>
              <a:ext uri="{FF2B5EF4-FFF2-40B4-BE49-F238E27FC236}">
                <a16:creationId xmlns:a16="http://schemas.microsoft.com/office/drawing/2014/main" id="{BFDF6749-228E-4C3E-9389-ABF87E1A36CE}"/>
              </a:ext>
            </a:extLst>
          </p:cNvPr>
          <p:cNvGrpSpPr/>
          <p:nvPr/>
        </p:nvGrpSpPr>
        <p:grpSpPr>
          <a:xfrm>
            <a:off x="4405460" y="1951363"/>
            <a:ext cx="3170952" cy="882621"/>
            <a:chOff x="450595" y="2017425"/>
            <a:chExt cx="2753193" cy="88262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E6B2B4-E8A7-4252-843E-B0F86B2DAF33}"/>
                </a:ext>
              </a:extLst>
            </p:cNvPr>
            <p:cNvSpPr/>
            <p:nvPr/>
          </p:nvSpPr>
          <p:spPr>
            <a:xfrm rot="10800000">
              <a:off x="450595" y="2144046"/>
              <a:ext cx="2015921" cy="61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9E8BDA29-35C9-4E25-A18F-E0F1F774283D}"/>
                </a:ext>
              </a:extLst>
            </p:cNvPr>
            <p:cNvSpPr/>
            <p:nvPr/>
          </p:nvSpPr>
          <p:spPr>
            <a:xfrm rot="10800000">
              <a:off x="460651" y="2756046"/>
              <a:ext cx="144000" cy="14400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4B3A06E7-51BC-4426-9707-C60BFB7A0042}"/>
                </a:ext>
              </a:extLst>
            </p:cNvPr>
            <p:cNvSpPr/>
            <p:nvPr/>
          </p:nvSpPr>
          <p:spPr>
            <a:xfrm rot="5400000">
              <a:off x="2398218" y="2077097"/>
              <a:ext cx="865242" cy="745898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2806997-0E22-420E-A3E9-6A4FD37EC480}"/>
              </a:ext>
            </a:extLst>
          </p:cNvPr>
          <p:cNvSpPr txBox="1"/>
          <p:nvPr/>
        </p:nvSpPr>
        <p:spPr>
          <a:xfrm>
            <a:off x="4646041" y="2210980"/>
            <a:ext cx="2617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Bahnschrift SemiLight Condensed" panose="020B0502040204020203" pitchFamily="34" charset="0"/>
                <a:cs typeface="Arial" pitchFamily="34" charset="0"/>
              </a:rPr>
              <a:t>Before handle missing value</a:t>
            </a:r>
            <a:endParaRPr lang="ko-KR" altLang="en-US" sz="2000" dirty="0">
              <a:solidFill>
                <a:schemeClr val="bg1"/>
              </a:solidFill>
              <a:latin typeface="Bahnschrift Semi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2B8904-8BED-449F-BA34-7AFF7208027F}"/>
              </a:ext>
            </a:extLst>
          </p:cNvPr>
          <p:cNvSpPr txBox="1"/>
          <p:nvPr/>
        </p:nvSpPr>
        <p:spPr>
          <a:xfrm>
            <a:off x="4598229" y="5282174"/>
            <a:ext cx="2699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Bahnschrift SemiLight Condensed" panose="020B0502040204020203" pitchFamily="34" charset="0"/>
              </a:rPr>
              <a:t>TotalCharges yang </a:t>
            </a:r>
            <a:r>
              <a:rPr lang="en-US" sz="1400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NaN </a:t>
            </a:r>
            <a:r>
              <a:rPr lang="en-US" sz="1400">
                <a:solidFill>
                  <a:schemeClr val="bg1"/>
                </a:solidFill>
                <a:latin typeface="Bahnschrift SemiLight Condensed" panose="020B0502040204020203" pitchFamily="34" charset="0"/>
              </a:rPr>
              <a:t>terjadi saat tenure </a:t>
            </a:r>
            <a:r>
              <a:rPr lang="en-US" sz="1400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0 </a:t>
            </a:r>
            <a:r>
              <a:rPr lang="en-US" sz="1400">
                <a:solidFill>
                  <a:schemeClr val="bg1"/>
                </a:solidFill>
                <a:latin typeface="Bahnschrift SemiLight Condensed" panose="020B0502040204020203" pitchFamily="34" charset="0"/>
              </a:rPr>
              <a:t>bulan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2A0A6B-D6DE-455A-9C0F-439F9BA8F091}"/>
              </a:ext>
            </a:extLst>
          </p:cNvPr>
          <p:cNvSpPr/>
          <p:nvPr/>
        </p:nvSpPr>
        <p:spPr>
          <a:xfrm>
            <a:off x="7897477" y="1898122"/>
            <a:ext cx="2736525" cy="41739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17" name="그룹 53">
            <a:extLst>
              <a:ext uri="{FF2B5EF4-FFF2-40B4-BE49-F238E27FC236}">
                <a16:creationId xmlns:a16="http://schemas.microsoft.com/office/drawing/2014/main" id="{D60DA767-CFA7-4B34-A7C5-F815DA3EF28E}"/>
              </a:ext>
            </a:extLst>
          </p:cNvPr>
          <p:cNvGrpSpPr/>
          <p:nvPr/>
        </p:nvGrpSpPr>
        <p:grpSpPr>
          <a:xfrm>
            <a:off x="7780253" y="5107046"/>
            <a:ext cx="3016787" cy="756000"/>
            <a:chOff x="3277438" y="4988278"/>
            <a:chExt cx="2645023" cy="756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A642632-4CEB-44A7-8F28-6BD9DFFE0697}"/>
                </a:ext>
              </a:extLst>
            </p:cNvPr>
            <p:cNvSpPr/>
            <p:nvPr/>
          </p:nvSpPr>
          <p:spPr>
            <a:xfrm>
              <a:off x="3277438" y="5132278"/>
              <a:ext cx="2645023" cy="61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F335CBFB-6BEC-4C2F-B3E5-99539117E760}"/>
                </a:ext>
              </a:extLst>
            </p:cNvPr>
            <p:cNvSpPr/>
            <p:nvPr/>
          </p:nvSpPr>
          <p:spPr>
            <a:xfrm>
              <a:off x="5778461" y="4988278"/>
              <a:ext cx="144000" cy="144000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0" name="그룹 50">
            <a:extLst>
              <a:ext uri="{FF2B5EF4-FFF2-40B4-BE49-F238E27FC236}">
                <a16:creationId xmlns:a16="http://schemas.microsoft.com/office/drawing/2014/main" id="{49172278-405C-4E84-B55C-3FC4D8F3D1A9}"/>
              </a:ext>
            </a:extLst>
          </p:cNvPr>
          <p:cNvGrpSpPr/>
          <p:nvPr/>
        </p:nvGrpSpPr>
        <p:grpSpPr>
          <a:xfrm>
            <a:off x="7721540" y="1951363"/>
            <a:ext cx="3170952" cy="882621"/>
            <a:chOff x="3267382" y="2017425"/>
            <a:chExt cx="2753193" cy="88262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53BEE2-859E-435E-9BC6-6ACDC2D4D347}"/>
                </a:ext>
              </a:extLst>
            </p:cNvPr>
            <p:cNvSpPr/>
            <p:nvPr/>
          </p:nvSpPr>
          <p:spPr>
            <a:xfrm rot="10800000">
              <a:off x="3267382" y="2144046"/>
              <a:ext cx="2015921" cy="61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" name="Right Triangle 21">
              <a:extLst>
                <a:ext uri="{FF2B5EF4-FFF2-40B4-BE49-F238E27FC236}">
                  <a16:creationId xmlns:a16="http://schemas.microsoft.com/office/drawing/2014/main" id="{0DD247FF-98B0-4036-873D-67F26434C7AC}"/>
                </a:ext>
              </a:extLst>
            </p:cNvPr>
            <p:cNvSpPr/>
            <p:nvPr/>
          </p:nvSpPr>
          <p:spPr>
            <a:xfrm rot="10800000">
              <a:off x="3277438" y="2756046"/>
              <a:ext cx="144000" cy="144000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1C9862FD-FB06-4C06-9267-CD22CBFFFBF0}"/>
                </a:ext>
              </a:extLst>
            </p:cNvPr>
            <p:cNvSpPr/>
            <p:nvPr/>
          </p:nvSpPr>
          <p:spPr>
            <a:xfrm rot="5400000">
              <a:off x="5215005" y="2077097"/>
              <a:ext cx="865242" cy="745898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CDDB33F-F06C-4953-94BE-7A305DDEC962}"/>
              </a:ext>
            </a:extLst>
          </p:cNvPr>
          <p:cNvSpPr txBox="1"/>
          <p:nvPr/>
        </p:nvSpPr>
        <p:spPr>
          <a:xfrm>
            <a:off x="7957228" y="2184730"/>
            <a:ext cx="2617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Bahnschrift SemiLight Condensed" panose="020B0502040204020203" pitchFamily="34" charset="0"/>
                <a:cs typeface="Arial" pitchFamily="34" charset="0"/>
              </a:rPr>
              <a:t>After handle missing value</a:t>
            </a:r>
            <a:endParaRPr lang="ko-KR" altLang="en-US" sz="2000" dirty="0">
              <a:solidFill>
                <a:schemeClr val="bg1"/>
              </a:solidFill>
              <a:latin typeface="Bahnschrift Semi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9E199B-42B9-444B-A93E-54D3CCD3D3B6}"/>
              </a:ext>
            </a:extLst>
          </p:cNvPr>
          <p:cNvSpPr txBox="1"/>
          <p:nvPr/>
        </p:nvSpPr>
        <p:spPr>
          <a:xfrm>
            <a:off x="7759156" y="5282174"/>
            <a:ext cx="3047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solidFill>
                  <a:schemeClr val="bg1"/>
                </a:solidFill>
                <a:latin typeface="Bahnschrift SemiLight Condensed" panose="020B0502040204020203" pitchFamily="34" charset="0"/>
              </a:rPr>
              <a:t>M</a:t>
            </a:r>
            <a:r>
              <a:rPr lang="it-IT" sz="1400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engganti </a:t>
            </a:r>
            <a:r>
              <a:rPr lang="it-IT" sz="1400">
                <a:solidFill>
                  <a:schemeClr val="bg1"/>
                </a:solidFill>
                <a:latin typeface="Bahnschrift SemiLight Condensed" panose="020B0502040204020203" pitchFamily="34" charset="0"/>
              </a:rPr>
              <a:t>nilai Null dengan </a:t>
            </a:r>
            <a:r>
              <a:rPr lang="it-IT" sz="1400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0 karena </a:t>
            </a:r>
            <a:r>
              <a:rPr lang="en-US" sz="1400">
                <a:solidFill>
                  <a:schemeClr val="bg1"/>
                </a:solidFill>
                <a:latin typeface="Bahnschrift SemiLight Condensed" panose="020B0502040204020203" pitchFamily="34" charset="0"/>
              </a:rPr>
              <a:t>Jika tenure 0, TotalCharges diasumsikan bernilai </a:t>
            </a:r>
            <a:r>
              <a:rPr lang="en-US" sz="1400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0</a:t>
            </a:r>
            <a:endParaRPr lang="en-US" sz="1400">
              <a:solidFill>
                <a:schemeClr val="bg1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0A31A7EE-7B3B-4DB4-A3D2-98BB6832F66D}"/>
              </a:ext>
            </a:extLst>
          </p:cNvPr>
          <p:cNvSpPr/>
          <p:nvPr/>
        </p:nvSpPr>
        <p:spPr>
          <a:xfrm>
            <a:off x="1303212" y="1898122"/>
            <a:ext cx="2736525" cy="4173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43" name="그룹 57">
            <a:extLst>
              <a:ext uri="{FF2B5EF4-FFF2-40B4-BE49-F238E27FC236}">
                <a16:creationId xmlns:a16="http://schemas.microsoft.com/office/drawing/2014/main" id="{F989801E-824E-4481-BB8D-4D3D39ED942D}"/>
              </a:ext>
            </a:extLst>
          </p:cNvPr>
          <p:cNvGrpSpPr/>
          <p:nvPr/>
        </p:nvGrpSpPr>
        <p:grpSpPr>
          <a:xfrm>
            <a:off x="1164001" y="5107046"/>
            <a:ext cx="3046368" cy="756000"/>
            <a:chOff x="460651" y="4988278"/>
            <a:chExt cx="2645023" cy="756000"/>
          </a:xfrm>
        </p:grpSpPr>
        <p:sp>
          <p:nvSpPr>
            <p:cNvPr id="44" name="Rectangle 9">
              <a:extLst>
                <a:ext uri="{FF2B5EF4-FFF2-40B4-BE49-F238E27FC236}">
                  <a16:creationId xmlns:a16="http://schemas.microsoft.com/office/drawing/2014/main" id="{029EF97B-6982-4FB6-8381-A9BBECB221E1}"/>
                </a:ext>
              </a:extLst>
            </p:cNvPr>
            <p:cNvSpPr/>
            <p:nvPr/>
          </p:nvSpPr>
          <p:spPr>
            <a:xfrm>
              <a:off x="460651" y="5132278"/>
              <a:ext cx="2645023" cy="61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45" name="Right Triangle 10">
              <a:extLst>
                <a:ext uri="{FF2B5EF4-FFF2-40B4-BE49-F238E27FC236}">
                  <a16:creationId xmlns:a16="http://schemas.microsoft.com/office/drawing/2014/main" id="{5CD6CDB5-D97C-47EE-8E3E-28B2B97ED8AB}"/>
                </a:ext>
              </a:extLst>
            </p:cNvPr>
            <p:cNvSpPr/>
            <p:nvPr/>
          </p:nvSpPr>
          <p:spPr>
            <a:xfrm>
              <a:off x="2961674" y="4988278"/>
              <a:ext cx="144000" cy="1440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46" name="그룹 60">
            <a:extLst>
              <a:ext uri="{FF2B5EF4-FFF2-40B4-BE49-F238E27FC236}">
                <a16:creationId xmlns:a16="http://schemas.microsoft.com/office/drawing/2014/main" id="{0DE24240-D872-4E75-A336-2ABA7F80F26E}"/>
              </a:ext>
            </a:extLst>
          </p:cNvPr>
          <p:cNvGrpSpPr/>
          <p:nvPr/>
        </p:nvGrpSpPr>
        <p:grpSpPr>
          <a:xfrm>
            <a:off x="1113627" y="1951363"/>
            <a:ext cx="3170952" cy="882621"/>
            <a:chOff x="450595" y="2017425"/>
            <a:chExt cx="2753193" cy="882621"/>
          </a:xfrm>
        </p:grpSpPr>
        <p:sp>
          <p:nvSpPr>
            <p:cNvPr id="47" name="Rectangle 6">
              <a:extLst>
                <a:ext uri="{FF2B5EF4-FFF2-40B4-BE49-F238E27FC236}">
                  <a16:creationId xmlns:a16="http://schemas.microsoft.com/office/drawing/2014/main" id="{E2ED15C7-186B-4646-8606-2D9D8FCC50EB}"/>
                </a:ext>
              </a:extLst>
            </p:cNvPr>
            <p:cNvSpPr/>
            <p:nvPr/>
          </p:nvSpPr>
          <p:spPr>
            <a:xfrm rot="10800000">
              <a:off x="450595" y="2144046"/>
              <a:ext cx="2015921" cy="61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8" name="Right Triangle 7">
              <a:extLst>
                <a:ext uri="{FF2B5EF4-FFF2-40B4-BE49-F238E27FC236}">
                  <a16:creationId xmlns:a16="http://schemas.microsoft.com/office/drawing/2014/main" id="{EDF26FC7-8291-455D-B7BD-9AF464869B82}"/>
                </a:ext>
              </a:extLst>
            </p:cNvPr>
            <p:cNvSpPr/>
            <p:nvPr/>
          </p:nvSpPr>
          <p:spPr>
            <a:xfrm rot="10800000">
              <a:off x="460651" y="2756046"/>
              <a:ext cx="144000" cy="1440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9" name="Isosceles Triangle 8">
              <a:extLst>
                <a:ext uri="{FF2B5EF4-FFF2-40B4-BE49-F238E27FC236}">
                  <a16:creationId xmlns:a16="http://schemas.microsoft.com/office/drawing/2014/main" id="{32CAEC81-C561-4B3C-8374-F95502F879D3}"/>
                </a:ext>
              </a:extLst>
            </p:cNvPr>
            <p:cNvSpPr/>
            <p:nvPr/>
          </p:nvSpPr>
          <p:spPr>
            <a:xfrm rot="5400000">
              <a:off x="2398218" y="2077097"/>
              <a:ext cx="865242" cy="74589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6DD33F3-89D9-45E4-A498-B45A85A96654}"/>
              </a:ext>
            </a:extLst>
          </p:cNvPr>
          <p:cNvSpPr txBox="1"/>
          <p:nvPr/>
        </p:nvSpPr>
        <p:spPr>
          <a:xfrm>
            <a:off x="1218088" y="2184730"/>
            <a:ext cx="2617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schemeClr val="bg1"/>
                </a:solidFill>
                <a:latin typeface="Bahnschrift SemiLight Condensed" panose="020B0502040204020203" pitchFamily="34" charset="0"/>
                <a:cs typeface="Arial" pitchFamily="34" charset="0"/>
              </a:rPr>
              <a:t>Cek missing value</a:t>
            </a:r>
            <a:endParaRPr lang="ko-KR" altLang="en-US" sz="2000" dirty="0">
              <a:solidFill>
                <a:schemeClr val="bg1"/>
              </a:solidFill>
              <a:latin typeface="Bahnschrift Semi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432F8F-2C07-467A-91B3-6CE51D7C0E8E}"/>
              </a:ext>
            </a:extLst>
          </p:cNvPr>
          <p:cNvSpPr txBox="1"/>
          <p:nvPr/>
        </p:nvSpPr>
        <p:spPr>
          <a:xfrm>
            <a:off x="1281857" y="5282174"/>
            <a:ext cx="2757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bg1"/>
                </a:solidFill>
                <a:latin typeface="Bahnschrift SemiLight Condensed" panose="020B0502040204020203" pitchFamily="34" charset="0"/>
                <a:cs typeface="Arial" pitchFamily="34" charset="0"/>
              </a:rPr>
              <a:t>Terdapat 11 missing value pada kolom TotalCharges</a:t>
            </a:r>
            <a:endParaRPr lang="ko-KR" altLang="en-US" sz="1400" dirty="0">
              <a:solidFill>
                <a:schemeClr val="bg1"/>
              </a:solidFill>
              <a:latin typeface="Bahnschrift SemiLight Condensed" panose="020B0502040204020203" pitchFamily="34" charset="0"/>
              <a:cs typeface="Arial" pitchFamily="34" charset="0"/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2"/>
          <a:srcRect t="1" b="1471"/>
          <a:stretch/>
        </p:blipFill>
        <p:spPr>
          <a:xfrm>
            <a:off x="1995733" y="2694500"/>
            <a:ext cx="1316395" cy="254026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458" y="2690235"/>
            <a:ext cx="1715769" cy="256244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9683" y="2683130"/>
            <a:ext cx="1726677" cy="259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ACC6F62-A5A1-4A7C-AA30-DDE2F1A50D9E}"/>
              </a:ext>
            </a:extLst>
          </p:cNvPr>
          <p:cNvSpPr/>
          <p:nvPr/>
        </p:nvSpPr>
        <p:spPr>
          <a:xfrm>
            <a:off x="6504208" y="1857099"/>
            <a:ext cx="4797334" cy="41739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4" name="그룹 52">
            <a:extLst>
              <a:ext uri="{FF2B5EF4-FFF2-40B4-BE49-F238E27FC236}">
                <a16:creationId xmlns:a16="http://schemas.microsoft.com/office/drawing/2014/main" id="{CCC12572-3B4E-4E47-80B2-8E54423E729D}"/>
              </a:ext>
            </a:extLst>
          </p:cNvPr>
          <p:cNvGrpSpPr/>
          <p:nvPr/>
        </p:nvGrpSpPr>
        <p:grpSpPr>
          <a:xfrm>
            <a:off x="6255811" y="5066023"/>
            <a:ext cx="5340513" cy="756000"/>
            <a:chOff x="460651" y="4988278"/>
            <a:chExt cx="2645023" cy="756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677D8B-C4A5-4F7B-95D4-738274822B40}"/>
                </a:ext>
              </a:extLst>
            </p:cNvPr>
            <p:cNvSpPr/>
            <p:nvPr/>
          </p:nvSpPr>
          <p:spPr>
            <a:xfrm>
              <a:off x="460651" y="5132278"/>
              <a:ext cx="2645023" cy="61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01599F68-3D3A-41D4-A2C2-C11F34C4C610}"/>
                </a:ext>
              </a:extLst>
            </p:cNvPr>
            <p:cNvSpPr/>
            <p:nvPr/>
          </p:nvSpPr>
          <p:spPr>
            <a:xfrm>
              <a:off x="2961674" y="4988278"/>
              <a:ext cx="144000" cy="14400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7" name="그룹 51">
            <a:extLst>
              <a:ext uri="{FF2B5EF4-FFF2-40B4-BE49-F238E27FC236}">
                <a16:creationId xmlns:a16="http://schemas.microsoft.com/office/drawing/2014/main" id="{BFDF6749-228E-4C3E-9389-ABF87E1A36CE}"/>
              </a:ext>
            </a:extLst>
          </p:cNvPr>
          <p:cNvGrpSpPr/>
          <p:nvPr/>
        </p:nvGrpSpPr>
        <p:grpSpPr>
          <a:xfrm>
            <a:off x="6205438" y="1910340"/>
            <a:ext cx="5354216" cy="882621"/>
            <a:chOff x="450595" y="2017425"/>
            <a:chExt cx="2753193" cy="88262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E6B2B4-E8A7-4252-843E-B0F86B2DAF33}"/>
                </a:ext>
              </a:extLst>
            </p:cNvPr>
            <p:cNvSpPr/>
            <p:nvPr/>
          </p:nvSpPr>
          <p:spPr>
            <a:xfrm rot="10800000">
              <a:off x="450595" y="2144046"/>
              <a:ext cx="2015921" cy="61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9E8BDA29-35C9-4E25-A18F-E0F1F774283D}"/>
                </a:ext>
              </a:extLst>
            </p:cNvPr>
            <p:cNvSpPr/>
            <p:nvPr/>
          </p:nvSpPr>
          <p:spPr>
            <a:xfrm rot="10800000">
              <a:off x="460651" y="2756046"/>
              <a:ext cx="144000" cy="14400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4B3A06E7-51BC-4426-9707-C60BFB7A0042}"/>
                </a:ext>
              </a:extLst>
            </p:cNvPr>
            <p:cNvSpPr/>
            <p:nvPr/>
          </p:nvSpPr>
          <p:spPr>
            <a:xfrm rot="5400000">
              <a:off x="2398218" y="2077097"/>
              <a:ext cx="865242" cy="745898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2806997-0E22-420E-A3E9-6A4FD37EC480}"/>
              </a:ext>
            </a:extLst>
          </p:cNvPr>
          <p:cNvSpPr txBox="1"/>
          <p:nvPr/>
        </p:nvSpPr>
        <p:spPr>
          <a:xfrm>
            <a:off x="6539913" y="2112107"/>
            <a:ext cx="4632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schemeClr val="bg1"/>
                </a:solidFill>
                <a:latin typeface="Bahnschrift SemiLight Condensed" panose="020B0502040204020203" pitchFamily="34" charset="0"/>
                <a:cs typeface="Arial" pitchFamily="34" charset="0"/>
              </a:rPr>
              <a:t>After handle</a:t>
            </a:r>
            <a:endParaRPr lang="ko-KR" altLang="en-US" sz="2000" dirty="0">
              <a:solidFill>
                <a:schemeClr val="bg1"/>
              </a:solidFill>
              <a:latin typeface="Bahnschrift Semi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2B8904-8BED-449F-BA34-7AFF7208027F}"/>
              </a:ext>
            </a:extLst>
          </p:cNvPr>
          <p:cNvSpPr txBox="1"/>
          <p:nvPr/>
        </p:nvSpPr>
        <p:spPr>
          <a:xfrm>
            <a:off x="6467835" y="5319671"/>
            <a:ext cx="4776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/>
                </a:solidFill>
                <a:latin typeface="Bahnschrift SemiLight Condensed" panose="020B0502040204020203" pitchFamily="34" charset="0"/>
                <a:cs typeface="Arial" pitchFamily="34" charset="0"/>
              </a:rPr>
              <a:t>Nama kolom sudah konsisten</a:t>
            </a:r>
            <a:endParaRPr lang="ko-KR" altLang="en-US" sz="1600" dirty="0">
              <a:solidFill>
                <a:schemeClr val="bg1"/>
              </a:solidFill>
              <a:latin typeface="Bahnschrift Semi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0A31A7EE-7B3B-4DB4-A3D2-98BB6832F66D}"/>
              </a:ext>
            </a:extLst>
          </p:cNvPr>
          <p:cNvSpPr/>
          <p:nvPr/>
        </p:nvSpPr>
        <p:spPr>
          <a:xfrm>
            <a:off x="1016612" y="1857178"/>
            <a:ext cx="4797334" cy="4173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43" name="그룹 57">
            <a:extLst>
              <a:ext uri="{FF2B5EF4-FFF2-40B4-BE49-F238E27FC236}">
                <a16:creationId xmlns:a16="http://schemas.microsoft.com/office/drawing/2014/main" id="{F989801E-824E-4481-BB8D-4D3D39ED942D}"/>
              </a:ext>
            </a:extLst>
          </p:cNvPr>
          <p:cNvGrpSpPr/>
          <p:nvPr/>
        </p:nvGrpSpPr>
        <p:grpSpPr>
          <a:xfrm>
            <a:off x="768215" y="5066102"/>
            <a:ext cx="5340513" cy="756000"/>
            <a:chOff x="460651" y="4988278"/>
            <a:chExt cx="2645023" cy="756000"/>
          </a:xfrm>
        </p:grpSpPr>
        <p:sp>
          <p:nvSpPr>
            <p:cNvPr id="44" name="Rectangle 9">
              <a:extLst>
                <a:ext uri="{FF2B5EF4-FFF2-40B4-BE49-F238E27FC236}">
                  <a16:creationId xmlns:a16="http://schemas.microsoft.com/office/drawing/2014/main" id="{029EF97B-6982-4FB6-8381-A9BBECB221E1}"/>
                </a:ext>
              </a:extLst>
            </p:cNvPr>
            <p:cNvSpPr/>
            <p:nvPr/>
          </p:nvSpPr>
          <p:spPr>
            <a:xfrm>
              <a:off x="460651" y="5132278"/>
              <a:ext cx="2645023" cy="61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45" name="Right Triangle 10">
              <a:extLst>
                <a:ext uri="{FF2B5EF4-FFF2-40B4-BE49-F238E27FC236}">
                  <a16:creationId xmlns:a16="http://schemas.microsoft.com/office/drawing/2014/main" id="{5CD6CDB5-D97C-47EE-8E3E-28B2B97ED8AB}"/>
                </a:ext>
              </a:extLst>
            </p:cNvPr>
            <p:cNvSpPr/>
            <p:nvPr/>
          </p:nvSpPr>
          <p:spPr>
            <a:xfrm>
              <a:off x="2961674" y="4988278"/>
              <a:ext cx="144000" cy="1440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46" name="그룹 60">
            <a:extLst>
              <a:ext uri="{FF2B5EF4-FFF2-40B4-BE49-F238E27FC236}">
                <a16:creationId xmlns:a16="http://schemas.microsoft.com/office/drawing/2014/main" id="{0DE24240-D872-4E75-A336-2ABA7F80F26E}"/>
              </a:ext>
            </a:extLst>
          </p:cNvPr>
          <p:cNvGrpSpPr/>
          <p:nvPr/>
        </p:nvGrpSpPr>
        <p:grpSpPr>
          <a:xfrm>
            <a:off x="717844" y="1910419"/>
            <a:ext cx="5297273" cy="882621"/>
            <a:chOff x="450595" y="2017425"/>
            <a:chExt cx="2753193" cy="882621"/>
          </a:xfrm>
        </p:grpSpPr>
        <p:sp>
          <p:nvSpPr>
            <p:cNvPr id="47" name="Rectangle 6">
              <a:extLst>
                <a:ext uri="{FF2B5EF4-FFF2-40B4-BE49-F238E27FC236}">
                  <a16:creationId xmlns:a16="http://schemas.microsoft.com/office/drawing/2014/main" id="{E2ED15C7-186B-4646-8606-2D9D8FCC50EB}"/>
                </a:ext>
              </a:extLst>
            </p:cNvPr>
            <p:cNvSpPr/>
            <p:nvPr/>
          </p:nvSpPr>
          <p:spPr>
            <a:xfrm rot="10800000">
              <a:off x="450595" y="2144046"/>
              <a:ext cx="2015921" cy="61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8" name="Right Triangle 7">
              <a:extLst>
                <a:ext uri="{FF2B5EF4-FFF2-40B4-BE49-F238E27FC236}">
                  <a16:creationId xmlns:a16="http://schemas.microsoft.com/office/drawing/2014/main" id="{EDF26FC7-8291-455D-B7BD-9AF464869B82}"/>
                </a:ext>
              </a:extLst>
            </p:cNvPr>
            <p:cNvSpPr/>
            <p:nvPr/>
          </p:nvSpPr>
          <p:spPr>
            <a:xfrm rot="10800000">
              <a:off x="460651" y="2756046"/>
              <a:ext cx="144000" cy="1440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9" name="Isosceles Triangle 8">
              <a:extLst>
                <a:ext uri="{FF2B5EF4-FFF2-40B4-BE49-F238E27FC236}">
                  <a16:creationId xmlns:a16="http://schemas.microsoft.com/office/drawing/2014/main" id="{32CAEC81-C561-4B3C-8374-F95502F879D3}"/>
                </a:ext>
              </a:extLst>
            </p:cNvPr>
            <p:cNvSpPr/>
            <p:nvPr/>
          </p:nvSpPr>
          <p:spPr>
            <a:xfrm rot="5400000">
              <a:off x="2398218" y="2077097"/>
              <a:ext cx="865242" cy="74589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6DD33F3-89D9-45E4-A498-B45A85A96654}"/>
              </a:ext>
            </a:extLst>
          </p:cNvPr>
          <p:cNvSpPr txBox="1"/>
          <p:nvPr/>
        </p:nvSpPr>
        <p:spPr>
          <a:xfrm>
            <a:off x="662150" y="2142985"/>
            <a:ext cx="5798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schemeClr val="bg1"/>
                </a:solidFill>
                <a:latin typeface="Bahnschrift SemiLight Condensed" panose="020B0502040204020203" pitchFamily="34" charset="0"/>
                <a:cs typeface="Arial" pitchFamily="34" charset="0"/>
              </a:rPr>
              <a:t>Before handle </a:t>
            </a:r>
            <a:endParaRPr lang="ko-KR" altLang="en-US" sz="2000" dirty="0">
              <a:solidFill>
                <a:schemeClr val="bg1"/>
              </a:solidFill>
              <a:latin typeface="Bahnschrift Semi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432F8F-2C07-467A-91B3-6CE51D7C0E8E}"/>
              </a:ext>
            </a:extLst>
          </p:cNvPr>
          <p:cNvSpPr txBox="1"/>
          <p:nvPr/>
        </p:nvSpPr>
        <p:spPr>
          <a:xfrm>
            <a:off x="1163695" y="5333013"/>
            <a:ext cx="4797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/>
                </a:solidFill>
                <a:latin typeface="Bahnschrift SemiLight Condensed" panose="020B0502040204020203" pitchFamily="34" charset="0"/>
                <a:cs typeface="Arial" pitchFamily="34" charset="0"/>
              </a:rPr>
              <a:t>Nama kolom tidak konsisten</a:t>
            </a:r>
            <a:endParaRPr lang="ko-KR" altLang="en-US" sz="1600" dirty="0">
              <a:solidFill>
                <a:schemeClr val="bg1"/>
              </a:solidFill>
              <a:latin typeface="Bahnschrift Semi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56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519" y="320980"/>
            <a:ext cx="11573197" cy="1213646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b="1" smtClean="0">
                <a:latin typeface="Bahnschrift Light Condensed" panose="020B0502040204020203" pitchFamily="34" charset="0"/>
              </a:rPr>
              <a:t>Data Cleaning</a:t>
            </a:r>
          </a:p>
          <a:p>
            <a:pPr>
              <a:lnSpc>
                <a:spcPct val="70000"/>
              </a:lnSpc>
            </a:pPr>
            <a:r>
              <a:rPr lang="en-US" sz="3600" b="1" smtClean="0">
                <a:latin typeface="Bahnschrift Light Condensed" panose="020B0502040204020203" pitchFamily="34" charset="0"/>
              </a:rPr>
              <a:t>(Handle Inconsistent Data)</a:t>
            </a:r>
            <a:endParaRPr lang="en-US" sz="3600" b="1" dirty="0">
              <a:latin typeface="Bahnschrift Light Condensed" panose="020B0502040204020203" pitchFamily="34" charset="0"/>
            </a:endParaRP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98" y="3225782"/>
            <a:ext cx="4555925" cy="82835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825" y="3254194"/>
            <a:ext cx="46101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5C4B6CC-F8D4-4B39-A9CE-24A05F715949}"/>
              </a:ext>
            </a:extLst>
          </p:cNvPr>
          <p:cNvSpPr txBox="1"/>
          <p:nvPr/>
        </p:nvSpPr>
        <p:spPr>
          <a:xfrm>
            <a:off x="239833" y="1988631"/>
            <a:ext cx="1459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b="1" smtClean="0">
                <a:solidFill>
                  <a:schemeClr val="accent2"/>
                </a:solidFill>
                <a:latin typeface="Bahnschrift Light Condensed" panose="020B0502040204020203" pitchFamily="34" charset="0"/>
                <a:cs typeface="Arial" pitchFamily="34" charset="0"/>
              </a:rPr>
              <a:t>Gender</a:t>
            </a:r>
            <a:endParaRPr lang="ko-KR" altLang="en-US" sz="3200" b="1" dirty="0">
              <a:solidFill>
                <a:schemeClr val="accent2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1999" cy="1875864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5400" b="1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Exploratory Data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0866" y="1875864"/>
            <a:ext cx="6801134" cy="4982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960" y="2573406"/>
            <a:ext cx="6590945" cy="357340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9292484-9721-42C1-8926-6FB01523F0D3}"/>
              </a:ext>
            </a:extLst>
          </p:cNvPr>
          <p:cNvSpPr txBox="1"/>
          <p:nvPr/>
        </p:nvSpPr>
        <p:spPr>
          <a:xfrm>
            <a:off x="267969" y="2572424"/>
            <a:ext cx="5017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2000" smtClean="0">
                <a:latin typeface="Bahnschrift SemiLight Condensed" panose="020B0502040204020203" pitchFamily="34" charset="0"/>
              </a:rPr>
              <a:t>Proporsi male 50.5% dan female 49.5%. Proporsi ini hampir sama untuk masing-masing churn atau tidak</a:t>
            </a:r>
            <a:endParaRPr lang="sv-SE" sz="2000"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5C4B6CC-F8D4-4B39-A9CE-24A05F715949}"/>
              </a:ext>
            </a:extLst>
          </p:cNvPr>
          <p:cNvSpPr txBox="1"/>
          <p:nvPr/>
        </p:nvSpPr>
        <p:spPr>
          <a:xfrm>
            <a:off x="239833" y="1988631"/>
            <a:ext cx="2826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b="1" smtClean="0">
                <a:solidFill>
                  <a:schemeClr val="accent2"/>
                </a:solidFill>
                <a:latin typeface="Bahnschrift Light Condensed" panose="020B0502040204020203" pitchFamily="34" charset="0"/>
                <a:cs typeface="Arial" pitchFamily="34" charset="0"/>
              </a:rPr>
              <a:t>Senior Citizen</a:t>
            </a:r>
            <a:endParaRPr lang="ko-KR" altLang="en-US" sz="3200" b="1" dirty="0">
              <a:solidFill>
                <a:schemeClr val="accent2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1999" cy="1875864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5400" b="1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Exploratory Data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0866" y="1875864"/>
            <a:ext cx="6801134" cy="4982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292484-9721-42C1-8926-6FB01523F0D3}"/>
              </a:ext>
            </a:extLst>
          </p:cNvPr>
          <p:cNvSpPr txBox="1"/>
          <p:nvPr/>
        </p:nvSpPr>
        <p:spPr>
          <a:xfrm>
            <a:off x="267969" y="2572424"/>
            <a:ext cx="5017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2000">
                <a:latin typeface="Bahnschrift SemiLight Condensed" panose="020B0502040204020203" pitchFamily="34" charset="0"/>
              </a:rPr>
              <a:t>W</a:t>
            </a:r>
            <a:r>
              <a:rPr lang="sv-SE" sz="2000" smtClean="0">
                <a:latin typeface="Bahnschrift SemiLight Condensed" panose="020B0502040204020203" pitchFamily="34" charset="0"/>
              </a:rPr>
              <a:t>arga lanjut usia lebih berpotensi churn, hal ini mungkin terjadi karena warga lanjut usia sudah tidak lagi membutuhkan layanan telekomunikasi </a:t>
            </a:r>
            <a:endParaRPr lang="sv-SE" sz="2000">
              <a:latin typeface="Bahnschrift SemiLight Condensed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225" y="2611482"/>
            <a:ext cx="6530415" cy="351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83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5C4B6CC-F8D4-4B39-A9CE-24A05F715949}"/>
              </a:ext>
            </a:extLst>
          </p:cNvPr>
          <p:cNvSpPr txBox="1"/>
          <p:nvPr/>
        </p:nvSpPr>
        <p:spPr>
          <a:xfrm>
            <a:off x="239833" y="1988631"/>
            <a:ext cx="2826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b="1" smtClean="0">
                <a:solidFill>
                  <a:schemeClr val="accent2"/>
                </a:solidFill>
                <a:latin typeface="Bahnschrift Light Condensed" panose="020B0502040204020203" pitchFamily="34" charset="0"/>
                <a:cs typeface="Arial" pitchFamily="34" charset="0"/>
              </a:rPr>
              <a:t>Partner</a:t>
            </a:r>
            <a:endParaRPr lang="ko-KR" altLang="en-US" sz="3200" b="1" dirty="0">
              <a:solidFill>
                <a:schemeClr val="accent2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1999" cy="1875864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5400" b="1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Exploratory Data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0866" y="1875864"/>
            <a:ext cx="6801134" cy="4982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292484-9721-42C1-8926-6FB01523F0D3}"/>
              </a:ext>
            </a:extLst>
          </p:cNvPr>
          <p:cNvSpPr txBox="1"/>
          <p:nvPr/>
        </p:nvSpPr>
        <p:spPr>
          <a:xfrm>
            <a:off x="267969" y="2572424"/>
            <a:ext cx="50178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2000" smtClean="0">
                <a:latin typeface="Bahnschrift SemiLight Condensed" panose="020B0502040204020203" pitchFamily="34" charset="0"/>
              </a:rPr>
              <a:t>Customer yang tidak memiliki pasangan lebih berpotensi churn, hal ini mungkin terjadi karena memiliki kebutuhan komunikasi yang lebih sedikit dengan orang lain </a:t>
            </a:r>
            <a:endParaRPr lang="sv-SE" sz="2000">
              <a:latin typeface="Bahnschrift SemiLight Condensed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502" y="2614522"/>
            <a:ext cx="6503862" cy="350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9275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2890</TotalTime>
  <Words>765</Words>
  <Application>Microsoft Office PowerPoint</Application>
  <PresentationFormat>Widescreen</PresentationFormat>
  <Paragraphs>117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맑은 고딕</vt:lpstr>
      <vt:lpstr>Agency FB</vt:lpstr>
      <vt:lpstr>Arial</vt:lpstr>
      <vt:lpstr>Arial Unicode MS</vt:lpstr>
      <vt:lpstr>Bahnschrift Light Condensed</vt:lpstr>
      <vt:lpstr>Bahnschrift SemiLight Condensed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dwisucianggraeni@outlook.com</cp:lastModifiedBy>
  <cp:revision>96</cp:revision>
  <cp:lastPrinted>2023-06-14T04:05:52Z</cp:lastPrinted>
  <dcterms:created xsi:type="dcterms:W3CDTF">2020-01-20T05:08:25Z</dcterms:created>
  <dcterms:modified xsi:type="dcterms:W3CDTF">2023-06-14T04:07:29Z</dcterms:modified>
</cp:coreProperties>
</file>