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5"/>
  </p:notesMasterIdLst>
  <p:sldIdLst>
    <p:sldId id="344" r:id="rId4"/>
    <p:sldId id="307" r:id="rId5"/>
    <p:sldId id="309" r:id="rId6"/>
    <p:sldId id="319" r:id="rId7"/>
    <p:sldId id="334" r:id="rId8"/>
    <p:sldId id="354" r:id="rId9"/>
    <p:sldId id="320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5" r:id="rId20"/>
    <p:sldId id="367" r:id="rId21"/>
    <p:sldId id="368" r:id="rId22"/>
    <p:sldId id="369" r:id="rId23"/>
    <p:sldId id="370" r:id="rId24"/>
    <p:sldId id="371" r:id="rId25"/>
    <p:sldId id="373" r:id="rId26"/>
    <p:sldId id="372" r:id="rId27"/>
    <p:sldId id="374" r:id="rId28"/>
    <p:sldId id="375" r:id="rId29"/>
    <p:sldId id="314" r:id="rId30"/>
    <p:sldId id="377" r:id="rId31"/>
    <p:sldId id="378" r:id="rId32"/>
    <p:sldId id="330" r:id="rId33"/>
    <p:sldId id="3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135271" y="4293674"/>
            <a:ext cx="756089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Telco Customer </a:t>
            </a:r>
          </a:p>
          <a:p>
            <a:pPr algn="r"/>
            <a:r>
              <a:rPr lang="en-US" sz="6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Churn Prediction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Dependents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tanggungan lebih berpotensi churn, hal ini mungkin terjadi karena lebih rentan terhadap perubahan kebutuhan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17" y="2620243"/>
            <a:ext cx="6495831" cy="3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8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Tenure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berlangganan &lt; 10 bulan lebih berpotensi churn, hal ini mungkin terjadi karena masih adaptasi dengan layanan yang digunakan dan tidak terikat oleh kontrak jangka panjang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76" y="2945839"/>
            <a:ext cx="6543313" cy="28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Phone Service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</a:t>
            </a:r>
            <a:r>
              <a:rPr lang="sv-SE" sz="2000" smtClean="0">
                <a:latin typeface="Bahnschrift SemiLight Condensed" panose="020B0502040204020203" pitchFamily="34" charset="0"/>
              </a:rPr>
              <a:t>ustomer yang memiliki layanan telepon, proporsi churn dan no churn hampir sama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823" y="2625515"/>
            <a:ext cx="6477220" cy="34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7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Multiple Lines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banyak saluran lebih berpotensi churn, tetapi proporsi nya tidak terlalu jauh dengan yang memiliki banyak saluran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55" y="2637790"/>
            <a:ext cx="6450756" cy="34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Internet Service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layanan internet dengan fiber optic lebih berpotensi churn dan customer yang memiliki layanan internet dengan DSL lebih berpotensi no churn yang kemungkinan besar layanan ini lebih baik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39" y="2619287"/>
            <a:ext cx="6500387" cy="34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Online Security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keamanan online lebih berpotensi churn, hal ini mungkin terjadi karena customer tidak memiliki keamanan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83" y="2611460"/>
            <a:ext cx="6529499" cy="35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Online Backup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backup online lebih berpotensi churn, hal ini mungkin terjadi karena customer tidak memiliki backup online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45" y="2617455"/>
            <a:ext cx="6492976" cy="34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Device Protection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perlindungan perangkat lebih berpotensi churn, hal ini mungkin terjadi karena customer tidak memiliki perlindungan perangkat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26" y="2589659"/>
            <a:ext cx="6616814" cy="35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Tech Support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dukungan teknis lebih berpotensi churn, hal ini mungkin terjadi karena customer saat terjadi kendala tidak ada dukungan teknis yang dapat memberikan solusi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86" y="2634587"/>
            <a:ext cx="6441494" cy="34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5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TV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memiliki </a:t>
            </a:r>
            <a:r>
              <a:rPr lang="sv-SE" sz="2000" smtClean="0">
                <a:latin typeface="Bahnschrift SemiLight Condensed" panose="020B0502040204020203" pitchFamily="34" charset="0"/>
              </a:rPr>
              <a:t>TV streaming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TV streaming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39" y="2604534"/>
            <a:ext cx="6510587" cy="35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7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Outline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BD7A6-F133-430B-B574-13E13EE393E6}"/>
              </a:ext>
            </a:extLst>
          </p:cNvPr>
          <p:cNvSpPr txBox="1"/>
          <p:nvPr/>
        </p:nvSpPr>
        <p:spPr>
          <a:xfrm>
            <a:off x="7372515" y="5519568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Interpretasi Bisnis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372515" y="1810981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Description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F8D38-7FD5-4BE0-A721-AC08C2DD8477}"/>
              </a:ext>
            </a:extLst>
          </p:cNvPr>
          <p:cNvSpPr txBox="1"/>
          <p:nvPr/>
        </p:nvSpPr>
        <p:spPr>
          <a:xfrm>
            <a:off x="7372515" y="2738128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Cleaning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88822-45AB-4622-AF4F-570975288B57}"/>
              </a:ext>
            </a:extLst>
          </p:cNvPr>
          <p:cNvSpPr txBox="1"/>
          <p:nvPr/>
        </p:nvSpPr>
        <p:spPr>
          <a:xfrm>
            <a:off x="7372515" y="3665274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Exploratory Data Analysis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5B027-B0BD-4582-8C4E-247E8F8D8229}"/>
              </a:ext>
            </a:extLst>
          </p:cNvPr>
          <p:cNvSpPr txBox="1"/>
          <p:nvPr/>
        </p:nvSpPr>
        <p:spPr>
          <a:xfrm>
            <a:off x="7372515" y="4592421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04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03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02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05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01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Movies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09" y="2619566"/>
            <a:ext cx="6492247" cy="3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2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Movies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09" y="2619566"/>
            <a:ext cx="6492247" cy="3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3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Contract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</a:t>
            </a:r>
            <a:r>
              <a:rPr lang="sv-SE" sz="2000" smtClean="0">
                <a:latin typeface="Bahnschrift SemiLight Condensed" panose="020B0502040204020203" pitchFamily="34" charset="0"/>
              </a:rPr>
              <a:t>jangka waktu berlangganannya perbulan lebih berpotensi churn</a:t>
            </a:r>
            <a:r>
              <a:rPr lang="sv-SE" sz="2000">
                <a:latin typeface="Bahnschrift SemiLight Condensed" panose="020B0502040204020203" pitchFamily="34" charset="0"/>
              </a:rPr>
              <a:t>, </a:t>
            </a:r>
            <a:r>
              <a:rPr lang="sv-SE" sz="2000" smtClean="0">
                <a:latin typeface="Bahnschrift SemiLight Condensed" panose="020B0502040204020203" pitchFamily="34" charset="0"/>
              </a:rPr>
              <a:t>hal ini mungkin </a:t>
            </a:r>
            <a:r>
              <a:rPr lang="sv-SE" sz="2000">
                <a:latin typeface="Bahnschrift SemiLight Condensed" panose="020B0502040204020203" pitchFamily="34" charset="0"/>
              </a:rPr>
              <a:t>terjadi karena masih adaptasi dengan layanan yang digunakan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84" y="2598338"/>
            <a:ext cx="6577297" cy="35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Paperless Billing 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tagihan tanpa kertas lebih berpotensi churn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14" y="2585849"/>
            <a:ext cx="6530637" cy="35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Payment Method 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</a:t>
            </a:r>
            <a:r>
              <a:rPr lang="sv-SE" sz="2000" smtClean="0">
                <a:latin typeface="Bahnschrift SemiLight Condensed" panose="020B0502040204020203" pitchFamily="34" charset="0"/>
              </a:rPr>
              <a:t>yang metode membayar dengan cek elektronik lebih berpotensi churn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21" y="2612017"/>
            <a:ext cx="6528424" cy="35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Monthly Charges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tagihan perbulan antara 8-100 dolar berpotensi churn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85" y="2951163"/>
            <a:ext cx="6547222" cy="2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Total Charges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total tagihan antara 50-150 dolar berpotensi churn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52" y="2950438"/>
            <a:ext cx="6607962" cy="28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36479" y="2852577"/>
            <a:ext cx="4583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Kolom phone service, gender dan customer id tidak digunakan pada saat modelling karena p-value lebih dari 0.05 yang artinya kolom tersebut tidak berkorelasi dengan label (churn)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54" y="2284833"/>
            <a:ext cx="6793742" cy="24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36479" y="2852577"/>
            <a:ext cx="4831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 yang diidentifikan churn pada model logistic regression sebanyak 280   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60" y="1885521"/>
            <a:ext cx="5448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91069" y="2850836"/>
            <a:ext cx="4940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logistic regression memiliki recall sebesar 0,60 untuk customer churn. Model ini dapat mengenali 60% </a:t>
            </a:r>
            <a:r>
              <a:rPr lang="en-US" sz="200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</a:t>
            </a:r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yang benar-benar akan churn dari total </a:t>
            </a:r>
            <a:r>
              <a:rPr lang="en-US" sz="200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</a:t>
            </a:r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yang churn. 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89" y="2439465"/>
            <a:ext cx="5604777" cy="21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Data Description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53A42C63-F353-41C2-831B-E6BFF05A7218}"/>
              </a:ext>
            </a:extLst>
          </p:cNvPr>
          <p:cNvSpPr/>
          <p:nvPr/>
        </p:nvSpPr>
        <p:spPr>
          <a:xfrm>
            <a:off x="4388769" y="1794871"/>
            <a:ext cx="2484002" cy="3216063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214881" y="2675904"/>
                </a:moveTo>
                <a:cubicBezTo>
                  <a:pt x="161809" y="2675904"/>
                  <a:pt x="118785" y="2718928"/>
                  <a:pt x="118785" y="2772000"/>
                </a:cubicBezTo>
                <a:cubicBezTo>
                  <a:pt x="118785" y="2825072"/>
                  <a:pt x="161809" y="2868096"/>
                  <a:pt x="214881" y="2868096"/>
                </a:cubicBezTo>
                <a:cubicBezTo>
                  <a:pt x="267953" y="2868096"/>
                  <a:pt x="310977" y="2825072"/>
                  <a:pt x="310977" y="2772000"/>
                </a:cubicBezTo>
                <a:cubicBezTo>
                  <a:pt x="310977" y="2718928"/>
                  <a:pt x="267953" y="2675904"/>
                  <a:pt x="214881" y="2675904"/>
                </a:cubicBezTo>
                <a:close/>
                <a:moveTo>
                  <a:pt x="214881" y="2257909"/>
                </a:moveTo>
                <a:cubicBezTo>
                  <a:pt x="161809" y="2257909"/>
                  <a:pt x="118785" y="2300933"/>
                  <a:pt x="118785" y="2354005"/>
                </a:cubicBezTo>
                <a:cubicBezTo>
                  <a:pt x="118785" y="2407077"/>
                  <a:pt x="161809" y="2450101"/>
                  <a:pt x="214881" y="2450101"/>
                </a:cubicBezTo>
                <a:cubicBezTo>
                  <a:pt x="267953" y="2450101"/>
                  <a:pt x="310977" y="2407077"/>
                  <a:pt x="310977" y="2354005"/>
                </a:cubicBezTo>
                <a:cubicBezTo>
                  <a:pt x="310977" y="2300933"/>
                  <a:pt x="267953" y="2257909"/>
                  <a:pt x="214881" y="2257909"/>
                </a:cubicBezTo>
                <a:close/>
                <a:moveTo>
                  <a:pt x="214881" y="1839914"/>
                </a:moveTo>
                <a:cubicBezTo>
                  <a:pt x="161809" y="1839914"/>
                  <a:pt x="118785" y="1882938"/>
                  <a:pt x="118785" y="1936010"/>
                </a:cubicBezTo>
                <a:cubicBezTo>
                  <a:pt x="118785" y="1989082"/>
                  <a:pt x="161809" y="2032106"/>
                  <a:pt x="214881" y="2032106"/>
                </a:cubicBezTo>
                <a:cubicBezTo>
                  <a:pt x="267953" y="2032106"/>
                  <a:pt x="310977" y="1989082"/>
                  <a:pt x="310977" y="1936010"/>
                </a:cubicBezTo>
                <a:cubicBezTo>
                  <a:pt x="310977" y="1882938"/>
                  <a:pt x="267953" y="1839914"/>
                  <a:pt x="214881" y="1839914"/>
                </a:cubicBezTo>
                <a:close/>
                <a:moveTo>
                  <a:pt x="214881" y="1421919"/>
                </a:moveTo>
                <a:cubicBezTo>
                  <a:pt x="161809" y="1421919"/>
                  <a:pt x="118785" y="1464943"/>
                  <a:pt x="118785" y="1518015"/>
                </a:cubicBezTo>
                <a:cubicBezTo>
                  <a:pt x="118785" y="1571087"/>
                  <a:pt x="161809" y="1614111"/>
                  <a:pt x="214881" y="1614111"/>
                </a:cubicBezTo>
                <a:cubicBezTo>
                  <a:pt x="267953" y="1614111"/>
                  <a:pt x="310977" y="1571087"/>
                  <a:pt x="310977" y="1518015"/>
                </a:cubicBezTo>
                <a:cubicBezTo>
                  <a:pt x="310977" y="1464943"/>
                  <a:pt x="267953" y="1421919"/>
                  <a:pt x="214881" y="1421919"/>
                </a:cubicBezTo>
                <a:close/>
                <a:moveTo>
                  <a:pt x="214881" y="1003924"/>
                </a:moveTo>
                <a:cubicBezTo>
                  <a:pt x="161809" y="1003924"/>
                  <a:pt x="118785" y="1046948"/>
                  <a:pt x="118785" y="1100020"/>
                </a:cubicBezTo>
                <a:cubicBezTo>
                  <a:pt x="118785" y="1153092"/>
                  <a:pt x="161809" y="1196116"/>
                  <a:pt x="214881" y="1196116"/>
                </a:cubicBezTo>
                <a:cubicBezTo>
                  <a:pt x="267953" y="1196116"/>
                  <a:pt x="310977" y="1153092"/>
                  <a:pt x="310977" y="1100020"/>
                </a:cubicBezTo>
                <a:cubicBezTo>
                  <a:pt x="310977" y="1046948"/>
                  <a:pt x="267953" y="1003924"/>
                  <a:pt x="214881" y="1003924"/>
                </a:cubicBezTo>
                <a:close/>
                <a:moveTo>
                  <a:pt x="214881" y="585929"/>
                </a:moveTo>
                <a:cubicBezTo>
                  <a:pt x="161809" y="585929"/>
                  <a:pt x="118785" y="628953"/>
                  <a:pt x="118785" y="682025"/>
                </a:cubicBezTo>
                <a:cubicBezTo>
                  <a:pt x="118785" y="735097"/>
                  <a:pt x="161809" y="778121"/>
                  <a:pt x="214881" y="778121"/>
                </a:cubicBezTo>
                <a:cubicBezTo>
                  <a:pt x="267953" y="778121"/>
                  <a:pt x="310977" y="735097"/>
                  <a:pt x="310977" y="682025"/>
                </a:cubicBezTo>
                <a:cubicBezTo>
                  <a:pt x="310977" y="628953"/>
                  <a:pt x="267953" y="585929"/>
                  <a:pt x="214881" y="585929"/>
                </a:cubicBezTo>
                <a:close/>
                <a:moveTo>
                  <a:pt x="214881" y="167934"/>
                </a:moveTo>
                <a:cubicBezTo>
                  <a:pt x="161809" y="167934"/>
                  <a:pt x="118785" y="210958"/>
                  <a:pt x="118785" y="264030"/>
                </a:cubicBezTo>
                <a:cubicBezTo>
                  <a:pt x="118785" y="317102"/>
                  <a:pt x="161809" y="360126"/>
                  <a:pt x="214881" y="360126"/>
                </a:cubicBezTo>
                <a:cubicBezTo>
                  <a:pt x="267953" y="360126"/>
                  <a:pt x="310977" y="317102"/>
                  <a:pt x="310977" y="264030"/>
                </a:cubicBezTo>
                <a:cubicBezTo>
                  <a:pt x="310977" y="210958"/>
                  <a:pt x="267953" y="167934"/>
                  <a:pt x="214881" y="167934"/>
                </a:cubicBezTo>
                <a:close/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CF4FD-57BB-4BDA-BB41-137DA1670873}"/>
              </a:ext>
            </a:extLst>
          </p:cNvPr>
          <p:cNvGrpSpPr/>
          <p:nvPr/>
        </p:nvGrpSpPr>
        <p:grpSpPr>
          <a:xfrm>
            <a:off x="1521177" y="3921537"/>
            <a:ext cx="6690809" cy="2520675"/>
            <a:chOff x="1521177" y="3921537"/>
            <a:chExt cx="6690809" cy="2520675"/>
          </a:xfrm>
        </p:grpSpPr>
        <p:sp>
          <p:nvSpPr>
            <p:cNvPr id="5" name="Freeform 55">
              <a:extLst>
                <a:ext uri="{FF2B5EF4-FFF2-40B4-BE49-F238E27FC236}">
                  <a16:creationId xmlns:a16="http://schemas.microsoft.com/office/drawing/2014/main" id="{6E9F503C-C7DB-412B-82CB-07B014941892}"/>
                </a:ext>
              </a:extLst>
            </p:cNvPr>
            <p:cNvSpPr/>
            <p:nvPr/>
          </p:nvSpPr>
          <p:spPr>
            <a:xfrm flipH="1">
              <a:off x="1521177" y="6023586"/>
              <a:ext cx="2595307" cy="41862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4638777"/>
                <a:gd name="connsiteY0" fmla="*/ 0 h 838698"/>
                <a:gd name="connsiteX1" fmla="*/ 0 w 4638777"/>
                <a:gd name="connsiteY1" fmla="*/ 0 h 838698"/>
                <a:gd name="connsiteX2" fmla="*/ 323850 w 4638777"/>
                <a:gd name="connsiteY2" fmla="*/ 57150 h 838698"/>
                <a:gd name="connsiteX3" fmla="*/ 238125 w 4638777"/>
                <a:gd name="connsiteY3" fmla="*/ 352425 h 838698"/>
                <a:gd name="connsiteX4" fmla="*/ 971550 w 4638777"/>
                <a:gd name="connsiteY4" fmla="*/ 257175 h 838698"/>
                <a:gd name="connsiteX5" fmla="*/ 704684 w 4638777"/>
                <a:gd name="connsiteY5" fmla="*/ 629478 h 838698"/>
                <a:gd name="connsiteX6" fmla="*/ 2524125 w 4638777"/>
                <a:gd name="connsiteY6" fmla="*/ 495300 h 838698"/>
                <a:gd name="connsiteX7" fmla="*/ 2190750 w 4638777"/>
                <a:gd name="connsiteY7" fmla="*/ 838200 h 838698"/>
                <a:gd name="connsiteX8" fmla="*/ 4638777 w 4638777"/>
                <a:gd name="connsiteY8" fmla="*/ 655550 h 838698"/>
                <a:gd name="connsiteX0" fmla="*/ 0 w 4519249"/>
                <a:gd name="connsiteY0" fmla="*/ 0 h 838698"/>
                <a:gd name="connsiteX1" fmla="*/ 0 w 4519249"/>
                <a:gd name="connsiteY1" fmla="*/ 0 h 838698"/>
                <a:gd name="connsiteX2" fmla="*/ 323850 w 4519249"/>
                <a:gd name="connsiteY2" fmla="*/ 57150 h 838698"/>
                <a:gd name="connsiteX3" fmla="*/ 238125 w 4519249"/>
                <a:gd name="connsiteY3" fmla="*/ 352425 h 838698"/>
                <a:gd name="connsiteX4" fmla="*/ 971550 w 4519249"/>
                <a:gd name="connsiteY4" fmla="*/ 257175 h 838698"/>
                <a:gd name="connsiteX5" fmla="*/ 704684 w 4519249"/>
                <a:gd name="connsiteY5" fmla="*/ 629478 h 838698"/>
                <a:gd name="connsiteX6" fmla="*/ 2524125 w 4519249"/>
                <a:gd name="connsiteY6" fmla="*/ 495300 h 838698"/>
                <a:gd name="connsiteX7" fmla="*/ 2190750 w 4519249"/>
                <a:gd name="connsiteY7" fmla="*/ 838200 h 838698"/>
                <a:gd name="connsiteX8" fmla="*/ 4519249 w 4519249"/>
                <a:gd name="connsiteY8" fmla="*/ 655550 h 838698"/>
                <a:gd name="connsiteX0" fmla="*/ 0 w 4071019"/>
                <a:gd name="connsiteY0" fmla="*/ 0 h 838698"/>
                <a:gd name="connsiteX1" fmla="*/ 0 w 4071019"/>
                <a:gd name="connsiteY1" fmla="*/ 0 h 838698"/>
                <a:gd name="connsiteX2" fmla="*/ 323850 w 4071019"/>
                <a:gd name="connsiteY2" fmla="*/ 57150 h 838698"/>
                <a:gd name="connsiteX3" fmla="*/ 238125 w 4071019"/>
                <a:gd name="connsiteY3" fmla="*/ 352425 h 838698"/>
                <a:gd name="connsiteX4" fmla="*/ 971550 w 4071019"/>
                <a:gd name="connsiteY4" fmla="*/ 257175 h 838698"/>
                <a:gd name="connsiteX5" fmla="*/ 704684 w 4071019"/>
                <a:gd name="connsiteY5" fmla="*/ 629478 h 838698"/>
                <a:gd name="connsiteX6" fmla="*/ 2524125 w 4071019"/>
                <a:gd name="connsiteY6" fmla="*/ 495300 h 838698"/>
                <a:gd name="connsiteX7" fmla="*/ 2190750 w 4071019"/>
                <a:gd name="connsiteY7" fmla="*/ 838200 h 838698"/>
                <a:gd name="connsiteX8" fmla="*/ 4071019 w 4071019"/>
                <a:gd name="connsiteY8" fmla="*/ 693716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1019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lnTo>
                    <a:pt x="4071019" y="693716"/>
                  </a:lnTo>
                </a:path>
              </a:pathLst>
            </a:cu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AC3E2-30C7-406F-AC84-0286F3959AB3}"/>
                </a:ext>
              </a:extLst>
            </p:cNvPr>
            <p:cNvGrpSpPr/>
            <p:nvPr/>
          </p:nvGrpSpPr>
          <p:grpSpPr>
            <a:xfrm rot="2700000">
              <a:off x="5397067" y="1924558"/>
              <a:ext cx="817939" cy="4811898"/>
              <a:chOff x="6010272" y="2713784"/>
              <a:chExt cx="715173" cy="42073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A3FA5E-B9CF-45B6-B04C-591C5EAC8AF0}"/>
                  </a:ext>
                </a:extLst>
              </p:cNvPr>
              <p:cNvGrpSpPr/>
              <p:nvPr/>
            </p:nvGrpSpPr>
            <p:grpSpPr>
              <a:xfrm>
                <a:off x="6010272" y="6136593"/>
                <a:ext cx="709526" cy="784525"/>
                <a:chOff x="2193351" y="5121188"/>
                <a:chExt cx="896767" cy="906320"/>
              </a:xfrm>
            </p:grpSpPr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60315477-6D82-499E-AABD-CE43825690AB}"/>
                    </a:ext>
                  </a:extLst>
                </p:cNvPr>
                <p:cNvSpPr/>
                <p:nvPr/>
              </p:nvSpPr>
              <p:spPr>
                <a:xfrm>
                  <a:off x="2193351" y="5127408"/>
                  <a:ext cx="896767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BACE5549-35FA-4739-9AED-1B06547AFFE2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351979AA-3E1F-4AD4-A079-471CC6A42C28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63E24784-723C-48C7-84C3-424A29D9A4C9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id="{1EE0F6F9-6339-46EF-9DC5-DA4E360D5E2C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C63B24-CFA6-4441-B0A8-65323CF457FC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07640" cy="3348900"/>
                <a:chOff x="6012160" y="2852936"/>
                <a:chExt cx="707640" cy="33489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17C75E5-CE08-46D4-8EDD-6DCB6A60B251}"/>
                    </a:ext>
                  </a:extLst>
                </p:cNvPr>
                <p:cNvGrpSpPr/>
                <p:nvPr/>
              </p:nvGrpSpPr>
              <p:grpSpPr>
                <a:xfrm>
                  <a:off x="6012160" y="5074485"/>
                  <a:ext cx="707640" cy="1127351"/>
                  <a:chOff x="6012160" y="5074485"/>
                  <a:chExt cx="707640" cy="1127351"/>
                </a:xfrm>
              </p:grpSpPr>
              <p:sp>
                <p:nvSpPr>
                  <p:cNvPr id="16" name="Rectangle 2">
                    <a:extLst>
                      <a:ext uri="{FF2B5EF4-FFF2-40B4-BE49-F238E27FC236}">
                        <a16:creationId xmlns:a16="http://schemas.microsoft.com/office/drawing/2014/main" id="{EE5C985F-3C08-4E51-B4E9-A0EBAE5BB26A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74486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7" name="Rectangle 2">
                    <a:extLst>
                      <a:ext uri="{FF2B5EF4-FFF2-40B4-BE49-F238E27FC236}">
                        <a16:creationId xmlns:a16="http://schemas.microsoft.com/office/drawing/2014/main" id="{D9482157-AFC2-4C58-AF06-A125D70797B8}"/>
                      </a:ext>
                    </a:extLst>
                  </p:cNvPr>
                  <p:cNvSpPr/>
                  <p:nvPr/>
                </p:nvSpPr>
                <p:spPr>
                  <a:xfrm>
                    <a:off x="6249871" y="5074485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8" name="Rectangle 2">
                    <a:extLst>
                      <a:ext uri="{FF2B5EF4-FFF2-40B4-BE49-F238E27FC236}">
                        <a16:creationId xmlns:a16="http://schemas.microsoft.com/office/drawing/2014/main" id="{9D65716A-ED71-4E38-A03A-FC8F3777B396}"/>
                      </a:ext>
                    </a:extLst>
                  </p:cNvPr>
                  <p:cNvSpPr/>
                  <p:nvPr/>
                </p:nvSpPr>
                <p:spPr>
                  <a:xfrm>
                    <a:off x="6482200" y="5079873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39A9241-39E2-4272-B389-B34C14914D78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2237706"/>
                  <a:chOff x="6012160" y="2852936"/>
                  <a:chExt cx="707640" cy="223770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09099238-A69E-4AAB-B6D4-DC2D521D72F9}"/>
                      </a:ext>
                    </a:extLst>
                  </p:cNvPr>
                  <p:cNvSpPr/>
                  <p:nvPr/>
                </p:nvSpPr>
                <p:spPr>
                  <a:xfrm>
                    <a:off x="6482200" y="2858320"/>
                    <a:ext cx="237600" cy="22323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2AA088-2BD3-4D3D-9F5A-F17EAEA60043}"/>
                      </a:ext>
                    </a:extLst>
                  </p:cNvPr>
                  <p:cNvSpPr/>
                  <p:nvPr/>
                </p:nvSpPr>
                <p:spPr>
                  <a:xfrm>
                    <a:off x="6250133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31FA620-5E20-4512-A102-15A956E44C9A}"/>
                      </a:ext>
                    </a:extLst>
                  </p:cNvPr>
                  <p:cNvSpPr/>
                  <p:nvPr/>
                </p:nvSpPr>
                <p:spPr>
                  <a:xfrm>
                    <a:off x="6012160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>
                      <a:ea typeface="+mj-ea"/>
                    </a:endParaRPr>
                  </a:p>
                </p:txBody>
              </p:sp>
            </p:grpSp>
          </p:grpSp>
          <p:sp>
            <p:nvSpPr>
              <p:cNvPr id="9" name="Hexagon 1">
                <a:extLst>
                  <a:ext uri="{FF2B5EF4-FFF2-40B4-BE49-F238E27FC236}">
                    <a16:creationId xmlns:a16="http://schemas.microsoft.com/office/drawing/2014/main" id="{E754CEF8-F9C6-4025-8427-503266392BE6}"/>
                  </a:ext>
                </a:extLst>
              </p:cNvPr>
              <p:cNvSpPr/>
              <p:nvPr/>
            </p:nvSpPr>
            <p:spPr>
              <a:xfrm rot="10800000" flipH="1" flipV="1">
                <a:off x="6012421" y="2713784"/>
                <a:ext cx="713024" cy="278304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55383">
                    <a:moveTo>
                      <a:pt x="0" y="277692"/>
                    </a:moveTo>
                    <a:lnTo>
                      <a:pt x="217427" y="0"/>
                    </a:lnTo>
                    <a:lnTo>
                      <a:pt x="486072" y="0"/>
                    </a:lnTo>
                    <a:lnTo>
                      <a:pt x="713024" y="277692"/>
                    </a:lnTo>
                    <a:lnTo>
                      <a:pt x="490834" y="553001"/>
                    </a:lnTo>
                    <a:lnTo>
                      <a:pt x="231715" y="555383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02EB5C-4BBD-471F-B760-0199148DE77A}"/>
                  </a:ext>
                </a:extLst>
              </p:cNvPr>
              <p:cNvSpPr/>
              <p:nvPr/>
            </p:nvSpPr>
            <p:spPr>
              <a:xfrm>
                <a:off x="6270232" y="2798936"/>
                <a:ext cx="197403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sp>
        <p:nvSpPr>
          <p:cNvPr id="24" name="Rectangle 56">
            <a:extLst>
              <a:ext uri="{FF2B5EF4-FFF2-40B4-BE49-F238E27FC236}">
                <a16:creationId xmlns:a16="http://schemas.microsoft.com/office/drawing/2014/main" id="{E198698F-2F5E-4218-9AAA-F4565A3CF802}"/>
              </a:ext>
            </a:extLst>
          </p:cNvPr>
          <p:cNvSpPr/>
          <p:nvPr/>
        </p:nvSpPr>
        <p:spPr>
          <a:xfrm rot="10800000">
            <a:off x="5301793" y="3099058"/>
            <a:ext cx="2484002" cy="2984042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198155" y="398133"/>
                </a:moveTo>
                <a:cubicBezTo>
                  <a:pt x="251227" y="398133"/>
                  <a:pt x="294251" y="355109"/>
                  <a:pt x="294251" y="302037"/>
                </a:cubicBezTo>
                <a:cubicBezTo>
                  <a:pt x="294251" y="248965"/>
                  <a:pt x="251227" y="205941"/>
                  <a:pt x="198155" y="205941"/>
                </a:cubicBezTo>
                <a:cubicBezTo>
                  <a:pt x="145083" y="205941"/>
                  <a:pt x="102059" y="248965"/>
                  <a:pt x="102059" y="302037"/>
                </a:cubicBezTo>
                <a:cubicBezTo>
                  <a:pt x="102059" y="355109"/>
                  <a:pt x="145083" y="398133"/>
                  <a:pt x="198155" y="398133"/>
                </a:cubicBezTo>
                <a:close/>
                <a:moveTo>
                  <a:pt x="198155" y="816128"/>
                </a:moveTo>
                <a:cubicBezTo>
                  <a:pt x="251227" y="816128"/>
                  <a:pt x="294251" y="773104"/>
                  <a:pt x="294251" y="720032"/>
                </a:cubicBezTo>
                <a:cubicBezTo>
                  <a:pt x="294251" y="666960"/>
                  <a:pt x="251227" y="623936"/>
                  <a:pt x="198155" y="623936"/>
                </a:cubicBezTo>
                <a:cubicBezTo>
                  <a:pt x="145083" y="623936"/>
                  <a:pt x="102059" y="666960"/>
                  <a:pt x="102059" y="720032"/>
                </a:cubicBezTo>
                <a:cubicBezTo>
                  <a:pt x="102059" y="773104"/>
                  <a:pt x="145083" y="816128"/>
                  <a:pt x="198155" y="816128"/>
                </a:cubicBezTo>
                <a:close/>
                <a:moveTo>
                  <a:pt x="198155" y="1234123"/>
                </a:moveTo>
                <a:cubicBezTo>
                  <a:pt x="251227" y="1234123"/>
                  <a:pt x="294251" y="1191099"/>
                  <a:pt x="294251" y="1138027"/>
                </a:cubicBezTo>
                <a:cubicBezTo>
                  <a:pt x="294251" y="1084955"/>
                  <a:pt x="251227" y="1041931"/>
                  <a:pt x="198155" y="1041931"/>
                </a:cubicBezTo>
                <a:cubicBezTo>
                  <a:pt x="145083" y="1041931"/>
                  <a:pt x="102059" y="1084955"/>
                  <a:pt x="102059" y="1138027"/>
                </a:cubicBezTo>
                <a:cubicBezTo>
                  <a:pt x="102059" y="1191099"/>
                  <a:pt x="145083" y="1234123"/>
                  <a:pt x="198155" y="1234123"/>
                </a:cubicBezTo>
                <a:close/>
                <a:moveTo>
                  <a:pt x="198155" y="1652118"/>
                </a:moveTo>
                <a:cubicBezTo>
                  <a:pt x="251227" y="1652118"/>
                  <a:pt x="294251" y="1609094"/>
                  <a:pt x="294251" y="1556022"/>
                </a:cubicBezTo>
                <a:cubicBezTo>
                  <a:pt x="294251" y="1502950"/>
                  <a:pt x="251227" y="1459926"/>
                  <a:pt x="198155" y="1459926"/>
                </a:cubicBezTo>
                <a:cubicBezTo>
                  <a:pt x="145083" y="1459926"/>
                  <a:pt x="102059" y="1502950"/>
                  <a:pt x="102059" y="1556022"/>
                </a:cubicBezTo>
                <a:cubicBezTo>
                  <a:pt x="102059" y="1609094"/>
                  <a:pt x="145083" y="1652118"/>
                  <a:pt x="198155" y="1652118"/>
                </a:cubicBezTo>
                <a:close/>
                <a:moveTo>
                  <a:pt x="198155" y="2070113"/>
                </a:moveTo>
                <a:cubicBezTo>
                  <a:pt x="251227" y="2070113"/>
                  <a:pt x="294251" y="2027089"/>
                  <a:pt x="294251" y="1974017"/>
                </a:cubicBezTo>
                <a:cubicBezTo>
                  <a:pt x="294251" y="1920945"/>
                  <a:pt x="251227" y="1877921"/>
                  <a:pt x="198155" y="1877921"/>
                </a:cubicBezTo>
                <a:cubicBezTo>
                  <a:pt x="145083" y="1877921"/>
                  <a:pt x="102059" y="1920945"/>
                  <a:pt x="102059" y="1974017"/>
                </a:cubicBezTo>
                <a:cubicBezTo>
                  <a:pt x="102059" y="2027089"/>
                  <a:pt x="145083" y="2070113"/>
                  <a:pt x="198155" y="2070113"/>
                </a:cubicBezTo>
                <a:close/>
                <a:moveTo>
                  <a:pt x="198155" y="2488108"/>
                </a:moveTo>
                <a:cubicBezTo>
                  <a:pt x="251227" y="2488108"/>
                  <a:pt x="294251" y="2445084"/>
                  <a:pt x="294251" y="2392012"/>
                </a:cubicBezTo>
                <a:cubicBezTo>
                  <a:pt x="294251" y="2338940"/>
                  <a:pt x="251227" y="2295916"/>
                  <a:pt x="198155" y="2295916"/>
                </a:cubicBezTo>
                <a:cubicBezTo>
                  <a:pt x="145083" y="2295916"/>
                  <a:pt x="102059" y="2338940"/>
                  <a:pt x="102059" y="2392012"/>
                </a:cubicBezTo>
                <a:cubicBezTo>
                  <a:pt x="102059" y="2445084"/>
                  <a:pt x="145083" y="2488108"/>
                  <a:pt x="198155" y="2488108"/>
                </a:cubicBezTo>
                <a:close/>
                <a:moveTo>
                  <a:pt x="0" y="2984041"/>
                </a:moveTo>
                <a:lnTo>
                  <a:pt x="0" y="0"/>
                </a:lnTo>
                <a:lnTo>
                  <a:pt x="2484001" y="0"/>
                </a:lnTo>
                <a:lnTo>
                  <a:pt x="2484001" y="50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58B90DE3-6B76-409F-9B38-75B75D4B4136}"/>
              </a:ext>
            </a:extLst>
          </p:cNvPr>
          <p:cNvSpPr/>
          <p:nvPr/>
        </p:nvSpPr>
        <p:spPr>
          <a:xfrm>
            <a:off x="4864656" y="1928218"/>
            <a:ext cx="1838581" cy="2359781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6A7CCD9-F665-4CA4-96D5-4784A9893C65}"/>
              </a:ext>
            </a:extLst>
          </p:cNvPr>
          <p:cNvSpPr/>
          <p:nvPr/>
        </p:nvSpPr>
        <p:spPr>
          <a:xfrm rot="10800000">
            <a:off x="5493946" y="3829236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43817861-7C95-4913-9E0A-9FF3855BA999}"/>
              </a:ext>
            </a:extLst>
          </p:cNvPr>
          <p:cNvSpPr/>
          <p:nvPr/>
        </p:nvSpPr>
        <p:spPr>
          <a:xfrm rot="10800000">
            <a:off x="5491483" y="3846854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064FB-62A0-4150-96D9-32F176A45AC4}"/>
              </a:ext>
            </a:extLst>
          </p:cNvPr>
          <p:cNvSpPr txBox="1"/>
          <p:nvPr/>
        </p:nvSpPr>
        <p:spPr>
          <a:xfrm>
            <a:off x="4842768" y="2198444"/>
            <a:ext cx="187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1"/>
                </a:solidFill>
                <a:latin typeface="Bahnschrift SemiLight Condensed" panose="020B0502040204020203" pitchFamily="34" charset="0"/>
                <a:ea typeface="+mj-ea"/>
                <a:cs typeface="Arial" pitchFamily="34" charset="0"/>
              </a:rPr>
              <a:t>Penjelasan Data</a:t>
            </a:r>
            <a:endParaRPr lang="ko-KR" altLang="en-US" sz="3200" dirty="0">
              <a:solidFill>
                <a:schemeClr val="accent1"/>
              </a:solidFill>
              <a:latin typeface="Bahnschrift SemiLight Condensed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206016-3254-4C6D-A4C3-E86852FD08E9}"/>
              </a:ext>
            </a:extLst>
          </p:cNvPr>
          <p:cNvSpPr txBox="1"/>
          <p:nvPr/>
        </p:nvSpPr>
        <p:spPr>
          <a:xfrm>
            <a:off x="5630770" y="4800899"/>
            <a:ext cx="159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mtClean="0">
                <a:solidFill>
                  <a:schemeClr val="accent4"/>
                </a:solidFill>
                <a:latin typeface="Bahnschrift SemiLight Condensed" panose="020B0502040204020203" pitchFamily="34" charset="0"/>
                <a:ea typeface="+mj-ea"/>
                <a:cs typeface="Arial" pitchFamily="34" charset="0"/>
              </a:rPr>
              <a:t>Tujuan</a:t>
            </a:r>
            <a:endParaRPr lang="ko-KR" altLang="en-US" sz="3200" dirty="0">
              <a:solidFill>
                <a:schemeClr val="accent4"/>
              </a:solidFill>
              <a:latin typeface="Bahnschrift SemiLight Condensed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EF796-3C98-4158-9FD1-10DA8206AC23}"/>
              </a:ext>
            </a:extLst>
          </p:cNvPr>
          <p:cNvSpPr txBox="1"/>
          <p:nvPr/>
        </p:nvSpPr>
        <p:spPr>
          <a:xfrm>
            <a:off x="464214" y="2383487"/>
            <a:ext cx="3655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Data ini adalah data mengenai pelanggan-pelanggan yang melakukan churn pada perusahaan telekomunikasi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chemeClr val="accent5"/>
              </a:solidFill>
              <a:latin typeface="Bahnschrift SemiLight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Churn adalah kehilangan pelanggan atau pelanggan yang “pergi” atau tidak berlangganan lagi)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D2A336-4578-4BEA-A1D6-34C0D7C91D0B}"/>
              </a:ext>
            </a:extLst>
          </p:cNvPr>
          <p:cNvSpPr txBox="1"/>
          <p:nvPr/>
        </p:nvSpPr>
        <p:spPr>
          <a:xfrm>
            <a:off x="7858354" y="4342124"/>
            <a:ext cx="378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Perusahaan </a:t>
            </a: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ingin mengurangi jumlah pelanggan yang churn dengan memberikan penawaran menarik, bagi pelanggan yang berpotensi besar akan melakukan </a:t>
            </a:r>
            <a:r>
              <a:rPr lang="en-US" smtClean="0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churn </a:t>
            </a:r>
            <a:endParaRPr lang="ko-KR" altLang="en-US" dirty="0">
              <a:solidFill>
                <a:schemeClr val="accent5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F7FAFCB-2E8A-4CF6-BFD0-A81D61A59ADA}"/>
              </a:ext>
            </a:extLst>
          </p:cNvPr>
          <p:cNvGrpSpPr/>
          <p:nvPr/>
        </p:nvGrpSpPr>
        <p:grpSpPr>
          <a:xfrm>
            <a:off x="1210933" y="1907281"/>
            <a:ext cx="5141550" cy="3825533"/>
            <a:chOff x="1210933" y="1907281"/>
            <a:chExt cx="5141550" cy="38255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2CD9E3-236C-47FC-B5E7-8BB986ED258C}"/>
                </a:ext>
              </a:extLst>
            </p:cNvPr>
            <p:cNvGrpSpPr/>
            <p:nvPr/>
          </p:nvGrpSpPr>
          <p:grpSpPr>
            <a:xfrm>
              <a:off x="1210933" y="1907281"/>
              <a:ext cx="5141550" cy="3825533"/>
              <a:chOff x="4733216" y="3486970"/>
              <a:chExt cx="7836692" cy="5830833"/>
            </a:xfrm>
            <a:solidFill>
              <a:schemeClr val="accent1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20D898A-8E51-4FAD-98D0-54F952D07935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580D210-2CD9-43B1-85FA-78F07349B5A0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DFCFE16-526C-47C1-B14C-19417738949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910879F-CF3A-44E8-B2FF-D11FBF6A1E9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E3C82D8-AFC1-4C98-AAB0-185529CF214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0A934D2-5EDB-4C87-A7FA-AF6CC6803C0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6EA919-BC41-4991-A307-9E8A35CF87E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5C342A0-6481-4B23-83BC-73A50DA2271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A34C572-A527-4C28-91D3-71F6CD6323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3B0857D-60D2-4D71-AA40-54CDA7DDA7B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28C419-5E3C-4112-A7BC-7BBB4FA63B06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17EF1EA-18BA-461A-B9DF-A10067DB7D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8B919F4-C083-4EFF-B512-5A61141AFF2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9095B2C-62FD-4B26-99F9-32960C8CAF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6429BAF-BE8F-4F89-A651-E52C0F3EC5B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C252DB2-04BF-444B-9BB4-286F410495A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E24E55E-16CC-497B-B54A-391FE5CD20E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29FCFE5-132A-4767-9983-6F467F124DD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F35CD90-4116-41D9-A358-DB2F5FE081DD}"/>
              </a:ext>
            </a:extLst>
          </p:cNvPr>
          <p:cNvSpPr txBox="1"/>
          <p:nvPr/>
        </p:nvSpPr>
        <p:spPr>
          <a:xfrm>
            <a:off x="5955244" y="3884873"/>
            <a:ext cx="5481580" cy="215443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Bahnschrift Light Condensed" panose="020B0502040204020203" pitchFamily="34" charset="0"/>
              </a:rPr>
              <a:t>Model dapat digunakan </a:t>
            </a:r>
            <a:r>
              <a:rPr lang="en-US" sz="2000">
                <a:latin typeface="Bahnschrift Light Condensed" panose="020B0502040204020203" pitchFamily="34" charset="0"/>
              </a:rPr>
              <a:t>untuk </a:t>
            </a:r>
            <a:r>
              <a:rPr lang="en-US" sz="2000">
                <a:latin typeface="Bahnschrift Light Condensed" panose="020B0502040204020203" pitchFamily="34" charset="0"/>
              </a:rPr>
              <a:t>mengidentifikasi customer churn </a:t>
            </a:r>
            <a:r>
              <a:rPr lang="en-US" sz="2000" smtClean="0">
                <a:latin typeface="Bahnschrift Light Condensed" panose="020B0502040204020203" pitchFamily="34" charset="0"/>
              </a:rPr>
              <a:t>agar dapat </a:t>
            </a:r>
            <a:r>
              <a:rPr lang="en-US" sz="2000">
                <a:latin typeface="Bahnschrift Light Condensed" panose="020B0502040204020203" pitchFamily="34" charset="0"/>
              </a:rPr>
              <a:t>diberikan treatment berupa </a:t>
            </a:r>
            <a:r>
              <a:rPr lang="en-US" sz="2000">
                <a:latin typeface="Bahnschrift Light Condensed" panose="020B0502040204020203" pitchFamily="34" charset="0"/>
              </a:rPr>
              <a:t>penawaran </a:t>
            </a:r>
            <a:r>
              <a:rPr lang="en-US" sz="2000" smtClean="0">
                <a:latin typeface="Bahnschrift Light Condensed" panose="020B0502040204020203" pitchFamily="34" charset="0"/>
              </a:rPr>
              <a:t>menarik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latin typeface="Bahnschrift Light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smtClean="0">
                <a:latin typeface="Bahnschrift Light Condensed" panose="020B0502040204020203" pitchFamily="34" charset="0"/>
              </a:rPr>
              <a:t>Setelah </a:t>
            </a:r>
            <a:r>
              <a:rPr lang="en-US" sz="2000">
                <a:latin typeface="Bahnschrift Light Condensed" panose="020B0502040204020203" pitchFamily="34" charset="0"/>
              </a:rPr>
              <a:t>itu</a:t>
            </a:r>
            <a:r>
              <a:rPr lang="en-US" sz="2000">
                <a:latin typeface="Bahnschrift Light Condensed" panose="020B0502040204020203" pitchFamily="34" charset="0"/>
              </a:rPr>
              <a:t>, </a:t>
            </a:r>
            <a:r>
              <a:rPr lang="en-US" sz="2000" smtClean="0">
                <a:latin typeface="Bahnschrift Light Condensed" panose="020B0502040204020203" pitchFamily="34" charset="0"/>
              </a:rPr>
              <a:t>hasilnya dapat membantu Telco untuk mengambil langkah pencegahan yang tepat berupa penawaran terbaik</a:t>
            </a:r>
            <a:endParaRPr lang="ko-KR" altLang="en-US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144517E-5750-4F91-9264-9B54D5E21CBB}"/>
              </a:ext>
            </a:extLst>
          </p:cNvPr>
          <p:cNvSpPr txBox="1"/>
          <p:nvPr/>
        </p:nvSpPr>
        <p:spPr>
          <a:xfrm>
            <a:off x="699825" y="377572"/>
            <a:ext cx="5319004" cy="83099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5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Interpretasi Bisnis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34147A-F94D-468D-836C-213B97623D4F}"/>
              </a:ext>
            </a:extLst>
          </p:cNvPr>
          <p:cNvGrpSpPr/>
          <p:nvPr/>
        </p:nvGrpSpPr>
        <p:grpSpPr>
          <a:xfrm>
            <a:off x="6155525" y="188204"/>
            <a:ext cx="5030480" cy="3179530"/>
            <a:chOff x="6155525" y="188204"/>
            <a:chExt cx="5030480" cy="31795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F47214-242D-476F-9803-0D2EEE1AE1CF}"/>
                </a:ext>
              </a:extLst>
            </p:cNvPr>
            <p:cNvGrpSpPr/>
            <p:nvPr/>
          </p:nvGrpSpPr>
          <p:grpSpPr>
            <a:xfrm rot="74106" flipH="1">
              <a:off x="7748957" y="1571359"/>
              <a:ext cx="497280" cy="594768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64EBF6-2911-49BE-8791-884114392A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5B7DF0F-9640-4B25-8EA2-E5068F1BC9E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DA23DB1-41C4-4F43-B2BD-F88B2D80D420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EE29058-DA03-4A06-B2C7-8F298B4D8BB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921B7AC-9FCB-4D3D-81DC-F0E678B1F261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9550C77-49B9-425D-B7DE-F115749FCF7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7AD11E-6EAE-499F-B371-0D07A4908D4D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8B949-27B7-4072-A2CC-97F9EFACD895}"/>
                </a:ext>
              </a:extLst>
            </p:cNvPr>
            <p:cNvGrpSpPr/>
            <p:nvPr/>
          </p:nvGrpSpPr>
          <p:grpSpPr>
            <a:xfrm rot="74106" flipH="1">
              <a:off x="10271025" y="188204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DB5A00-D313-48CB-BC32-52753917AF1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D73A1EC-9626-4B1F-8ACB-ED3847C5C6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8B4CB0E-E27E-447E-9F7B-89E66C6B45B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FD8643-CDF7-45EA-8F05-E9B845B52A6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FA4861A-EDE2-45A3-937B-35E097BC8749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8B337BE-AE6F-4DF4-AF18-ADBCA926DF9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D4035F-526A-4EF8-8DF4-3A0992E43B8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F589CD0-F90F-4344-B2DA-1FE7304BB6D2}"/>
                </a:ext>
              </a:extLst>
            </p:cNvPr>
            <p:cNvGrpSpPr/>
            <p:nvPr/>
          </p:nvGrpSpPr>
          <p:grpSpPr>
            <a:xfrm rot="74106" flipH="1">
              <a:off x="7951360" y="2518753"/>
              <a:ext cx="330918" cy="341841"/>
              <a:chOff x="5365048" y="1982197"/>
              <a:chExt cx="7362621" cy="7605634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0E5F4DA-FB06-4F5C-965B-BEA90996C3D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0D8B719-E233-4713-94D2-DE4140BC9DA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1CC427B-4FAB-457F-884A-213C653BCF2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9CA469A-27C7-4BB2-A7CD-8A740411247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312847-DC1C-4F07-B561-2CFA009AC3B4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6163808-D386-45A6-A825-C951534F5544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1DCD9-069A-49A4-B82D-FB96F6384B8F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BC636B-1636-470E-A953-BC51BF927121}"/>
                </a:ext>
              </a:extLst>
            </p:cNvPr>
            <p:cNvGrpSpPr/>
            <p:nvPr/>
          </p:nvGrpSpPr>
          <p:grpSpPr>
            <a:xfrm rot="74106" flipH="1">
              <a:off x="9002652" y="1882953"/>
              <a:ext cx="617534" cy="699832"/>
              <a:chOff x="5365051" y="479822"/>
              <a:chExt cx="8036930" cy="9108006"/>
            </a:xfrm>
            <a:solidFill>
              <a:schemeClr val="accent1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80C589F-CA6F-459F-9612-4DCCB0C6893A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B7713DF-98DC-4F59-852C-CC59254EEEB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8405843-B215-4D6D-8BD1-A8BE6E43EF1A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054784-A64D-4FB1-9126-97A23063E5EB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55D2D3-F1AF-4F95-8A66-10610B1EB63E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E30ED22-F174-44AE-B43C-6776F310A299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F35EB48-2D41-4489-80A7-BB6A7B690EF7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34D5F4-71C2-4B2C-8BD3-9C65AEFE19D6}"/>
                </a:ext>
              </a:extLst>
            </p:cNvPr>
            <p:cNvGrpSpPr/>
            <p:nvPr/>
          </p:nvGrpSpPr>
          <p:grpSpPr>
            <a:xfrm rot="21472320" flipH="1">
              <a:off x="8087579" y="2141000"/>
              <a:ext cx="807239" cy="555962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1C67305-974B-45E1-A750-DDC14E1F72E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7A4C5C9-C3D5-4FC4-B101-9E9A78C7823F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234547F-B189-4E3E-89E3-8ED1EFAD87C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717D87A-31BF-49AE-8D37-E21978D623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7946E9E-EC6B-458A-BCB3-2A46E0485E0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22137B7-A515-4757-A906-220E0906707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6E90BDD-C028-4560-AD96-E78E6A89181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343BE74-9135-406C-8EDC-B5982C5B4DFF}"/>
                </a:ext>
              </a:extLst>
            </p:cNvPr>
            <p:cNvGrpSpPr/>
            <p:nvPr/>
          </p:nvGrpSpPr>
          <p:grpSpPr>
            <a:xfrm rot="21472320" flipH="1">
              <a:off x="8432790" y="1633419"/>
              <a:ext cx="505199" cy="347941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BAF7226-D958-446E-9BB0-B81267C20B5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9A79879-028A-4A33-A1EC-42E272776E1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A172DB-7F50-457D-BF69-20E239E436FC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17B7318-87DE-4D4B-955F-6377B82A528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A8FDA4F-3427-4A04-BC94-819379B93CE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EB1B2BE-38F1-4769-B6F5-59426DC3600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93DB7D9-F1A2-4B93-B092-A9AC45A6EE1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E1FC3AE-F22E-4849-A87C-CB55F17B885C}"/>
                </a:ext>
              </a:extLst>
            </p:cNvPr>
            <p:cNvGrpSpPr/>
            <p:nvPr/>
          </p:nvGrpSpPr>
          <p:grpSpPr>
            <a:xfrm rot="74106" flipH="1">
              <a:off x="8764658" y="748947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3D54E3A-AAD9-4191-AC20-35D951D4EDC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4260803-D828-4D88-942B-F20FA443F70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A8C79CE-F03C-4689-B4BC-C7ACDE64B4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339DB36-9A89-4EAC-A7C5-AB30BCCF1FC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38B21D2-19C0-413F-AC0F-DA2DF40A06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23E3E52-78ED-496F-8FDA-0906701A648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359B2C3-6102-488F-BC7E-F2981F643939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4869C5F-DEA7-4237-9542-0A2DEDC8CBB3}"/>
                </a:ext>
              </a:extLst>
            </p:cNvPr>
            <p:cNvGrpSpPr/>
            <p:nvPr/>
          </p:nvGrpSpPr>
          <p:grpSpPr>
            <a:xfrm rot="74106" flipH="1">
              <a:off x="9412617" y="1263611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A290A1-46B9-43C4-9714-17D1B3B8B29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C6E65CB-6B2F-4BD0-90F3-C23DC64B218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5FCDF65-46F3-4964-87C1-0965A727706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9D01EBF-E33E-474D-B428-933738CAF33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DD57CCB-AF38-4930-B427-E6FF20B716F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98A67AC-6888-4703-9636-B03260A87DD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301FFEF-300F-467A-8FC4-1D2A9FE9FD67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B06DBE9-ECF0-4E2B-B4BA-7EA02F751CE8}"/>
                </a:ext>
              </a:extLst>
            </p:cNvPr>
            <p:cNvGrpSpPr/>
            <p:nvPr/>
          </p:nvGrpSpPr>
          <p:grpSpPr>
            <a:xfrm rot="842146" flipH="1">
              <a:off x="9657273" y="923011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3B33B8-5785-468A-BF09-6104A62BE88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DDC646F-6CD0-47FC-83BD-C064E988EFA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9789057-5A9D-4015-825B-4F21352FEDFB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D12A835-A997-45C6-B3C4-8B7876D00E5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154E4DF-7E38-413F-BCE2-345F4A2360F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3EF4C56-1692-4153-9F35-51D3B74A027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7EFB846-4C2C-4B93-A0CC-3EFCE55AFE6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98D61CC-0391-4CEA-AD4F-308B3D0E9408}"/>
                </a:ext>
              </a:extLst>
            </p:cNvPr>
            <p:cNvGrpSpPr/>
            <p:nvPr/>
          </p:nvGrpSpPr>
          <p:grpSpPr>
            <a:xfrm rot="842146" flipH="1">
              <a:off x="7997516" y="11905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9B3E1B8-1B1B-4FD3-B73F-C9492209C0D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4AADF49-B196-44A3-AAE3-8CC569F592A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8FF3BC4-2D4E-4ADD-BD23-781E9DF8743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49589E5-FD5F-44CA-906F-FC47DA22B0C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EE41378-F9C6-4CF6-99E6-43082E92E54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E0245A0-C82C-4B98-8E00-F6F65C926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6550196-6E65-4920-B10B-4DDDFF65C9D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F40BB1-5966-4AED-941F-81D2D7B430B4}"/>
                </a:ext>
              </a:extLst>
            </p:cNvPr>
            <p:cNvGrpSpPr/>
            <p:nvPr/>
          </p:nvGrpSpPr>
          <p:grpSpPr>
            <a:xfrm rot="74106" flipH="1">
              <a:off x="9996018" y="1278518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05A362F-AD22-422E-BC71-1673B7FF256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CEFC6B2-7435-4AE4-BD1B-B258C5EE6BF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41C0F2D-2829-49F4-B4BC-6FB3D33D24A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E6463C4-6DE4-48BB-8DE3-9E639E3C1C9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07A5479-8B32-4ECF-B6E1-2DA87932ABD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97C24852-159E-492D-9BB8-27843FC1F84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79DC009-115D-4283-ABCD-14862A055B3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29D3D13-BF7D-4666-8B0E-856D8376DED7}"/>
                </a:ext>
              </a:extLst>
            </p:cNvPr>
            <p:cNvGrpSpPr/>
            <p:nvPr/>
          </p:nvGrpSpPr>
          <p:grpSpPr>
            <a:xfrm rot="20759991" flipH="1">
              <a:off x="9564261" y="1968741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2A0221-484D-4D76-A730-60F6D70A93F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90DED94-C7A8-40CC-8A5D-171966476EE0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E4598C4-C512-42A0-9463-B1EA9C93A2A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024D79C-204F-438E-A7EE-436881D8D5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65BB49F-3A44-46B3-8639-C33502DE828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8731C7D-39E4-49DD-83EE-B93B6EC2F92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ADE5F85-EC66-471E-A10D-4E46DBA8862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FA4E03-6F77-4630-BBF3-54251084B8DB}"/>
                </a:ext>
              </a:extLst>
            </p:cNvPr>
            <p:cNvGrpSpPr/>
            <p:nvPr/>
          </p:nvGrpSpPr>
          <p:grpSpPr>
            <a:xfrm rot="74106" flipH="1">
              <a:off x="6155525" y="2159706"/>
              <a:ext cx="678331" cy="768733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5C245DD-BF2F-4B83-8378-23D10F67615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119F9D8-5CCD-484D-B143-A68B0995F7E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34B3996-F1C5-4A6C-8847-21F3926C57A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A3A96117-5D90-4773-B4EE-8227D7F86F1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1976459-E9D7-40D5-8264-323ED2F49E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017948E-75EC-453D-AAB2-78D5EBED372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14ACDBC-F04C-4349-A640-E93DC660B9F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ECEA4EB-7081-4398-9368-4881D6019AC8}"/>
                </a:ext>
              </a:extLst>
            </p:cNvPr>
            <p:cNvGrpSpPr/>
            <p:nvPr/>
          </p:nvGrpSpPr>
          <p:grpSpPr>
            <a:xfrm rot="937057" flipH="1">
              <a:off x="6280837" y="2765795"/>
              <a:ext cx="485360" cy="55004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4268755-4FFF-4F2C-9020-08E24BF60A8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893FF55-34E9-469E-BAC0-276D5B5BF46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9977EC6-D929-4971-8063-AE50DE0C255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9A6BC4-F6A1-4449-A5E0-46EEE56D971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771FBFB-7610-499C-9545-704A8BC78B7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3A182-370F-4B45-8ED5-92FDB756329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81F174F-DEA8-4D08-8431-2961F9707EB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6CD8FA4-1746-48FC-AE8B-D88D655EF90E}"/>
                </a:ext>
              </a:extLst>
            </p:cNvPr>
            <p:cNvGrpSpPr/>
            <p:nvPr/>
          </p:nvGrpSpPr>
          <p:grpSpPr>
            <a:xfrm rot="937057" flipH="1">
              <a:off x="6896065" y="1972367"/>
              <a:ext cx="478645" cy="54243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F3EBEC5-5B06-4ED5-93E0-F7A3F42659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F9ED618-6701-4333-890F-C455B3BAB01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2CA05FB-7FBA-44A2-986F-C464336D5B8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9D59659-B77B-471D-AF10-2A0435662DE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4E750DA-17F9-49FE-9437-A9728A35460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C506A65-E2F1-4EBE-B36A-3320A22D9EE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C1E96B1-B2E7-4233-B717-DED6B76A0D84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BD6A518-325E-4103-AC14-FC06F07DD686}"/>
                </a:ext>
              </a:extLst>
            </p:cNvPr>
            <p:cNvGrpSpPr/>
            <p:nvPr/>
          </p:nvGrpSpPr>
          <p:grpSpPr>
            <a:xfrm rot="937057" flipH="1">
              <a:off x="6899451" y="2409913"/>
              <a:ext cx="347802" cy="3941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D92031-0C14-4D35-9DFC-60F428306115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A8CF315-2C08-460B-A2B2-61B03B94AD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AB4CE83-5857-487F-8889-5765E18643A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8F88F76-A2C8-48AD-BBE6-CE46FD2B0B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313C04C-10A5-415D-9701-DEC17935FC3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40D3F58-4AD7-4F27-ADAE-C284CC3DC4C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B1A3891-B718-404F-9BD3-34E324C7D33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B1FC08B-721B-498F-8542-A7EA7C3DA8B5}"/>
                </a:ext>
              </a:extLst>
            </p:cNvPr>
            <p:cNvGrpSpPr/>
            <p:nvPr/>
          </p:nvGrpSpPr>
          <p:grpSpPr>
            <a:xfrm rot="842146" flipH="1">
              <a:off x="7218432" y="1894731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1AC0AF2C-72F5-4E85-A862-173F90AAE57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399B405-326B-4D15-A974-BB0BFC2C6A4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DA7BA7-C961-4023-B0A0-2E82A83F3557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8A81735-A26C-43C9-8288-CA40EE73EDE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EAA9473-75C7-42B8-AB1F-95AFE6C448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9853A08-141C-4409-914E-849C2166F1B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17E3B30-EA71-4B95-B7E6-8AB1766468A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8BC33A-5033-4FC3-A9F4-A4FA6794BFB2}"/>
                </a:ext>
              </a:extLst>
            </p:cNvPr>
            <p:cNvGrpSpPr/>
            <p:nvPr/>
          </p:nvGrpSpPr>
          <p:grpSpPr>
            <a:xfrm rot="842146" flipH="1">
              <a:off x="6949092" y="27971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58B44BA-B510-4401-88BD-C82FC084E88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6D462A3-F210-4A92-A680-EC410D03FD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EFFAA10-849D-43FF-8514-DF0F17604E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23DCC8A-165C-450D-9A9A-F2563190E16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ACC1A6B-668D-4578-95A5-FA69A826AFA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8F34EEF-8D49-4095-A529-7A9B230AD4F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EF7AC44-474A-4FB2-B431-D5E150FE06D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81E537-2030-4DC1-B708-335169ECF584}"/>
                </a:ext>
              </a:extLst>
            </p:cNvPr>
            <p:cNvGrpSpPr/>
            <p:nvPr/>
          </p:nvGrpSpPr>
          <p:grpSpPr>
            <a:xfrm rot="74106" flipH="1">
              <a:off x="7481200" y="2113001"/>
              <a:ext cx="493983" cy="590824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5C288EA9-83AE-47A7-8AFE-DCD65E925E0D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0C14B2C-2A50-4177-BBF6-716622A9142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B701883-24B1-4434-B653-B14E2539A38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10F6BFD-BFBA-47A5-AD22-5B4B8FDE85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CBDF47D-9296-476E-9327-AD07FBD9C367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77BF594-E9EC-41A5-B950-DA559544222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5603324-E1ED-4F61-8DE7-2E5B318EBC30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6DB443A-4ADA-4A3A-B7B2-6B4AE84AC05D}"/>
                </a:ext>
              </a:extLst>
            </p:cNvPr>
            <p:cNvGrpSpPr/>
            <p:nvPr/>
          </p:nvGrpSpPr>
          <p:grpSpPr>
            <a:xfrm rot="74106" flipH="1">
              <a:off x="6791910" y="2911481"/>
              <a:ext cx="381469" cy="456253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314B7DE-BE81-465D-87AE-C960E6A8CA26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7AAB74E-536D-4F78-899A-D12CC290987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2BA9CD-AC2F-41D6-96FB-AC2C5D866F4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5177C13-96A7-4826-B34C-A26C3766F33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E33DD37-DC0F-49F7-B78D-DD0837BF771A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B069C9F-1D4E-446B-BEC8-DF84C4ECA15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09ACCD6-9C13-4570-800F-45F1CBD5140B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214AC7C-9A32-4B16-915F-3EF4AC0DDB2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9" name="Freeform 13">
            <a:extLst>
              <a:ext uri="{FF2B5EF4-FFF2-40B4-BE49-F238E27FC236}">
                <a16:creationId xmlns:a16="http://schemas.microsoft.com/office/drawing/2014/main" id="{FD0D82FC-0A8C-4B0D-B349-310A239BF07F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60655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latin typeface="Bahnschrift Light Condensed" panose="020B0502040204020203" pitchFamily="34" charset="0"/>
                <a:cs typeface="Arial" pitchFamily="34" charset="0"/>
              </a:rPr>
              <a:t>THANK YOU</a:t>
            </a:r>
            <a:endParaRPr lang="ko-KR" altLang="en-US" sz="5400" b="1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Data Understanding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6035783" y="2940308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95F2-199F-4AA7-9816-829F92E8A8FD}"/>
              </a:ext>
            </a:extLst>
          </p:cNvPr>
          <p:cNvSpPr/>
          <p:nvPr/>
        </p:nvSpPr>
        <p:spPr>
          <a:xfrm>
            <a:off x="563039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CE07A-E272-4331-A941-4A6B2E7577CE}"/>
              </a:ext>
            </a:extLst>
          </p:cNvPr>
          <p:cNvSpPr/>
          <p:nvPr/>
        </p:nvSpPr>
        <p:spPr>
          <a:xfrm>
            <a:off x="644116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8C96-CD43-4E9D-B551-CA43A7156406}"/>
              </a:ext>
            </a:extLst>
          </p:cNvPr>
          <p:cNvSpPr/>
          <p:nvPr/>
        </p:nvSpPr>
        <p:spPr>
          <a:xfrm>
            <a:off x="522501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4EB28-41F2-4611-9468-07BCAD70FB41}"/>
              </a:ext>
            </a:extLst>
          </p:cNvPr>
          <p:cNvSpPr/>
          <p:nvPr/>
        </p:nvSpPr>
        <p:spPr>
          <a:xfrm>
            <a:off x="684655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9D0E16C-BA8E-436E-90D8-C47EF82968B6}"/>
              </a:ext>
            </a:extLst>
          </p:cNvPr>
          <p:cNvSpPr>
            <a:spLocks/>
          </p:cNvSpPr>
          <p:nvPr/>
        </p:nvSpPr>
        <p:spPr bwMode="auto">
          <a:xfrm flipH="1">
            <a:off x="5068173" y="4806847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:a16="http://schemas.microsoft.com/office/drawing/2014/main" id="{A3C9BA5E-64C6-4631-8856-255952B5FD98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id="{C5D75A09-42CA-4A57-A4B9-DFB9728489EA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:a16="http://schemas.microsoft.com/office/drawing/2014/main" id="{5A0A52AF-D986-4103-87F7-7901638EBE16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982639" y="4806356"/>
            <a:ext cx="349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TotalCharges › Numerik (Float)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EC74D-4664-4152-AA29-8780973A1C85}"/>
              </a:ext>
            </a:extLst>
          </p:cNvPr>
          <p:cNvSpPr txBox="1"/>
          <p:nvPr/>
        </p:nvSpPr>
        <p:spPr>
          <a:xfrm>
            <a:off x="4819570" y="1601973"/>
            <a:ext cx="255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Baris: 7043</a:t>
            </a:r>
          </a:p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Kolom: 21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8" name="Pentagon 30">
            <a:extLst>
              <a:ext uri="{FF2B5EF4-FFF2-40B4-BE49-F238E27FC236}">
                <a16:creationId xmlns:a16="http://schemas.microsoft.com/office/drawing/2014/main" id="{1E11A068-B787-4E72-8802-1F804E4190BB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1AE8-341A-4EC7-89F5-3DF90693C771}"/>
              </a:ext>
            </a:extLst>
          </p:cNvPr>
          <p:cNvSpPr txBox="1"/>
          <p:nvPr/>
        </p:nvSpPr>
        <p:spPr>
          <a:xfrm>
            <a:off x="4755649" y="2472921"/>
            <a:ext cx="270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Jumlah </a:t>
            </a:r>
            <a:r>
              <a:rPr lang="en-US" altLang="ko-KR" sz="2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Baris </a:t>
            </a:r>
            <a:r>
              <a:rPr lang="en-US" altLang="ko-KR" sz="240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dan</a:t>
            </a:r>
            <a:r>
              <a:rPr lang="en-US" altLang="ko-KR" sz="2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 Kolom</a:t>
            </a:r>
            <a:endParaRPr lang="ko-KR" altLang="en-US" sz="24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D983D-30E0-4E38-B01C-D11114875EEA}"/>
              </a:ext>
            </a:extLst>
          </p:cNvPr>
          <p:cNvSpPr txBox="1"/>
          <p:nvPr/>
        </p:nvSpPr>
        <p:spPr>
          <a:xfrm>
            <a:off x="4039646" y="3298354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 Fitur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0D5D1F-5E15-4418-94FB-A504AC62D9AD}"/>
              </a:ext>
            </a:extLst>
          </p:cNvPr>
          <p:cNvSpPr txBox="1"/>
          <p:nvPr/>
        </p:nvSpPr>
        <p:spPr>
          <a:xfrm>
            <a:off x="3644324" y="4079290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Tipe Data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714" r="6321" b="4823"/>
          <a:stretch/>
        </p:blipFill>
        <p:spPr>
          <a:xfrm>
            <a:off x="8545669" y="3365646"/>
            <a:ext cx="1173183" cy="3761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D983D-30E0-4E38-B01C-D11114875EEA}"/>
              </a:ext>
            </a:extLst>
          </p:cNvPr>
          <p:cNvSpPr txBox="1"/>
          <p:nvPr/>
        </p:nvSpPr>
        <p:spPr>
          <a:xfrm>
            <a:off x="6457333" y="3300083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 Label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" y="3188293"/>
            <a:ext cx="3707672" cy="6704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7703564" y="4806356"/>
            <a:ext cx="2873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No › 73.46%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Yes › 26.54%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0D5D1F-5E15-4418-94FB-A504AC62D9AD}"/>
              </a:ext>
            </a:extLst>
          </p:cNvPr>
          <p:cNvSpPr txBox="1"/>
          <p:nvPr/>
        </p:nvSpPr>
        <p:spPr>
          <a:xfrm>
            <a:off x="6838201" y="4056303"/>
            <a:ext cx="18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Customer Churn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520" y="66712"/>
            <a:ext cx="11573197" cy="166755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smtClean="0">
                <a:latin typeface="Bahnschrift Light Condensed" panose="020B0502040204020203" pitchFamily="34" charset="0"/>
              </a:rPr>
              <a:t>Data Cleaning</a:t>
            </a:r>
          </a:p>
          <a:p>
            <a:pPr>
              <a:lnSpc>
                <a:spcPct val="70000"/>
              </a:lnSpc>
            </a:pPr>
            <a:r>
              <a:rPr lang="en-US" sz="3600" b="1" smtClean="0">
                <a:latin typeface="Bahnschrift Light Condensed" panose="020B0502040204020203" pitchFamily="34" charset="0"/>
              </a:rPr>
              <a:t>(Handle Missing Value)</a:t>
            </a:r>
            <a:endParaRPr lang="en-US" sz="3600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4579871" y="1898122"/>
            <a:ext cx="2736525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4467955" y="5107046"/>
            <a:ext cx="3016787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4405460" y="1951363"/>
            <a:ext cx="3170952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806997-0E22-420E-A3E9-6A4FD37EC480}"/>
              </a:ext>
            </a:extLst>
          </p:cNvPr>
          <p:cNvSpPr txBox="1"/>
          <p:nvPr/>
        </p:nvSpPr>
        <p:spPr>
          <a:xfrm>
            <a:off x="4646041" y="2210980"/>
            <a:ext cx="261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Before handle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4598229" y="5282174"/>
            <a:ext cx="269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TotalCharges yang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NaN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terjadi saat tenure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bulan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A0A6B-D6DE-455A-9C0F-439F9BA8F091}"/>
              </a:ext>
            </a:extLst>
          </p:cNvPr>
          <p:cNvSpPr/>
          <p:nvPr/>
        </p:nvSpPr>
        <p:spPr>
          <a:xfrm>
            <a:off x="7897477" y="1898122"/>
            <a:ext cx="2736525" cy="417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D60DA767-CFA7-4B34-A7C5-F815DA3EF28E}"/>
              </a:ext>
            </a:extLst>
          </p:cNvPr>
          <p:cNvGrpSpPr/>
          <p:nvPr/>
        </p:nvGrpSpPr>
        <p:grpSpPr>
          <a:xfrm>
            <a:off x="7780253" y="5107046"/>
            <a:ext cx="3016787" cy="756000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42632-4CEB-44A7-8F28-6BD9DFFE0697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F335CBFB-6BEC-4C2F-B3E5-99539117E760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그룹 50">
            <a:extLst>
              <a:ext uri="{FF2B5EF4-FFF2-40B4-BE49-F238E27FC236}">
                <a16:creationId xmlns:a16="http://schemas.microsoft.com/office/drawing/2014/main" id="{49172278-405C-4E84-B55C-3FC4D8F3D1A9}"/>
              </a:ext>
            </a:extLst>
          </p:cNvPr>
          <p:cNvGrpSpPr/>
          <p:nvPr/>
        </p:nvGrpSpPr>
        <p:grpSpPr>
          <a:xfrm>
            <a:off x="7721540" y="1951363"/>
            <a:ext cx="3170952" cy="882621"/>
            <a:chOff x="3267382" y="2017425"/>
            <a:chExt cx="2753193" cy="8826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3BEE2-859E-435E-9BC6-6ACDC2D4D347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D247FF-98B0-4036-873D-67F26434C7AC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C9862FD-FB06-4C06-9267-CD22CBFFFBF0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DDB33F-F06C-4953-94BE-7A305DDEC962}"/>
              </a:ext>
            </a:extLst>
          </p:cNvPr>
          <p:cNvSpPr txBox="1"/>
          <p:nvPr/>
        </p:nvSpPr>
        <p:spPr>
          <a:xfrm>
            <a:off x="7957228" y="2184730"/>
            <a:ext cx="261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After handle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E199B-42B9-444B-A93E-54D3CCD3D3B6}"/>
              </a:ext>
            </a:extLst>
          </p:cNvPr>
          <p:cNvSpPr txBox="1"/>
          <p:nvPr/>
        </p:nvSpPr>
        <p:spPr>
          <a:xfrm>
            <a:off x="7759156" y="5282174"/>
            <a:ext cx="30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</a:t>
            </a:r>
            <a:r>
              <a:rPr lang="it-IT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engganti </a:t>
            </a:r>
            <a:r>
              <a:rPr lang="it-IT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nilai Null dengan </a:t>
            </a:r>
            <a:r>
              <a:rPr lang="it-IT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 karena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Jika tenure 0, TotalCharges diasumsikan bernilai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</a:t>
            </a:r>
            <a:endParaRPr lang="en-US" sz="140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303212" y="1898122"/>
            <a:ext cx="2736525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1164001" y="5107046"/>
            <a:ext cx="3046368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1113627" y="1951363"/>
            <a:ext cx="3170952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6DD33F3-89D9-45E4-A498-B45A85A96654}"/>
              </a:ext>
            </a:extLst>
          </p:cNvPr>
          <p:cNvSpPr txBox="1"/>
          <p:nvPr/>
        </p:nvSpPr>
        <p:spPr>
          <a:xfrm>
            <a:off x="1218088" y="2184730"/>
            <a:ext cx="261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Cek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281857" y="5282174"/>
            <a:ext cx="275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Terdapat 11 missing value pada kolom TotalCharges</a:t>
            </a:r>
            <a:endParaRPr lang="ko-KR" altLang="en-US" sz="14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1" b="1471"/>
          <a:stretch/>
        </p:blipFill>
        <p:spPr>
          <a:xfrm>
            <a:off x="1995733" y="2694500"/>
            <a:ext cx="1316395" cy="254026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58" y="2690235"/>
            <a:ext cx="1715769" cy="25624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83" y="2683130"/>
            <a:ext cx="1726677" cy="2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6504208" y="1857099"/>
            <a:ext cx="4797334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6255811" y="5066023"/>
            <a:ext cx="5340513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6205438" y="1910340"/>
            <a:ext cx="5354216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806997-0E22-420E-A3E9-6A4FD37EC480}"/>
              </a:ext>
            </a:extLst>
          </p:cNvPr>
          <p:cNvSpPr txBox="1"/>
          <p:nvPr/>
        </p:nvSpPr>
        <p:spPr>
          <a:xfrm>
            <a:off x="6539913" y="2112107"/>
            <a:ext cx="463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After handle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6467835" y="5319671"/>
            <a:ext cx="477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Nama kolom sudah konsisten</a:t>
            </a:r>
            <a:endParaRPr lang="ko-KR" altLang="en-US" sz="16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016612" y="1857178"/>
            <a:ext cx="4797334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768215" y="5066102"/>
            <a:ext cx="5340513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717844" y="1910419"/>
            <a:ext cx="5297273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6DD33F3-89D9-45E4-A498-B45A85A96654}"/>
              </a:ext>
            </a:extLst>
          </p:cNvPr>
          <p:cNvSpPr txBox="1"/>
          <p:nvPr/>
        </p:nvSpPr>
        <p:spPr>
          <a:xfrm>
            <a:off x="662150" y="2142985"/>
            <a:ext cx="579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Before handle 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163695" y="5333013"/>
            <a:ext cx="4797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Nama kolom tidak konsisten</a:t>
            </a:r>
            <a:endParaRPr lang="ko-KR" altLang="en-US" sz="16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19" y="320980"/>
            <a:ext cx="11573197" cy="121364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smtClean="0">
                <a:latin typeface="Bahnschrift Light Condensed" panose="020B0502040204020203" pitchFamily="34" charset="0"/>
              </a:rPr>
              <a:t>Data Cleaning</a:t>
            </a:r>
          </a:p>
          <a:p>
            <a:pPr>
              <a:lnSpc>
                <a:spcPct val="70000"/>
              </a:lnSpc>
            </a:pPr>
            <a:r>
              <a:rPr lang="en-US" sz="3600" b="1" smtClean="0">
                <a:latin typeface="Bahnschrift Light Condensed" panose="020B0502040204020203" pitchFamily="34" charset="0"/>
              </a:rPr>
              <a:t>(Handle Inconsistent Data)</a:t>
            </a:r>
            <a:endParaRPr lang="en-US" sz="36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98" y="3225782"/>
            <a:ext cx="4555925" cy="8283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25" y="3254194"/>
            <a:ext cx="4610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145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Gender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60" y="2573406"/>
            <a:ext cx="6590945" cy="35734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Proporsi male 50.5% dan female 49.5%. Proporsi ini hampir sama untuk masing-masing churn atau tidak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Senior Citizen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W</a:t>
            </a:r>
            <a:r>
              <a:rPr lang="sv-SE" sz="2000" smtClean="0">
                <a:latin typeface="Bahnschrift SemiLight Condensed" panose="020B0502040204020203" pitchFamily="34" charset="0"/>
              </a:rPr>
              <a:t>arga lanjut usia lebih berpotensi churn, hal ini mungkin terjadi karena warga lanjut usia sudah tidak lagi membutuhkan layanan telekomunikasi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25" y="2611482"/>
            <a:ext cx="6530415" cy="35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Partner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pasangan lebih berpotensi churn, hal ini mungkin terjadi karena memiliki kebutuhan komunikasi yang lebih sedikit dengan orang lain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02" y="2614522"/>
            <a:ext cx="6503862" cy="35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27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759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맑은 고딕</vt:lpstr>
      <vt:lpstr>Agency FB</vt:lpstr>
      <vt:lpstr>Arial</vt:lpstr>
      <vt:lpstr>Arial Unicode MS</vt:lpstr>
      <vt:lpstr>Bahnschrift Light Condensed</vt:lpstr>
      <vt:lpstr>Bahnschrift SemiLight Condensed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dwisucianggraeni@outlook.com</cp:lastModifiedBy>
  <cp:revision>95</cp:revision>
  <dcterms:created xsi:type="dcterms:W3CDTF">2020-01-20T05:08:25Z</dcterms:created>
  <dcterms:modified xsi:type="dcterms:W3CDTF">2023-06-11T23:10:54Z</dcterms:modified>
</cp:coreProperties>
</file>