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273" r:id="rId4"/>
    <p:sldId id="266" r:id="rId5"/>
    <p:sldId id="278" r:id="rId6"/>
    <p:sldId id="314" r:id="rId7"/>
    <p:sldId id="335" r:id="rId8"/>
    <p:sldId id="275" r:id="rId9"/>
    <p:sldId id="332" r:id="rId10"/>
    <p:sldId id="333" r:id="rId11"/>
    <p:sldId id="336" r:id="rId12"/>
    <p:sldId id="334" r:id="rId13"/>
    <p:sldId id="274" r:id="rId14"/>
    <p:sldId id="291" r:id="rId15"/>
    <p:sldId id="315" r:id="rId16"/>
    <p:sldId id="316" r:id="rId17"/>
    <p:sldId id="317" r:id="rId18"/>
    <p:sldId id="329" r:id="rId19"/>
    <p:sldId id="328" r:id="rId20"/>
    <p:sldId id="330" r:id="rId21"/>
    <p:sldId id="318" r:id="rId22"/>
    <p:sldId id="320" r:id="rId23"/>
    <p:sldId id="331" r:id="rId24"/>
    <p:sldId id="327" r:id="rId25"/>
    <p:sldId id="319" r:id="rId26"/>
    <p:sldId id="321" r:id="rId27"/>
    <p:sldId id="324" r:id="rId28"/>
    <p:sldId id="325" r:id="rId29"/>
    <p:sldId id="326" r:id="rId30"/>
    <p:sldId id="338" r:id="rId31"/>
    <p:sldId id="339" r:id="rId32"/>
    <p:sldId id="344" r:id="rId33"/>
    <p:sldId id="340" r:id="rId34"/>
    <p:sldId id="342" r:id="rId35"/>
    <p:sldId id="343" r:id="rId36"/>
    <p:sldId id="292" r:id="rId37"/>
    <p:sldId id="366" r:id="rId38"/>
    <p:sldId id="264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6D4"/>
    <a:srgbClr val="797675"/>
    <a:srgbClr val="FEFCF8"/>
    <a:srgbClr val="615E5D"/>
    <a:srgbClr val="007682"/>
    <a:srgbClr val="EBF8FE"/>
    <a:srgbClr val="2889C0"/>
    <a:srgbClr val="856595"/>
    <a:srgbClr val="4C7962"/>
    <a:srgbClr val="5DA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3A6B-BB26-4B12-BFB8-2B873AE1226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701FA-A99B-4EA7-BD9A-49A04217B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AB08-D03A-4FEF-8092-001CB785BBAB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2652395" y="1858010"/>
            <a:ext cx="688721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Analisis</a:t>
            </a:r>
            <a:br>
              <a:rPr lang="en-US" sz="60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</a:br>
            <a:r>
              <a:rPr lang="en-US" sz="60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Banjir DKI </a:t>
            </a:r>
            <a:r>
              <a:rPr lang="en-US" sz="60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Jakarta</a:t>
            </a:r>
            <a:endParaRPr lang="en-US" sz="60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585" y="6426200"/>
            <a:ext cx="2743200" cy="365125"/>
          </a:xfrm>
        </p:spPr>
        <p:txBody>
          <a:bodyPr/>
          <a:lstStyle/>
          <a:p>
            <a:fld id="{B8AB37BB-E8A6-440B-8775-2A002C97BC5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Rectangles 1"/>
          <p:cNvSpPr/>
          <p:nvPr/>
        </p:nvSpPr>
        <p:spPr>
          <a:xfrm>
            <a:off x="7581512" y="6139038"/>
            <a:ext cx="4414871" cy="71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</a:rPr>
              <a:t>Create by: Dwi Suci Anggraeni</a:t>
            </a:r>
            <a:endParaRPr lang="en-US" sz="3200" b="1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gency FB" panose="020B0503020202020204" charset="0"/>
                <a:cs typeface="Agency FB" panose="020B0503020202020204" charset="0"/>
              </a:endParaRPr>
            </a:p>
          </p:txBody>
        </p:sp>
      </p:grpSp>
      <p:sp>
        <p:nvSpPr>
          <p:cNvPr id="32" name="Rectangles 31"/>
          <p:cNvSpPr/>
          <p:nvPr/>
        </p:nvSpPr>
        <p:spPr>
          <a:xfrm>
            <a:off x="4054475" y="226060"/>
            <a:ext cx="408368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Cleaning</a:t>
            </a:r>
          </a:p>
        </p:txBody>
      </p:sp>
      <p:sp>
        <p:nvSpPr>
          <p:cNvPr id="2" name="箭头3"/>
          <p:cNvSpPr>
            <a:spLocks noChangeArrowheads="1"/>
          </p:cNvSpPr>
          <p:nvPr/>
        </p:nvSpPr>
        <p:spPr bwMode="ltGray">
          <a:xfrm>
            <a:off x="707390" y="1849755"/>
            <a:ext cx="1894205" cy="1468120"/>
          </a:xfrm>
          <a:prstGeom prst="flowChartOffpageConnector">
            <a:avLst/>
          </a:prstGeom>
          <a:solidFill>
            <a:srgbClr val="52B6D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</a:rPr>
              <a:t>Replace beberapa  kota_administrasi yang tidak sesuai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711200" y="3434080"/>
            <a:ext cx="1892935" cy="1657350"/>
          </a:xfrm>
          <a:prstGeom prst="rect">
            <a:avLst/>
          </a:prstGeom>
          <a:solidFill>
            <a:srgbClr val="52B6D4"/>
          </a:solidFill>
          <a:ln>
            <a:solidFill>
              <a:srgbClr val="52B6D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Kalideres, 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Grogol Petamburan,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Kembangan,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Cengkareng,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Penjaringan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2233" y="6182436"/>
            <a:ext cx="477672" cy="539039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10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763" y="1849756"/>
            <a:ext cx="6568796" cy="443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763" y="4051587"/>
            <a:ext cx="6568796" cy="47006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5400000">
            <a:off x="7081594" y="2638407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9851" y="5245517"/>
            <a:ext cx="5669267" cy="3488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852" y="3045232"/>
            <a:ext cx="5669267" cy="301691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rot="5400000">
            <a:off x="7092967" y="4846240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gency FB" panose="020B0503020202020204" charset="0"/>
                <a:cs typeface="Agency FB" panose="020B0503020202020204" charset="0"/>
              </a:endParaRPr>
            </a:p>
          </p:txBody>
        </p:sp>
      </p:grpSp>
      <p:sp>
        <p:nvSpPr>
          <p:cNvPr id="32" name="Rectangles 31"/>
          <p:cNvSpPr/>
          <p:nvPr/>
        </p:nvSpPr>
        <p:spPr>
          <a:xfrm>
            <a:off x="4054475" y="226060"/>
            <a:ext cx="408368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Cleaning</a:t>
            </a:r>
          </a:p>
        </p:txBody>
      </p:sp>
      <p:sp>
        <p:nvSpPr>
          <p:cNvPr id="10" name="箭头3"/>
          <p:cNvSpPr>
            <a:spLocks noChangeArrowheads="1"/>
          </p:cNvSpPr>
          <p:nvPr/>
        </p:nvSpPr>
        <p:spPr bwMode="ltGray">
          <a:xfrm>
            <a:off x="768358" y="2367128"/>
            <a:ext cx="2493455" cy="1468120"/>
          </a:xfrm>
          <a:prstGeom prst="flowChartOffpageConnector">
            <a:avLst/>
          </a:prstGeom>
          <a:solidFill>
            <a:srgbClr val="52B6D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smtClean="0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</a:rPr>
              <a:t>Add column</a:t>
            </a:r>
            <a:endParaRPr lang="en-US" sz="1600" kern="0" dirty="0">
              <a:solidFill>
                <a:schemeClr val="bg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72803" y="3951454"/>
            <a:ext cx="2489009" cy="552308"/>
          </a:xfrm>
          <a:prstGeom prst="rect">
            <a:avLst/>
          </a:prstGeom>
          <a:solidFill>
            <a:srgbClr val="52B6D4"/>
          </a:solidFill>
          <a:ln>
            <a:solidFill>
              <a:srgbClr val="52B6D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erjadi_banjir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8713" y="6209732"/>
            <a:ext cx="408296" cy="511744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11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842" y="1930400"/>
            <a:ext cx="1362218" cy="297104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6079162" y="3270307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374" y="1930400"/>
            <a:ext cx="1211720" cy="2971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gency FB" panose="020B0503020202020204" charset="0"/>
                <a:cs typeface="Agency FB" panose="020B0503020202020204" charset="0"/>
              </a:endParaRPr>
            </a:p>
          </p:txBody>
        </p:sp>
      </p:grpSp>
      <p:sp>
        <p:nvSpPr>
          <p:cNvPr id="32" name="Rectangles 31"/>
          <p:cNvSpPr/>
          <p:nvPr/>
        </p:nvSpPr>
        <p:spPr>
          <a:xfrm>
            <a:off x="4054475" y="226060"/>
            <a:ext cx="408368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Cleaning</a:t>
            </a:r>
          </a:p>
        </p:txBody>
      </p:sp>
      <p:sp>
        <p:nvSpPr>
          <p:cNvPr id="10" name="箭头3"/>
          <p:cNvSpPr>
            <a:spLocks noChangeArrowheads="1"/>
          </p:cNvSpPr>
          <p:nvPr/>
        </p:nvSpPr>
        <p:spPr bwMode="ltGray">
          <a:xfrm>
            <a:off x="795654" y="1930400"/>
            <a:ext cx="2602637" cy="1468120"/>
          </a:xfrm>
          <a:prstGeom prst="flowChartOffpageConnector">
            <a:avLst/>
          </a:prstGeom>
          <a:solidFill>
            <a:srgbClr val="52B6D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</a:rPr>
              <a:t>Drop columns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800099" y="3514725"/>
            <a:ext cx="2598193" cy="1656715"/>
          </a:xfrm>
          <a:prstGeom prst="rect">
            <a:avLst/>
          </a:prstGeom>
          <a:solidFill>
            <a:srgbClr val="52B6D4"/>
          </a:solidFill>
          <a:ln>
            <a:solidFill>
              <a:srgbClr val="52B6D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ketinggian_air, jumlah_meninggal,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jumlah_luka_berat,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jumlah_tempat_pengungsian,nilai_kerugian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3179" y="6196084"/>
            <a:ext cx="490182" cy="525391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12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b="12787"/>
          <a:stretch>
            <a:fillRect/>
          </a:stretch>
        </p:blipFill>
        <p:spPr>
          <a:xfrm>
            <a:off x="3590925" y="1930400"/>
            <a:ext cx="5689553" cy="14405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996" y="4247297"/>
            <a:ext cx="5689554" cy="13275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5400000">
            <a:off x="7422788" y="3784725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Oval 34"/>
          <p:cNvSpPr/>
          <p:nvPr/>
        </p:nvSpPr>
        <p:spPr>
          <a:xfrm flipH="1">
            <a:off x="7247902" y="2285235"/>
            <a:ext cx="3013715" cy="2964580"/>
          </a:xfrm>
          <a:prstGeom prst="ellipse">
            <a:avLst/>
          </a:prstGeom>
          <a:solidFill>
            <a:srgbClr val="52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字魂35号-经典雅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7150" y="1945449"/>
            <a:ext cx="5103586" cy="36290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7396528" y="3440316"/>
            <a:ext cx="2716464" cy="9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Tidak terdapat data duplicate pada data Banjir DKI tahun 2018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3177" y="6168788"/>
            <a:ext cx="490182" cy="552687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13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10" name="Rectangles 31"/>
          <p:cNvSpPr/>
          <p:nvPr/>
        </p:nvSpPr>
        <p:spPr>
          <a:xfrm>
            <a:off x="4054475" y="226060"/>
            <a:ext cx="408368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Cleaning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94" y="2722331"/>
            <a:ext cx="3432615" cy="1529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  <p:bldLst>
      <p:bldP spid="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748665" y="1749425"/>
            <a:ext cx="6103620" cy="429831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58802" y="6196084"/>
            <a:ext cx="496639" cy="525391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14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" y="2486660"/>
            <a:ext cx="5741670" cy="3000375"/>
          </a:xfrm>
          <a:prstGeom prst="rect">
            <a:avLst/>
          </a:prstGeom>
        </p:spPr>
      </p:pic>
      <p:sp>
        <p:nvSpPr>
          <p:cNvPr id="54" name="Rectangles 53"/>
          <p:cNvSpPr/>
          <p:nvPr/>
        </p:nvSpPr>
        <p:spPr>
          <a:xfrm>
            <a:off x="7188835" y="3275330"/>
            <a:ext cx="4552315" cy="14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Bencana banjir sering terjadi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dengan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95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kejadian selama tahun 2018, sedangkan bencana banjir jarang terjadi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Pusat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dengan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kejadian selama tahun 2018. </a:t>
            </a:r>
          </a:p>
        </p:txBody>
      </p:sp>
      <p:sp>
        <p:nvSpPr>
          <p:cNvPr id="13" name="išḷïḑè"/>
          <p:cNvSpPr/>
          <p:nvPr/>
        </p:nvSpPr>
        <p:spPr>
          <a:xfrm>
            <a:off x="8153084" y="2708326"/>
            <a:ext cx="2623329" cy="467516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Kota Administrasi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4639310" y="1439545"/>
            <a:ext cx="7071360" cy="464693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3182" y="6206490"/>
            <a:ext cx="462886" cy="514985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15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0675" y="3319780"/>
            <a:ext cx="4232275" cy="88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Bencana banjir sering terjadi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Kecamatan Jatinegara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yang berada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dengan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38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kejadian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250" y="2031365"/>
            <a:ext cx="6727190" cy="3583305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124904" y="2720391"/>
            <a:ext cx="2623329" cy="467516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Kecamatan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702425" cy="457771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09532" y="6260466"/>
            <a:ext cx="476534" cy="461010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16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0675" y="3040380"/>
            <a:ext cx="455231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Bencana banjir sering terjadi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Kelurahan Kampung Melayu Kota Jakarta Timur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380" y="2073910"/>
            <a:ext cx="6325235" cy="3308350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284924" y="2458771"/>
            <a:ext cx="2623329" cy="467516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Kelurahan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632575" cy="450786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50474" y="6190616"/>
            <a:ext cx="476534" cy="530860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17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0675" y="3473450"/>
            <a:ext cx="4552315" cy="84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Jumlah terdampak rw paling banyak terdapat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dengan jumlah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142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2129155"/>
            <a:ext cx="6176645" cy="3128645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264920" y="3006090"/>
            <a:ext cx="2663190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Jumlah Terdampak RW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632575" cy="450786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36828" y="6190616"/>
            <a:ext cx="490182" cy="530860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18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0675" y="3279140"/>
            <a:ext cx="455231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Jumlah terdampak rt paling banyak terdapat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dengan jumlah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467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060" y="2193290"/>
            <a:ext cx="6296660" cy="3209925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264920" y="2811780"/>
            <a:ext cx="2663190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Jumlah Terdampak 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632575" cy="450786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95887" y="6190616"/>
            <a:ext cx="503830" cy="530860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19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1310" y="3267710"/>
            <a:ext cx="4552315" cy="79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Jumlah terdampak kk paling banyak terdapat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dengan jumlah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5991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025" y="2078355"/>
            <a:ext cx="6318885" cy="3176905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265555" y="2800350"/>
            <a:ext cx="2663190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Jumlah Terdampak KK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" y="-14898"/>
            <a:ext cx="12192000" cy="6858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126498" y="1030264"/>
            <a:ext cx="3583941" cy="2467207"/>
            <a:chOff x="5289874" y="2021227"/>
            <a:chExt cx="2796156" cy="2177376"/>
          </a:xfrm>
          <a:solidFill>
            <a:schemeClr val="bg1"/>
          </a:solidFill>
        </p:grpSpPr>
        <p:sp>
          <p:nvSpPr>
            <p:cNvPr id="24" name="Freeform 10"/>
            <p:cNvSpPr/>
            <p:nvPr/>
          </p:nvSpPr>
          <p:spPr bwMode="auto">
            <a:xfrm>
              <a:off x="5776873" y="2027952"/>
              <a:ext cx="2309157" cy="530142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1400" spc="600" dirty="0">
                <a:solidFill>
                  <a:srgbClr val="52B6D4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5776655" y="2748716"/>
              <a:ext cx="2309285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1400" spc="600" dirty="0">
                <a:solidFill>
                  <a:srgbClr val="52B6D4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5776655" y="3476006"/>
              <a:ext cx="2309195" cy="722597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1400" spc="600" dirty="0">
                <a:solidFill>
                  <a:srgbClr val="52B6D4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89874" y="2021227"/>
              <a:ext cx="544548" cy="557958"/>
              <a:chOff x="2511588" y="3604589"/>
              <a:chExt cx="544548" cy="557958"/>
            </a:xfrm>
            <a:grpFill/>
          </p:grpSpPr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2511588" y="3604589"/>
                <a:ext cx="544548" cy="5579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62" tIns="34281" rIns="68562" bIns="3428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  <p:sp>
            <p:nvSpPr>
              <p:cNvPr id="43" name="TextBox 106"/>
              <p:cNvSpPr txBox="1">
                <a:spLocks noChangeArrowheads="1"/>
              </p:cNvSpPr>
              <p:nvPr/>
            </p:nvSpPr>
            <p:spPr bwMode="auto">
              <a:xfrm>
                <a:off x="2621443" y="3696926"/>
                <a:ext cx="377825" cy="38704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 lIns="68562" tIns="34281" rIns="68562" bIns="3428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spc="600" dirty="0">
                    <a:solidFill>
                      <a:srgbClr val="52B6D4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1</a:t>
                </a:r>
                <a:endParaRPr lang="zh-CN" altLang="en-US" sz="2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289874" y="2742063"/>
              <a:ext cx="544548" cy="557958"/>
              <a:chOff x="2511588" y="4490525"/>
              <a:chExt cx="544548" cy="557958"/>
            </a:xfrm>
            <a:grpFill/>
          </p:grpSpPr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2511588" y="4490525"/>
                <a:ext cx="544548" cy="5579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62" tIns="34281" rIns="68562" bIns="3428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  <p:sp>
            <p:nvSpPr>
              <p:cNvPr id="41" name="TextBox 109"/>
              <p:cNvSpPr txBox="1">
                <a:spLocks noChangeArrowheads="1"/>
              </p:cNvSpPr>
              <p:nvPr/>
            </p:nvSpPr>
            <p:spPr bwMode="auto">
              <a:xfrm>
                <a:off x="2606929" y="4569124"/>
                <a:ext cx="377825" cy="38704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 lIns="68562" tIns="34281" rIns="68562" bIns="3428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spc="600" dirty="0">
                    <a:solidFill>
                      <a:srgbClr val="52B6D4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2</a:t>
                </a:r>
                <a:endParaRPr lang="zh-CN" altLang="en-US" sz="2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289874" y="3470333"/>
              <a:ext cx="544548" cy="728270"/>
              <a:chOff x="6821980" y="3618561"/>
              <a:chExt cx="544548" cy="728270"/>
            </a:xfrm>
            <a:grpFill/>
          </p:grpSpPr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6821980" y="3618561"/>
                <a:ext cx="544548" cy="72827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62" tIns="34281" rIns="68562" bIns="3428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  <p:sp>
            <p:nvSpPr>
              <p:cNvPr id="39" name="TextBox 116"/>
              <p:cNvSpPr txBox="1">
                <a:spLocks noChangeArrowheads="1"/>
              </p:cNvSpPr>
              <p:nvPr/>
            </p:nvSpPr>
            <p:spPr bwMode="auto">
              <a:xfrm>
                <a:off x="6927229" y="3796525"/>
                <a:ext cx="377825" cy="38704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 lIns="68562" tIns="34281" rIns="68562" bIns="3428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spc="600" dirty="0">
                    <a:solidFill>
                      <a:srgbClr val="52B6D4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3</a:t>
                </a:r>
                <a:endParaRPr lang="zh-CN" altLang="en-US" sz="2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</p:grpSp>
      <p:sp>
        <p:nvSpPr>
          <p:cNvPr id="2" name="Rectangles 1"/>
          <p:cNvSpPr/>
          <p:nvPr/>
        </p:nvSpPr>
        <p:spPr>
          <a:xfrm>
            <a:off x="2824768" y="1049138"/>
            <a:ext cx="2885440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Business Question </a:t>
            </a:r>
            <a:endParaRPr lang="en-US" sz="24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836833" y="1863843"/>
            <a:ext cx="2216150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About Data</a:t>
            </a:r>
            <a:endParaRPr lang="en-US" sz="24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821754" y="2750290"/>
            <a:ext cx="2708295" cy="67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Understanding and </a:t>
            </a:r>
            <a:br>
              <a:rPr lang="en-US" sz="2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</a:br>
            <a:r>
              <a:rPr lang="en-US" sz="2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Cleaning </a:t>
            </a:r>
            <a:endParaRPr lang="en-US" sz="24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grpSp>
        <p:nvGrpSpPr>
          <p:cNvPr id="18" name="组合 22"/>
          <p:cNvGrpSpPr/>
          <p:nvPr/>
        </p:nvGrpSpPr>
        <p:grpSpPr>
          <a:xfrm>
            <a:off x="6127860" y="1021841"/>
            <a:ext cx="3989704" cy="1457438"/>
            <a:chOff x="5289874" y="2742063"/>
            <a:chExt cx="3112728" cy="1286228"/>
          </a:xfrm>
          <a:solidFill>
            <a:schemeClr val="bg1"/>
          </a:solidFill>
        </p:grpSpPr>
        <p:sp>
          <p:nvSpPr>
            <p:cNvPr id="20" name="Freeform 10"/>
            <p:cNvSpPr/>
            <p:nvPr/>
          </p:nvSpPr>
          <p:spPr bwMode="auto">
            <a:xfrm>
              <a:off x="5776654" y="2748716"/>
              <a:ext cx="2309286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1400" spc="600" dirty="0">
                <a:solidFill>
                  <a:srgbClr val="52B6D4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5776654" y="3476006"/>
              <a:ext cx="2625948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1400" spc="600" dirty="0">
                <a:solidFill>
                  <a:srgbClr val="52B6D4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grpSp>
          <p:nvGrpSpPr>
            <p:cNvPr id="49" name="组合 30"/>
            <p:cNvGrpSpPr/>
            <p:nvPr/>
          </p:nvGrpSpPr>
          <p:grpSpPr>
            <a:xfrm>
              <a:off x="5289874" y="2742063"/>
              <a:ext cx="544548" cy="557958"/>
              <a:chOff x="2511588" y="4490525"/>
              <a:chExt cx="544548" cy="557958"/>
            </a:xfrm>
            <a:grpFill/>
          </p:grpSpPr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511588" y="4490525"/>
                <a:ext cx="544548" cy="5579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62" tIns="34281" rIns="68562" bIns="3428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  <p:sp>
            <p:nvSpPr>
              <p:cNvPr id="51" name="TextBox 109"/>
              <p:cNvSpPr txBox="1">
                <a:spLocks noChangeArrowheads="1"/>
              </p:cNvSpPr>
              <p:nvPr/>
            </p:nvSpPr>
            <p:spPr bwMode="auto">
              <a:xfrm>
                <a:off x="2606929" y="4569124"/>
                <a:ext cx="377825" cy="38499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 lIns="68562" tIns="34281" rIns="68562" bIns="3428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spc="600" dirty="0">
                    <a:solidFill>
                      <a:srgbClr val="52B6D4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4</a:t>
                </a:r>
              </a:p>
            </p:txBody>
          </p:sp>
        </p:grpSp>
        <p:grpSp>
          <p:nvGrpSpPr>
            <p:cNvPr id="52" name="组合 32"/>
            <p:cNvGrpSpPr/>
            <p:nvPr/>
          </p:nvGrpSpPr>
          <p:grpSpPr>
            <a:xfrm>
              <a:off x="5289874" y="3470333"/>
              <a:ext cx="544548" cy="557958"/>
              <a:chOff x="6821980" y="3618561"/>
              <a:chExt cx="544548" cy="557958"/>
            </a:xfrm>
            <a:grpFill/>
          </p:grpSpPr>
          <p:sp>
            <p:nvSpPr>
              <p:cNvPr id="53" name="Rectangle 12"/>
              <p:cNvSpPr>
                <a:spLocks noChangeArrowheads="1"/>
              </p:cNvSpPr>
              <p:nvPr/>
            </p:nvSpPr>
            <p:spPr bwMode="auto">
              <a:xfrm>
                <a:off x="6821980" y="3618561"/>
                <a:ext cx="544548" cy="5579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62" tIns="34281" rIns="68562" bIns="3428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  <p:sp>
            <p:nvSpPr>
              <p:cNvPr id="54" name="TextBox 116"/>
              <p:cNvSpPr txBox="1">
                <a:spLocks noChangeArrowheads="1"/>
              </p:cNvSpPr>
              <p:nvPr/>
            </p:nvSpPr>
            <p:spPr bwMode="auto">
              <a:xfrm>
                <a:off x="6917321" y="3696181"/>
                <a:ext cx="377825" cy="38499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 lIns="68562" tIns="34281" rIns="68562" bIns="3428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spc="600" dirty="0">
                    <a:solidFill>
                      <a:srgbClr val="52B6D4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5</a:t>
                </a:r>
              </a:p>
            </p:txBody>
          </p:sp>
        </p:grpSp>
      </p:grpSp>
      <p:sp>
        <p:nvSpPr>
          <p:cNvPr id="56" name="Rectangles 55"/>
          <p:cNvSpPr/>
          <p:nvPr/>
        </p:nvSpPr>
        <p:spPr>
          <a:xfrm>
            <a:off x="6838195" y="1038634"/>
            <a:ext cx="2873491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  <a:endParaRPr lang="en-US" sz="24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848990" y="1865404"/>
            <a:ext cx="3486622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Normalization and Making ERD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619" y="6227409"/>
            <a:ext cx="492172" cy="432700"/>
          </a:xfrm>
          <a:solidFill>
            <a:srgbClr val="52B6D4"/>
          </a:solidFill>
        </p:spPr>
        <p:txBody>
          <a:bodyPr/>
          <a:lstStyle/>
          <a:p>
            <a:pPr algn="ctr"/>
            <a:fld id="{B8AB37BB-E8A6-440B-8775-2A002C97BC55}" type="slidenum">
              <a:rPr lang="zh-CN" altLang="en-US" sz="3200" smtClean="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2</a:t>
            </a:fld>
            <a:endParaRPr lang="zh-CN" altLang="en-US" sz="3200" smtClean="0">
              <a:solidFill>
                <a:schemeClr val="tx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58" name="组合 22"/>
          <p:cNvGrpSpPr/>
          <p:nvPr/>
        </p:nvGrpSpPr>
        <p:grpSpPr>
          <a:xfrm>
            <a:off x="6126113" y="2758819"/>
            <a:ext cx="3722055" cy="632228"/>
            <a:chOff x="5289874" y="3470333"/>
            <a:chExt cx="3231210" cy="557958"/>
          </a:xfrm>
          <a:solidFill>
            <a:schemeClr val="bg1"/>
          </a:solidFill>
        </p:grpSpPr>
        <p:sp>
          <p:nvSpPr>
            <p:cNvPr id="61" name="Freeform 10"/>
            <p:cNvSpPr/>
            <p:nvPr/>
          </p:nvSpPr>
          <p:spPr bwMode="auto">
            <a:xfrm>
              <a:off x="5895136" y="3476006"/>
              <a:ext cx="2625948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1400" spc="600" dirty="0">
                <a:solidFill>
                  <a:srgbClr val="52B6D4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grpSp>
          <p:nvGrpSpPr>
            <p:cNvPr id="66" name="组合 32"/>
            <p:cNvGrpSpPr/>
            <p:nvPr/>
          </p:nvGrpSpPr>
          <p:grpSpPr>
            <a:xfrm>
              <a:off x="5289874" y="3470333"/>
              <a:ext cx="618176" cy="557958"/>
              <a:chOff x="6821980" y="3618561"/>
              <a:chExt cx="618176" cy="557958"/>
            </a:xfrm>
            <a:grpFill/>
          </p:grpSpPr>
          <p:sp>
            <p:nvSpPr>
              <p:cNvPr id="67" name="Rectangle 12"/>
              <p:cNvSpPr>
                <a:spLocks noChangeArrowheads="1"/>
              </p:cNvSpPr>
              <p:nvPr/>
            </p:nvSpPr>
            <p:spPr bwMode="auto">
              <a:xfrm>
                <a:off x="6821980" y="3618561"/>
                <a:ext cx="618176" cy="5579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62" tIns="34281" rIns="68562" bIns="3428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  <p:sp>
            <p:nvSpPr>
              <p:cNvPr id="68" name="TextBox 116"/>
              <p:cNvSpPr txBox="1">
                <a:spLocks noChangeArrowheads="1"/>
              </p:cNvSpPr>
              <p:nvPr/>
            </p:nvSpPr>
            <p:spPr bwMode="auto">
              <a:xfrm>
                <a:off x="6917321" y="3696181"/>
                <a:ext cx="377825" cy="38499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 lIns="68562" tIns="34281" rIns="68562" bIns="3428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spc="600" dirty="0">
                    <a:solidFill>
                      <a:srgbClr val="52B6D4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6</a:t>
                </a:r>
              </a:p>
            </p:txBody>
          </p:sp>
        </p:grpSp>
      </p:grpSp>
      <p:sp>
        <p:nvSpPr>
          <p:cNvPr id="73" name="Rectangles 56"/>
          <p:cNvSpPr/>
          <p:nvPr/>
        </p:nvSpPr>
        <p:spPr>
          <a:xfrm>
            <a:off x="6847243" y="2777171"/>
            <a:ext cx="3486622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Visualization</a:t>
            </a:r>
            <a:endParaRPr lang="en-US" sz="24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grpSp>
        <p:nvGrpSpPr>
          <p:cNvPr id="100" name="组合 22"/>
          <p:cNvGrpSpPr/>
          <p:nvPr/>
        </p:nvGrpSpPr>
        <p:grpSpPr>
          <a:xfrm>
            <a:off x="3818255" y="3647440"/>
            <a:ext cx="3919220" cy="632460"/>
            <a:chOff x="5289874" y="3470333"/>
            <a:chExt cx="3231210" cy="557958"/>
          </a:xfrm>
          <a:solidFill>
            <a:schemeClr val="bg1"/>
          </a:solidFill>
        </p:grpSpPr>
        <p:sp>
          <p:nvSpPr>
            <p:cNvPr id="101" name="Freeform 10"/>
            <p:cNvSpPr/>
            <p:nvPr/>
          </p:nvSpPr>
          <p:spPr bwMode="auto">
            <a:xfrm>
              <a:off x="5895136" y="3476006"/>
              <a:ext cx="2625948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1400" spc="600" dirty="0">
                <a:solidFill>
                  <a:srgbClr val="52B6D4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grpSp>
          <p:nvGrpSpPr>
            <p:cNvPr id="102" name="组合 32"/>
            <p:cNvGrpSpPr/>
            <p:nvPr/>
          </p:nvGrpSpPr>
          <p:grpSpPr>
            <a:xfrm>
              <a:off x="5289874" y="3470333"/>
              <a:ext cx="618176" cy="557958"/>
              <a:chOff x="6821980" y="3618561"/>
              <a:chExt cx="618176" cy="557958"/>
            </a:xfrm>
            <a:grpFill/>
          </p:grpSpPr>
          <p:sp>
            <p:nvSpPr>
              <p:cNvPr id="103" name="Rectangle 12"/>
              <p:cNvSpPr>
                <a:spLocks noChangeArrowheads="1"/>
              </p:cNvSpPr>
              <p:nvPr/>
            </p:nvSpPr>
            <p:spPr bwMode="auto">
              <a:xfrm>
                <a:off x="6821980" y="3618561"/>
                <a:ext cx="618176" cy="5579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62" tIns="34281" rIns="68562" bIns="3428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spc="600" dirty="0">
                  <a:solidFill>
                    <a:srgbClr val="52B6D4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  <p:sp>
            <p:nvSpPr>
              <p:cNvPr id="104" name="TextBox 116"/>
              <p:cNvSpPr txBox="1">
                <a:spLocks noChangeArrowheads="1"/>
              </p:cNvSpPr>
              <p:nvPr/>
            </p:nvSpPr>
            <p:spPr bwMode="auto">
              <a:xfrm>
                <a:off x="6917321" y="3696181"/>
                <a:ext cx="377825" cy="38485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 lIns="68562" tIns="34281" rIns="68562" bIns="3428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spc="600" dirty="0">
                    <a:solidFill>
                      <a:srgbClr val="52B6D4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7</a:t>
                </a:r>
              </a:p>
            </p:txBody>
          </p:sp>
        </p:grpSp>
      </p:grpSp>
      <p:sp>
        <p:nvSpPr>
          <p:cNvPr id="105" name="Rectangles 56"/>
          <p:cNvSpPr/>
          <p:nvPr/>
        </p:nvSpPr>
        <p:spPr>
          <a:xfrm>
            <a:off x="4568190" y="3677285"/>
            <a:ext cx="322135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Conclusion and Suggestions</a:t>
            </a:r>
            <a:endParaRPr lang="en-US" sz="24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632575" cy="450786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4939" y="6190616"/>
            <a:ext cx="558421" cy="530860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20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50520" y="3284855"/>
            <a:ext cx="4552315" cy="81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Jumlah terdampak jiwa paling banyak terdapat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dengan jumlah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19720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755" y="2066925"/>
            <a:ext cx="6350635" cy="3252470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294765" y="2756535"/>
            <a:ext cx="2663190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Jumlah Terdampak Jiwa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662420" cy="447802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91416" y="6160770"/>
            <a:ext cx="476534" cy="560705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21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0675" y="3040380"/>
            <a:ext cx="455231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Lama genangan air saat banjir hanya terjadi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selama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1 hari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925" y="2027555"/>
            <a:ext cx="6454140" cy="3290570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265555" y="2573020"/>
            <a:ext cx="2663190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Lama Genangan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332855" cy="429831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4945" y="6170930"/>
            <a:ext cx="585716" cy="550545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22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1310" y="3199765"/>
            <a:ext cx="455231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Jumlah orang hilang dalam bencana banjir tahun 2018 ada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orang 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Selatan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6995" y="2061210"/>
            <a:ext cx="6020435" cy="3055620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265555" y="2573020"/>
            <a:ext cx="2663190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Jumlah Hilang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632575" cy="450786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27644" y="6190616"/>
            <a:ext cx="558421" cy="530860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23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0675" y="3140075"/>
            <a:ext cx="4552315" cy="151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Jumlah luka ringan paling banyak terdapat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Selatan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dengan jumlah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10485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serta terdapat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4872 </a:t>
            </a: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korban luka ringan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270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korban luka ringan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Jakarta Utara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550" y="2075815"/>
            <a:ext cx="6329045" cy="3235960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265555" y="2672715"/>
            <a:ext cx="2663190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Jumlah Luka Ringan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632575" cy="450786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4942" y="6332856"/>
            <a:ext cx="558421" cy="388620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24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0675" y="3295015"/>
            <a:ext cx="4552315" cy="79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Jumlah pengungsi tertinggi paling banyak terdapat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dengan jumlah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32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740" y="2057400"/>
            <a:ext cx="6337300" cy="3272790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105535" y="2632710"/>
            <a:ext cx="2982595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Jumlah Pengungsi Tertinggi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332855" cy="429831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13997" y="6170930"/>
            <a:ext cx="558421" cy="550545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25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0675" y="3039745"/>
            <a:ext cx="455231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Maksimal ketinggian air pada saat banjir mencapai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300cm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yang terdapat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Selatan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1280" y="2049780"/>
            <a:ext cx="6032500" cy="3067050"/>
          </a:xfrm>
          <a:prstGeom prst="rect">
            <a:avLst/>
          </a:prstGeom>
        </p:spPr>
      </p:pic>
      <p:sp>
        <p:nvSpPr>
          <p:cNvPr id="13" name="išḷïḑè"/>
          <p:cNvSpPr/>
          <p:nvPr/>
        </p:nvSpPr>
        <p:spPr>
          <a:xfrm>
            <a:off x="1264920" y="2453005"/>
            <a:ext cx="2663190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Ketinggian Air Maksimal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010785" y="1439545"/>
            <a:ext cx="6332855" cy="4298315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Exploratory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3178" y="6192520"/>
            <a:ext cx="558421" cy="528955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26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340" y="2028825"/>
            <a:ext cx="6087110" cy="310959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320675" y="3040380"/>
            <a:ext cx="455231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Minimal ketinggian air pada saat banjir mencapai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10cm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yang terdapat di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Pusat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Jakarta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Selatan</a:t>
            </a:r>
          </a:p>
        </p:txBody>
      </p:sp>
      <p:sp>
        <p:nvSpPr>
          <p:cNvPr id="13" name="išḷïḑè"/>
          <p:cNvSpPr/>
          <p:nvPr/>
        </p:nvSpPr>
        <p:spPr>
          <a:xfrm>
            <a:off x="1264920" y="2453005"/>
            <a:ext cx="2663190" cy="467360"/>
          </a:xfrm>
          <a:prstGeom prst="roundRect">
            <a:avLst>
              <a:gd name="adj" fmla="val 50000"/>
            </a:avLst>
          </a:prstGeom>
          <a:solidFill>
            <a:srgbClr val="52B6D4"/>
          </a:solidFill>
          <a:ln w="317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Ketinggian Air Minimal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3" name="矩形 4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7644" y="6249670"/>
            <a:ext cx="585715" cy="471805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27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2777490" y="275590"/>
            <a:ext cx="731710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Normalization Table and Making ERD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205" y="1257300"/>
            <a:ext cx="7051675" cy="4992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320675" y="1200150"/>
            <a:ext cx="11562715" cy="500126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00349" y="6260796"/>
            <a:ext cx="585715" cy="460679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28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0675" y="2344420"/>
            <a:ext cx="2585720" cy="23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00000"/>
              </a:lnSpc>
              <a:buClr>
                <a:srgbClr val="5B9BD5"/>
              </a:buClr>
              <a:buSzPct val="115000"/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20675" y="1962150"/>
            <a:ext cx="2585085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756" t="1381" r="1602" b="2017"/>
          <a:stretch>
            <a:fillRect/>
          </a:stretch>
        </p:blipFill>
        <p:spPr>
          <a:xfrm>
            <a:off x="1588656" y="1237919"/>
            <a:ext cx="8777588" cy="4932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773003" y="1210310"/>
            <a:ext cx="6168172" cy="497713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74824" y="6246826"/>
            <a:ext cx="566351" cy="474649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29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0675" y="2344420"/>
            <a:ext cx="2585720" cy="23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00000"/>
              </a:lnSpc>
              <a:buClr>
                <a:srgbClr val="5B9BD5"/>
              </a:buClr>
              <a:buSzPct val="115000"/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20675" y="1962150"/>
            <a:ext cx="2585085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32833" y="2263073"/>
            <a:ext cx="5345854" cy="2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5 kota di Jakarta terkena banjir pada bulan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februari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dan yang paling banyak yaitu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Pada bulan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oktober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paling sedikit terjadi banjir </a:t>
            </a:r>
          </a:p>
          <a:p>
            <a:pPr indent="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Pusat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hanya terkena banjir pada bulan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Februari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Oktober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Utara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hanya terkena banjir pada bulan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Januari,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November,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Desember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b="703"/>
          <a:stretch>
            <a:fillRect/>
          </a:stretch>
        </p:blipFill>
        <p:spPr>
          <a:xfrm>
            <a:off x="6263640" y="1189051"/>
            <a:ext cx="5207012" cy="4977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Rectangles 31"/>
          <p:cNvSpPr/>
          <p:nvPr/>
        </p:nvSpPr>
        <p:spPr>
          <a:xfrm>
            <a:off x="3841750" y="190500"/>
            <a:ext cx="484124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Business Question</a:t>
            </a:r>
            <a:endParaRPr lang="en-US" sz="48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34" name="文本框 61"/>
          <p:cNvSpPr txBox="1">
            <a:spLocks noChangeArrowheads="1"/>
          </p:cNvSpPr>
          <p:nvPr/>
        </p:nvSpPr>
        <p:spPr bwMode="auto">
          <a:xfrm>
            <a:off x="1670685" y="1435100"/>
            <a:ext cx="8743950" cy="521970"/>
          </a:xfrm>
          <a:prstGeom prst="rect">
            <a:avLst/>
          </a:prstGeom>
          <a:solidFill>
            <a:srgbClr val="52B6D4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indent="0" algn="just" eaLnBrk="1" hangingPunct="1">
              <a:buNone/>
            </a:pPr>
            <a:r>
              <a:rPr lang="en-US" altLang="zh-CN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Bagaimana pol</a:t>
            </a:r>
            <a:r>
              <a:rPr lang="zh-CN" altLang="en-US" sz="280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a </a:t>
            </a:r>
            <a:r>
              <a:rPr lang="en-US" altLang="zh-CN" sz="2800" smtClean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terjadi </a:t>
            </a:r>
            <a:r>
              <a:rPr lang="zh-CN" altLang="en-US" sz="2800" smtClean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b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anjir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 pada kota administrasi berdasarkan bulan?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 </a:t>
            </a:r>
          </a:p>
        </p:txBody>
      </p:sp>
      <p:sp>
        <p:nvSpPr>
          <p:cNvPr id="36" name="文本框 61"/>
          <p:cNvSpPr txBox="1">
            <a:spLocks noChangeArrowheads="1"/>
          </p:cNvSpPr>
          <p:nvPr/>
        </p:nvSpPr>
        <p:spPr bwMode="auto">
          <a:xfrm>
            <a:off x="1671320" y="2348865"/>
            <a:ext cx="8743315" cy="521970"/>
          </a:xfrm>
          <a:prstGeom prst="rect">
            <a:avLst/>
          </a:prstGeom>
          <a:solidFill>
            <a:srgbClr val="52B6D4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hangingPunct="1"/>
            <a:r>
              <a:rPr lang="en-US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2. Wilayah mana saja yang </a:t>
            </a:r>
            <a:r>
              <a:rPr lang="en-US" sz="280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rawan </a:t>
            </a:r>
            <a:r>
              <a:rPr lang="en-US" sz="2800" smtClean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terjadi banjir</a:t>
            </a:r>
            <a:r>
              <a:rPr lang="en-US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?</a:t>
            </a:r>
          </a:p>
        </p:txBody>
      </p:sp>
      <p:sp>
        <p:nvSpPr>
          <p:cNvPr id="42" name="文本框 61"/>
          <p:cNvSpPr txBox="1">
            <a:spLocks noChangeArrowheads="1"/>
          </p:cNvSpPr>
          <p:nvPr/>
        </p:nvSpPr>
        <p:spPr bwMode="auto">
          <a:xfrm>
            <a:off x="1671320" y="4176395"/>
            <a:ext cx="8743315" cy="521970"/>
          </a:xfrm>
          <a:prstGeom prst="rect">
            <a:avLst/>
          </a:prstGeom>
          <a:solidFill>
            <a:srgbClr val="52B6D4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hangingPunct="1"/>
            <a:r>
              <a:rPr lang="en-US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4</a:t>
            </a:r>
            <a:r>
              <a:rPr lang="en-US" sz="280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. </a:t>
            </a:r>
            <a:r>
              <a:rPr lang="en-US" sz="2800" smtClean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Apakah ada korelasi antara jumlah hilang dan lama genangan?</a:t>
            </a:r>
            <a:endParaRPr lang="en-US" sz="2800" dirty="0">
              <a:solidFill>
                <a:schemeClr val="bg1"/>
              </a:solidFill>
              <a:latin typeface="Agency FB" panose="020B0503020202020204" charset="0"/>
              <a:ea typeface="字魂35号-经典雅黑" panose="00000500000000000000" pitchFamily="2" charset="-122"/>
              <a:cs typeface="Agency FB" panose="020B0503020202020204" charset="0"/>
            </a:endParaRPr>
          </a:p>
        </p:txBody>
      </p:sp>
      <p:sp>
        <p:nvSpPr>
          <p:cNvPr id="43" name="文本框 61"/>
          <p:cNvSpPr txBox="1">
            <a:spLocks noChangeArrowheads="1"/>
          </p:cNvSpPr>
          <p:nvPr/>
        </p:nvSpPr>
        <p:spPr bwMode="auto">
          <a:xfrm>
            <a:off x="1670685" y="5090160"/>
            <a:ext cx="8743950" cy="953135"/>
          </a:xfrm>
          <a:prstGeom prst="rect">
            <a:avLst/>
          </a:prstGeom>
          <a:solidFill>
            <a:srgbClr val="52B6D4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indent="0" algn="just" eaLnBrk="1" hangingPunct="1">
              <a:buNone/>
            </a:pPr>
            <a:r>
              <a:rPr lang="en-US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5. Berapa nilai tertinggi rata-rata ketinggian </a:t>
            </a:r>
            <a:r>
              <a:rPr lang="en-US" sz="280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air maksimal dan ketinggian air minimal </a:t>
            </a:r>
            <a:r>
              <a:rPr lang="en-US" sz="2800" smtClean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berdasarkan kota</a:t>
            </a:r>
            <a:r>
              <a:rPr lang="en-US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?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75086" y="6215380"/>
            <a:ext cx="466706" cy="488561"/>
          </a:xfrm>
          <a:solidFill>
            <a:srgbClr val="52B6D4"/>
          </a:solidFill>
        </p:spPr>
        <p:txBody>
          <a:bodyPr/>
          <a:lstStyle/>
          <a:p>
            <a:pPr algn="ctr"/>
            <a:fld id="{B8AB37BB-E8A6-440B-8775-2A002C97BC55}" type="slidenum">
              <a:rPr lang="zh-CN" altLang="en-US" sz="3200" smtClean="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3</a:t>
            </a:fld>
            <a:endParaRPr lang="zh-CN" altLang="en-US" sz="3200" smtClean="0">
              <a:solidFill>
                <a:schemeClr val="tx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文本框 61"/>
          <p:cNvSpPr txBox="1">
            <a:spLocks noChangeArrowheads="1"/>
          </p:cNvSpPr>
          <p:nvPr/>
        </p:nvSpPr>
        <p:spPr bwMode="auto">
          <a:xfrm>
            <a:off x="1670685" y="3262630"/>
            <a:ext cx="8743950" cy="521970"/>
          </a:xfrm>
          <a:prstGeom prst="rect">
            <a:avLst/>
          </a:prstGeom>
          <a:solidFill>
            <a:srgbClr val="52B6D4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hangingPunct="1"/>
            <a:r>
              <a:rPr lang="en-US" sz="2800" dirty="0">
                <a:solidFill>
                  <a:schemeClr val="bg1"/>
                </a:solidFill>
                <a:latin typeface="Agency FB" panose="020B0503020202020204" charset="0"/>
                <a:ea typeface="字魂35号-经典雅黑" panose="00000500000000000000" pitchFamily="2" charset="-122"/>
                <a:cs typeface="Agency FB" panose="020B0503020202020204" charset="0"/>
              </a:rPr>
              <a:t>3. Wilayah mana yang paling banyak jumlah terdampak?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773003" y="1210310"/>
            <a:ext cx="6168172" cy="497713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74824" y="6246826"/>
            <a:ext cx="566351" cy="474649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30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0675" y="2344420"/>
            <a:ext cx="2585720" cy="23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00000"/>
              </a:lnSpc>
              <a:buClr>
                <a:srgbClr val="5B9BD5"/>
              </a:buClr>
              <a:buSzPct val="115000"/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20675" y="1962150"/>
            <a:ext cx="2585085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32833" y="2974487"/>
            <a:ext cx="5345854" cy="113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Jakarta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Timur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menjadi Kota yang rawan banjir dengan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95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kejadian banjir pada tahun 2018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6561" t="22053" r="32799" b="17054"/>
          <a:stretch>
            <a:fillRect/>
          </a:stretch>
        </p:blipFill>
        <p:spPr>
          <a:xfrm>
            <a:off x="5896922" y="2073999"/>
            <a:ext cx="5928560" cy="3347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773003" y="1210310"/>
            <a:ext cx="6168172" cy="497713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71283" y="6209987"/>
            <a:ext cx="467497" cy="510199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31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0675" y="2344420"/>
            <a:ext cx="2585720" cy="23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00000"/>
              </a:lnSpc>
              <a:buClr>
                <a:srgbClr val="5B9BD5"/>
              </a:buClr>
              <a:buSzPct val="115000"/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20675" y="1962150"/>
            <a:ext cx="2585085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320675" y="1614435"/>
            <a:ext cx="5345854" cy="416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Kec. Jatinegara 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menjadi Kecamatan yang rawan 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banjir dengan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38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kejadian,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tetapi kelurahan yang paling banyak terdampak 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banjir terdapat di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Kec. Cakung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buClr>
                <a:srgbClr val="0070C0"/>
              </a:buClr>
              <a:buSzPct val="120000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Meskipun jumlah terdampak paling banyak diantara kecamatan yang lain,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Kec. Jatinegara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tidak ada lama genangan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selama banjir</a:t>
            </a: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endParaRPr lang="en-US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Sedangkan rata-rata ketinggian air maksimal mencapai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100cm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dan rata-rata ketinggian air minimal mencapai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23cm</a:t>
            </a:r>
            <a:endParaRPr lang="en-US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Rata-rata ketinggian banjir tidak lebih tinggi dari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Kec. Pasar Rebo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961" y="2144365"/>
            <a:ext cx="5869189" cy="332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773003" y="1210310"/>
            <a:ext cx="6168172" cy="497713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1623" y="6209987"/>
            <a:ext cx="587157" cy="510199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32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0675" y="2344420"/>
            <a:ext cx="2585720" cy="23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00000"/>
              </a:lnSpc>
              <a:buClr>
                <a:srgbClr val="5B9BD5"/>
              </a:buClr>
              <a:buSzPct val="115000"/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20675" y="1962150"/>
            <a:ext cx="2585085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53489" y="1645920"/>
            <a:ext cx="5345854" cy="356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Lama genangan air terdapat di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Kec. Cakung Kel. Cakung Barat Kota Jakarta Timur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selama sehari dengan jumlah pengungsi tertinggi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orang</a:t>
            </a:r>
          </a:p>
          <a:p>
            <a:pPr indent="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None/>
            </a:pPr>
            <a:endParaRPr lang="en-US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Rata-rata ketinggian air maksimal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70cm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dan rata-rata ketinggian air minimal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30cm</a:t>
            </a:r>
            <a:endParaRPr lang="en-US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744" y="2077577"/>
            <a:ext cx="5732689" cy="324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773003" y="1210310"/>
            <a:ext cx="6168172" cy="497713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97920" y="6277610"/>
            <a:ext cx="627380" cy="443865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</a:rPr>
              <a:t>33</a:t>
            </a:fld>
            <a:endParaRPr lang="zh-CN" altLang="en-US" sz="3200" b="1" smtClean="0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0675" y="2344420"/>
            <a:ext cx="2585720" cy="23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00000"/>
              </a:lnSpc>
              <a:buClr>
                <a:srgbClr val="5B9BD5"/>
              </a:buClr>
              <a:buSzPct val="115000"/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20675" y="1962150"/>
            <a:ext cx="2585085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320675" y="2622761"/>
            <a:ext cx="5345854" cy="196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Kel. Kampung Melayu Kec. Jatinegara Kota Jakarta Timur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menjadi kelurahan yang rawan banjir dengan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kejadian</a:t>
            </a: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Tetapi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tidak terjadi genangan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dan </a:t>
            </a: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tidak ada orang hilang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selama terjadi banjir</a:t>
            </a: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l="5617" t="22381" r="31418" b="15170"/>
          <a:stretch>
            <a:fillRect/>
          </a:stretch>
        </p:blipFill>
        <p:spPr>
          <a:xfrm>
            <a:off x="6155989" y="2084979"/>
            <a:ext cx="5457325" cy="30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773003" y="1210310"/>
            <a:ext cx="6168172" cy="497713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8880" y="6316345"/>
            <a:ext cx="556895" cy="405130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</a:rPr>
              <a:t>34</a:t>
            </a:fld>
            <a:endParaRPr lang="zh-CN" altLang="en-US" sz="3200" b="1" smtClean="0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0675" y="2344420"/>
            <a:ext cx="2585720" cy="23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00000"/>
              </a:lnSpc>
              <a:buClr>
                <a:srgbClr val="5B9BD5"/>
              </a:buClr>
              <a:buSzPct val="115000"/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20675" y="1962150"/>
            <a:ext cx="2585085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32833" y="2382697"/>
            <a:ext cx="5345854" cy="263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  <a:buClr>
                <a:srgbClr val="0070C0"/>
              </a:buClr>
              <a:buSzPct val="120000"/>
            </a:pPr>
            <a:endParaRPr lang="en-US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Jumlah KK, jiwa terdampak dan jumlah pengungsi tertinggi ada di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, sedangkan jumlah korban luka ringan dan orang hilang paling banyak di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Kota Jakarta Selatan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6661" t="22396" r="32626" b="41868"/>
          <a:stretch>
            <a:fillRect/>
          </a:stretch>
        </p:blipFill>
        <p:spPr>
          <a:xfrm>
            <a:off x="5986251" y="1933321"/>
            <a:ext cx="5730875" cy="1896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251" y="4049445"/>
            <a:ext cx="5730875" cy="1484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5773003" y="1210310"/>
            <a:ext cx="6168172" cy="497713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47450" y="6252210"/>
            <a:ext cx="587375" cy="469265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</a:rPr>
              <a:t>35</a:t>
            </a:fld>
            <a:endParaRPr lang="zh-CN" altLang="en-US" sz="3200" b="1" smtClean="0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0675" y="2344420"/>
            <a:ext cx="2585720" cy="23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00000"/>
              </a:lnSpc>
              <a:buClr>
                <a:srgbClr val="5B9BD5"/>
              </a:buClr>
              <a:buSzPct val="115000"/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20675" y="1962150"/>
            <a:ext cx="2585085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38257" y="2696073"/>
            <a:ext cx="5345854" cy="2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Kec. Jatinegara Kota Jakarta Timur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menjadi wilayah yang paling banyak jumlah 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terdampaknya</a:t>
            </a:r>
          </a:p>
          <a:p>
            <a:pPr marL="342900" indent="-342900" algn="just"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Tetapi jumlah kelurahan terdampak paling banyak di </a:t>
            </a: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Kec. Cakung Kota Jakarta Timur</a:t>
            </a:r>
            <a:endParaRPr lang="en-US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Clr>
                <a:srgbClr val="0070C0"/>
              </a:buClr>
              <a:buSzPct val="120000"/>
            </a:pPr>
            <a:endParaRPr lang="en-US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Clr>
                <a:srgbClr val="0070C0"/>
              </a:buClr>
              <a:buSzPct val="120000"/>
              <a:buFont typeface="Wingdings" panose="05000000000000000000" charset="0"/>
              <a:buChar char="§"/>
            </a:pPr>
            <a:r>
              <a:rPr lang="en-US" smtClean="0">
                <a:solidFill>
                  <a:srgbClr val="52B6D4"/>
                </a:solidFill>
                <a:latin typeface="Times New Roman" panose="02020603050405020304" charset="0"/>
                <a:cs typeface="Times New Roman" panose="02020603050405020304" charset="0"/>
              </a:rPr>
              <a:t>Kel. Kampung Melayu Kec. Jatinegara Kota Jakarta Timur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menjadi wilayah yang paling banyak jumlah terdampaknya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894" y="2901578"/>
            <a:ext cx="5790389" cy="13816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37137" t="30716" r="32442" b="42408"/>
          <a:stretch>
            <a:fillRect/>
          </a:stretch>
        </p:blipFill>
        <p:spPr>
          <a:xfrm>
            <a:off x="8529347" y="4467305"/>
            <a:ext cx="3222936" cy="1600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1894" y="1210310"/>
            <a:ext cx="3678853" cy="124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370205" y="1910080"/>
            <a:ext cx="11452860" cy="397637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Pola terjadi banjir paling banyak terdapat di bulan februari karena menurut BPS tahun 2018 curah hujan tertinggi tahun 2018 terjadi di bulan februari</a:t>
            </a:r>
          </a:p>
          <a:p>
            <a:pPr indent="0" algn="just">
              <a:buFont typeface="Wingdings" panose="05000000000000000000" charset="0"/>
              <a:buNone/>
            </a:pPr>
            <a:endParaRPr lang="en-US">
              <a:solidFill>
                <a:schemeClr val="bg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Microsoft YaHei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Kel. Kampung Melayu, Kec. Jatinegara, Kota Jakarta Timur merupakan wilayah yang rawan terjadi banjir </a:t>
            </a:r>
          </a:p>
          <a:p>
            <a:pPr indent="0" algn="just">
              <a:buFont typeface="Wingdings" panose="05000000000000000000" charset="0"/>
              <a:buNone/>
            </a:pPr>
            <a:endParaRPr lang="en-US">
              <a:solidFill>
                <a:schemeClr val="bg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Microsoft YaHei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Jumlah terdampak RW, terdampak RT, terdampak KK, terdampak jiwa, lama genangan, dan pengungsi tertinggi terjadi di Kota Jakarta Timur</a:t>
            </a:r>
          </a:p>
          <a:p>
            <a:pPr marL="285750" indent="-285750" algn="just">
              <a:buFont typeface="Wingdings" panose="05000000000000000000" charset="0"/>
              <a:buChar char="§"/>
            </a:pPr>
            <a:endParaRPr lang="en-US">
              <a:solidFill>
                <a:schemeClr val="bg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Microsoft YaHei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Jumlah luka ringan dan orang hilang yang tertinggi terjadi di Kota Jakarta Selatan</a:t>
            </a:r>
          </a:p>
          <a:p>
            <a:pPr marL="285750" indent="-285750" algn="just">
              <a:buFont typeface="Wingdings" panose="05000000000000000000" charset="0"/>
              <a:buChar char="§"/>
            </a:pPr>
            <a:endParaRPr lang="en-US">
              <a:solidFill>
                <a:schemeClr val="bg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Microsoft YaHei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Tidak ada korelasi antara jumlah orang hilang dan lama genangan karena keduanya terjadi di wilayah yang berbeda</a:t>
            </a:r>
          </a:p>
          <a:p>
            <a:pPr marL="285750" indent="-285750" algn="just">
              <a:buFont typeface="Wingdings" panose="05000000000000000000" charset="0"/>
              <a:buChar char="§"/>
            </a:pPr>
            <a:endParaRPr lang="en-US">
              <a:solidFill>
                <a:schemeClr val="bg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Microsoft YaHei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Rata-rata tertinggi ketinggian air maksimal terjadi di Kota Jakarta Timur dan rata-rata tertinggi ketinggian air minimal terjadi di Kota Jakarta Selatan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Microsoft YaHei" panose="020B0503020204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3650" y="6297295"/>
            <a:ext cx="606425" cy="424180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</a:rPr>
              <a:t>36</a:t>
            </a:fld>
            <a:endParaRPr lang="zh-CN" altLang="en-US" sz="3200" b="1" smtClean="0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15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Kesimpulan</a:t>
            </a:r>
            <a:endParaRPr lang="en-US" sz="44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464748" y="1900066"/>
            <a:ext cx="6152024" cy="3996702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charset="0"/>
              <a:buChar char="§"/>
            </a:pPr>
            <a:r>
              <a:rPr lang="en-GB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Pencegahan dapat diarahkan ke </a:t>
            </a:r>
            <a:r>
              <a:rPr lang="en-GB">
                <a:solidFill>
                  <a:schemeClr val="tx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Kel. Kampung Melayu Kec. Jatinegara</a:t>
            </a:r>
            <a:r>
              <a:rPr lang="en-US" altLang="en-GB">
                <a:solidFill>
                  <a:schemeClr val="tx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 Kota Jakarta Timur</a:t>
            </a:r>
            <a:r>
              <a:rPr lang="en-GB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 yang rawan banjir dengan menghindari pembangunan pemukiman</a:t>
            </a:r>
          </a:p>
          <a:p>
            <a:pPr marL="285750" indent="-285750" algn="just">
              <a:buFont typeface="Wingdings" panose="05000000000000000000" charset="0"/>
              <a:buChar char="§"/>
            </a:pPr>
            <a:endParaRPr lang="en-GB">
              <a:solidFill>
                <a:schemeClr val="bg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Microsoft YaHei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altLang="en-GB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Alokasi bantuan dapat lebih banyak dilakukan pada </a:t>
            </a:r>
            <a:r>
              <a:rPr lang="en-GB">
                <a:solidFill>
                  <a:schemeClr val="tx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Microsoft YaHei" panose="020B0503020204020204" pitchFamily="34" charset="-122"/>
              </a:rPr>
              <a:t>Kel. Kampung Melayu Kec. Jatinegara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yang lebih membutuhkan perhatian untuk evakuasi, pengungsian, dan 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bantuan yang dapat berupa sandang dan pangan</a:t>
            </a:r>
          </a:p>
          <a:p>
            <a:pPr marL="285750" indent="-285750" algn="just">
              <a:buFont typeface="Wingdings" panose="05000000000000000000" charset="0"/>
              <a:buChar char="§"/>
            </a:pPr>
            <a:endParaRPr lang="en-US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Peningkatan sistem 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drainase serta pembangunan kawasan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resapan </a:t>
            </a:r>
            <a:r>
              <a:rPr lang="en-US" smtClean="0">
                <a:latin typeface="Times New Roman" panose="02020603050405020304" charset="0"/>
                <a:cs typeface="Times New Roman" panose="02020603050405020304" charset="0"/>
              </a:rPr>
              <a:t>air dapat dilakukan di wilayah </a:t>
            </a:r>
            <a:r>
              <a:rPr lang="en-US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Kota Jakarta Timur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1534" y="1976508"/>
            <a:ext cx="4474466" cy="38274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3650" y="6297295"/>
            <a:ext cx="606425" cy="424180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</a:rPr>
              <a:t>37</a:t>
            </a:fld>
            <a:endParaRPr lang="zh-CN" altLang="en-US" sz="3200" b="1" smtClean="0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15" name="Rectangles 31"/>
          <p:cNvSpPr/>
          <p:nvPr/>
        </p:nvSpPr>
        <p:spPr>
          <a:xfrm>
            <a:off x="3540760" y="275590"/>
            <a:ext cx="511111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Suggestions</a:t>
            </a:r>
            <a:endParaRPr lang="en-US" sz="44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  <p:bldLst>
      <p:bldP spid="1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4677985" y="2413337"/>
            <a:ext cx="28360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Thank You</a:t>
            </a:r>
            <a:endParaRPr lang="en-US" sz="60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1885" y="2472280"/>
            <a:ext cx="725768" cy="725766"/>
            <a:chOff x="1105079" y="1849004"/>
            <a:chExt cx="831273" cy="831273"/>
          </a:xfrm>
        </p:grpSpPr>
        <p:sp>
          <p:nvSpPr>
            <p:cNvPr id="9" name="Oval 3"/>
            <p:cNvSpPr/>
            <p:nvPr/>
          </p:nvSpPr>
          <p:spPr>
            <a:xfrm>
              <a:off x="1105079" y="1849004"/>
              <a:ext cx="831273" cy="831273"/>
            </a:xfrm>
            <a:prstGeom prst="ellipse">
              <a:avLst/>
            </a:prstGeom>
            <a:solidFill>
              <a:srgbClr val="52B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>
                    <a:lumMod val="5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Freeform 5"/>
            <p:cNvSpPr/>
            <p:nvPr/>
          </p:nvSpPr>
          <p:spPr bwMode="auto">
            <a:xfrm>
              <a:off x="1363206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en-GB" dirty="0">
                <a:solidFill>
                  <a:schemeClr val="bg1">
                    <a:lumMod val="5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5" name="Group 10"/>
          <p:cNvGrpSpPr/>
          <p:nvPr/>
        </p:nvGrpSpPr>
        <p:grpSpPr>
          <a:xfrm>
            <a:off x="271885" y="3899354"/>
            <a:ext cx="725768" cy="725766"/>
            <a:chOff x="1105079" y="3477054"/>
            <a:chExt cx="831273" cy="831273"/>
          </a:xfrm>
        </p:grpSpPr>
        <p:sp>
          <p:nvSpPr>
            <p:cNvPr id="16" name="Oval 11"/>
            <p:cNvSpPr/>
            <p:nvPr/>
          </p:nvSpPr>
          <p:spPr>
            <a:xfrm>
              <a:off x="1105079" y="3477054"/>
              <a:ext cx="831273" cy="831273"/>
            </a:xfrm>
            <a:prstGeom prst="ellipse">
              <a:avLst/>
            </a:prstGeom>
            <a:solidFill>
              <a:srgbClr val="52B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>
                    <a:lumMod val="5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1363206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en-GB" dirty="0">
                <a:solidFill>
                  <a:schemeClr val="bg1">
                    <a:lumMod val="5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32" name="Rectangles 31"/>
          <p:cNvSpPr/>
          <p:nvPr/>
        </p:nvSpPr>
        <p:spPr>
          <a:xfrm>
            <a:off x="4748530" y="321945"/>
            <a:ext cx="2695575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About Data</a:t>
            </a:r>
          </a:p>
        </p:txBody>
      </p:sp>
      <p:sp>
        <p:nvSpPr>
          <p:cNvPr id="35" name="Rectangles 34"/>
          <p:cNvSpPr/>
          <p:nvPr/>
        </p:nvSpPr>
        <p:spPr>
          <a:xfrm>
            <a:off x="1073150" y="2119630"/>
            <a:ext cx="3704590" cy="143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just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Dataset ini berisi tentang Data Rekapitulasi Bulanan Kejadian Banjir di Provinsi DKI Jakarta Tahun 2018 </a:t>
            </a:r>
          </a:p>
        </p:txBody>
      </p:sp>
      <p:sp>
        <p:nvSpPr>
          <p:cNvPr id="44" name="Rectangles 43"/>
          <p:cNvSpPr/>
          <p:nvPr/>
        </p:nvSpPr>
        <p:spPr>
          <a:xfrm>
            <a:off x="1073150" y="3831590"/>
            <a:ext cx="370459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just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Tetapi pada bulan Juli, Agustus, September tidak terjadi banjir</a:t>
            </a:r>
          </a:p>
        </p:txBody>
      </p:sp>
      <p:sp>
        <p:nvSpPr>
          <p:cNvPr id="45" name="Rectangle 29"/>
          <p:cNvSpPr/>
          <p:nvPr/>
        </p:nvSpPr>
        <p:spPr>
          <a:xfrm>
            <a:off x="4971415" y="1184910"/>
            <a:ext cx="6971665" cy="543560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630" y="1254125"/>
            <a:ext cx="5163185" cy="182435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740" y="3150235"/>
            <a:ext cx="5073650" cy="15430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630" y="4765040"/>
            <a:ext cx="3780790" cy="16160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18710" y="6080844"/>
            <a:ext cx="397074" cy="504199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4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29"/>
          <p:cNvSpPr/>
          <p:nvPr/>
        </p:nvSpPr>
        <p:spPr>
          <a:xfrm>
            <a:off x="236220" y="1880870"/>
            <a:ext cx="5643880" cy="401828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4822825" y="321945"/>
            <a:ext cx="2546350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About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2850515"/>
            <a:ext cx="5334000" cy="2180590"/>
          </a:xfrm>
          <a:prstGeom prst="rect">
            <a:avLst/>
          </a:prstGeom>
        </p:spPr>
      </p:pic>
      <p:sp>
        <p:nvSpPr>
          <p:cNvPr id="3" name="Rectangle 29"/>
          <p:cNvSpPr/>
          <p:nvPr/>
        </p:nvSpPr>
        <p:spPr>
          <a:xfrm>
            <a:off x="6703695" y="1889125"/>
            <a:ext cx="3022600" cy="401828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840" y="2493645"/>
            <a:ext cx="2670175" cy="30670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981700" y="3946525"/>
            <a:ext cx="608965" cy="9525"/>
          </a:xfrm>
          <a:prstGeom prst="straightConnector1">
            <a:avLst/>
          </a:prstGeom>
          <a:ln w="60325" cmpd="sng">
            <a:solidFill>
              <a:schemeClr val="tx1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29"/>
          <p:cNvSpPr/>
          <p:nvPr/>
        </p:nvSpPr>
        <p:spPr>
          <a:xfrm>
            <a:off x="9891395" y="1880870"/>
            <a:ext cx="2064385" cy="4018280"/>
          </a:xfrm>
          <a:prstGeom prst="rect">
            <a:avLst/>
          </a:prstGeom>
          <a:solidFill>
            <a:srgbClr val="52B6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>
                  <a:lumMod val="5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6703694" y="1112216"/>
            <a:ext cx="2894331" cy="71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just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</a:rPr>
              <a:t>Kolom baru saat read </a:t>
            </a:r>
            <a:r>
              <a:rPr lang="en-US" sz="2400" smtClean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</a:rPr>
              <a:t>data sesuai dengan file number </a:t>
            </a:r>
            <a:endParaRPr lang="en-US" sz="2400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16" name="Bent-Up Arrow 15"/>
          <p:cNvSpPr/>
          <p:nvPr/>
        </p:nvSpPr>
        <p:spPr>
          <a:xfrm flipV="1">
            <a:off x="9598660" y="1392555"/>
            <a:ext cx="1463040" cy="429895"/>
          </a:xfrm>
          <a:prstGeom prst="bentUpArrow">
            <a:avLst>
              <a:gd name="adj1" fmla="val 25000"/>
              <a:gd name="adj2" fmla="val 25808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3825" y="6165216"/>
            <a:ext cx="400474" cy="556260"/>
          </a:xfrm>
          <a:solidFill>
            <a:srgbClr val="52B6D4"/>
          </a:solidFill>
        </p:spPr>
        <p:txBody>
          <a:bodyPr/>
          <a:lstStyle/>
          <a:p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5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3350" y="2429510"/>
            <a:ext cx="1260475" cy="302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5064" y="6252130"/>
            <a:ext cx="409433" cy="469346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6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3898265" y="204470"/>
            <a:ext cx="486219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Understanding</a:t>
            </a:r>
          </a:p>
        </p:txBody>
      </p:sp>
      <p:sp>
        <p:nvSpPr>
          <p:cNvPr id="53" name="Rectangles 52"/>
          <p:cNvSpPr/>
          <p:nvPr/>
        </p:nvSpPr>
        <p:spPr>
          <a:xfrm>
            <a:off x="742533" y="2074712"/>
            <a:ext cx="7907647" cy="573234"/>
          </a:xfrm>
          <a:prstGeom prst="rect">
            <a:avLst/>
          </a:prstGeom>
          <a:solidFill>
            <a:srgbClr val="52B6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 pada 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kolom </a:t>
            </a: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kecamatan, kelurahan dan ketinggian air 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tidak konsisten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742533" y="2865979"/>
            <a:ext cx="7907646" cy="678119"/>
          </a:xfrm>
          <a:prstGeom prst="rect">
            <a:avLst/>
          </a:prstGeom>
          <a:solidFill>
            <a:srgbClr val="52B6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Ada data 0 pada jumlah terdampak rt tetapi pada jumlah terdampak rw tidak ada data 0</a:t>
            </a:r>
          </a:p>
        </p:txBody>
      </p:sp>
      <p:sp>
        <p:nvSpPr>
          <p:cNvPr id="55" name="Rectangles 54"/>
          <p:cNvSpPr/>
          <p:nvPr/>
        </p:nvSpPr>
        <p:spPr>
          <a:xfrm>
            <a:off x="742531" y="4489987"/>
            <a:ext cx="7907647" cy="690394"/>
          </a:xfrm>
          <a:prstGeom prst="rect">
            <a:avLst/>
          </a:prstGeom>
          <a:solidFill>
            <a:srgbClr val="52B6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 sz="20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Kolom </a:t>
            </a: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ketinggian air dapat dibagi menjadi ketinggian minimal dan ketinggian maksimal</a:t>
            </a:r>
          </a:p>
        </p:txBody>
      </p:sp>
      <p:sp>
        <p:nvSpPr>
          <p:cNvPr id="56" name="Rectangles 55"/>
          <p:cNvSpPr/>
          <p:nvPr/>
        </p:nvSpPr>
        <p:spPr>
          <a:xfrm>
            <a:off x="742530" y="5410542"/>
            <a:ext cx="7907647" cy="673291"/>
          </a:xfrm>
          <a:prstGeom prst="rect">
            <a:avLst/>
          </a:prstGeom>
          <a:solidFill>
            <a:srgbClr val="52B6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 sz="20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Kolom </a:t>
            </a: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jumlah meninggal, jumlah luka berat, jumlah tempat pengungsian dan nilai kerugian hanya berisi nilai 0</a:t>
            </a:r>
          </a:p>
        </p:txBody>
      </p:sp>
      <p:sp>
        <p:nvSpPr>
          <p:cNvPr id="57" name="Rectangles 56"/>
          <p:cNvSpPr/>
          <p:nvPr/>
        </p:nvSpPr>
        <p:spPr>
          <a:xfrm>
            <a:off x="742532" y="3762131"/>
            <a:ext cx="7907647" cy="509823"/>
          </a:xfrm>
          <a:prstGeom prst="rect">
            <a:avLst/>
          </a:prstGeom>
          <a:solidFill>
            <a:srgbClr val="52B6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Terdapat beberapa nama kota administrasi yang tidak sesuai</a:t>
            </a:r>
          </a:p>
        </p:txBody>
      </p:sp>
      <p:sp>
        <p:nvSpPr>
          <p:cNvPr id="32" name="Rectangles 14"/>
          <p:cNvSpPr/>
          <p:nvPr/>
        </p:nvSpPr>
        <p:spPr>
          <a:xfrm>
            <a:off x="743670" y="1322853"/>
            <a:ext cx="7906510" cy="533826"/>
          </a:xfrm>
          <a:prstGeom prst="rect">
            <a:avLst/>
          </a:prstGeom>
          <a:solidFill>
            <a:srgbClr val="52B6D4"/>
          </a:solidFill>
          <a:ln>
            <a:solidFill>
              <a:srgbClr val="52B6D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Tipe data kolom bulan_kejadian seharusnya int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gency FB" panose="020B0503020202020204" charset="0"/>
                <a:cs typeface="Agency FB" panose="020B0503020202020204" charset="0"/>
              </a:endParaRPr>
            </a:p>
          </p:txBody>
        </p:sp>
      </p:grpSp>
      <p:sp>
        <p:nvSpPr>
          <p:cNvPr id="5" name="箭头3"/>
          <p:cNvSpPr>
            <a:spLocks noChangeArrowheads="1"/>
          </p:cNvSpPr>
          <p:nvPr/>
        </p:nvSpPr>
        <p:spPr bwMode="ltGray">
          <a:xfrm>
            <a:off x="647065" y="1840230"/>
            <a:ext cx="1784350" cy="1468120"/>
          </a:xfrm>
          <a:prstGeom prst="flowChartOffpageConnector">
            <a:avLst/>
          </a:prstGeom>
          <a:solidFill>
            <a:srgbClr val="52B6D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smtClean="0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+mn-ea"/>
              </a:rPr>
              <a:t>Mengubah tipe data</a:t>
            </a:r>
            <a:endParaRPr lang="en-US" altLang="zh-CN" sz="1600" kern="0" dirty="0">
              <a:solidFill>
                <a:schemeClr val="bg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4054475" y="226060"/>
            <a:ext cx="408368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Cleaning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647065" y="3423920"/>
            <a:ext cx="1776730" cy="670560"/>
          </a:xfrm>
          <a:prstGeom prst="rect">
            <a:avLst/>
          </a:prstGeom>
          <a:solidFill>
            <a:srgbClr val="52B6D4"/>
          </a:solidFill>
          <a:ln>
            <a:solidFill>
              <a:srgbClr val="52B6D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ulan_kejadian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009" y="6258286"/>
            <a:ext cx="354841" cy="484448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7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480" y="2574290"/>
            <a:ext cx="3513389" cy="5889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823880" y="286876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291" y="2574289"/>
            <a:ext cx="3020752" cy="58895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823880" y="2868764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gency FB" panose="020B0503020202020204" charset="0"/>
                <a:cs typeface="Agency FB" panose="020B0503020202020204" charset="0"/>
              </a:endParaRPr>
            </a:p>
          </p:txBody>
        </p:sp>
      </p:grpSp>
      <p:sp>
        <p:nvSpPr>
          <p:cNvPr id="5" name="箭头3"/>
          <p:cNvSpPr>
            <a:spLocks noChangeArrowheads="1"/>
          </p:cNvSpPr>
          <p:nvPr/>
        </p:nvSpPr>
        <p:spPr bwMode="ltGray">
          <a:xfrm>
            <a:off x="647065" y="1840230"/>
            <a:ext cx="1784350" cy="1468120"/>
          </a:xfrm>
          <a:prstGeom prst="flowChartOffpageConnector">
            <a:avLst/>
          </a:prstGeom>
          <a:solidFill>
            <a:srgbClr val="52B6D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+mn-ea"/>
              </a:rPr>
              <a:t>Handle data inconsisten</a:t>
            </a:r>
            <a:b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+mn-ea"/>
              </a:rPr>
            </a:b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  <a:sym typeface="+mn-ea"/>
              </a:rPr>
              <a:t>(KEC., KEL., s/d)</a:t>
            </a:r>
            <a:endParaRPr lang="en-US" altLang="zh-CN" sz="1600" kern="0" dirty="0">
              <a:solidFill>
                <a:schemeClr val="bg1"/>
              </a:solidFill>
              <a:latin typeface="Times New Roman" panose="02020603050405020304" charset="0"/>
              <a:ea typeface="字魂35号-经典雅黑" panose="00000500000000000000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4054475" y="226060"/>
            <a:ext cx="408368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Cleaning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647065" y="3423920"/>
            <a:ext cx="1776730" cy="1657350"/>
          </a:xfrm>
          <a:prstGeom prst="rect">
            <a:avLst/>
          </a:prstGeom>
          <a:solidFill>
            <a:srgbClr val="52B6D4"/>
          </a:solidFill>
          <a:ln>
            <a:solidFill>
              <a:srgbClr val="52B6D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kecamatan, 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kelurahan,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ketinggian_air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3305" y="6141920"/>
            <a:ext cx="382135" cy="559132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8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l="2010" t="42936" r="23182" b="28367"/>
          <a:stretch>
            <a:fillRect/>
          </a:stretch>
        </p:blipFill>
        <p:spPr>
          <a:xfrm>
            <a:off x="2665094" y="2165325"/>
            <a:ext cx="4653887" cy="6113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rcRect t="40311" r="11763" b="46152"/>
          <a:stretch>
            <a:fillRect/>
          </a:stretch>
        </p:blipFill>
        <p:spPr>
          <a:xfrm>
            <a:off x="2665094" y="3300738"/>
            <a:ext cx="4671695" cy="5187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rcRect t="42464" r="12383" b="43801"/>
          <a:stretch>
            <a:fillRect/>
          </a:stretch>
        </p:blipFill>
        <p:spPr>
          <a:xfrm>
            <a:off x="2665094" y="4343555"/>
            <a:ext cx="4690745" cy="38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t="40359" r="12901" b="14713"/>
          <a:stretch>
            <a:fillRect/>
          </a:stretch>
        </p:blipFill>
        <p:spPr>
          <a:xfrm>
            <a:off x="8118381" y="2182834"/>
            <a:ext cx="3930557" cy="615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t="30383" r="7946" b="49777"/>
          <a:stretch>
            <a:fillRect/>
          </a:stretch>
        </p:blipFill>
        <p:spPr>
          <a:xfrm>
            <a:off x="8118381" y="3294598"/>
            <a:ext cx="3930558" cy="52493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7457585" y="2481809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57585" y="4536066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7585" y="3508937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/>
          <a:srcRect r="3078" b="43995"/>
          <a:stretch>
            <a:fillRect/>
          </a:stretch>
        </p:blipFill>
        <p:spPr>
          <a:xfrm>
            <a:off x="8118381" y="4315392"/>
            <a:ext cx="3930557" cy="416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  <p:bldLst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13917" r="13917" b="139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0" y="1054100"/>
              <a:ext cx="12192000" cy="568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gency FB" panose="020B0503020202020204" charset="0"/>
                <a:cs typeface="Agency FB" panose="020B0503020202020204" charset="0"/>
              </a:endParaRPr>
            </a:p>
          </p:txBody>
        </p:sp>
      </p:grpSp>
      <p:sp>
        <p:nvSpPr>
          <p:cNvPr id="8" name="箭头3"/>
          <p:cNvSpPr>
            <a:spLocks noChangeArrowheads="1"/>
          </p:cNvSpPr>
          <p:nvPr/>
        </p:nvSpPr>
        <p:spPr bwMode="ltGray">
          <a:xfrm>
            <a:off x="717550" y="1849438"/>
            <a:ext cx="1833880" cy="1468755"/>
          </a:xfrm>
          <a:prstGeom prst="flowChartOffpageConnector">
            <a:avLst/>
          </a:prstGeom>
          <a:solidFill>
            <a:srgbClr val="52B6D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Times New Roman" panose="02020603050405020304" charset="0"/>
                <a:ea typeface="字魂35号-经典雅黑" panose="00000500000000000000" pitchFamily="2" charset="-122"/>
                <a:cs typeface="Times New Roman" panose="02020603050405020304" charset="0"/>
              </a:rPr>
              <a:t>Membuat kolom ketinggian_air_min dan ketinggian_air_max</a:t>
            </a:r>
          </a:p>
        </p:txBody>
      </p:sp>
      <p:sp>
        <p:nvSpPr>
          <p:cNvPr id="32" name="Rectangles 31"/>
          <p:cNvSpPr/>
          <p:nvPr/>
        </p:nvSpPr>
        <p:spPr>
          <a:xfrm>
            <a:off x="4054475" y="226060"/>
            <a:ext cx="408368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Data Cleaning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711835" y="3434080"/>
            <a:ext cx="1841500" cy="1657350"/>
          </a:xfrm>
          <a:prstGeom prst="rect">
            <a:avLst/>
          </a:prstGeom>
          <a:solidFill>
            <a:srgbClr val="52B6D4"/>
          </a:solidFill>
          <a:ln>
            <a:solidFill>
              <a:srgbClr val="52B6D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ketinggian_air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496" r="29065" b="15822"/>
          <a:stretch>
            <a:fillRect/>
          </a:stretch>
        </p:blipFill>
        <p:spPr>
          <a:xfrm>
            <a:off x="33236" y="71640"/>
            <a:ext cx="859718" cy="958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13020"/>
          <a:stretch>
            <a:fillRect/>
          </a:stretch>
        </p:blipFill>
        <p:spPr>
          <a:xfrm>
            <a:off x="892802" y="107608"/>
            <a:ext cx="1229547" cy="8871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0602" y="6155140"/>
            <a:ext cx="354839" cy="566335"/>
          </a:xfrm>
          <a:solidFill>
            <a:srgbClr val="52B6D4"/>
          </a:solidFill>
        </p:spPr>
        <p:txBody>
          <a:bodyPr/>
          <a:lstStyle/>
          <a:p>
            <a:pPr algn="just"/>
            <a:fld id="{B8AB37BB-E8A6-440B-8775-2A002C97BC55}" type="slidenum">
              <a:rPr lang="zh-CN" altLang="en-US" sz="3200" b="1" smtClean="0">
                <a:solidFill>
                  <a:schemeClr val="tx1"/>
                </a:solidFill>
                <a:latin typeface="Agency FB" panose="020B0503020202020204" charset="0"/>
              </a:rPr>
              <a:t>9</a:t>
            </a:fld>
            <a:endParaRPr lang="zh-CN" altLang="en-US" sz="3200" b="1">
              <a:solidFill>
                <a:schemeClr val="tx1"/>
              </a:solidFill>
              <a:latin typeface="Agency FB" panose="020B0503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00" y="1849755"/>
            <a:ext cx="1281430" cy="3255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445" y="2411279"/>
            <a:ext cx="3539057" cy="213196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946397" y="3434080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1149</Words>
  <Application>Microsoft Office PowerPoint</Application>
  <PresentationFormat>Widescreen</PresentationFormat>
  <Paragraphs>233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Microsoft YaHei</vt:lpstr>
      <vt:lpstr>Agency FB</vt:lpstr>
      <vt:lpstr>Arial</vt:lpstr>
      <vt:lpstr>Bahnschrift SemiBold Condensed</vt:lpstr>
      <vt:lpstr>等线</vt:lpstr>
      <vt:lpstr>等线 Light</vt:lpstr>
      <vt:lpstr>Times New Roman</vt:lpstr>
      <vt:lpstr>Wingdings</vt:lpstr>
      <vt:lpstr>字魂35号-经典雅黑</vt:lpstr>
      <vt:lpstr>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lzjljlc</dc:creator>
  <cp:lastModifiedBy>dwisucianggraeni@outlook.com</cp:lastModifiedBy>
  <cp:revision>333</cp:revision>
  <dcterms:created xsi:type="dcterms:W3CDTF">2018-02-23T07:21:00Z</dcterms:created>
  <dcterms:modified xsi:type="dcterms:W3CDTF">2023-06-18T06:56:52Z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2A1B796E76124F6FB9B6CD303C0CECA3</vt:lpwstr>
  </property>
  <property fmtid="{D5CDD505-2E9C-101B-9397-08002B2CF9AE}" pid="3" name="KSOProductBuildVer">
    <vt:lpwstr>1033-11.2.0.11380</vt:lpwstr>
  </property>
</Properties>
</file>