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17" r:id="rId5"/>
    <p:sldId id="318" r:id="rId6"/>
    <p:sldId id="319" r:id="rId7"/>
    <p:sldId id="323" r:id="rId8"/>
    <p:sldId id="338" r:id="rId9"/>
    <p:sldId id="337" r:id="rId10"/>
    <p:sldId id="321" r:id="rId11"/>
    <p:sldId id="349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0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FBFA-43B7-4FA0-9CCC-2D5B2DD06F4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640DA-D8E3-4AFA-9D77-BA63191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16228CE7-227C-4760-94D0-1BD37AE1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38712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2A7832D-E65C-47C0-9610-26CB561285B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14400" y="4344988"/>
            <a:ext cx="5021263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9CD49549-F876-4CC4-86A0-329C23436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38712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5167077-051F-4277-807C-3237B1106FD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14400" y="4344988"/>
            <a:ext cx="5021263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80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FF3B056-A04E-43AB-BBEE-43C4813C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3DB5FAC-A8B4-4B40-9764-8C1B2023C0B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1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A19DA01C-7649-4D4C-9D0D-8ACE9A8D0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F152A4E-8570-420E-A266-496BAF2E171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59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269DB8E5-29CF-4A6B-9180-D85AFC51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66FA73-F08A-48E2-8284-50188DD2848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16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867364C4-CED3-45C2-83A8-476AE3435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147FC22-350B-4BAA-9E24-D60B595AF6E3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89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49A1F2AF-E5E2-453F-8B4E-30A7332FA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A9625C-BABC-4658-B5DA-82487B6B916F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45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6C485A86-102D-4D27-9A11-B56E0FFE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58FDEB5-324F-4DEC-9A30-613DFC62BAB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39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A7B34F73-661F-444F-BC43-F0188BF7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F4E9835-148D-4735-9D26-6D813A30AC5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31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8319E77-760B-495C-8021-147A9D6F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38712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6313E8E-4161-4591-86A7-58A99C4BC4F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914400" y="4344988"/>
            <a:ext cx="5021263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2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36B2-83AC-4DAC-9184-A49F286AE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04390-47A5-4C3A-B23E-BD51A3E2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7B3D-23E8-4AA0-A350-59D0F88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7BBF-67B2-4F95-AFC4-BB2F08CB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6C2D-9570-4A8E-9B01-17BA2B15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D8E5-8F7F-46CF-880F-F47C7816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33113-0920-49CD-BFBE-F5B89FC6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6FB0-E534-4C91-8E3B-7873FBFD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A5A7-9866-42DF-8618-4FAC14DB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EF5E-4CC4-4FE2-8481-E945FC6E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0AF1E-6392-4693-94E3-411B65AA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F18C-3D0A-4B1E-8F73-235B3C8F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19F4-A674-408A-A679-13AA2BA5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8AA7-AB8C-4385-832E-C66F31DB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0348-EFAD-4D7A-A9DC-38E7990D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3729-3B68-4B32-B80A-1D6D7C5F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3CCF-D037-4275-A399-1D2BBD35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41D1-5A68-4093-A017-5A1EF280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FA49-D843-401B-8711-637EBB3F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0E4E-C1DC-4724-AE18-FE3D4788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1AEE1-AACE-482C-8D2F-379242823690}"/>
              </a:ext>
            </a:extLst>
          </p:cNvPr>
          <p:cNvSpPr/>
          <p:nvPr userDrawn="1"/>
        </p:nvSpPr>
        <p:spPr>
          <a:xfrm>
            <a:off x="120650" y="0"/>
            <a:ext cx="381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1B229C-0472-43B8-87E7-9C7DE0D60CC2}"/>
              </a:ext>
            </a:extLst>
          </p:cNvPr>
          <p:cNvSpPr/>
          <p:nvPr userDrawn="1"/>
        </p:nvSpPr>
        <p:spPr>
          <a:xfrm>
            <a:off x="12700" y="101600"/>
            <a:ext cx="1219200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725F5-5F27-4A39-912C-A9468FA414F8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D7364-DB24-4336-BD66-6EACE8D0880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9309-A563-40F3-933C-0094BB8E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001A-42E0-403F-BB62-4758EC73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EF8B-305C-4732-8A51-1C98F35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6C71-4913-4C24-87D0-DB4462CB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352B-935B-4DC2-B15E-832910B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5F7D-9C34-40E7-90F9-65CFAA6F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5F9-5EB8-41D8-902B-D81C4ADF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DEE4-333A-421F-B8AB-7152D5799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BBFF3-5A51-479B-887C-CD071D53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87C99-6F5D-4907-9ACA-1E5AFB0F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91C2-4D2A-45BE-9D8E-46D86E7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B89-F905-4D93-80E1-184835F3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A4B3-3AAC-4217-8402-C1F91E9D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67A0-F2DC-41CD-9502-108311E49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099B7-A896-4D2D-9240-ED20F46D2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C1B45-375B-40F2-848F-E4C00CD69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35A1A-55E9-4B49-9848-5207224C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6B2C0-367F-4852-90CA-5FA1889D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E7E7D-B9CC-4BC2-9070-6B3A42D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0CA9-E13E-4A99-99E4-2194396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35FD8-1151-4618-BD02-77FF036B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9CAB9-5433-4651-ACA7-D0442AFE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6F2E-FD3B-46C4-87CD-714E0F4B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0C7F-04F8-430D-B237-6A45B7B46A48}"/>
              </a:ext>
            </a:extLst>
          </p:cNvPr>
          <p:cNvSpPr/>
          <p:nvPr userDrawn="1"/>
        </p:nvSpPr>
        <p:spPr>
          <a:xfrm>
            <a:off x="120650" y="0"/>
            <a:ext cx="381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812D2-DEE5-4CC0-B7F3-6DF36DD38B95}"/>
              </a:ext>
            </a:extLst>
          </p:cNvPr>
          <p:cNvSpPr/>
          <p:nvPr userDrawn="1"/>
        </p:nvSpPr>
        <p:spPr>
          <a:xfrm>
            <a:off x="12700" y="101600"/>
            <a:ext cx="1219200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5092B-8689-48EE-9288-E0B3BE38DA98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4C87D-9524-4313-8B41-1932E46A96EA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636EC-EC4A-435B-97C4-0247EB9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435D9-7F00-4BDC-AC94-A7ED5964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8A916-E9EC-4914-9AB0-BC4215C9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EBF2F-A8EB-4A36-8421-1848A6B3B295}"/>
              </a:ext>
            </a:extLst>
          </p:cNvPr>
          <p:cNvSpPr/>
          <p:nvPr userDrawn="1"/>
        </p:nvSpPr>
        <p:spPr>
          <a:xfrm>
            <a:off x="120650" y="0"/>
            <a:ext cx="381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007DE-1F2B-4E31-8B03-5AD30BB4995D}"/>
              </a:ext>
            </a:extLst>
          </p:cNvPr>
          <p:cNvSpPr/>
          <p:nvPr userDrawn="1"/>
        </p:nvSpPr>
        <p:spPr>
          <a:xfrm>
            <a:off x="12700" y="101600"/>
            <a:ext cx="1219200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6F94C-916E-4042-8902-60861FB0F5BA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87A7D-103C-4DEB-A1D4-142D4CCA17D3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EBD-9CD8-4B18-A13F-D9518F0B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6842-9213-48A7-A745-665A8B3C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9C23C-E726-440B-AB69-15E8C331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DB6A-7599-4279-AD01-86AB73FE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2B80-DE44-40A4-82D0-E447A0D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DF6A-FF2A-47CD-A4E4-4C694E62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7251-27DC-45FE-9C8F-AEA552CD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CC83C-6122-4E1E-ADD8-74262AEEB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2531-2AF5-4192-8CE8-55DCBDDF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5426-51E7-4B4A-8C41-AE25CA12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ADE92-613A-4233-9110-B0BD8961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45E24-6931-4992-B104-26F61C0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16E0-7242-4F6F-B7CC-CC4C42E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E25E-22CE-45BD-9A9E-17DA1B53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456A-270F-4894-BD50-DB3D105B1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5A1A-51F4-4289-ABA4-4203F276608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8F5B-1AF6-4E38-80AF-851E11649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DFC3-6A85-48FA-9FF8-141766EE7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40BC-B0AC-4E1A-8B7D-ED79BE548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– Abstract Data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F2C1D-999F-495C-AAF7-63FE5F9B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Fawwaz Ali Akbar,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UPNV </a:t>
            </a:r>
            <a:r>
              <a:rPr lang="en-US" dirty="0" err="1"/>
              <a:t>Jatim</a:t>
            </a:r>
            <a:r>
              <a:rPr lang="en-US" dirty="0"/>
              <a:t> - </a:t>
            </a:r>
            <a:r>
              <a:rPr lang="en-US" dirty="0" err="1"/>
              <a:t>Informatika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86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>
            <a:extLst>
              <a:ext uri="{FF2B5EF4-FFF2-40B4-BE49-F238E27FC236}">
                <a16:creationId xmlns:a16="http://schemas.microsoft.com/office/drawing/2014/main" id="{0F985B10-AF00-45A7-9AF3-0399D5701DD4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1EBECC91-37D2-4225-826B-67B4E7B84646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10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B3996DF-4A80-4D7B-A8D1-B3E725CB7A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ASTRACT DATA TYPE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D1E375E-7B9E-4702-A007-677B67A0BA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Abstract Data Type</a:t>
            </a:r>
            <a:r>
              <a:rPr lang="en-US" altLang="en-US"/>
              <a:t> (</a:t>
            </a:r>
            <a:r>
              <a:rPr lang="en-US" altLang="en-US">
                <a:solidFill>
                  <a:schemeClr val="tx2"/>
                </a:solidFill>
              </a:rPr>
              <a:t>ADT</a:t>
            </a:r>
            <a:r>
              <a:rPr lang="en-US" altLang="en-US"/>
              <a:t>) merupakan:</a:t>
            </a:r>
          </a:p>
          <a:p>
            <a:pPr lvl="1"/>
            <a:r>
              <a:rPr lang="en-US" altLang="en-US"/>
              <a:t>Himpunan dari nilai yang mungkin bagi sebuah tipe data</a:t>
            </a:r>
            <a:endParaRPr lang="en-US" altLang="en-US" i="1"/>
          </a:p>
          <a:p>
            <a:pPr lvl="1"/>
            <a:r>
              <a:rPr lang="en-US" altLang="en-US"/>
              <a:t>Sejumlah operasi yang bisa dilakukan pada tipe data tersebut</a:t>
            </a:r>
          </a:p>
          <a:p>
            <a:r>
              <a:rPr lang="en-US" altLang="en-US"/>
              <a:t>Pada saat membuat ADT jangan terlalu memikir   kan implementasinya. Pikirkan 2 aspek yang penting yang harus dipenuhi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50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9B48C6-297E-4322-9173-5BDE186C4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457200"/>
            <a:ext cx="8005763" cy="611188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 defTabSz="449263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ADT: Queue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A776B22-BDAB-4069-A7F0-2A401E149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9901" y="3068639"/>
            <a:ext cx="8748713" cy="2232025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Sebuah </a:t>
            </a:r>
            <a:r>
              <a:rPr lang="en-GB" altLang="en-US" b="1">
                <a:solidFill>
                  <a:srgbClr val="CC0000"/>
                </a:solidFill>
              </a:rPr>
              <a:t>Queue</a:t>
            </a:r>
            <a:r>
              <a:rPr lang="en-GB" altLang="en-US"/>
              <a:t> adalah kumpulan benda di mana hanya benda yang </a:t>
            </a:r>
            <a:r>
              <a:rPr lang="en-GB" altLang="en-US" b="1" i="1">
                <a:solidFill>
                  <a:srgbClr val="CC0000"/>
                </a:solidFill>
              </a:rPr>
              <a:t>least recently inserted</a:t>
            </a:r>
            <a:r>
              <a:rPr lang="en-GB" altLang="en-US"/>
              <a:t> dapat di   akses.</a:t>
            </a:r>
          </a:p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Bayangkan antrian printer job pada jaringan.</a:t>
            </a:r>
          </a:p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Benda yang paling awal ditambahkan berada di      depan antrian (</a:t>
            </a:r>
            <a:r>
              <a:rPr lang="en-GB" altLang="en-US" b="1">
                <a:solidFill>
                  <a:srgbClr val="CC0000"/>
                </a:solidFill>
              </a:rPr>
              <a:t>front</a:t>
            </a:r>
            <a:r>
              <a:rPr lang="en-GB" altLang="en-US"/>
              <a:t>).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3482CC41-C90A-4334-942E-D766E7244B6D}"/>
              </a:ext>
            </a:extLst>
          </p:cNvPr>
          <p:cNvGrpSpPr>
            <a:grpSpLocks/>
          </p:cNvGrpSpPr>
          <p:nvPr/>
        </p:nvGrpSpPr>
        <p:grpSpPr bwMode="auto">
          <a:xfrm>
            <a:off x="1939925" y="1374775"/>
            <a:ext cx="8116888" cy="1698626"/>
            <a:chOff x="307" y="503"/>
            <a:chExt cx="5113" cy="1070"/>
          </a:xfrm>
        </p:grpSpPr>
        <p:sp>
          <p:nvSpPr>
            <p:cNvPr id="12294" name="Rectangle 5">
              <a:extLst>
                <a:ext uri="{FF2B5EF4-FFF2-40B4-BE49-F238E27FC236}">
                  <a16:creationId xmlns:a16="http://schemas.microsoft.com/office/drawing/2014/main" id="{375CCF6A-4044-4E5A-9A95-56FDA469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504"/>
              <a:ext cx="3212" cy="802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" name="Line 6">
              <a:extLst>
                <a:ext uri="{FF2B5EF4-FFF2-40B4-BE49-F238E27FC236}">
                  <a16:creationId xmlns:a16="http://schemas.microsoft.com/office/drawing/2014/main" id="{BFC1C9BD-8C5C-4D5E-9FC5-2C9804124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503"/>
              <a:ext cx="2" cy="80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7">
              <a:extLst>
                <a:ext uri="{FF2B5EF4-FFF2-40B4-BE49-F238E27FC236}">
                  <a16:creationId xmlns:a16="http://schemas.microsoft.com/office/drawing/2014/main" id="{90A0A20D-C56D-4F40-B4DE-C035CF86C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503"/>
              <a:ext cx="2" cy="80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317BF340-89F8-4D2C-B817-9E1F6E647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" y="503"/>
              <a:ext cx="2" cy="80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2298" name="Picture 9">
              <a:extLst>
                <a:ext uri="{FF2B5EF4-FFF2-40B4-BE49-F238E27FC236}">
                  <a16:creationId xmlns:a16="http://schemas.microsoft.com/office/drawing/2014/main" id="{F81C79BA-0AFD-4021-A797-2B5EA0971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" y="644"/>
              <a:ext cx="53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299" name="Picture 10">
              <a:extLst>
                <a:ext uri="{FF2B5EF4-FFF2-40B4-BE49-F238E27FC236}">
                  <a16:creationId xmlns:a16="http://schemas.microsoft.com/office/drawing/2014/main" id="{87E59FD7-0858-49A9-B7DC-311CCF779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644"/>
              <a:ext cx="53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1F9EEA8E-8261-4B9D-A822-FA0DDD3D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775"/>
              <a:ext cx="80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enqueue</a:t>
              </a:r>
            </a:p>
          </p:txBody>
        </p:sp>
        <p:sp>
          <p:nvSpPr>
            <p:cNvPr id="12301" name="Line 12">
              <a:extLst>
                <a:ext uri="{FF2B5EF4-FFF2-40B4-BE49-F238E27FC236}">
                  <a16:creationId xmlns:a16="http://schemas.microsoft.com/office/drawing/2014/main" id="{ADC611D7-41C0-4334-9130-71D7DDDA7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002"/>
              <a:ext cx="74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2302" name="Picture 13">
              <a:extLst>
                <a:ext uri="{FF2B5EF4-FFF2-40B4-BE49-F238E27FC236}">
                  <a16:creationId xmlns:a16="http://schemas.microsoft.com/office/drawing/2014/main" id="{51A00BBB-EBE5-4E75-87AC-2E9C3DE81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644"/>
              <a:ext cx="53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303" name="Picture 14">
              <a:extLst>
                <a:ext uri="{FF2B5EF4-FFF2-40B4-BE49-F238E27FC236}">
                  <a16:creationId xmlns:a16="http://schemas.microsoft.com/office/drawing/2014/main" id="{FB61CB13-F97D-4615-AB20-D370735EC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" y="644"/>
              <a:ext cx="53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304" name="Text Box 15">
              <a:extLst>
                <a:ext uri="{FF2B5EF4-FFF2-40B4-BE49-F238E27FC236}">
                  <a16:creationId xmlns:a16="http://schemas.microsoft.com/office/drawing/2014/main" id="{5CEBFD76-7BAD-4C0D-AE4B-D2D2288CC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1320"/>
              <a:ext cx="10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Most recent</a:t>
              </a:r>
            </a:p>
          </p:txBody>
        </p:sp>
        <p:sp>
          <p:nvSpPr>
            <p:cNvPr id="12305" name="Text Box 16">
              <a:extLst>
                <a:ext uri="{FF2B5EF4-FFF2-40B4-BE49-F238E27FC236}">
                  <a16:creationId xmlns:a16="http://schemas.microsoft.com/office/drawing/2014/main" id="{F3F8D10C-D6BA-423B-96BE-41D9BA253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320"/>
              <a:ext cx="10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Least recent</a:t>
              </a:r>
            </a:p>
          </p:txBody>
        </p:sp>
        <p:sp>
          <p:nvSpPr>
            <p:cNvPr id="12306" name="Text Box 17">
              <a:extLst>
                <a:ext uri="{FF2B5EF4-FFF2-40B4-BE49-F238E27FC236}">
                  <a16:creationId xmlns:a16="http://schemas.microsoft.com/office/drawing/2014/main" id="{4ADADF6B-4B07-4912-8192-459EAE08D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775"/>
              <a:ext cx="9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dequeue</a:t>
              </a:r>
            </a:p>
          </p:txBody>
        </p:sp>
        <p:sp>
          <p:nvSpPr>
            <p:cNvPr id="12307" name="Line 18">
              <a:extLst>
                <a:ext uri="{FF2B5EF4-FFF2-40B4-BE49-F238E27FC236}">
                  <a16:creationId xmlns:a16="http://schemas.microsoft.com/office/drawing/2014/main" id="{445445A7-A9B7-42D8-AFD7-858A713EC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002"/>
              <a:ext cx="74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Text Box 19">
              <a:extLst>
                <a:ext uri="{FF2B5EF4-FFF2-40B4-BE49-F238E27FC236}">
                  <a16:creationId xmlns:a16="http://schemas.microsoft.com/office/drawing/2014/main" id="{8B0EF481-4CB9-4112-90AF-8480327F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979"/>
              <a:ext cx="9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getFront</a:t>
              </a:r>
            </a:p>
          </p:txBody>
        </p:sp>
      </p:grpSp>
      <p:sp>
        <p:nvSpPr>
          <p:cNvPr id="132116" name="AutoShape 20">
            <a:extLst>
              <a:ext uri="{FF2B5EF4-FFF2-40B4-BE49-F238E27FC236}">
                <a16:creationId xmlns:a16="http://schemas.microsoft.com/office/drawing/2014/main" id="{4AFDF6FD-E6F3-4923-91D7-27F2AD5A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5157789"/>
            <a:ext cx="6731000" cy="1316037"/>
          </a:xfrm>
          <a:prstGeom prst="roundRect">
            <a:avLst>
              <a:gd name="adj" fmla="val 6755"/>
            </a:avLst>
          </a:prstGeom>
          <a:solidFill>
            <a:srgbClr val="E6E6FF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808080">
                <a:alpha val="50027"/>
              </a:srgbClr>
            </a:outerShdw>
          </a:effectLst>
        </p:spPr>
        <p:txBody>
          <a:bodyPr wrap="none" lIns="126000" tIns="54000" rIns="126000" bIns="54000"/>
          <a:lstStyle/>
          <a:p>
            <a:pPr defTabSz="449263">
              <a:lnSpc>
                <a:spcPct val="76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000" b="1">
                <a:solidFill>
                  <a:srgbClr val="000080"/>
                </a:solidFill>
                <a:latin typeface="Arial" charset="0"/>
                <a:ea typeface="굴림" pitchFamily="50" charset="-127"/>
              </a:rPr>
              <a:t>Contoh Interface </a:t>
            </a:r>
            <a:r>
              <a:rPr lang="en-GB" sz="2000" b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GB" sz="2000" b="1">
                <a:solidFill>
                  <a:srgbClr val="800000"/>
                </a:solidFill>
                <a:latin typeface="Arial" charset="0"/>
                <a:ea typeface="굴림" pitchFamily="50" charset="-127"/>
              </a:rPr>
              <a:t>queue</a:t>
            </a:r>
            <a:r>
              <a:rPr lang="en-GB" sz="2000" b="1" i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: </a:t>
            </a:r>
          </a:p>
          <a:p>
            <a:pPr defTabSz="449263">
              <a:lnSpc>
                <a:spcPct val="76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000" b="1">
              <a:solidFill>
                <a:srgbClr val="000000"/>
              </a:solidFill>
              <a:latin typeface="Gill Sans MT" pitchFamily="34" charset="0"/>
              <a:ea typeface="굴림" pitchFamily="50" charset="-127"/>
            </a:endParaRPr>
          </a:p>
          <a:p>
            <a:pPr defTabSz="449263">
              <a:lnSpc>
                <a:spcPct val="81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void enqueue(Benda x);</a:t>
            </a:r>
          </a:p>
          <a:p>
            <a:pPr defTabSz="449263">
              <a:lnSpc>
                <a:spcPct val="81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Benda dequeue();</a:t>
            </a:r>
            <a:r>
              <a:rPr lang="en-GB" sz="2200">
                <a:solidFill>
                  <a:srgbClr val="FFFFFF"/>
                </a:solidFill>
                <a:latin typeface="Courier New" pitchFamily="49" charset="0"/>
                <a:ea typeface="굴림" pitchFamily="50" charset="-127"/>
              </a:rPr>
              <a:t> </a:t>
            </a:r>
          </a:p>
          <a:p>
            <a:pPr defTabSz="449263">
              <a:lnSpc>
                <a:spcPct val="81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Benda getFront();</a:t>
            </a:r>
            <a:r>
              <a:rPr lang="en-GB" sz="2200">
                <a:solidFill>
                  <a:srgbClr val="000000"/>
                </a:solidFill>
                <a:latin typeface="Courier 10 Pitch" pitchFamily="1" charset="0"/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76886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>
            <a:extLst>
              <a:ext uri="{FF2B5EF4-FFF2-40B4-BE49-F238E27FC236}">
                <a16:creationId xmlns:a16="http://schemas.microsoft.com/office/drawing/2014/main" id="{E559753C-5E20-4E34-9E4C-21AE1D4D9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3C6C3D48-E4C5-4C9E-8588-9BBE6309A18F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12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673A33A-1310-44F1-887E-59E0E00F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304AAC1B-CB5A-45F0-A9D0-699368B7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62113"/>
            <a:ext cx="8229600" cy="222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 defTabSz="449263" eaLnBrk="0" hangingPunct="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3333CC"/>
                </a:solidFill>
                <a:ea typeface="굴림" pitchFamily="50" charset="-127"/>
                <a:cs typeface="Lucida Sans Unicode" pitchFamily="34" charset="0"/>
              </a:rPr>
              <a:t>Queue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merupakan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tipe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data list di mana data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hanya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dapat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dimasukkan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sebagai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elemen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paling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akhir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i="1" dirty="0">
                <a:solidFill>
                  <a:srgbClr val="3333CC"/>
                </a:solidFill>
                <a:ea typeface="굴림" pitchFamily="50" charset="-127"/>
                <a:cs typeface="Lucida Sans Unicode" pitchFamily="34" charset="0"/>
              </a:rPr>
              <a:t>(rear)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, dan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dihapus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dari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ujung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yang lain </a:t>
            </a:r>
            <a:r>
              <a:rPr lang="en-US" sz="2800" i="1" dirty="0">
                <a:solidFill>
                  <a:srgbClr val="3333CC"/>
                </a:solidFill>
                <a:ea typeface="굴림" pitchFamily="50" charset="-127"/>
                <a:cs typeface="Lucida Sans Unicode" pitchFamily="34" charset="0"/>
              </a:rPr>
              <a:t>(front)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Aturan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ini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menjamin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bahwa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data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diproses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sesuai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urutan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datang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/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masuknya.Queue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bersifat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ea typeface="굴림" pitchFamily="50" charset="-127"/>
                <a:cs typeface="Lucida Sans Unicode" pitchFamily="34" charset="0"/>
              </a:rPr>
              <a:t>first in, first out (FIFO)</a:t>
            </a:r>
            <a:r>
              <a:rPr lang="en-US" sz="2800" dirty="0">
                <a:solidFill>
                  <a:srgbClr val="000000"/>
                </a:solidFill>
                <a:ea typeface="굴림" pitchFamily="50" charset="-127"/>
                <a:cs typeface="Lucida Sans Unicode" pitchFamily="34" charset="0"/>
              </a:rPr>
              <a:t>.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CC29ED15-35D0-4E32-A739-D0207C9BD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6248401"/>
            <a:ext cx="33931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000" b="1">
                <a:solidFill>
                  <a:srgbClr val="000000"/>
                </a:solidFill>
                <a:cs typeface="Lucida Sans Unicode" panose="020B0602030504020204" pitchFamily="34" charset="0"/>
              </a:rPr>
              <a:t>Two representation of queues</a:t>
            </a:r>
          </a:p>
        </p:txBody>
      </p:sp>
      <p:pic>
        <p:nvPicPr>
          <p:cNvPr id="13320" name="Picture 7">
            <a:extLst>
              <a:ext uri="{FF2B5EF4-FFF2-40B4-BE49-F238E27FC236}">
                <a16:creationId xmlns:a16="http://schemas.microsoft.com/office/drawing/2014/main" id="{24EBBCEE-BA92-4F0C-B75F-06ADAAED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506914"/>
            <a:ext cx="823595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590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>
            <a:extLst>
              <a:ext uri="{FF2B5EF4-FFF2-40B4-BE49-F238E27FC236}">
                <a16:creationId xmlns:a16="http://schemas.microsoft.com/office/drawing/2014/main" id="{82D1E7D4-B96E-4BE0-B204-673A16FFD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1B046F06-A5C1-4203-8F89-C1103E74B006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13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F0DF2456-DF3F-4766-9DF4-A0729F8B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28614"/>
            <a:ext cx="369233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3200" b="1">
                <a:solidFill>
                  <a:srgbClr val="FF0000"/>
                </a:solidFill>
                <a:cs typeface="Lucida Sans Unicode" panose="020B0602030504020204" pitchFamily="34" charset="0"/>
              </a:rPr>
              <a:t>Operasi pada queue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DE55466-3817-4368-9B9C-03CE5721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04888"/>
            <a:ext cx="8915400" cy="13871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algn="just"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800">
                <a:solidFill>
                  <a:srgbClr val="000000"/>
                </a:solidFill>
                <a:cs typeface="Lucida Sans Unicode" panose="020B0602030504020204" pitchFamily="34" charset="0"/>
              </a:rPr>
              <a:t>Empat operasi dasar dapat dilakukan pada queue : queue, enqueue, dequeue dan empty. Dapatkah anda menambahkan operasi lain? 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BADE0C45-BD85-47A0-904E-40A3F0082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9" y="2300289"/>
            <a:ext cx="221596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800" b="1" i="1">
                <a:solidFill>
                  <a:srgbClr val="660066"/>
                </a:solidFill>
                <a:cs typeface="Lucida Sans Unicode" panose="020B0602030504020204" pitchFamily="34" charset="0"/>
              </a:rPr>
              <a:t> </a:t>
            </a:r>
            <a:r>
              <a:rPr kumimoji="0" lang="en-US" altLang="en-US" b="1">
                <a:solidFill>
                  <a:srgbClr val="660066"/>
                </a:solidFill>
              </a:rPr>
              <a:t>operasi</a:t>
            </a:r>
            <a:r>
              <a:rPr kumimoji="0" lang="en-US" altLang="en-US" sz="2800" b="1" i="1">
                <a:solidFill>
                  <a:srgbClr val="660066"/>
                </a:solidFill>
                <a:cs typeface="Lucida Sans Unicode" panose="020B0602030504020204" pitchFamily="34" charset="0"/>
              </a:rPr>
              <a:t> queue</a:t>
            </a: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1E54E53E-84E3-4640-AD66-CB612B1F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09889"/>
            <a:ext cx="8915400" cy="5254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algn="just"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800">
                <a:solidFill>
                  <a:srgbClr val="000000"/>
                </a:solidFill>
                <a:cs typeface="Lucida Sans Unicode" panose="020B0602030504020204" pitchFamily="34" charset="0"/>
              </a:rPr>
              <a:t>Membuat queue baru</a:t>
            </a:r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6D9DF35A-89CF-4DD1-BBEB-C532A3DB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1" y="6056314"/>
            <a:ext cx="244680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000" b="1">
                <a:solidFill>
                  <a:srgbClr val="000000"/>
                </a:solidFill>
                <a:cs typeface="Lucida Sans Unicode" panose="020B0602030504020204" pitchFamily="34" charset="0"/>
              </a:rPr>
              <a:t>The queue operation</a:t>
            </a:r>
          </a:p>
        </p:txBody>
      </p:sp>
      <p:pic>
        <p:nvPicPr>
          <p:cNvPr id="14344" name="Picture 7">
            <a:extLst>
              <a:ext uri="{FF2B5EF4-FFF2-40B4-BE49-F238E27FC236}">
                <a16:creationId xmlns:a16="http://schemas.microsoft.com/office/drawing/2014/main" id="{7A340F25-C1C2-4E0F-BF01-A3CC922C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67126"/>
            <a:ext cx="24685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>
            <a:extLst>
              <a:ext uri="{FF2B5EF4-FFF2-40B4-BE49-F238E27FC236}">
                <a16:creationId xmlns:a16="http://schemas.microsoft.com/office/drawing/2014/main" id="{390E4CA1-E3C4-4462-90EB-F8E8E4A8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4933950"/>
            <a:ext cx="34464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855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>
            <a:extLst>
              <a:ext uri="{FF2B5EF4-FFF2-40B4-BE49-F238E27FC236}">
                <a16:creationId xmlns:a16="http://schemas.microsoft.com/office/drawing/2014/main" id="{44079047-B628-46A9-9453-2A6F6CD59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26F860D4-8054-4B90-8AA3-F712889CD487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14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EAB34EF9-700B-46B0-AACB-88067512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606426"/>
            <a:ext cx="24852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b="1">
                <a:solidFill>
                  <a:srgbClr val="660066"/>
                </a:solidFill>
              </a:rPr>
              <a:t>operasi</a:t>
            </a:r>
            <a:r>
              <a:rPr kumimoji="0" lang="en-US" altLang="en-US" sz="2800" b="1">
                <a:solidFill>
                  <a:srgbClr val="660066"/>
                </a:solidFill>
                <a:cs typeface="Lucida Sans Unicode" panose="020B0602030504020204" pitchFamily="34" charset="0"/>
              </a:rPr>
              <a:t> </a:t>
            </a:r>
            <a:r>
              <a:rPr kumimoji="0" lang="en-US" altLang="en-US" sz="2800" b="1" i="1">
                <a:solidFill>
                  <a:srgbClr val="660066"/>
                </a:solidFill>
                <a:cs typeface="Lucida Sans Unicode" panose="020B0602030504020204" pitchFamily="34" charset="0"/>
              </a:rPr>
              <a:t>enqueue</a:t>
            </a:r>
            <a:endParaRPr kumimoji="0" lang="en-US" altLang="en-US" sz="2800" b="1">
              <a:solidFill>
                <a:srgbClr val="660066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9F41707-CBD2-4A00-9284-B2655F9F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114425"/>
            <a:ext cx="8915400" cy="956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algn="just"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800">
                <a:solidFill>
                  <a:srgbClr val="000000"/>
                </a:solidFill>
                <a:cs typeface="Lucida Sans Unicode" panose="020B0602030504020204" pitchFamily="34" charset="0"/>
              </a:rPr>
              <a:t>Operasi enqueue memasukkan elemen data baru pada akhir queue.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45EAACC8-9B01-4461-A1B8-03C837E3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5876926"/>
            <a:ext cx="270328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000" b="1">
                <a:solidFill>
                  <a:srgbClr val="000000"/>
                </a:solidFill>
                <a:cs typeface="Lucida Sans Unicode" panose="020B0602030504020204" pitchFamily="34" charset="0"/>
              </a:rPr>
              <a:t>The enqueue operation</a:t>
            </a:r>
          </a:p>
        </p:txBody>
      </p:sp>
      <p:pic>
        <p:nvPicPr>
          <p:cNvPr id="15366" name="Picture 5">
            <a:extLst>
              <a:ext uri="{FF2B5EF4-FFF2-40B4-BE49-F238E27FC236}">
                <a16:creationId xmlns:a16="http://schemas.microsoft.com/office/drawing/2014/main" id="{11A1A75F-6022-4DF0-99E6-8E369659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2403476"/>
            <a:ext cx="33004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7" name="Picture 6">
            <a:extLst>
              <a:ext uri="{FF2B5EF4-FFF2-40B4-BE49-F238E27FC236}">
                <a16:creationId xmlns:a16="http://schemas.microsoft.com/office/drawing/2014/main" id="{09363936-8D93-4FBE-9D23-940713B2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6" y="3665538"/>
            <a:ext cx="666432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078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>
            <a:extLst>
              <a:ext uri="{FF2B5EF4-FFF2-40B4-BE49-F238E27FC236}">
                <a16:creationId xmlns:a16="http://schemas.microsoft.com/office/drawing/2014/main" id="{4152C978-50A4-41A2-B24C-D8AA4DA36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5B572EF5-951A-4DA4-97B3-98D9809043FE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15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F1BB151F-CB63-4F2C-BEA6-2ABBF40C4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1"/>
            <a:ext cx="246443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b="1">
                <a:solidFill>
                  <a:srgbClr val="660066"/>
                </a:solidFill>
              </a:rPr>
              <a:t>operasi</a:t>
            </a:r>
            <a:r>
              <a:rPr kumimoji="0" lang="en-US" altLang="en-US" sz="2800" b="1">
                <a:solidFill>
                  <a:srgbClr val="660066"/>
                </a:solidFill>
                <a:cs typeface="Lucida Sans Unicode" panose="020B0602030504020204" pitchFamily="34" charset="0"/>
              </a:rPr>
              <a:t> </a:t>
            </a:r>
            <a:r>
              <a:rPr kumimoji="0" lang="en-US" altLang="en-US" sz="2800" b="1" i="1">
                <a:solidFill>
                  <a:srgbClr val="660066"/>
                </a:solidFill>
                <a:cs typeface="Lucida Sans Unicode" panose="020B0602030504020204" pitchFamily="34" charset="0"/>
              </a:rPr>
              <a:t>dequeue</a:t>
            </a:r>
            <a:endParaRPr kumimoji="0" lang="en-US" altLang="en-US" sz="2800" b="1">
              <a:solidFill>
                <a:srgbClr val="660066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4948CF7-F56F-4A4D-BA06-B3A26AE6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9601"/>
            <a:ext cx="8915400" cy="5254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algn="just"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800">
                <a:solidFill>
                  <a:srgbClr val="000000"/>
                </a:solidFill>
                <a:cs typeface="Lucida Sans Unicode" panose="020B0602030504020204" pitchFamily="34" charset="0"/>
              </a:rPr>
              <a:t>Operasi dequeue menghapus elemen depan queue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F112C78D-A8BA-48BA-A4B5-25D91683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5911851"/>
            <a:ext cx="270328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000" b="1">
                <a:solidFill>
                  <a:srgbClr val="000000"/>
                </a:solidFill>
                <a:cs typeface="Lucida Sans Unicode" panose="020B0602030504020204" pitchFamily="34" charset="0"/>
              </a:rPr>
              <a:t>The dequeue operation</a:t>
            </a:r>
          </a:p>
        </p:txBody>
      </p:sp>
      <p:pic>
        <p:nvPicPr>
          <p:cNvPr id="16390" name="Picture 5">
            <a:extLst>
              <a:ext uri="{FF2B5EF4-FFF2-40B4-BE49-F238E27FC236}">
                <a16:creationId xmlns:a16="http://schemas.microsoft.com/office/drawing/2014/main" id="{10975E95-D3D3-4581-9C45-6B4660D3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141538"/>
            <a:ext cx="32178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6391" name="Picture 6">
            <a:extLst>
              <a:ext uri="{FF2B5EF4-FFF2-40B4-BE49-F238E27FC236}">
                <a16:creationId xmlns:a16="http://schemas.microsoft.com/office/drawing/2014/main" id="{2AFAC860-D13A-4D03-925D-EF2AA1EC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4" y="3721100"/>
            <a:ext cx="6599237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731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>
            <a:extLst>
              <a:ext uri="{FF2B5EF4-FFF2-40B4-BE49-F238E27FC236}">
                <a16:creationId xmlns:a16="http://schemas.microsoft.com/office/drawing/2014/main" id="{6E562001-B469-4AA3-836A-DD7D830B21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22A4BB70-3997-4E23-A405-5879EEAA193C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16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088042D2-428C-4184-960C-C26E6A26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9" y="1"/>
            <a:ext cx="210375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b="1">
                <a:solidFill>
                  <a:srgbClr val="660066"/>
                </a:solidFill>
              </a:rPr>
              <a:t>operasi</a:t>
            </a:r>
            <a:r>
              <a:rPr kumimoji="0" lang="en-US" altLang="en-US" sz="2800" b="1">
                <a:solidFill>
                  <a:srgbClr val="660066"/>
                </a:solidFill>
                <a:cs typeface="Lucida Sans Unicode" panose="020B0602030504020204" pitchFamily="34" charset="0"/>
              </a:rPr>
              <a:t> </a:t>
            </a:r>
            <a:r>
              <a:rPr kumimoji="0" lang="en-US" altLang="en-US" sz="2800" b="1" i="1">
                <a:solidFill>
                  <a:srgbClr val="660066"/>
                </a:solidFill>
                <a:cs typeface="Lucida Sans Unicode" panose="020B0602030504020204" pitchFamily="34" charset="0"/>
              </a:rPr>
              <a:t>empty</a:t>
            </a:r>
            <a:endParaRPr kumimoji="0" lang="en-US" altLang="en-US" sz="2800" b="1">
              <a:solidFill>
                <a:srgbClr val="660066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26397DA-0100-45C9-BADF-D4387DA3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9601"/>
            <a:ext cx="8915400" cy="5254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algn="just"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800">
                <a:solidFill>
                  <a:srgbClr val="000000"/>
                </a:solidFill>
                <a:cs typeface="Lucida Sans Unicode" panose="020B0602030504020204" pitchFamily="34" charset="0"/>
              </a:rPr>
              <a:t>Mengecek apakah queue dalam keadaan kosong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5DAE6835-6746-40BC-93F2-CD372061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87650"/>
            <a:ext cx="8915400" cy="956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algn="just"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2800">
                <a:solidFill>
                  <a:srgbClr val="000000"/>
                </a:solidFill>
                <a:cs typeface="Lucida Sans Unicode" panose="020B0602030504020204" pitchFamily="34" charset="0"/>
              </a:rPr>
              <a:t>Operasi ini menghasilkan nilai true jika queue kosong dan false jika queue memiliki isi </a:t>
            </a: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0A0EAF86-0AAF-4CE4-BD96-D68E067D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1981200"/>
            <a:ext cx="20939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63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F8F602E9-D4B3-49D5-ABE1-400A397F4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CE58A6AD-5152-466C-8F7B-8A496CFD2706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17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AE8F6730-94C4-43F6-B464-F51D06EA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"/>
            <a:ext cx="226867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defTabSz="449263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latinLnBrk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altLang="en-US" sz="3200" b="1">
                <a:solidFill>
                  <a:srgbClr val="FF0000"/>
                </a:solidFill>
                <a:cs typeface="Lucida Sans Unicode" panose="020B0602030504020204" pitchFamily="34" charset="0"/>
              </a:rPr>
              <a:t>Queue ADT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9E74AE8B-4CCB-4429-BCCA-100E79E9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6" y="1720850"/>
            <a:ext cx="85375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254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99713984-3454-4BD1-A33F-3DA758EAF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AA022E66-D0C5-495D-BFE5-F10C58255A10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18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F299C952-8F2E-46E9-9260-AEF98E1D6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6" y="2333626"/>
            <a:ext cx="52736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527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96F1C5F-BDBA-4553-9955-D723709BD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457200"/>
            <a:ext cx="8005763" cy="611188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 defTabSz="449263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ADT: Set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CE86277-E151-4954-ABCD-E59D613B1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1213" y="3125788"/>
            <a:ext cx="8335962" cy="3327400"/>
          </a:xfrm>
        </p:spPr>
        <p:txBody>
          <a:bodyPr vert="horz" lIns="0" tIns="0" rIns="0" bIns="0" rtlCol="0">
            <a:normAutofit/>
          </a:bodyPr>
          <a:lstStyle/>
          <a:p>
            <a:pPr marL="336550" indent="-336550" defTabSz="449263">
              <a:lnSpc>
                <a:spcPct val="8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b="1">
                <a:solidFill>
                  <a:srgbClr val="800000"/>
                </a:solidFill>
              </a:rPr>
              <a:t>Set</a:t>
            </a:r>
            <a:r>
              <a:rPr lang="en-GB" altLang="en-US" sz="2400"/>
              <a:t> adalah struktur data yang </a:t>
            </a:r>
            <a:r>
              <a:rPr lang="en-GB" altLang="en-US" sz="2400">
                <a:solidFill>
                  <a:srgbClr val="800000"/>
                </a:solidFill>
              </a:rPr>
              <a:t>tidak mengizinkan duplikasi data</a:t>
            </a:r>
            <a:r>
              <a:rPr lang="en-GB" altLang="en-US" sz="2400"/>
              <a:t>. </a:t>
            </a:r>
          </a:p>
          <a:p>
            <a:pPr marL="336550" indent="-336550" defTabSz="449263">
              <a:lnSpc>
                <a:spcPct val="8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Bandingkan dengan struktur data lain yang mengizinkan kita menyimpan dua data yang sama.</a:t>
            </a:r>
          </a:p>
          <a:p>
            <a:pPr marL="336550" indent="-336550" defTabSz="449263">
              <a:lnSpc>
                <a:spcPct val="81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Bayangkan peserta kuliah ini: Setiap peserta unik, </a:t>
            </a:r>
            <a:r>
              <a:rPr lang="en-GB" altLang="en-US" sz="2400" b="1">
                <a:solidFill>
                  <a:srgbClr val="800000"/>
                </a:solidFill>
              </a:rPr>
              <a:t>tidak    ada yang terdaftar dua kali</a:t>
            </a:r>
            <a:r>
              <a:rPr lang="en-GB" altLang="en-US" sz="2400"/>
              <a:t>!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10E5457B-5AA0-4A30-B216-8EE1CB1481BD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1198564"/>
            <a:ext cx="5759450" cy="2085975"/>
            <a:chOff x="884" y="482"/>
            <a:chExt cx="3628" cy="1314"/>
          </a:xfrm>
        </p:grpSpPr>
        <p:pic>
          <p:nvPicPr>
            <p:cNvPr id="20486" name="Picture 5">
              <a:extLst>
                <a:ext uri="{FF2B5EF4-FFF2-40B4-BE49-F238E27FC236}">
                  <a16:creationId xmlns:a16="http://schemas.microsoft.com/office/drawing/2014/main" id="{5298D094-DA6C-4B5E-BCD9-314FE4BE6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482"/>
              <a:ext cx="60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487" name="Picture 6">
              <a:extLst>
                <a:ext uri="{FF2B5EF4-FFF2-40B4-BE49-F238E27FC236}">
                  <a16:creationId xmlns:a16="http://schemas.microsoft.com/office/drawing/2014/main" id="{EA0526AB-294C-4197-A311-0354667D7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" y="663"/>
              <a:ext cx="60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488" name="Picture 7">
              <a:extLst>
                <a:ext uri="{FF2B5EF4-FFF2-40B4-BE49-F238E27FC236}">
                  <a16:creationId xmlns:a16="http://schemas.microsoft.com/office/drawing/2014/main" id="{19887E05-05B3-412F-99D3-58C850709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981"/>
              <a:ext cx="60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489" name="Text Box 8">
              <a:extLst>
                <a:ext uri="{FF2B5EF4-FFF2-40B4-BE49-F238E27FC236}">
                  <a16:creationId xmlns:a16="http://schemas.microsoft.com/office/drawing/2014/main" id="{54D48D76-7CA4-417F-9C77-1B35E954E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026"/>
              <a:ext cx="8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tambah</a:t>
              </a:r>
            </a:p>
          </p:txBody>
        </p:sp>
        <p:sp>
          <p:nvSpPr>
            <p:cNvPr id="20490" name="Line 9">
              <a:extLst>
                <a:ext uri="{FF2B5EF4-FFF2-40B4-BE49-F238E27FC236}">
                  <a16:creationId xmlns:a16="http://schemas.microsoft.com/office/drawing/2014/main" id="{C16B9788-3DDE-4FC5-B6D7-CB8D60776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6"/>
              <a:ext cx="363" cy="1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Oval 10">
              <a:extLst>
                <a:ext uri="{FF2B5EF4-FFF2-40B4-BE49-F238E27FC236}">
                  <a16:creationId xmlns:a16="http://schemas.microsoft.com/office/drawing/2014/main" id="{A88D1BD7-8728-4895-A072-D85F75319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618"/>
              <a:ext cx="2631" cy="117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20492" name="Picture 11">
              <a:extLst>
                <a:ext uri="{FF2B5EF4-FFF2-40B4-BE49-F238E27FC236}">
                  <a16:creationId xmlns:a16="http://schemas.microsoft.com/office/drawing/2014/main" id="{32AB886A-7F20-46E4-A968-2AB02F559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959"/>
              <a:ext cx="60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13676" name="AutoShape 12">
            <a:extLst>
              <a:ext uri="{FF2B5EF4-FFF2-40B4-BE49-F238E27FC236}">
                <a16:creationId xmlns:a16="http://schemas.microsoft.com/office/drawing/2014/main" id="{76ECD640-0AA2-406C-B85A-E1B2CB63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210176"/>
            <a:ext cx="7019925" cy="1387475"/>
          </a:xfrm>
          <a:prstGeom prst="roundRect">
            <a:avLst>
              <a:gd name="adj" fmla="val 6755"/>
            </a:avLst>
          </a:prstGeom>
          <a:solidFill>
            <a:srgbClr val="E6E6FF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808080">
                <a:alpha val="50027"/>
              </a:srgbClr>
            </a:outerShdw>
          </a:effectLst>
        </p:spPr>
        <p:txBody>
          <a:bodyPr wrap="none" lIns="126000" tIns="54000" rIns="126000" bIns="54000"/>
          <a:lstStyle/>
          <a:p>
            <a:pPr defTabSz="449263">
              <a:lnSpc>
                <a:spcPct val="76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000" b="1">
                <a:solidFill>
                  <a:srgbClr val="000080"/>
                </a:solidFill>
                <a:latin typeface="Arial" charset="0"/>
                <a:ea typeface="굴림" pitchFamily="50" charset="-127"/>
              </a:rPr>
              <a:t>Contoh Interface </a:t>
            </a:r>
            <a:r>
              <a:rPr lang="en-GB" sz="2000" b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GB" sz="2000" b="1" i="1">
                <a:solidFill>
                  <a:srgbClr val="800000"/>
                </a:solidFill>
                <a:latin typeface="Arial" charset="0"/>
                <a:ea typeface="굴림" pitchFamily="50" charset="-127"/>
              </a:rPr>
              <a:t>set</a:t>
            </a:r>
            <a:r>
              <a:rPr lang="en-GB" sz="2000" b="1" i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: </a:t>
            </a:r>
          </a:p>
          <a:p>
            <a:pPr defTabSz="449263">
              <a:lnSpc>
                <a:spcPct val="76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000" b="1">
              <a:solidFill>
                <a:srgbClr val="000000"/>
              </a:solidFill>
              <a:latin typeface="Gill Sans MT" pitchFamily="34" charset="0"/>
              <a:ea typeface="굴림" pitchFamily="50" charset="-127"/>
            </a:endParaRPr>
          </a:p>
          <a:p>
            <a:pPr defTabSz="449263"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void add(Benda x);</a:t>
            </a:r>
          </a:p>
          <a:p>
            <a:pPr defTabSz="449263"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void remove(Benda x);</a:t>
            </a:r>
          </a:p>
          <a:p>
            <a:pPr defTabSz="449263"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boolean isMember(Benda x);</a:t>
            </a:r>
          </a:p>
        </p:txBody>
      </p:sp>
    </p:spTree>
    <p:extLst>
      <p:ext uri="{BB962C8B-B14F-4D97-AF65-F5344CB8AC3E}">
        <p14:creationId xmlns:p14="http://schemas.microsoft.com/office/powerpoint/2010/main" val="65510590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CC74-07D0-4D0D-BD96-46B92FD5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36B3-46C7-4D1E-8A13-CD8487A7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&amp;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r>
              <a:rPr lang="en-US" dirty="0" err="1"/>
              <a:t>Tentang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r>
              <a:rPr lang="en-US" dirty="0"/>
              <a:t>Roadmap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Praktikum</a:t>
            </a:r>
            <a:endParaRPr lang="en-US" dirty="0"/>
          </a:p>
          <a:p>
            <a:r>
              <a:rPr lang="en-US" dirty="0"/>
              <a:t>Tools</a:t>
            </a:r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1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367F3A0-3F6B-40D4-8554-054FC0E47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457200"/>
            <a:ext cx="8005763" cy="611188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 defTabSz="449263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ADT: Stack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C13E500-E921-4B84-A1CA-D5AEAEC10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7588" y="1296988"/>
            <a:ext cx="5516562" cy="4437062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336550" defTabSz="449263">
              <a:lnSpc>
                <a:spcPct val="8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600"/>
              <a:t>Sebuah </a:t>
            </a:r>
            <a:r>
              <a:rPr lang="en-GB" altLang="en-US" sz="2600" b="1">
                <a:solidFill>
                  <a:srgbClr val="CC0000"/>
                </a:solidFill>
              </a:rPr>
              <a:t>Stack</a:t>
            </a:r>
            <a:r>
              <a:rPr lang="en-GB" altLang="en-US" sz="2600"/>
              <a:t> adalah kumpulan benda di mana hanya benda yang </a:t>
            </a:r>
            <a:r>
              <a:rPr lang="en-GB" altLang="en-US" sz="2600" b="1" i="1">
                <a:solidFill>
                  <a:srgbClr val="CC0000"/>
                </a:solidFill>
              </a:rPr>
              <a:t>most recently inserted</a:t>
            </a:r>
            <a:r>
              <a:rPr lang="en-GB" altLang="en-US" sz="2600"/>
              <a:t> dapat diakses.</a:t>
            </a:r>
          </a:p>
          <a:p>
            <a:pPr marL="336550" indent="-336550" defTabSz="449263">
              <a:lnSpc>
                <a:spcPct val="8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600"/>
              <a:t>Bayangkan setumpuk koran.</a:t>
            </a:r>
          </a:p>
          <a:p>
            <a:pPr marL="336550" indent="-336550" defTabSz="449263">
              <a:lnSpc>
                <a:spcPct val="8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600"/>
              <a:t>Benda yang paling terakhir ditambahkan ditaruh di atas tumpukan (</a:t>
            </a:r>
            <a:r>
              <a:rPr lang="en-GB" altLang="en-US" sz="2600" b="1">
                <a:solidFill>
                  <a:srgbClr val="CC0000"/>
                </a:solidFill>
              </a:rPr>
              <a:t>top</a:t>
            </a:r>
            <a:r>
              <a:rPr lang="en-GB" altLang="en-US" sz="2600"/>
              <a:t>).</a:t>
            </a:r>
          </a:p>
          <a:p>
            <a:pPr marL="336550" indent="-336550" defTabSz="449263">
              <a:lnSpc>
                <a:spcPct val="8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600"/>
              <a:t>Operasi pada Stack membutuhkan waktu konstan (</a:t>
            </a:r>
            <a:r>
              <a:rPr lang="en-GB" altLang="en-US" sz="2600" b="1">
                <a:solidFill>
                  <a:srgbClr val="CC0000"/>
                </a:solidFill>
              </a:rPr>
              <a:t>O(1)</a:t>
            </a:r>
            <a:r>
              <a:rPr lang="en-GB" altLang="en-US" sz="2600"/>
              <a:t>).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BFC10DDD-206D-4642-92F2-6F352578034E}"/>
              </a:ext>
            </a:extLst>
          </p:cNvPr>
          <p:cNvGrpSpPr>
            <a:grpSpLocks/>
          </p:cNvGrpSpPr>
          <p:nvPr/>
        </p:nvGrpSpPr>
        <p:grpSpPr bwMode="auto">
          <a:xfrm>
            <a:off x="1558926" y="1479550"/>
            <a:ext cx="3097213" cy="5334000"/>
            <a:chOff x="68" y="569"/>
            <a:chExt cx="1951" cy="3360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E74367AA-2C7E-4839-9DAB-C08F1837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208"/>
              <a:ext cx="907" cy="2721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1" name="Line 6">
              <a:extLst>
                <a:ext uri="{FF2B5EF4-FFF2-40B4-BE49-F238E27FC236}">
                  <a16:creationId xmlns:a16="http://schemas.microsoft.com/office/drawing/2014/main" id="{18DB726F-AA39-4447-89FE-BCFA75E2F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207"/>
              <a:ext cx="2" cy="9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513EA2CC-49A1-437F-9054-D83F5EB70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2114"/>
              <a:ext cx="90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8">
              <a:extLst>
                <a:ext uri="{FF2B5EF4-FFF2-40B4-BE49-F238E27FC236}">
                  <a16:creationId xmlns:a16="http://schemas.microsoft.com/office/drawing/2014/main" id="{E9890FD5-BD06-4040-BA7E-45CE33B18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3248"/>
              <a:ext cx="635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Least recent</a:t>
              </a:r>
            </a:p>
          </p:txBody>
        </p:sp>
        <p:pic>
          <p:nvPicPr>
            <p:cNvPr id="21514" name="Picture 9">
              <a:extLst>
                <a:ext uri="{FF2B5EF4-FFF2-40B4-BE49-F238E27FC236}">
                  <a16:creationId xmlns:a16="http://schemas.microsoft.com/office/drawing/2014/main" id="{0D6DE8D0-5182-4DFE-BB62-8A548C7C4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" y="2250"/>
              <a:ext cx="60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1515" name="Picture 10">
              <a:extLst>
                <a:ext uri="{FF2B5EF4-FFF2-40B4-BE49-F238E27FC236}">
                  <a16:creationId xmlns:a16="http://schemas.microsoft.com/office/drawing/2014/main" id="{889FE185-FF00-4235-8769-F55D61E9E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" y="1366"/>
              <a:ext cx="60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E5EEA6F0-9FB1-4BAE-B80C-02B685B3E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3022"/>
              <a:ext cx="90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17DCBF63-CDEB-4EDF-B911-A31D44414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935"/>
              <a:ext cx="1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FBACC7B3-580B-4673-B02F-324C78723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935"/>
              <a:ext cx="1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4">
              <a:extLst>
                <a:ext uri="{FF2B5EF4-FFF2-40B4-BE49-F238E27FC236}">
                  <a16:creationId xmlns:a16="http://schemas.microsoft.com/office/drawing/2014/main" id="{5DC5BF87-5103-468F-A675-5F4DEE91C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1434"/>
              <a:ext cx="635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Most recent</a:t>
              </a:r>
            </a:p>
          </p:txBody>
        </p:sp>
        <p:sp>
          <p:nvSpPr>
            <p:cNvPr id="21520" name="Line 15">
              <a:extLst>
                <a:ext uri="{FF2B5EF4-FFF2-40B4-BE49-F238E27FC236}">
                  <a16:creationId xmlns:a16="http://schemas.microsoft.com/office/drawing/2014/main" id="{14560DA1-656F-413B-898D-68AC0388A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572"/>
              <a:ext cx="289" cy="499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6">
              <a:extLst>
                <a:ext uri="{FF2B5EF4-FFF2-40B4-BE49-F238E27FC236}">
                  <a16:creationId xmlns:a16="http://schemas.microsoft.com/office/drawing/2014/main" id="{84C2E483-ED30-4D02-AD02-FE27A22A5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" y="569"/>
              <a:ext cx="289" cy="505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Text Box 17">
              <a:extLst>
                <a:ext uri="{FF2B5EF4-FFF2-40B4-BE49-F238E27FC236}">
                  <a16:creationId xmlns:a16="http://schemas.microsoft.com/office/drawing/2014/main" id="{3F7F4BB5-E29A-4537-9A91-3610C2B44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663"/>
              <a:ext cx="54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push</a:t>
              </a:r>
            </a:p>
          </p:txBody>
        </p:sp>
        <p:sp>
          <p:nvSpPr>
            <p:cNvPr id="21523" name="Text Box 18">
              <a:extLst>
                <a:ext uri="{FF2B5EF4-FFF2-40B4-BE49-F238E27FC236}">
                  <a16:creationId xmlns:a16="http://schemas.microsoft.com/office/drawing/2014/main" id="{6D4DA9F1-EB11-429E-8424-13DB697B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663"/>
              <a:ext cx="72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1pPr>
              <a:lvl2pPr marL="742950" indent="-28575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2pPr>
              <a:lvl3pPr marL="11430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3pPr>
              <a:lvl4pPr marL="16002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4pPr>
              <a:lvl5pPr marL="2057400" indent="-228600" defTabSz="449263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5pPr>
              <a:lvl6pPr marL="25146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6pPr>
              <a:lvl7pPr marL="29718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7pPr>
              <a:lvl8pPr marL="34290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8pPr>
              <a:lvl9pPr marL="3886200" indent="-228600" defTabSz="449263" eaLnBrk="0" fontAlgn="base" latinLnBrk="1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503020000020004" pitchFamily="34" charset="-127"/>
                </a:defRPr>
              </a:lvl9pPr>
            </a:lstStyle>
            <a:p>
              <a:pPr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kumimoji="0" lang="en-GB" altLang="en-US" sz="2000" b="1">
                  <a:solidFill>
                    <a:srgbClr val="000000"/>
                  </a:solidFill>
                  <a:latin typeface="Gill Sans MT" panose="020B0502020104020203" pitchFamily="34" charset="0"/>
                </a:rPr>
                <a:t>pop,top</a:t>
              </a:r>
            </a:p>
          </p:txBody>
        </p:sp>
        <p:pic>
          <p:nvPicPr>
            <p:cNvPr id="21524" name="Picture 19">
              <a:extLst>
                <a:ext uri="{FF2B5EF4-FFF2-40B4-BE49-F238E27FC236}">
                  <a16:creationId xmlns:a16="http://schemas.microsoft.com/office/drawing/2014/main" id="{06FD85EC-78EA-4E42-80AB-F825CE3D5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" y="3158"/>
              <a:ext cx="60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82964" name="AutoShape 20">
            <a:extLst>
              <a:ext uri="{FF2B5EF4-FFF2-40B4-BE49-F238E27FC236}">
                <a16:creationId xmlns:a16="http://schemas.microsoft.com/office/drawing/2014/main" id="{95401E8C-ECC3-46DB-9A69-DD26630A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941889"/>
            <a:ext cx="3960813" cy="1800225"/>
          </a:xfrm>
          <a:prstGeom prst="roundRect">
            <a:avLst>
              <a:gd name="adj" fmla="val 6755"/>
            </a:avLst>
          </a:prstGeom>
          <a:solidFill>
            <a:srgbClr val="E6E6FF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808080">
                <a:alpha val="50027"/>
              </a:srgbClr>
            </a:outerShdw>
          </a:effectLst>
        </p:spPr>
        <p:txBody>
          <a:bodyPr wrap="none" lIns="126000" tIns="54000" rIns="126000" bIns="54000"/>
          <a:lstStyle/>
          <a:p>
            <a:pPr defTabSz="449263">
              <a:lnSpc>
                <a:spcPct val="76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000" b="1">
                <a:solidFill>
                  <a:srgbClr val="000080"/>
                </a:solidFill>
                <a:latin typeface="Arial" charset="0"/>
                <a:ea typeface="굴림" pitchFamily="50" charset="-127"/>
              </a:rPr>
              <a:t>Contoh Interface </a:t>
            </a:r>
            <a:r>
              <a:rPr lang="en-GB" sz="2000" b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GB" sz="2000" b="1">
                <a:solidFill>
                  <a:srgbClr val="800000"/>
                </a:solidFill>
                <a:latin typeface="Arial" charset="0"/>
                <a:ea typeface="굴림" pitchFamily="50" charset="-127"/>
              </a:rPr>
              <a:t>stack</a:t>
            </a:r>
            <a:r>
              <a:rPr lang="en-GB" sz="2000" b="1" i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: </a:t>
            </a:r>
          </a:p>
          <a:p>
            <a:pPr defTabSz="449263">
              <a:lnSpc>
                <a:spcPct val="76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000" b="1">
              <a:solidFill>
                <a:srgbClr val="000000"/>
              </a:solidFill>
              <a:latin typeface="Gill Sans MT" pitchFamily="34" charset="0"/>
              <a:ea typeface="굴림" pitchFamily="50" charset="-127"/>
            </a:endParaRPr>
          </a:p>
          <a:p>
            <a:pPr defTabSz="449263">
              <a:lnSpc>
                <a:spcPct val="81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200" b="1">
              <a:solidFill>
                <a:srgbClr val="000000"/>
              </a:solidFill>
              <a:latin typeface="Courier 10 Pitch" pitchFamily="1" charset="0"/>
              <a:ea typeface="굴림" pitchFamily="50" charset="-127"/>
            </a:endParaRPr>
          </a:p>
          <a:p>
            <a:pPr defTabSz="449263">
              <a:lnSpc>
                <a:spcPct val="81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void push(Benda x);</a:t>
            </a:r>
          </a:p>
          <a:p>
            <a:pPr defTabSz="449263">
              <a:lnSpc>
                <a:spcPct val="81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Benda pop();</a:t>
            </a:r>
          </a:p>
          <a:p>
            <a:pPr defTabSz="449263">
              <a:lnSpc>
                <a:spcPct val="81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2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Benda top();</a:t>
            </a:r>
            <a:r>
              <a:rPr lang="en-GB" sz="2200">
                <a:solidFill>
                  <a:srgbClr val="000000"/>
                </a:solidFill>
                <a:latin typeface="Courier 10 Pitch" pitchFamily="1" charset="0"/>
                <a:ea typeface="굴림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767627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>
            <a:extLst>
              <a:ext uri="{FF2B5EF4-FFF2-40B4-BE49-F238E27FC236}">
                <a16:creationId xmlns:a16="http://schemas.microsoft.com/office/drawing/2014/main" id="{4B359B32-6BCF-4BAC-A72D-73E6C77C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54FFF703-B3C2-4016-BAAC-4978E9CF5F55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3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D9A36FF-BFCE-4F55-B765-04796AF33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TIPE DATA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95F7D23-BC76-4F46-8DD7-2195D90F0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1371600"/>
            <a:ext cx="8664575" cy="5181600"/>
          </a:xfrm>
        </p:spPr>
        <p:txBody>
          <a:bodyPr/>
          <a:lstStyle/>
          <a:p>
            <a:r>
              <a:rPr lang="en-US" altLang="en-US"/>
              <a:t>Terdapat beberapa macam tipe data. Misalnya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int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double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string, dll.</a:t>
            </a:r>
          </a:p>
          <a:p>
            <a:r>
              <a:rPr lang="en-US" altLang="en-US"/>
              <a:t>Setiap</a:t>
            </a:r>
            <a:r>
              <a:rPr lang="en-US" altLang="en-US" b="1">
                <a:solidFill>
                  <a:schemeClr val="tx2"/>
                </a:solidFill>
              </a:rPr>
              <a:t> tipe data </a:t>
            </a:r>
            <a:r>
              <a:rPr lang="en-US" altLang="en-US"/>
              <a:t>memiliki anggota dengan nilai      nilai tertentu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int {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...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-2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-1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...</a:t>
            </a:r>
            <a:r>
              <a:rPr lang="en-US" altLang="en-US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boolean {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true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false</a:t>
            </a:r>
            <a:r>
              <a:rPr lang="en-US" altLang="en-US"/>
              <a:t>}</a:t>
            </a:r>
          </a:p>
          <a:p>
            <a:r>
              <a:rPr lang="en-US" altLang="en-US"/>
              <a:t>Setiap </a:t>
            </a:r>
            <a:r>
              <a:rPr lang="en-US" altLang="en-US" b="1">
                <a:solidFill>
                  <a:schemeClr val="tx2"/>
                </a:solidFill>
              </a:rPr>
              <a:t>tipe data</a:t>
            </a:r>
            <a:r>
              <a:rPr lang="en-US" altLang="en-US"/>
              <a:t> memiliki sejumlah operasi yang       dapat dilakukan pada anggota tipe data tersebut</a:t>
            </a:r>
          </a:p>
        </p:txBody>
      </p:sp>
    </p:spTree>
    <p:extLst>
      <p:ext uri="{BB962C8B-B14F-4D97-AF65-F5344CB8AC3E}">
        <p14:creationId xmlns:p14="http://schemas.microsoft.com/office/powerpoint/2010/main" val="114367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>
            <a:extLst>
              <a:ext uri="{FF2B5EF4-FFF2-40B4-BE49-F238E27FC236}">
                <a16:creationId xmlns:a16="http://schemas.microsoft.com/office/drawing/2014/main" id="{F3EE24DA-01EC-4206-B7DE-ED650B0C5DB0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0E7C076E-58DD-4623-897C-19FB25E8214A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4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64BE762-A2CF-40F5-8928-9AC45D68F4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TIPE DATA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3A0F535-0322-430B-9705-E145A3A99C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200"/>
              <a:t>Karakteristik tipe data :</a:t>
            </a:r>
          </a:p>
          <a:p>
            <a:pPr lvl="1"/>
            <a:r>
              <a:rPr lang="en-US" altLang="en-US" sz="2800"/>
              <a:t>Memiliki himpunan nilai tertentu yang mungkin  bagi anggota tipe data tersebut</a:t>
            </a:r>
          </a:p>
          <a:p>
            <a:pPr lvl="1"/>
            <a:r>
              <a:rPr lang="en-US" altLang="en-US" sz="2800"/>
              <a:t>Memiliki sejumlah operasi yang dapat dilakukan pada anggota tipe data tersebut</a:t>
            </a:r>
          </a:p>
        </p:txBody>
      </p:sp>
    </p:spTree>
    <p:extLst>
      <p:ext uri="{BB962C8B-B14F-4D97-AF65-F5344CB8AC3E}">
        <p14:creationId xmlns:p14="http://schemas.microsoft.com/office/powerpoint/2010/main" val="287751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080BD766-FB5C-4713-89EF-FA8937D33564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0899AA51-96FD-49A4-B7E5-0A9F386DAECE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5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89F8876-93D2-4D83-A6CC-381F190D2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TIPE DATA PRIMITIF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80FDF22-D4B4-459C-B509-7286D07E73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 menyediakan beberapa tipe data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boolean</a:t>
            </a:r>
            <a:endParaRPr lang="en-US" altLang="en-US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char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byte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short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int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float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Verdana" panose="020B0604030504040204" pitchFamily="34" charset="0"/>
              </a:rPr>
              <a:t>Array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Setiap tipe data memiliki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Memiliki himpunan nilai tertentu yang mungkin  bagi anggota tipe data tersebut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Memiliki sejumlah operasi yang dapat dilakukan pada anggota tipe data tersebut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Tipe data primitif yang telah disediakan oleh         bahasa pemrograman tidak dapat diubah</a:t>
            </a:r>
          </a:p>
        </p:txBody>
      </p:sp>
    </p:spTree>
    <p:extLst>
      <p:ext uri="{BB962C8B-B14F-4D97-AF65-F5344CB8AC3E}">
        <p14:creationId xmlns:p14="http://schemas.microsoft.com/office/powerpoint/2010/main" val="209529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슬라이드 번호 개체 틀 5">
            <a:extLst>
              <a:ext uri="{FF2B5EF4-FFF2-40B4-BE49-F238E27FC236}">
                <a16:creationId xmlns:a16="http://schemas.microsoft.com/office/drawing/2014/main" id="{79EA7794-74EC-43C4-B683-3BF000AF06FD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7A211721-D32E-4C9B-A899-3698AF0FD4C8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6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AB0F9BCD-0392-43BD-8B8A-9EAC162F91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TIPE DATA</a:t>
            </a:r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17FE16BB-12E6-48C1-903F-6C5045738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1524000"/>
          <a:ext cx="8043863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8148240" imgH="4906800" progId="Word.Document.8">
                  <p:embed/>
                </p:oleObj>
              </mc:Choice>
              <mc:Fallback>
                <p:oleObj name="Document" r:id="rId3" imgW="8148240" imgH="4906800" progId="Word.Document.8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17FE16BB-12E6-48C1-903F-6C5045738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524000"/>
                        <a:ext cx="8043863" cy="484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29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>
            <a:extLst>
              <a:ext uri="{FF2B5EF4-FFF2-40B4-BE49-F238E27FC236}">
                <a16:creationId xmlns:a16="http://schemas.microsoft.com/office/drawing/2014/main" id="{55B23506-60F6-4778-97EE-0E0989A23490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CE981543-492B-4E3B-BE42-A0B0D7484CFB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7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8B14155-327A-43B1-9213-0D2A1B9370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ABSTRACT DATA TYPE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BB6D624-F960-460D-B184-7C9E1B930B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>
                <a:solidFill>
                  <a:srgbClr val="000000"/>
                </a:solidFill>
              </a:rPr>
              <a:t>Ketika mengimplementasikan solusi suatu permasalahan dalam bahasa pemrograman, tipe data primitif yang disediakan bahasa pemrograman mungkin tidak bisa merepresentasikan permasalahan dengan baik</a:t>
            </a:r>
          </a:p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>
                <a:solidFill>
                  <a:srgbClr val="000000"/>
                </a:solidFill>
              </a:rPr>
              <a:t>Programmer dapat membuat tipe data baru yang lebih sesuai dengan permasalahan yang dihadapi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01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>
            <a:extLst>
              <a:ext uri="{FF2B5EF4-FFF2-40B4-BE49-F238E27FC236}">
                <a16:creationId xmlns:a16="http://schemas.microsoft.com/office/drawing/2014/main" id="{32ED9FE2-8298-46D3-BEC1-FDF6890D9A6B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CE9BEE23-25E9-49C4-B6F4-696BCD4ED927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8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8561C04-0A61-492C-B8A8-81C1807DA3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Soal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9FD785E-0F05-4631-A8FD-B0CD75CD28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>
                <a:solidFill>
                  <a:srgbClr val="000000"/>
                </a:solidFill>
              </a:rPr>
              <a:t>Sebuah bioskop membutuhkan program yang mencatat mencatat nama – nama calon penonton yang sedang mengantri tiket. Antrian tersebut diusahakan fair, dalam arti orang yang datang dulu harus mendapatkan tiket terlebih dahulu</a:t>
            </a:r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>
                <a:solidFill>
                  <a:srgbClr val="000000"/>
                </a:solidFill>
              </a:rPr>
              <a:t>Tipe data apa yang dapat merepresentasikan antrian pembeli tiket?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33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73C608AE-E869-4A1C-B9A0-70F94B7707D1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65262802-DFE2-4AA7-B010-1447D40C85A4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9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711ED9F-122D-4448-8B09-1750B4D8B7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Solusi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0E9E804-420A-4FF2-AD2F-65F6A81A81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>
                <a:solidFill>
                  <a:srgbClr val="000000"/>
                </a:solidFill>
              </a:rPr>
              <a:t>String? Keterbatasan?</a:t>
            </a:r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>
                <a:solidFill>
                  <a:srgbClr val="000000"/>
                </a:solidFill>
              </a:rPr>
              <a:t>Array of string? Keterbatasan?</a:t>
            </a:r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>
                <a:solidFill>
                  <a:srgbClr val="000000"/>
                </a:solidFill>
              </a:rPr>
              <a:t>Tipe data baru? Abstract data type?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77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noFill/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 algn="just" defTabSz="449263" eaLnBrk="0" hangingPunct="0">
          <a:buClr>
            <a:srgbClr val="000000"/>
          </a:buClr>
          <a:buSzPct val="100000"/>
          <a:tabLst>
            <a:tab pos="0" algn="l"/>
            <a:tab pos="914400" algn="l"/>
            <a:tab pos="1828800" algn="l"/>
            <a:tab pos="2743200" algn="l"/>
            <a:tab pos="3657600" algn="l"/>
            <a:tab pos="4572000" algn="l"/>
            <a:tab pos="5486400" algn="l"/>
            <a:tab pos="6400800" algn="l"/>
            <a:tab pos="7315200" algn="l"/>
            <a:tab pos="8229600" algn="l"/>
            <a:tab pos="9144000" algn="l"/>
            <a:tab pos="10058400" algn="l"/>
          </a:tabLst>
          <a:defRPr sz="2800" b="1" dirty="0">
            <a:solidFill>
              <a:srgbClr val="3333CC"/>
            </a:solidFill>
            <a:effectLst>
              <a:outerShdw blurRad="38100" dist="38100" dir="2700000" algn="tl">
                <a:srgbClr val="C0C0C0"/>
              </a:outerShdw>
            </a:effectLst>
            <a:ea typeface="굴림" pitchFamily="50" charset="-127"/>
            <a:cs typeface="Lucida Sans Unicode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690</Words>
  <Application>Microsoft Office PowerPoint</Application>
  <PresentationFormat>Widescreen</PresentationFormat>
  <Paragraphs>119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굴림</vt:lpstr>
      <vt:lpstr>맑은 고딕</vt:lpstr>
      <vt:lpstr>Arial</vt:lpstr>
      <vt:lpstr>Calibri</vt:lpstr>
      <vt:lpstr>Calibri Light</vt:lpstr>
      <vt:lpstr>Courier 10 Pitch</vt:lpstr>
      <vt:lpstr>Courier New</vt:lpstr>
      <vt:lpstr>Gill Sans MT</vt:lpstr>
      <vt:lpstr>Lucida Sans Unicode</vt:lpstr>
      <vt:lpstr>Times New Roman</vt:lpstr>
      <vt:lpstr>Verdana</vt:lpstr>
      <vt:lpstr>Wingdings</vt:lpstr>
      <vt:lpstr>Office Theme</vt:lpstr>
      <vt:lpstr>Microsoft Word Document</vt:lpstr>
      <vt:lpstr>Intro – Abstract Data Type</vt:lpstr>
      <vt:lpstr>Outline</vt:lpstr>
      <vt:lpstr>TIPE DATA</vt:lpstr>
      <vt:lpstr>TIPE DATA</vt:lpstr>
      <vt:lpstr>TIPE DATA PRIMITIF</vt:lpstr>
      <vt:lpstr>TIPE DATA</vt:lpstr>
      <vt:lpstr>ABSTRACT DATA TYPE</vt:lpstr>
      <vt:lpstr>Soal</vt:lpstr>
      <vt:lpstr>Solusi</vt:lpstr>
      <vt:lpstr>ASTRACT DATA TYPE</vt:lpstr>
      <vt:lpstr>ADT: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ADT: Set</vt:lpstr>
      <vt:lpstr>ADT: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fawwaz</dc:creator>
  <cp:lastModifiedBy>fawwaz</cp:lastModifiedBy>
  <cp:revision>14</cp:revision>
  <dcterms:created xsi:type="dcterms:W3CDTF">2018-08-17T16:03:16Z</dcterms:created>
  <dcterms:modified xsi:type="dcterms:W3CDTF">2018-08-19T14:55:28Z</dcterms:modified>
</cp:coreProperties>
</file>