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8" r:id="rId32"/>
    <p:sldId id="289" r:id="rId33"/>
    <p:sldId id="290" r:id="rId34"/>
    <p:sldId id="28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Rockwell" panose="02060603020205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5BFF-671C-4235-B24B-69B69DDC79C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F213-35D5-4475-9390-294A81E68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8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5BFF-671C-4235-B24B-69B69DDC79C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F213-35D5-4475-9390-294A81E68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7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5BFF-671C-4235-B24B-69B69DDC79C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F213-35D5-4475-9390-294A81E68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4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5050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5BFF-671C-4235-B24B-69B69DDC79C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F213-35D5-4475-9390-294A81E68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7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5BFF-671C-4235-B24B-69B69DDC79C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F213-35D5-4475-9390-294A81E68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7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5BFF-671C-4235-B24B-69B69DDC79C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F213-35D5-4475-9390-294A81E68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7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5BFF-671C-4235-B24B-69B69DDC79C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F213-35D5-4475-9390-294A81E68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2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5BFF-671C-4235-B24B-69B69DDC79C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F213-35D5-4475-9390-294A81E68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1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5BFF-671C-4235-B24B-69B69DDC79C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F213-35D5-4475-9390-294A81E68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3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5BFF-671C-4235-B24B-69B69DDC79C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F213-35D5-4475-9390-294A81E68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2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5BFF-671C-4235-B24B-69B69DDC79C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F213-35D5-4475-9390-294A81E68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3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45BFF-671C-4235-B24B-69B69DDC79C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1F213-35D5-4475-9390-294A81E68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3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E400-50A8-4489-A139-178788C0C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732223"/>
            <a:ext cx="7772400" cy="2387600"/>
          </a:xfrm>
        </p:spPr>
        <p:txBody>
          <a:bodyPr/>
          <a:lstStyle/>
          <a:p>
            <a:r>
              <a:rPr lang="en-US" dirty="0"/>
              <a:t>Searching &amp; Sorting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FF230-501C-4635-9C8F-1CA29B2BE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241701"/>
            <a:ext cx="6858000" cy="621406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6BB4771-E744-4F61-8C2C-2F92550E4294}"/>
              </a:ext>
            </a:extLst>
          </p:cNvPr>
          <p:cNvSpPr/>
          <p:nvPr/>
        </p:nvSpPr>
        <p:spPr>
          <a:xfrm>
            <a:off x="3582473" y="1691877"/>
            <a:ext cx="837127" cy="2231648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6553C17-DD58-4AFF-AD56-9D25B59D37E1}"/>
              </a:ext>
            </a:extLst>
          </p:cNvPr>
          <p:cNvSpPr/>
          <p:nvPr/>
        </p:nvSpPr>
        <p:spPr>
          <a:xfrm rot="10800000">
            <a:off x="4571999" y="1297165"/>
            <a:ext cx="837127" cy="2231646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7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65BC-BD07-4269-8D85-BD7D0620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851E9-D5DC-4AF0-B139-9294D7D69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B822C-DE6F-43DD-8AC4-D83008215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"/>
          <a:stretch/>
        </p:blipFill>
        <p:spPr bwMode="auto">
          <a:xfrm>
            <a:off x="628650" y="1825625"/>
            <a:ext cx="6465194" cy="36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CF20EB-2F4A-486E-9718-B42E730A60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13" r="-1981" b="1474"/>
          <a:stretch/>
        </p:blipFill>
        <p:spPr bwMode="auto">
          <a:xfrm>
            <a:off x="944735" y="5567077"/>
            <a:ext cx="3209925" cy="101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87F290-C038-44BE-A73F-17BDBC433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864" y="5557375"/>
            <a:ext cx="32099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8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C50D-BEEF-4DCA-BA31-5E3FBC2E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60FC-E56D-4C88-B074-6112CD61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6828"/>
            <a:ext cx="7886700" cy="51129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diurutkan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yang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.</a:t>
            </a:r>
          </a:p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data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kali </a:t>
            </a:r>
            <a:r>
              <a:rPr lang="en-US" dirty="0" err="1"/>
              <a:t>terjadi</a:t>
            </a:r>
            <a:r>
              <a:rPr lang="en-US" dirty="0"/>
              <a:t> proses </a:t>
            </a:r>
            <a:r>
              <a:rPr lang="en-US" dirty="0" err="1"/>
              <a:t>pencarian</a:t>
            </a:r>
            <a:r>
              <a:rPr lang="en-US" dirty="0"/>
              <a:t>.</a:t>
            </a:r>
          </a:p>
          <a:p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r>
              <a:rPr lang="en-US" dirty="0"/>
              <a:t>Data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1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N</a:t>
            </a:r>
          </a:p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data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: (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+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) / 2</a:t>
            </a:r>
          </a:p>
          <a:p>
            <a:r>
              <a:rPr lang="en-US" dirty="0" err="1"/>
              <a:t>Kemudian</a:t>
            </a:r>
            <a:r>
              <a:rPr lang="en-US" dirty="0"/>
              <a:t> data yang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yang di </a:t>
            </a:r>
            <a:r>
              <a:rPr lang="en-US" dirty="0" err="1"/>
              <a:t>tengah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proses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+ 1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proses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– 1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data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ketemu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38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2367-76F0-4B38-AB3D-ACE10CA6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7D6DC-8369-4422-8B7D-5F0183D7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94740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b="1" dirty="0" err="1"/>
              <a:t>Contoh</a:t>
            </a:r>
            <a:r>
              <a:rPr lang="en-US" altLang="en-US" b="1" dirty="0"/>
              <a:t> Data:</a:t>
            </a:r>
            <a:endParaRPr lang="en-US" alt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 err="1"/>
              <a:t>Misalnya</a:t>
            </a:r>
            <a:r>
              <a:rPr lang="en-US" altLang="en-US" dirty="0"/>
              <a:t> data yang </a:t>
            </a:r>
            <a:r>
              <a:rPr lang="en-US" altLang="en-US" dirty="0" err="1"/>
              <a:t>dicari</a:t>
            </a:r>
            <a:r>
              <a:rPr lang="en-US" altLang="en-US" dirty="0"/>
              <a:t> </a:t>
            </a:r>
            <a:r>
              <a:rPr lang="en-US" altLang="en-US" b="1" dirty="0"/>
              <a:t>17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0	1	2	3	4	5	6	7	8</a:t>
            </a:r>
            <a:endParaRPr lang="en-US" altLang="en-US" b="1" dirty="0"/>
          </a:p>
          <a:p>
            <a:pPr>
              <a:lnSpc>
                <a:spcPct val="80000"/>
              </a:lnSpc>
            </a:pPr>
            <a:r>
              <a:rPr lang="en-US" altLang="en-US" b="1" dirty="0"/>
              <a:t>3	9	11	12	15	17	23	31	35</a:t>
            </a:r>
          </a:p>
          <a:p>
            <a:pPr>
              <a:lnSpc>
                <a:spcPct val="80000"/>
              </a:lnSpc>
            </a:pPr>
            <a:r>
              <a:rPr lang="en-US" altLang="en-US" b="1" dirty="0"/>
              <a:t>A				B				C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Karena 17 &gt; 15 (data </a:t>
            </a:r>
            <a:r>
              <a:rPr lang="en-US" altLang="en-US" dirty="0" err="1"/>
              <a:t>tengah</a:t>
            </a:r>
            <a:r>
              <a:rPr lang="en-US" altLang="en-US" dirty="0"/>
              <a:t>), </a:t>
            </a:r>
            <a:r>
              <a:rPr lang="en-US" altLang="en-US" dirty="0" err="1"/>
              <a:t>maka</a:t>
            </a:r>
            <a:r>
              <a:rPr lang="en-US" altLang="en-US" dirty="0"/>
              <a:t>: </a:t>
            </a:r>
            <a:r>
              <a:rPr lang="en-US" altLang="en-US" dirty="0" err="1"/>
              <a:t>awal</a:t>
            </a:r>
            <a:r>
              <a:rPr lang="en-US" altLang="en-US" dirty="0"/>
              <a:t> = </a:t>
            </a:r>
            <a:r>
              <a:rPr lang="en-US" altLang="en-US" dirty="0" err="1"/>
              <a:t>tengah</a:t>
            </a:r>
            <a:r>
              <a:rPr lang="en-US" altLang="en-US" dirty="0"/>
              <a:t> + 1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0	1	2	3	4	5	6	7	8</a:t>
            </a:r>
            <a:endParaRPr lang="en-US" altLang="en-US" b="1" dirty="0"/>
          </a:p>
          <a:p>
            <a:pPr>
              <a:lnSpc>
                <a:spcPct val="80000"/>
              </a:lnSpc>
            </a:pPr>
            <a:r>
              <a:rPr lang="en-US" altLang="en-US" b="1" dirty="0"/>
              <a:t>3	9	11	12	15	17	23	31	35</a:t>
            </a:r>
          </a:p>
          <a:p>
            <a:pPr>
              <a:lnSpc>
                <a:spcPct val="80000"/>
              </a:lnSpc>
            </a:pPr>
            <a:r>
              <a:rPr lang="en-US" altLang="en-US" b="1" dirty="0"/>
              <a:t>				               A	B	               C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Karena 17 &lt; 23 (data </a:t>
            </a:r>
            <a:r>
              <a:rPr lang="en-US" altLang="en-US" dirty="0" err="1"/>
              <a:t>tengah</a:t>
            </a:r>
            <a:r>
              <a:rPr lang="en-US" altLang="en-US" dirty="0"/>
              <a:t>), </a:t>
            </a:r>
            <a:r>
              <a:rPr lang="en-US" altLang="en-US" dirty="0" err="1"/>
              <a:t>maka</a:t>
            </a:r>
            <a:r>
              <a:rPr lang="en-US" altLang="en-US" dirty="0"/>
              <a:t>: </a:t>
            </a:r>
            <a:r>
              <a:rPr lang="en-US" altLang="en-US" dirty="0" err="1"/>
              <a:t>akhir</a:t>
            </a:r>
            <a:r>
              <a:rPr lang="en-US" altLang="en-US" dirty="0"/>
              <a:t> = </a:t>
            </a:r>
            <a:r>
              <a:rPr lang="en-US" altLang="en-US" dirty="0" err="1"/>
              <a:t>tengah</a:t>
            </a:r>
            <a:r>
              <a:rPr lang="en-US" altLang="en-US" dirty="0"/>
              <a:t> – 1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0	1	2	3	4	5	6	7	8</a:t>
            </a:r>
            <a:endParaRPr lang="en-US" altLang="en-US" b="1" dirty="0"/>
          </a:p>
          <a:p>
            <a:pPr>
              <a:lnSpc>
                <a:spcPct val="80000"/>
              </a:lnSpc>
            </a:pPr>
            <a:r>
              <a:rPr lang="en-US" altLang="en-US" b="1" dirty="0"/>
              <a:t>3	9	11	12	15	17	23	31	35</a:t>
            </a:r>
          </a:p>
          <a:p>
            <a:pPr>
              <a:lnSpc>
                <a:spcPct val="80000"/>
              </a:lnSpc>
            </a:pPr>
            <a:r>
              <a:rPr lang="en-US" altLang="en-US" b="1" dirty="0"/>
              <a:t>				               A=B=C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Karena 17 = 17 (data </a:t>
            </a:r>
            <a:r>
              <a:rPr lang="en-US" altLang="en-US" dirty="0" err="1"/>
              <a:t>tengah</a:t>
            </a:r>
            <a:r>
              <a:rPr lang="en-US" altLang="en-US" dirty="0"/>
              <a:t>), </a:t>
            </a:r>
            <a:r>
              <a:rPr lang="en-US" altLang="en-US" dirty="0" err="1"/>
              <a:t>maka</a:t>
            </a:r>
            <a:r>
              <a:rPr lang="en-US" altLang="en-US" dirty="0"/>
              <a:t> KETEMU!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3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423B-642E-4976-9362-DAD09394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C97B8-F99B-469E-A109-F012AE7E1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89B57-E3BA-4663-9D18-822DF230C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40" y="1788319"/>
            <a:ext cx="5155664" cy="442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774DBB-B5F5-4BF7-A076-DDD90B148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133" y="1825625"/>
            <a:ext cx="2269365" cy="176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467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3A57-F6E9-42D9-B5E5-BBC8C206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Interpolation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B3A0F-390A-434A-ACCC-5B62CF0EC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34366"/>
            <a:ext cx="7886700" cy="485850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Teknik </a:t>
            </a:r>
            <a:r>
              <a:rPr lang="en-US" altLang="en-US" sz="2000" dirty="0" err="1"/>
              <a:t>ini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dilakukan</a:t>
            </a:r>
            <a:r>
              <a:rPr lang="en-US" altLang="en-US" sz="2000" dirty="0"/>
              <a:t> pada data yang </a:t>
            </a:r>
            <a:r>
              <a:rPr lang="en-US" altLang="en-US" sz="2000" dirty="0" err="1"/>
              <a:t>sudah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terurut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berdasarkan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kunci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tertentu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Teknik searching </a:t>
            </a:r>
            <a:r>
              <a:rPr lang="en-US" altLang="en-US" sz="2000" dirty="0" err="1"/>
              <a:t>ini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dilakukan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perkiraan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letak</a:t>
            </a:r>
            <a:r>
              <a:rPr lang="en-US" altLang="en-US" sz="2000" dirty="0"/>
              <a:t> data.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err="1"/>
              <a:t>Contoh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ilustrasi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jika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kita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hendak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mencari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suatu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nama</a:t>
            </a:r>
            <a:r>
              <a:rPr lang="en-US" altLang="en-US" sz="1800" dirty="0"/>
              <a:t> di </a:t>
            </a:r>
            <a:r>
              <a:rPr lang="en-US" altLang="en-US" sz="1800" dirty="0" err="1"/>
              <a:t>dalam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buku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telepon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misal</a:t>
            </a:r>
            <a:r>
              <a:rPr lang="en-US" altLang="en-US" sz="1800" dirty="0"/>
              <a:t> yang </a:t>
            </a:r>
            <a:r>
              <a:rPr lang="en-US" altLang="en-US" sz="1800" dirty="0" err="1"/>
              <a:t>berawalan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dengan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huruf</a:t>
            </a:r>
            <a:r>
              <a:rPr lang="en-US" altLang="en-US" sz="1800" dirty="0"/>
              <a:t> T, </a:t>
            </a:r>
            <a:r>
              <a:rPr lang="en-US" altLang="en-US" sz="1800" dirty="0" err="1"/>
              <a:t>maka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kita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tidak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mencarinya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dari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awal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buku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tapi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kita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langsung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membukanya</a:t>
            </a:r>
            <a:r>
              <a:rPr lang="en-US" altLang="en-US" sz="1800" dirty="0"/>
              <a:t> pada 2/3 </a:t>
            </a:r>
            <a:r>
              <a:rPr lang="en-US" altLang="en-US" sz="1800" dirty="0" err="1"/>
              <a:t>atau</a:t>
            </a:r>
            <a:r>
              <a:rPr lang="en-US" altLang="en-US" sz="1800" dirty="0"/>
              <a:t> ¾ </a:t>
            </a:r>
            <a:r>
              <a:rPr lang="en-US" altLang="en-US" sz="1800" dirty="0" err="1"/>
              <a:t>dari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tebal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buku</a:t>
            </a:r>
            <a:r>
              <a:rPr lang="en-US" altLang="en-US" sz="1800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000" dirty="0" err="1"/>
              <a:t>Rumus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posisi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relatif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kunci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pencarian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dihitung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rumus</a:t>
            </a:r>
            <a:r>
              <a:rPr lang="en-US" altLang="en-US" sz="2000" dirty="0"/>
              <a:t>: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 err="1"/>
              <a:t>Jika</a:t>
            </a:r>
            <a:r>
              <a:rPr lang="en-US" altLang="en-US" sz="2000" dirty="0"/>
              <a:t> data[</a:t>
            </a:r>
            <a:r>
              <a:rPr lang="en-US" altLang="en-US" sz="2000" dirty="0" err="1"/>
              <a:t>posisi</a:t>
            </a:r>
            <a:r>
              <a:rPr lang="en-US" altLang="en-US" sz="2000" dirty="0"/>
              <a:t>] &gt; data </a:t>
            </a:r>
            <a:r>
              <a:rPr lang="en-US" altLang="en-US" sz="2000" dirty="0" err="1"/>
              <a:t>yg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dicari</a:t>
            </a:r>
            <a:r>
              <a:rPr lang="en-US" altLang="en-US" sz="2000" dirty="0"/>
              <a:t>, high = pos – 1</a:t>
            </a:r>
          </a:p>
          <a:p>
            <a:pPr>
              <a:lnSpc>
                <a:spcPct val="80000"/>
              </a:lnSpc>
            </a:pPr>
            <a:r>
              <a:rPr lang="en-US" altLang="en-US" sz="2000" dirty="0" err="1"/>
              <a:t>Jika</a:t>
            </a:r>
            <a:r>
              <a:rPr lang="en-US" altLang="en-US" sz="2000" dirty="0"/>
              <a:t> data[</a:t>
            </a:r>
            <a:r>
              <a:rPr lang="en-US" altLang="en-US" sz="2000" dirty="0" err="1"/>
              <a:t>posisi</a:t>
            </a:r>
            <a:r>
              <a:rPr lang="en-US" altLang="en-US" sz="2000" dirty="0"/>
              <a:t>] &lt; data </a:t>
            </a:r>
            <a:r>
              <a:rPr lang="en-US" altLang="en-US" sz="2000" dirty="0" err="1"/>
              <a:t>yg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dicari</a:t>
            </a:r>
            <a:r>
              <a:rPr lang="en-US" altLang="en-US" sz="2000" dirty="0"/>
              <a:t>, low = pos + 1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endParaRPr lang="en-US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D5272197-6238-4472-A336-2A7814B5C3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389457"/>
              </p:ext>
            </p:extLst>
          </p:nvPr>
        </p:nvGraphicFramePr>
        <p:xfrm>
          <a:off x="1367631" y="4433060"/>
          <a:ext cx="640873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3175000" imgH="419100" progId="Equation.3">
                  <p:embed/>
                </p:oleObj>
              </mc:Choice>
              <mc:Fallback>
                <p:oleObj name="Equation" r:id="rId3" imgW="3175000" imgH="419100" progId="Equation.3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DF06495-0F54-4415-B861-4AFB1201F5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631" y="4433060"/>
                        <a:ext cx="6408737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9309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3707-7861-4C48-B1A7-AA29FF60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A3DE-D925-4FCF-B66B-98571B40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err="1"/>
              <a:t>Misal</a:t>
            </a:r>
            <a:r>
              <a:rPr lang="en-US" altLang="en-US" dirty="0"/>
              <a:t> </a:t>
            </a:r>
            <a:r>
              <a:rPr lang="en-US" altLang="en-US" dirty="0" err="1"/>
              <a:t>terdapat</a:t>
            </a:r>
            <a:r>
              <a:rPr lang="en-US" altLang="en-US" dirty="0"/>
              <a:t> data </a:t>
            </a:r>
            <a:r>
              <a:rPr lang="en-US" altLang="en-US" dirty="0" err="1"/>
              <a:t>sebagai</a:t>
            </a:r>
            <a:r>
              <a:rPr lang="en-US" altLang="en-US" dirty="0"/>
              <a:t> </a:t>
            </a:r>
            <a:r>
              <a:rPr lang="en-US" altLang="en-US" dirty="0" err="1"/>
              <a:t>berikut</a:t>
            </a:r>
            <a:r>
              <a:rPr lang="en-US" altLang="en-US" dirty="0"/>
              <a:t>: </a:t>
            </a:r>
          </a:p>
        </p:txBody>
      </p:sp>
      <p:graphicFrame>
        <p:nvGraphicFramePr>
          <p:cNvPr id="5" name="Group 174">
            <a:extLst>
              <a:ext uri="{FF2B5EF4-FFF2-40B4-BE49-F238E27FC236}">
                <a16:creationId xmlns:a16="http://schemas.microsoft.com/office/drawing/2014/main" id="{E1BB9FF9-C89C-49AA-B3C3-0421F43FF442}"/>
              </a:ext>
            </a:extLst>
          </p:cNvPr>
          <p:cNvGraphicFramePr>
            <a:graphicFrameLocks/>
          </p:cNvGraphicFramePr>
          <p:nvPr/>
        </p:nvGraphicFramePr>
        <p:xfrm>
          <a:off x="827088" y="2349500"/>
          <a:ext cx="6511925" cy="4171950"/>
        </p:xfrm>
        <a:graphic>
          <a:graphicData uri="http://schemas.openxmlformats.org/drawingml/2006/table">
            <a:tbl>
              <a:tblPr/>
              <a:tblGrid>
                <a:gridCol w="9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Kode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Judul Buku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Pengarang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025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The C++ Programming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James Wood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034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Mastering Delphi 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Marcopolo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041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Professional C#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Simon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Webe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Pure JavaScript v2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Michael Bolton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063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Advanced JSP &amp; Servlet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David Dunn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072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Calculus Make it Easy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Gunner Christian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088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Visual Basic 2005 Express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Antonie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096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Artificial Life : Volume 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Gloria Virginia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27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25DB-8322-48AD-9718-E8A49FF0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2CB1C-2DC5-4003-BA6A-CCF496BC2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dirty="0" err="1"/>
              <a:t>Kunci</a:t>
            </a:r>
            <a:r>
              <a:rPr lang="en-US" altLang="en-US" dirty="0"/>
              <a:t> </a:t>
            </a:r>
            <a:r>
              <a:rPr lang="en-US" altLang="en-US" dirty="0" err="1"/>
              <a:t>Pencarian</a:t>
            </a:r>
            <a:r>
              <a:rPr lang="en-US" altLang="en-US" dirty="0"/>
              <a:t> ? </a:t>
            </a:r>
            <a:r>
              <a:rPr lang="en-US" altLang="en-US" b="1" dirty="0"/>
              <a:t>088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Low ? </a:t>
            </a:r>
            <a:r>
              <a:rPr lang="en-US" altLang="en-US" b="1" dirty="0"/>
              <a:t>0</a:t>
            </a:r>
            <a:r>
              <a:rPr lang="en-US" altLang="en-US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High ? </a:t>
            </a:r>
            <a:r>
              <a:rPr lang="en-US" altLang="en-US" b="1" dirty="0"/>
              <a:t>7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 err="1"/>
              <a:t>Posisi</a:t>
            </a:r>
            <a:r>
              <a:rPr lang="en-US" altLang="en-US" dirty="0"/>
              <a:t> = </a:t>
            </a:r>
            <a:r>
              <a:rPr lang="en-US" altLang="en-US" b="1" dirty="0"/>
              <a:t>(088 - 025) / (096 - 025) * (7 - 0) + 0 = [6]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 err="1"/>
              <a:t>Kunci</a:t>
            </a:r>
            <a:r>
              <a:rPr lang="en-US" altLang="en-US" dirty="0"/>
              <a:t>[6] = </a:t>
            </a:r>
            <a:r>
              <a:rPr lang="en-US" altLang="en-US" dirty="0" err="1"/>
              <a:t>kunci</a:t>
            </a:r>
            <a:r>
              <a:rPr lang="en-US" altLang="en-US" dirty="0"/>
              <a:t> </a:t>
            </a:r>
            <a:r>
              <a:rPr lang="en-US" altLang="en-US" dirty="0" err="1"/>
              <a:t>pencarian</a:t>
            </a:r>
            <a:r>
              <a:rPr lang="en-US" altLang="en-US" dirty="0"/>
              <a:t>, data </a:t>
            </a:r>
            <a:r>
              <a:rPr lang="en-US" altLang="en-US" dirty="0" err="1"/>
              <a:t>ditemukan</a:t>
            </a:r>
            <a:r>
              <a:rPr lang="en-US" altLang="en-US" dirty="0"/>
              <a:t> : </a:t>
            </a:r>
            <a:r>
              <a:rPr lang="en-US" altLang="en-US" b="1" dirty="0"/>
              <a:t>Visual Basic 2005</a:t>
            </a: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 err="1"/>
              <a:t>Kunci</a:t>
            </a:r>
            <a:r>
              <a:rPr lang="en-US" altLang="en-US" dirty="0"/>
              <a:t> </a:t>
            </a:r>
            <a:r>
              <a:rPr lang="en-US" altLang="en-US" dirty="0" err="1"/>
              <a:t>Pencarian</a:t>
            </a:r>
            <a:r>
              <a:rPr lang="en-US" altLang="en-US" dirty="0"/>
              <a:t> ? </a:t>
            </a:r>
            <a:r>
              <a:rPr lang="en-US" altLang="en-US" b="1" dirty="0"/>
              <a:t>060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Low ? </a:t>
            </a:r>
            <a:r>
              <a:rPr lang="en-US" altLang="en-US" b="1" dirty="0"/>
              <a:t>0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High ? </a:t>
            </a:r>
            <a:r>
              <a:rPr lang="en-US" altLang="en-US" b="1" dirty="0"/>
              <a:t>7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 err="1"/>
              <a:t>Posisi</a:t>
            </a:r>
            <a:r>
              <a:rPr lang="en-US" altLang="en-US" dirty="0"/>
              <a:t> = </a:t>
            </a:r>
            <a:r>
              <a:rPr lang="en-US" altLang="en-US" b="1" dirty="0"/>
              <a:t>(060 – 025) / (096 – 025) * (7 – 0) + 0 = [3]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 err="1"/>
              <a:t>Kunci</a:t>
            </a:r>
            <a:r>
              <a:rPr lang="en-US" altLang="en-US" dirty="0"/>
              <a:t>[3] &lt; </a:t>
            </a:r>
            <a:r>
              <a:rPr lang="en-US" altLang="en-US" dirty="0" err="1"/>
              <a:t>kunci</a:t>
            </a:r>
            <a:r>
              <a:rPr lang="en-US" altLang="en-US" dirty="0"/>
              <a:t> </a:t>
            </a:r>
            <a:r>
              <a:rPr lang="en-US" altLang="en-US" dirty="0" err="1"/>
              <a:t>pencarian</a:t>
            </a:r>
            <a:r>
              <a:rPr lang="en-US" altLang="en-US" dirty="0"/>
              <a:t>,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dirty="0" err="1"/>
              <a:t>teruskan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Low = </a:t>
            </a:r>
            <a:r>
              <a:rPr lang="en-US" altLang="en-US" b="1" dirty="0"/>
              <a:t>3 + 1 = 4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High = </a:t>
            </a:r>
            <a:r>
              <a:rPr lang="en-US" altLang="en-US" b="1" dirty="0"/>
              <a:t>7</a:t>
            </a:r>
            <a:endParaRPr lang="de-DE" altLang="en-US" dirty="0"/>
          </a:p>
          <a:p>
            <a:pPr>
              <a:lnSpc>
                <a:spcPct val="80000"/>
              </a:lnSpc>
            </a:pPr>
            <a:r>
              <a:rPr lang="de-DE" altLang="en-US" dirty="0"/>
              <a:t>Ternyata Kunci[4] adalah </a:t>
            </a:r>
            <a:r>
              <a:rPr lang="de-DE" altLang="en-US" b="1" dirty="0"/>
              <a:t>063</a:t>
            </a:r>
            <a:r>
              <a:rPr lang="de-DE" altLang="en-US" dirty="0"/>
              <a:t> yang lebih besar daripada </a:t>
            </a:r>
            <a:r>
              <a:rPr lang="de-DE" altLang="en-US" b="1" dirty="0"/>
              <a:t>060</a:t>
            </a:r>
            <a:r>
              <a:rPr lang="de-DE" altLang="en-US" dirty="0"/>
              <a:t>.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 err="1"/>
              <a:t>Berarti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ada</a:t>
            </a:r>
            <a:r>
              <a:rPr lang="en-US" altLang="en-US" dirty="0"/>
              <a:t> </a:t>
            </a:r>
            <a:r>
              <a:rPr lang="en-US" altLang="en-US" dirty="0" err="1"/>
              <a:t>kunci</a:t>
            </a:r>
            <a:r>
              <a:rPr lang="en-US" altLang="en-US" dirty="0"/>
              <a:t> </a:t>
            </a:r>
            <a:r>
              <a:rPr lang="en-US" altLang="en-US" b="1" dirty="0"/>
              <a:t>060.</a:t>
            </a:r>
            <a:r>
              <a:rPr lang="en-US" alt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09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EA5F-ADC2-414A-A4DC-809C56B8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1A8279-4EBF-49D4-A230-90192BEEB0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48" y="1690688"/>
            <a:ext cx="6866472" cy="48021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40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409A-5E53-4D72-AA56-A68C4624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F02EA-7AA8-4ECF-BFAD-793A12A97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Pengurutan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yang </a:t>
            </a:r>
            <a:r>
              <a:rPr lang="en-US" dirty="0" err="1"/>
              <a:t>beripe</a:t>
            </a:r>
            <a:r>
              <a:rPr lang="en-US" dirty="0"/>
              <a:t> data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.</a:t>
            </a:r>
          </a:p>
          <a:p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ascending (</a:t>
            </a:r>
            <a:r>
              <a:rPr lang="en-US" dirty="0" err="1"/>
              <a:t>urut</a:t>
            </a:r>
            <a:r>
              <a:rPr lang="en-US" dirty="0"/>
              <a:t> naik) dan descending (</a:t>
            </a:r>
            <a:r>
              <a:rPr lang="en-US" dirty="0" err="1"/>
              <a:t>urut</a:t>
            </a:r>
            <a:r>
              <a:rPr lang="en-US" dirty="0"/>
              <a:t> </a:t>
            </a:r>
            <a:r>
              <a:rPr lang="en-US" dirty="0" err="1"/>
              <a:t>turun</a:t>
            </a:r>
            <a:r>
              <a:rPr lang="en-US" dirty="0"/>
              <a:t>)</a:t>
            </a:r>
          </a:p>
          <a:p>
            <a:r>
              <a:rPr lang="en-US" dirty="0" err="1"/>
              <a:t>Pengurutan</a:t>
            </a:r>
            <a:r>
              <a:rPr lang="en-US" dirty="0"/>
              <a:t> (Sorting)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data yang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tersusun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teratur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Acak</a:t>
            </a:r>
            <a:r>
              <a:rPr lang="en-US" dirty="0"/>
              <a:t>		: 5 6 8 1 3 25 10</a:t>
            </a:r>
          </a:p>
          <a:p>
            <a:pPr lvl="1"/>
            <a:r>
              <a:rPr lang="en-US" dirty="0"/>
              <a:t>Ascending	: 1 3 5 6 8 10 25</a:t>
            </a:r>
          </a:p>
          <a:p>
            <a:pPr lvl="1"/>
            <a:r>
              <a:rPr lang="en-US" dirty="0"/>
              <a:t>Descending	: 25 10 8 6 5 3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12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CFBB-0A78-4F9D-966C-C3FC70D4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Metode</a:t>
            </a:r>
            <a:r>
              <a:rPr lang="en-US" altLang="en-US" dirty="0"/>
              <a:t> </a:t>
            </a:r>
            <a:r>
              <a:rPr lang="en-US" altLang="en-US" dirty="0" err="1"/>
              <a:t>Pengurutan</a:t>
            </a:r>
            <a:r>
              <a:rPr lang="en-US" altLang="en-US" dirty="0"/>
              <a:t>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B537-141F-404E-ABD4-41A37E583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400" dirty="0" err="1"/>
              <a:t>Pengurutan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perbandingan</a:t>
            </a:r>
            <a:r>
              <a:rPr lang="en-US" sz="2400" dirty="0"/>
              <a:t> (</a:t>
            </a:r>
            <a:r>
              <a:rPr lang="en-US" sz="16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comparison-based sorting</a:t>
            </a:r>
            <a:r>
              <a:rPr lang="en-US" sz="16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sz="1600" dirty="0"/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solidFill>
                  <a:schemeClr val="accent1"/>
                </a:solidFill>
              </a:rPr>
              <a:t>Bubble sort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 err="1"/>
              <a:t>Pengurutan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prioritas</a:t>
            </a:r>
            <a:r>
              <a:rPr lang="en-US" sz="2400" dirty="0"/>
              <a:t> (</a:t>
            </a:r>
            <a:r>
              <a:rPr lang="en-US" sz="16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priority queue sorting method</a:t>
            </a:r>
            <a:r>
              <a:rPr lang="en-US" sz="16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sz="1600" dirty="0"/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solidFill>
                  <a:schemeClr val="accent1"/>
                </a:solidFill>
              </a:rPr>
              <a:t>Selection sort</a:t>
            </a:r>
            <a:r>
              <a:rPr lang="en-US" sz="2000" dirty="0"/>
              <a:t>, heap sort (</a:t>
            </a:r>
            <a:r>
              <a:rPr lang="en-US" sz="2000" dirty="0" err="1"/>
              <a:t>menggunakan</a:t>
            </a:r>
            <a:r>
              <a:rPr lang="en-US" sz="2000" dirty="0"/>
              <a:t> tree)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 err="1"/>
              <a:t>Pengurutan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penyisipan</a:t>
            </a:r>
            <a:r>
              <a:rPr lang="en-US" sz="2400" dirty="0"/>
              <a:t> dan </a:t>
            </a:r>
            <a:r>
              <a:rPr lang="en-US" sz="2400" dirty="0" err="1"/>
              <a:t>penjagaan</a:t>
            </a:r>
            <a:r>
              <a:rPr lang="en-US" sz="2400" dirty="0"/>
              <a:t> </a:t>
            </a:r>
            <a:r>
              <a:rPr lang="en-US" sz="2400" dirty="0" err="1"/>
              <a:t>terurut</a:t>
            </a:r>
            <a:r>
              <a:rPr lang="en-US" sz="2400" dirty="0"/>
              <a:t> (</a:t>
            </a:r>
            <a:r>
              <a:rPr lang="en-US" sz="16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insert and keep sorted method</a:t>
            </a:r>
            <a:r>
              <a:rPr lang="en-US" sz="2400" dirty="0"/>
              <a:t>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solidFill>
                  <a:schemeClr val="accent1"/>
                </a:solidFill>
              </a:rPr>
              <a:t>Insertion sort</a:t>
            </a:r>
            <a:r>
              <a:rPr lang="en-US" sz="2000" dirty="0"/>
              <a:t>, tree sort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 err="1"/>
              <a:t>Pengurutan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pembagian</a:t>
            </a:r>
            <a:r>
              <a:rPr lang="en-US" sz="2400" dirty="0"/>
              <a:t> dan </a:t>
            </a:r>
            <a:r>
              <a:rPr lang="en-US" sz="2400" dirty="0" err="1"/>
              <a:t>penguasaan</a:t>
            </a:r>
            <a:r>
              <a:rPr lang="en-US" sz="2400" dirty="0"/>
              <a:t> (</a:t>
            </a:r>
            <a:r>
              <a:rPr lang="en-US" sz="180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devide</a:t>
            </a:r>
            <a:r>
              <a:rPr lang="en-US" sz="1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and conquer method</a:t>
            </a:r>
            <a:r>
              <a:rPr lang="en-US" sz="2400" dirty="0"/>
              <a:t>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/>
              <a:t>Quick sort, merge sort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 err="1"/>
              <a:t>Pengurutan</a:t>
            </a:r>
            <a:r>
              <a:rPr lang="en-US" sz="2400" dirty="0"/>
              <a:t> </a:t>
            </a:r>
            <a:r>
              <a:rPr lang="en-US" sz="2400" dirty="0" err="1"/>
              <a:t>berkurang</a:t>
            </a:r>
            <a:r>
              <a:rPr lang="en-US" sz="2400" dirty="0"/>
              <a:t> </a:t>
            </a:r>
            <a:r>
              <a:rPr lang="en-US" sz="2400" dirty="0" err="1"/>
              <a:t>menurun</a:t>
            </a:r>
            <a:r>
              <a:rPr lang="en-US" sz="2400" dirty="0"/>
              <a:t> (</a:t>
            </a:r>
            <a:r>
              <a:rPr lang="en-US" sz="1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diminishing increment sort method</a:t>
            </a:r>
            <a:r>
              <a:rPr lang="en-US" sz="2400" dirty="0"/>
              <a:t>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/>
              <a:t>Shell sort (</a:t>
            </a:r>
            <a:r>
              <a:rPr lang="en-US" sz="2000" dirty="0" err="1"/>
              <a:t>pengembangan</a:t>
            </a:r>
            <a:r>
              <a:rPr lang="en-US" sz="2000" dirty="0"/>
              <a:t> insertion)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59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1671-7215-4DE3-99FF-0F286C7D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B46E-07ED-4704-B092-5C783D29F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suatu</a:t>
            </a:r>
            <a:r>
              <a:rPr lang="en-US" dirty="0"/>
              <a:t> data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pembacaan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b="1" i="1" dirty="0"/>
              <a:t>(retrieval information)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searching.</a:t>
            </a:r>
          </a:p>
          <a:p>
            <a:r>
              <a:rPr lang="en-US" b="1" i="1" dirty="0"/>
              <a:t>Searching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menelusuri</a:t>
            </a:r>
            <a:r>
              <a:rPr lang="en-US" dirty="0"/>
              <a:t> data-data </a:t>
            </a:r>
            <a:r>
              <a:rPr lang="en-US" dirty="0" err="1"/>
              <a:t>tersebut</a:t>
            </a:r>
            <a:r>
              <a:rPr lang="en-US" dirty="0"/>
              <a:t>.  </a:t>
            </a:r>
          </a:p>
          <a:p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array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juga pada file pada external storage.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1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3E55-3CA4-42E9-8402-A7116C5C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Deklarasi</a:t>
            </a:r>
            <a:r>
              <a:rPr lang="en-US" altLang="en-US" dirty="0"/>
              <a:t>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D69D3-C37E-4D93-8914-8B4C3B1FA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1987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Deklarasikan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 data[100];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int n; //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untuk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jumlah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data</a:t>
            </a:r>
          </a:p>
          <a:p>
            <a:endParaRPr lang="en-US" dirty="0"/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Tukar</a:t>
            </a:r>
            <a:r>
              <a:rPr lang="en-US" dirty="0"/>
              <a:t> 2 </a:t>
            </a:r>
            <a:r>
              <a:rPr lang="en-US" dirty="0" err="1"/>
              <a:t>Buah</a:t>
            </a:r>
            <a:r>
              <a:rPr lang="en-US" dirty="0"/>
              <a:t> Data (by reference):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tukar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(int *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a,int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*b){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int t=*a;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*a=*b;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*b=t;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77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43EF9-6A85-4F57-8709-22C4B623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Bubble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7190-5C92-4CEA-8A13-542ADBBDB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sorting </a:t>
            </a:r>
            <a:r>
              <a:rPr lang="en-US" dirty="0" err="1"/>
              <a:t>termudah</a:t>
            </a:r>
            <a:endParaRPr lang="en-US" dirty="0"/>
          </a:p>
          <a:p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“Bubble” </a:t>
            </a:r>
            <a:r>
              <a:rPr lang="en-US" dirty="0" err="1"/>
              <a:t>karena</a:t>
            </a:r>
            <a:r>
              <a:rPr lang="en-US" dirty="0"/>
              <a:t> proses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berangsur-angsur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/</a:t>
            </a: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posisinya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gelembung</a:t>
            </a:r>
            <a:r>
              <a:rPr lang="en-US" dirty="0"/>
              <a:t> yang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gelas</a:t>
            </a:r>
            <a:r>
              <a:rPr lang="en-US" dirty="0"/>
              <a:t> </a:t>
            </a:r>
            <a:r>
              <a:rPr lang="en-US" dirty="0" err="1"/>
              <a:t>bersoda</a:t>
            </a:r>
            <a:r>
              <a:rPr lang="en-US" dirty="0"/>
              <a:t>.</a:t>
            </a:r>
          </a:p>
          <a:p>
            <a:r>
              <a:rPr lang="en-US" dirty="0"/>
              <a:t>Bubble Sort </a:t>
            </a:r>
            <a:r>
              <a:rPr lang="en-US" dirty="0" err="1"/>
              <a:t>mengurutkan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06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7FAE-C0BA-417C-98B8-E6DCC05A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Bubble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01A5-FBE6-47DB-87B1-1C5E942B8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699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Pengurutan</a:t>
            </a:r>
            <a:r>
              <a:rPr lang="en-US" dirty="0"/>
              <a:t> Ascending :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ditukar</a:t>
            </a:r>
            <a:r>
              <a:rPr lang="en-US" dirty="0"/>
              <a:t>.</a:t>
            </a:r>
          </a:p>
          <a:p>
            <a:r>
              <a:rPr lang="en-US" dirty="0" err="1"/>
              <a:t>Pengurutan</a:t>
            </a:r>
            <a:r>
              <a:rPr lang="en-US" dirty="0"/>
              <a:t> Descending: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ditukar</a:t>
            </a:r>
            <a:r>
              <a:rPr lang="en-US" dirty="0"/>
              <a:t>.</a:t>
            </a:r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seolah-olah</a:t>
            </a:r>
            <a:r>
              <a:rPr lang="en-US" dirty="0"/>
              <a:t> </a:t>
            </a:r>
            <a:r>
              <a:rPr lang="en-US" dirty="0" err="1"/>
              <a:t>menggeser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per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pengurutannya</a:t>
            </a:r>
            <a:r>
              <a:rPr lang="en-US" dirty="0"/>
              <a:t>, </a:t>
            </a:r>
            <a:r>
              <a:rPr lang="en-US" dirty="0" err="1"/>
              <a:t>asc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desc.</a:t>
            </a:r>
          </a:p>
          <a:p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proses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bubble sort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mengulangi</a:t>
            </a:r>
            <a:r>
              <a:rPr lang="en-US" dirty="0"/>
              <a:t> proses,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seterusnya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n-1.</a:t>
            </a:r>
          </a:p>
          <a:p>
            <a:r>
              <a:rPr lang="en-US" dirty="0"/>
              <a:t>Kapan </a:t>
            </a:r>
            <a:r>
              <a:rPr lang="en-US" dirty="0" err="1"/>
              <a:t>berhentinya</a:t>
            </a:r>
            <a:r>
              <a:rPr lang="en-US" dirty="0"/>
              <a:t>?  Bubble sort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array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diperiksa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pertukaran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tercapai</a:t>
            </a:r>
            <a:r>
              <a:rPr lang="en-US" dirty="0"/>
              <a:t> </a:t>
            </a:r>
            <a:r>
              <a:rPr lang="en-US" dirty="0" err="1"/>
              <a:t>perurutan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diinginkan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80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A07C-DB91-495C-A877-5F0F5AF1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96D3-68E6-4885-B14E-618EFD13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A3B96-6B37-4B0E-A0E5-E4414B27C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" y="1825625"/>
            <a:ext cx="3970338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ED22AB-64EE-4B0F-86F8-3FC2BD79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366900"/>
            <a:ext cx="75596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056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A07C-DB91-495C-A877-5F0F5AF1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96D3-68E6-4885-B14E-618EFD13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DA19085-A5CB-44A9-9D35-A34D5FFE5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25625"/>
            <a:ext cx="75596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97E5B0DA-EC0C-47E4-B87B-28047C4CE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130675"/>
            <a:ext cx="7704137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34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A07C-DB91-495C-A877-5F0F5AF1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96D3-68E6-4885-B14E-618EFD13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18A34BFC-6BD0-4795-B20B-161E44C72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97050"/>
            <a:ext cx="7993063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06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F1B2-CA07-41E6-92CE-01B53FCA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94082-BDFE-46D7-882A-8D5403F6B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Versi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Versi</a:t>
            </a:r>
            <a:r>
              <a:rPr lang="en-US" dirty="0"/>
              <a:t> 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04848B8-9BFE-4FCD-93B5-4B25A83E5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752" y="1942193"/>
            <a:ext cx="6855248" cy="176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933BEE3-7365-4117-A67B-A6CFA8AA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" y="4637768"/>
            <a:ext cx="7272337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106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7567-8C19-4F5A-8458-3261C259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Bubble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F64A0-4CFC-434C-AEBA-C4934DC80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prosedur</a:t>
            </a:r>
            <a:r>
              <a:rPr lang="en-US" altLang="en-US" dirty="0"/>
              <a:t> </a:t>
            </a:r>
            <a:r>
              <a:rPr lang="en-US" altLang="en-US" dirty="0" err="1"/>
              <a:t>diatas</a:t>
            </a:r>
            <a:r>
              <a:rPr lang="en-US" altLang="en-US" dirty="0"/>
              <a:t>,  data </a:t>
            </a:r>
            <a:r>
              <a:rPr lang="en-US" altLang="en-US" dirty="0" err="1"/>
              <a:t>terurut</a:t>
            </a:r>
            <a:r>
              <a:rPr lang="en-US" altLang="en-US" dirty="0"/>
              <a:t> naik (ascending),  </a:t>
            </a:r>
            <a:r>
              <a:rPr lang="en-US" altLang="en-US" dirty="0" err="1"/>
              <a:t>untuk</a:t>
            </a:r>
            <a:r>
              <a:rPr lang="en-US" altLang="en-US" dirty="0"/>
              <a:t>  </a:t>
            </a:r>
            <a:r>
              <a:rPr lang="en-US" altLang="en-US" dirty="0" err="1"/>
              <a:t>urut</a:t>
            </a:r>
            <a:r>
              <a:rPr lang="en-US" altLang="en-US" dirty="0"/>
              <a:t> </a:t>
            </a:r>
            <a:r>
              <a:rPr lang="en-US" altLang="en-US" dirty="0" err="1"/>
              <a:t>turun</a:t>
            </a:r>
            <a:r>
              <a:rPr lang="en-US" altLang="en-US" dirty="0"/>
              <a:t> (descending) </a:t>
            </a:r>
            <a:r>
              <a:rPr lang="en-US" altLang="en-US" dirty="0" err="1"/>
              <a:t>silahkan</a:t>
            </a:r>
            <a:r>
              <a:rPr lang="en-US" altLang="en-US" dirty="0"/>
              <a:t> </a:t>
            </a:r>
            <a:r>
              <a:rPr lang="en-US" altLang="en-US" dirty="0" err="1"/>
              <a:t>ubah</a:t>
            </a:r>
            <a:r>
              <a:rPr lang="en-US" altLang="en-US" dirty="0"/>
              <a:t> </a:t>
            </a:r>
            <a:r>
              <a:rPr lang="en-US" altLang="en-US" dirty="0" err="1"/>
              <a:t>bagian</a:t>
            </a:r>
            <a:r>
              <a:rPr lang="en-US" altLang="en-US" dirty="0"/>
              <a:t>: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" pitchFamily="49" charset="0"/>
              </a:rPr>
              <a:t>	</a:t>
            </a: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 (data[j]&lt;data[j-1]) </a:t>
            </a:r>
            <a:r>
              <a:rPr lang="en-US" altLang="en-US" sz="2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tukar</a:t>
            </a: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(&amp;data[j],&amp;data[j-1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]);</a:t>
            </a:r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Menjadi</a:t>
            </a:r>
            <a:r>
              <a:rPr lang="en-US" altLang="en-US" dirty="0"/>
              <a:t>: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" pitchFamily="49" charset="0"/>
              </a:rPr>
              <a:t>	</a:t>
            </a: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 (data[j]&gt;data[j-1]) </a:t>
            </a:r>
            <a:r>
              <a:rPr lang="en-US" altLang="en-US" sz="2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tukar</a:t>
            </a: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(&amp;data[j],&amp;data[j-1]);</a:t>
            </a:r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/>
              <a:t>“</a:t>
            </a:r>
            <a:r>
              <a:rPr lang="en-US" altLang="en-US" i="1" dirty="0">
                <a:solidFill>
                  <a:schemeClr val="accent2">
                    <a:lumMod val="50000"/>
                  </a:schemeClr>
                </a:solidFill>
              </a:rPr>
              <a:t>The bubble sort is an easy algorithm to program, but it is slower than many other sorts</a:t>
            </a:r>
            <a:r>
              <a:rPr lang="en-US" altLang="en-US" dirty="0"/>
              <a:t>”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77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DFCC-3D91-4052-B9A5-B4874660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Selection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5EE7D-3D68-4EB6-94F7-338C71B3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84833"/>
            <a:ext cx="7886700" cy="497316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sorting dan searching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proses,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diurutkan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dipertukarkan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array.</a:t>
            </a:r>
          </a:p>
          <a:p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putaran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dan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ditempatkan</a:t>
            </a:r>
            <a:r>
              <a:rPr lang="en-US" dirty="0"/>
              <a:t> di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(data[0]), pada </a:t>
            </a:r>
            <a:r>
              <a:rPr lang="en-US" dirty="0" err="1"/>
              <a:t>putaran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data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, dan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ditempatkan</a:t>
            </a:r>
            <a:r>
              <a:rPr lang="en-US" dirty="0"/>
              <a:t> di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(data[1]).</a:t>
            </a:r>
          </a:p>
          <a:p>
            <a:r>
              <a:rPr lang="en-US" dirty="0" err="1"/>
              <a:t>Selama</a:t>
            </a:r>
            <a:r>
              <a:rPr lang="en-US" dirty="0"/>
              <a:t> proses, </a:t>
            </a:r>
            <a:r>
              <a:rPr lang="en-US" dirty="0" err="1"/>
              <a:t>pembandingan</a:t>
            </a:r>
            <a:r>
              <a:rPr lang="en-US" dirty="0"/>
              <a:t> dan </a:t>
            </a:r>
            <a:r>
              <a:rPr lang="en-US" dirty="0" err="1"/>
              <a:t>pengubahan</a:t>
            </a:r>
            <a:r>
              <a:rPr lang="en-US" dirty="0"/>
              <a:t> </a:t>
            </a:r>
            <a:r>
              <a:rPr lang="en-US" b="1" dirty="0" err="1"/>
              <a:t>hanya</a:t>
            </a:r>
            <a:r>
              <a:rPr lang="en-US" b="1" dirty="0"/>
              <a:t> </a:t>
            </a:r>
            <a:r>
              <a:rPr lang="en-US" b="1" dirty="0" err="1"/>
              <a:t>dilakukan</a:t>
            </a:r>
            <a:r>
              <a:rPr lang="en-US" b="1" dirty="0"/>
              <a:t> pada </a:t>
            </a:r>
            <a:r>
              <a:rPr lang="en-US" b="1" dirty="0" err="1"/>
              <a:t>indeks</a:t>
            </a:r>
            <a:r>
              <a:rPr lang="en-US" b="1" dirty="0"/>
              <a:t> </a:t>
            </a:r>
            <a:r>
              <a:rPr lang="en-US" dirty="0" err="1"/>
              <a:t>pembanding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pertukaran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pada </a:t>
            </a:r>
            <a:r>
              <a:rPr lang="en-US" b="1" dirty="0" err="1"/>
              <a:t>akhir</a:t>
            </a:r>
            <a:r>
              <a:rPr lang="en-US" dirty="0"/>
              <a:t> proses.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60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DFCC-3D91-4052-B9A5-B4874660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Selection Sort</a:t>
            </a:r>
            <a:endParaRPr lang="en-US" dirty="0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C565F96F-996C-4BD8-B410-BDDE0EF47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97" y="1700213"/>
            <a:ext cx="29051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D0056212-0A81-4879-851F-EC3808E4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47" y="1773238"/>
            <a:ext cx="29432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extLst>
              <a:ext uri="{FF2B5EF4-FFF2-40B4-BE49-F238E27FC236}">
                <a16:creationId xmlns:a16="http://schemas.microsoft.com/office/drawing/2014/main" id="{ED4AF607-7BC2-4890-AA34-04023D989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47" y="3284538"/>
            <a:ext cx="291465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9B748181-0D7F-4D77-A629-9C6D7A0B3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722" y="2997200"/>
            <a:ext cx="29051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07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D370-F9DC-4BF2-AB88-7816BAF0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Sequential Search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3CA3-1CE1-42F8-A477-CE7F26750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array ( 1 </a:t>
            </a:r>
            <a:r>
              <a:rPr lang="en-US" dirty="0" err="1"/>
              <a:t>dimensi</a:t>
            </a:r>
            <a:r>
              <a:rPr lang="en-US" dirty="0"/>
              <a:t> )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menelusuri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array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data-data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perlu</a:t>
            </a:r>
            <a:r>
              <a:rPr lang="en-US" b="1" dirty="0"/>
              <a:t> </a:t>
            </a:r>
            <a:r>
              <a:rPr lang="en-US" dirty="0" err="1"/>
              <a:t>diurutkan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</a:t>
            </a:r>
          </a:p>
          <a:p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(best case)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data yang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di </a:t>
            </a:r>
            <a:r>
              <a:rPr lang="en-US" dirty="0" err="1"/>
              <a:t>indeks</a:t>
            </a:r>
            <a:r>
              <a:rPr lang="en-US" dirty="0"/>
              <a:t> array </a:t>
            </a:r>
            <a:r>
              <a:rPr lang="en-US" dirty="0" err="1"/>
              <a:t>terdepan</a:t>
            </a:r>
            <a:r>
              <a:rPr lang="en-US" dirty="0"/>
              <a:t> (</a:t>
            </a:r>
            <a:r>
              <a:rPr lang="en-US" dirty="0" err="1"/>
              <a:t>elemen</a:t>
            </a:r>
            <a:r>
              <a:rPr lang="en-US" dirty="0"/>
              <a:t> array </a:t>
            </a:r>
            <a:r>
              <a:rPr lang="en-US" dirty="0" err="1"/>
              <a:t>pertama</a:t>
            </a:r>
            <a:r>
              <a:rPr lang="en-US" dirty="0"/>
              <a:t>)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sebentar</a:t>
            </a:r>
            <a:r>
              <a:rPr lang="en-US" dirty="0"/>
              <a:t> (minimal).</a:t>
            </a:r>
          </a:p>
          <a:p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terburuk</a:t>
            </a:r>
            <a:r>
              <a:rPr lang="en-US" dirty="0"/>
              <a:t> (worst case)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data yang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di </a:t>
            </a:r>
            <a:r>
              <a:rPr lang="en-US" dirty="0" err="1"/>
              <a:t>indeks</a:t>
            </a:r>
            <a:r>
              <a:rPr lang="en-US" dirty="0"/>
              <a:t> array </a:t>
            </a:r>
            <a:r>
              <a:rPr lang="en-US" dirty="0" err="1"/>
              <a:t>terakhir</a:t>
            </a:r>
            <a:r>
              <a:rPr lang="en-US" dirty="0"/>
              <a:t> (</a:t>
            </a:r>
            <a:r>
              <a:rPr lang="en-US" dirty="0" err="1"/>
              <a:t>elemen</a:t>
            </a:r>
            <a:r>
              <a:rPr lang="en-US" dirty="0"/>
              <a:t> array </a:t>
            </a:r>
            <a:r>
              <a:rPr lang="en-US" dirty="0" err="1"/>
              <a:t>terakhir</a:t>
            </a:r>
            <a:r>
              <a:rPr lang="en-US" dirty="0"/>
              <a:t>)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/>
              <a:t>sangat</a:t>
            </a:r>
            <a:r>
              <a:rPr lang="en-US" dirty="0"/>
              <a:t> lama (</a:t>
            </a:r>
            <a:r>
              <a:rPr lang="en-US" dirty="0" err="1"/>
              <a:t>maksimal</a:t>
            </a:r>
            <a:r>
              <a:rPr lang="en-US" dirty="0"/>
              <a:t>).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1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DFCC-3D91-4052-B9A5-B4874660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Selection Sort</a:t>
            </a:r>
            <a:endParaRPr lang="en-US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D9E5043E-CF4A-4F4E-910E-DE0CAA5FD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" y="2475248"/>
            <a:ext cx="7559675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698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DFCC-3D91-4052-B9A5-B4874660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Insertion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6B813-3A62-4062-ABF1-5410D9A2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orang </a:t>
            </a:r>
            <a:r>
              <a:rPr lang="en-US" b="1" dirty="0" err="1"/>
              <a:t>mengurutkan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, </a:t>
            </a:r>
            <a:r>
              <a:rPr lang="en-US" dirty="0" err="1"/>
              <a:t>selembar</a:t>
            </a:r>
            <a:r>
              <a:rPr lang="en-US" dirty="0"/>
              <a:t> demi </a:t>
            </a:r>
            <a:r>
              <a:rPr lang="en-US" dirty="0" err="1"/>
              <a:t>selembar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dan </a:t>
            </a:r>
            <a:r>
              <a:rPr lang="en-US" b="1" dirty="0" err="1"/>
              <a:t>disisipkan</a:t>
            </a:r>
            <a:r>
              <a:rPr lang="en-US" dirty="0"/>
              <a:t> (insert)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yang </a:t>
            </a:r>
            <a:r>
              <a:rPr lang="en-US" dirty="0" err="1"/>
              <a:t>seharusnya</a:t>
            </a:r>
            <a:r>
              <a:rPr lang="en-US" dirty="0"/>
              <a:t>.</a:t>
            </a:r>
          </a:p>
          <a:p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ke-2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terakhir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data yang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kecil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ditempatkan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b="1" dirty="0" err="1"/>
              <a:t>diinsert</a:t>
            </a:r>
            <a:r>
              <a:rPr lang="en-US" b="1" dirty="0"/>
              <a:t>) </a:t>
            </a:r>
            <a:r>
              <a:rPr lang="en-US" dirty="0" err="1"/>
              <a:t>diposisi</a:t>
            </a:r>
            <a:r>
              <a:rPr lang="en-US" dirty="0"/>
              <a:t> yang </a:t>
            </a:r>
            <a:r>
              <a:rPr lang="en-US" dirty="0" err="1"/>
              <a:t>seharusnya</a:t>
            </a:r>
            <a:r>
              <a:rPr lang="en-US" dirty="0"/>
              <a:t>.</a:t>
            </a:r>
          </a:p>
          <a:p>
            <a:r>
              <a:rPr lang="en-US" dirty="0"/>
              <a:t>Pada </a:t>
            </a:r>
            <a:r>
              <a:rPr lang="en-US" dirty="0" err="1"/>
              <a:t>penyisipan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lain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bergeser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65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DFCC-3D91-4052-B9A5-B4874660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Insertion Sort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452CD9-DE5A-47D0-867A-608143FD8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0017420-DAF0-42D7-B3E4-5C5AD1191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00213"/>
            <a:ext cx="351472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5779776-DD41-4693-8149-4AF1BE416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700213"/>
            <a:ext cx="410527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170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DFCC-3D91-4052-B9A5-B4874660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Insertion Sort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452CD9-DE5A-47D0-867A-608143FD8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7759B46B-1167-4EE0-B5D3-CE042BE50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719" y="1825625"/>
            <a:ext cx="4182711" cy="382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06467DC3-53CB-4829-B022-81C9F698E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44" y="1695541"/>
            <a:ext cx="3455987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33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876B-B0C8-4F14-9F57-C59A7D9E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29543"/>
            <a:ext cx="788670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9236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516F-7AE1-402C-A27B-FF4EA073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Sequential Search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F0B1-F54A-4836-B068-E1B1B9202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3526"/>
            <a:ext cx="7886700" cy="484563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 err="1"/>
              <a:t>Misalnya</a:t>
            </a:r>
            <a:r>
              <a:rPr lang="en-US" altLang="en-US" dirty="0"/>
              <a:t> </a:t>
            </a:r>
            <a:r>
              <a:rPr lang="en-US" altLang="en-US" dirty="0" err="1"/>
              <a:t>terdapat</a:t>
            </a:r>
            <a:r>
              <a:rPr lang="en-US" altLang="en-US" dirty="0"/>
              <a:t> array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dimensi</a:t>
            </a:r>
            <a:r>
              <a:rPr lang="en-US" altLang="en-US" dirty="0"/>
              <a:t> </a:t>
            </a:r>
            <a:r>
              <a:rPr lang="en-US" altLang="en-US" dirty="0" err="1"/>
              <a:t>sebagai</a:t>
            </a:r>
            <a:r>
              <a:rPr lang="en-US" altLang="en-US" dirty="0"/>
              <a:t> </a:t>
            </a:r>
            <a:r>
              <a:rPr lang="en-US" altLang="en-US" dirty="0" err="1"/>
              <a:t>berikut</a:t>
            </a:r>
            <a:r>
              <a:rPr lang="en-US" altLang="en-US" dirty="0"/>
              <a:t>: 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 marL="0" indent="0">
              <a:lnSpc>
                <a:spcPct val="80000"/>
              </a:lnSpc>
              <a:buNone/>
            </a:pPr>
            <a:endParaRPr lang="en-US" altLang="en-US" dirty="0"/>
          </a:p>
          <a:p>
            <a:pPr marL="0" indent="0">
              <a:lnSpc>
                <a:spcPct val="80000"/>
              </a:lnSpc>
              <a:buNone/>
            </a:pPr>
            <a:endParaRPr lang="en-US" altLang="en-US" dirty="0"/>
          </a:p>
          <a:p>
            <a:pPr marL="0" indent="0">
              <a:lnSpc>
                <a:spcPct val="80000"/>
              </a:lnSpc>
              <a:buNone/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 err="1"/>
              <a:t>Kemudian</a:t>
            </a:r>
            <a:r>
              <a:rPr lang="en-US" altLang="en-US" dirty="0"/>
              <a:t> program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meminta</a:t>
            </a:r>
            <a:r>
              <a:rPr lang="en-US" altLang="en-US" dirty="0"/>
              <a:t> data yang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dicari</a:t>
            </a:r>
            <a:r>
              <a:rPr lang="en-US" altLang="en-US" dirty="0"/>
              <a:t>, </a:t>
            </a:r>
            <a:r>
              <a:rPr lang="en-US" altLang="en-US" dirty="0" err="1"/>
              <a:t>misalnya</a:t>
            </a:r>
            <a:r>
              <a:rPr lang="en-US" altLang="en-US" dirty="0"/>
              <a:t> </a:t>
            </a:r>
            <a:r>
              <a:rPr lang="en-US" altLang="en-US" b="1" dirty="0"/>
              <a:t>6</a:t>
            </a:r>
            <a:r>
              <a:rPr lang="en-US" altLang="en-US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dirty="0" err="1"/>
              <a:t>ada</a:t>
            </a:r>
            <a:r>
              <a:rPr lang="en-US" altLang="en-US" dirty="0"/>
              <a:t>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ditampilkan</a:t>
            </a:r>
            <a:r>
              <a:rPr lang="en-US" altLang="en-US" dirty="0"/>
              <a:t> </a:t>
            </a:r>
            <a:r>
              <a:rPr lang="en-US" altLang="en-US" dirty="0" err="1"/>
              <a:t>tulisan</a:t>
            </a:r>
            <a:r>
              <a:rPr lang="en-US" altLang="en-US" dirty="0"/>
              <a:t> “ADA”, </a:t>
            </a:r>
            <a:r>
              <a:rPr lang="en-US" altLang="en-US" dirty="0" err="1"/>
              <a:t>sedangkan</a:t>
            </a:r>
            <a:r>
              <a:rPr lang="en-US" altLang="en-US" dirty="0"/>
              <a:t> </a:t>
            </a: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ada</a:t>
            </a:r>
            <a:r>
              <a:rPr lang="en-US" altLang="en-US" dirty="0"/>
              <a:t>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ditampilkan</a:t>
            </a:r>
            <a:r>
              <a:rPr lang="en-US" altLang="en-US" dirty="0"/>
              <a:t> </a:t>
            </a:r>
            <a:r>
              <a:rPr lang="en-US" altLang="en-US" dirty="0" err="1"/>
              <a:t>tulisan</a:t>
            </a:r>
            <a:r>
              <a:rPr lang="en-US" altLang="en-US" dirty="0"/>
              <a:t> “TIDAK ADA”.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846EA-3307-4506-B6C2-AAA22355B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2" y="2198597"/>
            <a:ext cx="5220356" cy="220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7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A6CE-8DA5-4209-8C15-C51FBF94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Contoh</a:t>
            </a:r>
            <a:r>
              <a:rPr lang="en-US" altLang="en-US" dirty="0"/>
              <a:t>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9C352-1862-4B98-9739-9BC5D30EA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3527D-2069-45D5-B1E8-49A06E5F1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"/>
          <a:stretch/>
        </p:blipFill>
        <p:spPr bwMode="auto">
          <a:xfrm>
            <a:off x="628650" y="1690689"/>
            <a:ext cx="7575126" cy="33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C48EEC-940F-484C-8C4B-1EA027F37B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8" r="6589" b="25616"/>
          <a:stretch/>
        </p:blipFill>
        <p:spPr bwMode="auto">
          <a:xfrm>
            <a:off x="893528" y="5338250"/>
            <a:ext cx="3093344" cy="53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631AD5-EB1C-45DE-A48F-025D1742B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5" r="8967" b="27378"/>
          <a:stretch/>
        </p:blipFill>
        <p:spPr bwMode="auto">
          <a:xfrm>
            <a:off x="4205053" y="5338250"/>
            <a:ext cx="3998723" cy="53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92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EC8F-373E-4C5E-B502-C665DD0D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11AE2-E1C2-44FD-85F7-3DCBA8D85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de-DE" altLang="en-US" dirty="0"/>
              <a:t>Program menggunakan sebuah variabel flag yang berguna untuk menadai ada atau tidaknya data yang dicari dalam array data.  Hanya bernilai 0 atau 1.</a:t>
            </a:r>
          </a:p>
          <a:p>
            <a:pPr>
              <a:lnSpc>
                <a:spcPct val="80000"/>
              </a:lnSpc>
            </a:pPr>
            <a:r>
              <a:rPr lang="de-DE" altLang="en-US" dirty="0"/>
              <a:t>Flag pertama kali diinisialiasasi dengan nilai 0.</a:t>
            </a:r>
          </a:p>
          <a:p>
            <a:pPr>
              <a:lnSpc>
                <a:spcPct val="80000"/>
              </a:lnSpc>
            </a:pPr>
            <a:r>
              <a:rPr lang="de-DE" altLang="en-US" dirty="0"/>
              <a:t>Jika ditemukan, maka flag akan diset menjadi 1, jika tidak ada maka flag akan tetap bernilai 0.</a:t>
            </a:r>
          </a:p>
          <a:p>
            <a:pPr>
              <a:lnSpc>
                <a:spcPct val="80000"/>
              </a:lnSpc>
            </a:pPr>
            <a:r>
              <a:rPr lang="de-DE" altLang="en-US" dirty="0"/>
              <a:t>Semua elemen array data akan dibandingkan satu persatu dengan data yang dicari dan diinputkan oleh user.</a:t>
            </a:r>
            <a:r>
              <a:rPr lang="en-US" altLang="en-US" dirty="0"/>
              <a:t> </a:t>
            </a:r>
          </a:p>
          <a:p>
            <a:pPr>
              <a:lnSpc>
                <a:spcPct val="80000"/>
              </a:lnSpc>
            </a:pPr>
            <a:r>
              <a:rPr lang="de-DE" altLang="en-US" b="1" dirty="0"/>
              <a:t>Question</a:t>
            </a:r>
            <a:r>
              <a:rPr lang="de-DE" altLang="en-US" dirty="0"/>
              <a:t>: Bagaimana jika data yang dicari ditemukan dan ditanyakan terletak di indeks ke berapa?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5E14-48A9-471C-A310-53BC6509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So...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E869-4C64-4524-96FA-A670B8FDB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sz="2400" b="1" dirty="0"/>
              <a:t>Problem: </a:t>
            </a:r>
            <a:r>
              <a:rPr lang="de-DE" altLang="en-US" sz="2400" dirty="0"/>
              <a:t>Apakah cara di atas efisien?  </a:t>
            </a:r>
            <a:r>
              <a:rPr lang="en-US" altLang="en-US" sz="2400" dirty="0" err="1"/>
              <a:t>Jika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datanya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ada</a:t>
            </a:r>
            <a:r>
              <a:rPr lang="en-US" altLang="en-US" sz="2400" dirty="0"/>
              <a:t> 10000 dan </a:t>
            </a:r>
            <a:r>
              <a:rPr lang="en-US" altLang="en-US" sz="2400" dirty="0" err="1"/>
              <a:t>semua</a:t>
            </a:r>
            <a:r>
              <a:rPr lang="en-US" altLang="en-US" sz="2400" dirty="0"/>
              <a:t> data </a:t>
            </a:r>
            <a:r>
              <a:rPr lang="en-US" altLang="en-US" sz="2400" dirty="0" err="1"/>
              <a:t>dipastikan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unik</a:t>
            </a:r>
            <a:r>
              <a:rPr lang="en-US" altLang="en-US" sz="2400" dirty="0"/>
              <a:t>?</a:t>
            </a:r>
            <a:endParaRPr lang="en-US" altLang="en-US" sz="2400" b="1" dirty="0"/>
          </a:p>
          <a:p>
            <a:r>
              <a:rPr lang="en-US" altLang="en-US" sz="2400" b="1" dirty="0"/>
              <a:t>Solution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meningkatkan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efisiensi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seharusnya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jika</a:t>
            </a:r>
            <a:r>
              <a:rPr lang="en-US" altLang="en-US" sz="2400" dirty="0"/>
              <a:t> data yang </a:t>
            </a:r>
            <a:r>
              <a:rPr lang="en-US" altLang="en-US" sz="2400" dirty="0" err="1"/>
              <a:t>dicari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sudah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ditemukan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maka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perulangan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harus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dihentikan</a:t>
            </a:r>
            <a:r>
              <a:rPr lang="en-US" altLang="en-US" sz="2400" dirty="0"/>
              <a:t>!</a:t>
            </a:r>
            <a:endParaRPr lang="en-US" altLang="en-US" sz="2400" b="1" dirty="0"/>
          </a:p>
          <a:p>
            <a:pPr lvl="1"/>
            <a:r>
              <a:rPr lang="en-US" altLang="en-US" sz="2000" b="1" dirty="0"/>
              <a:t>Hint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Gunakan</a:t>
            </a:r>
            <a:r>
              <a:rPr lang="en-US" altLang="en-US" sz="2000" dirty="0"/>
              <a:t> </a:t>
            </a:r>
            <a:r>
              <a:rPr lang="en-US" altLang="en-US" sz="2000" b="1" dirty="0"/>
              <a:t>break</a:t>
            </a:r>
            <a:r>
              <a:rPr lang="en-US" altLang="en-US" sz="2000" dirty="0"/>
              <a:t>!</a:t>
            </a:r>
            <a:endParaRPr lang="en-US" altLang="en-US" sz="2000" b="1" dirty="0"/>
          </a:p>
          <a:p>
            <a:r>
              <a:rPr lang="en-US" altLang="en-US" sz="2400" b="1" dirty="0"/>
              <a:t>Question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Bagaimana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menghitung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berapa</a:t>
            </a:r>
            <a:r>
              <a:rPr lang="en-US" altLang="en-US" sz="2400" dirty="0"/>
              <a:t> data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array yang </a:t>
            </a:r>
            <a:r>
              <a:rPr lang="en-US" altLang="en-US" sz="2400" dirty="0" err="1"/>
              <a:t>tidak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unik</a:t>
            </a:r>
            <a:r>
              <a:rPr lang="en-US" altLang="en-US" sz="2400" dirty="0"/>
              <a:t>, yang </a:t>
            </a:r>
            <a:r>
              <a:rPr lang="en-US" altLang="en-US" sz="2400" dirty="0" err="1"/>
              <a:t>nilainya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data yang </a:t>
            </a:r>
            <a:r>
              <a:rPr lang="en-US" altLang="en-US" sz="2400" dirty="0" err="1"/>
              <a:t>dicari</a:t>
            </a:r>
            <a:r>
              <a:rPr lang="en-US" altLang="en-US" sz="2400" dirty="0"/>
              <a:t> oleh user?</a:t>
            </a:r>
            <a:endParaRPr lang="en-US" altLang="en-US" sz="2400" b="1" dirty="0"/>
          </a:p>
          <a:p>
            <a:pPr lvl="1"/>
            <a:r>
              <a:rPr lang="en-US" altLang="en-US" sz="2000" b="1" dirty="0"/>
              <a:t>Hint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Gunakan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variabel</a:t>
            </a:r>
            <a:r>
              <a:rPr lang="en-US" altLang="en-US" sz="2000" dirty="0"/>
              <a:t> counter yang </a:t>
            </a:r>
            <a:r>
              <a:rPr lang="en-US" altLang="en-US" sz="2000" dirty="0" err="1"/>
              <a:t>nilainya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selalu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bertambah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jika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ada</a:t>
            </a:r>
            <a:r>
              <a:rPr lang="en-US" altLang="en-US" sz="2000" dirty="0"/>
              <a:t> data yang </a:t>
            </a:r>
            <a:r>
              <a:rPr lang="en-US" altLang="en-US" sz="2000" dirty="0" err="1"/>
              <a:t>ditemukan</a:t>
            </a:r>
            <a:r>
              <a:rPr lang="en-US" altLang="en-US" sz="2000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34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4E25-B28A-4A95-8B8B-92F65DF2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2C021-916E-4A1B-BCC2-891CEEDDD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14296-E894-4E64-82BF-067983917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"/>
          <a:stretch/>
        </p:blipFill>
        <p:spPr bwMode="auto">
          <a:xfrm>
            <a:off x="628650" y="1620077"/>
            <a:ext cx="7601388" cy="361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1A75DC-9A0B-44B3-A780-A871BD791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8"/>
          <a:stretch/>
        </p:blipFill>
        <p:spPr bwMode="auto">
          <a:xfrm>
            <a:off x="1247994" y="5474074"/>
            <a:ext cx="6362700" cy="117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77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5274-0CD0-4EE9-B512-3A768A87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Sequential Search with Sentinel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CF931-BE56-4785-9208-C58C4425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Perhatikan</a:t>
            </a:r>
            <a:r>
              <a:rPr lang="en-US" dirty="0"/>
              <a:t> array data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Terdapat</a:t>
            </a:r>
            <a:r>
              <a:rPr lang="en-US" dirty="0"/>
              <a:t> 6 </a:t>
            </a:r>
            <a:r>
              <a:rPr lang="en-US" dirty="0" err="1"/>
              <a:t>buah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array (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0 s/d 5) dan </a:t>
            </a:r>
            <a:r>
              <a:rPr lang="en-US" dirty="0" err="1"/>
              <a:t>terdapat</a:t>
            </a:r>
            <a:r>
              <a:rPr lang="en-US" dirty="0"/>
              <a:t> 1 </a:t>
            </a:r>
            <a:r>
              <a:rPr lang="en-US" dirty="0" err="1"/>
              <a:t>indeks</a:t>
            </a:r>
            <a:r>
              <a:rPr lang="en-US" dirty="0"/>
              <a:t> array </a:t>
            </a:r>
            <a:r>
              <a:rPr lang="en-US" dirty="0" err="1"/>
              <a:t>tambahan</a:t>
            </a:r>
            <a:r>
              <a:rPr lang="en-US" dirty="0"/>
              <a:t> (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6)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data (</a:t>
            </a:r>
            <a:r>
              <a:rPr lang="en-US" dirty="0" err="1"/>
              <a:t>disebut</a:t>
            </a:r>
            <a:r>
              <a:rPr lang="en-US" dirty="0"/>
              <a:t> sentinel)</a:t>
            </a:r>
          </a:p>
          <a:p>
            <a:r>
              <a:rPr lang="en-US" dirty="0"/>
              <a:t>Array pada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6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agar </a:t>
            </a:r>
            <a:r>
              <a:rPr lang="en-US" dirty="0" err="1"/>
              <a:t>indeks</a:t>
            </a:r>
            <a:r>
              <a:rPr lang="en-US" dirty="0"/>
              <a:t> data </a:t>
            </a:r>
            <a:r>
              <a:rPr lang="en-US" dirty="0" err="1"/>
              <a:t>berada</a:t>
            </a:r>
            <a:r>
              <a:rPr lang="en-US" dirty="0"/>
              <a:t> pada </a:t>
            </a:r>
            <a:r>
              <a:rPr lang="en-US" dirty="0" err="1"/>
              <a:t>indeks</a:t>
            </a:r>
            <a:r>
              <a:rPr lang="en-US" dirty="0"/>
              <a:t> 0 s/d 5 </a:t>
            </a:r>
            <a:r>
              <a:rPr lang="en-US" dirty="0" err="1"/>
              <a:t>saja</a:t>
            </a:r>
            <a:r>
              <a:rPr lang="en-US" dirty="0"/>
              <a:t>. 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array </a:t>
            </a:r>
            <a:r>
              <a:rPr lang="en-US" dirty="0" err="1"/>
              <a:t>indeks</a:t>
            </a:r>
            <a:r>
              <a:rPr lang="en-US" dirty="0"/>
              <a:t> yang ke-6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data TIDAK ADA,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ke-6, </a:t>
            </a:r>
            <a:r>
              <a:rPr lang="en-US" dirty="0" err="1"/>
              <a:t>maka</a:t>
            </a:r>
            <a:r>
              <a:rPr lang="en-US" dirty="0"/>
              <a:t> data ADA.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4BBAB71-6567-44B0-B7AD-6C13A8973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88" y="2348851"/>
            <a:ext cx="5424112" cy="143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1378</Words>
  <Application>Microsoft Office PowerPoint</Application>
  <PresentationFormat>On-screen Show (4:3)</PresentationFormat>
  <Paragraphs>203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Courier</vt:lpstr>
      <vt:lpstr>Rockwell</vt:lpstr>
      <vt:lpstr>Times New Roman</vt:lpstr>
      <vt:lpstr>Office Theme</vt:lpstr>
      <vt:lpstr>Equation</vt:lpstr>
      <vt:lpstr>Searching &amp; Sorting</vt:lpstr>
      <vt:lpstr>Searching</vt:lpstr>
      <vt:lpstr>Sequential Search </vt:lpstr>
      <vt:lpstr>Sequential Search (2)</vt:lpstr>
      <vt:lpstr>Contoh Program</vt:lpstr>
      <vt:lpstr>Contoh Program</vt:lpstr>
      <vt:lpstr>So... ?</vt:lpstr>
      <vt:lpstr>Contoh Program</vt:lpstr>
      <vt:lpstr>Sequential Search with Sentinel</vt:lpstr>
      <vt:lpstr>Contoh Program</vt:lpstr>
      <vt:lpstr>Binary Search</vt:lpstr>
      <vt:lpstr>Binary Search</vt:lpstr>
      <vt:lpstr>Binary Search</vt:lpstr>
      <vt:lpstr>Interpolation Search</vt:lpstr>
      <vt:lpstr>Case Study</vt:lpstr>
      <vt:lpstr>Case Study</vt:lpstr>
      <vt:lpstr>Contoh Program</vt:lpstr>
      <vt:lpstr>Sorting</vt:lpstr>
      <vt:lpstr>Metode Pengurutan Data</vt:lpstr>
      <vt:lpstr>Deklarasi Array</vt:lpstr>
      <vt:lpstr>Bubble Sort</vt:lpstr>
      <vt:lpstr>Bubble Sort</vt:lpstr>
      <vt:lpstr>Bubble Sort</vt:lpstr>
      <vt:lpstr>Bubble Sort</vt:lpstr>
      <vt:lpstr>Bubble Sort</vt:lpstr>
      <vt:lpstr>Code bubble sort</vt:lpstr>
      <vt:lpstr>Bubble Sort</vt:lpstr>
      <vt:lpstr>Selection Sort</vt:lpstr>
      <vt:lpstr>Selection Sort</vt:lpstr>
      <vt:lpstr>Selection Sort</vt:lpstr>
      <vt:lpstr>Insertion Sort</vt:lpstr>
      <vt:lpstr>Insertion Sort</vt:lpstr>
      <vt:lpstr>Insertion Sort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fawwaz</dc:creator>
  <cp:lastModifiedBy>fawwaz</cp:lastModifiedBy>
  <cp:revision>13</cp:revision>
  <dcterms:created xsi:type="dcterms:W3CDTF">2018-11-19T02:14:20Z</dcterms:created>
  <dcterms:modified xsi:type="dcterms:W3CDTF">2018-11-29T02:05:00Z</dcterms:modified>
</cp:coreProperties>
</file>