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0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78" r:id="rId26"/>
    <p:sldId id="281" r:id="rId27"/>
    <p:sldId id="282" r:id="rId28"/>
    <p:sldId id="283" r:id="rId29"/>
    <p:sldId id="284" r:id="rId30"/>
    <p:sldId id="615" r:id="rId31"/>
    <p:sldId id="616" r:id="rId32"/>
    <p:sldId id="617" r:id="rId33"/>
    <p:sldId id="618" r:id="rId34"/>
    <p:sldId id="619" r:id="rId35"/>
    <p:sldId id="620" r:id="rId36"/>
    <p:sldId id="621" r:id="rId37"/>
    <p:sldId id="622" r:id="rId38"/>
    <p:sldId id="623" r:id="rId39"/>
    <p:sldId id="624" r:id="rId40"/>
    <p:sldId id="625" r:id="rId41"/>
    <p:sldId id="626" r:id="rId42"/>
    <p:sldId id="627" r:id="rId43"/>
    <p:sldId id="62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4744-5A41-4E18-BA4A-9B2F3A3C6D1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BB0-6168-4E4F-BA74-CCD87B63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2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4744-5A41-4E18-BA4A-9B2F3A3C6D1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BB0-6168-4E4F-BA74-CCD87B63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4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4744-5A41-4E18-BA4A-9B2F3A3C6D1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BB0-6168-4E4F-BA74-CCD87B63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9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4744-5A41-4E18-BA4A-9B2F3A3C6D1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BB0-6168-4E4F-BA74-CCD87B63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1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4744-5A41-4E18-BA4A-9B2F3A3C6D1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BB0-6168-4E4F-BA74-CCD87B63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1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4744-5A41-4E18-BA4A-9B2F3A3C6D1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BB0-6168-4E4F-BA74-CCD87B63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5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4744-5A41-4E18-BA4A-9B2F3A3C6D1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BB0-6168-4E4F-BA74-CCD87B63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8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4744-5A41-4E18-BA4A-9B2F3A3C6D1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BB0-6168-4E4F-BA74-CCD87B63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5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4744-5A41-4E18-BA4A-9B2F3A3C6D1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BB0-6168-4E4F-BA74-CCD87B63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4744-5A41-4E18-BA4A-9B2F3A3C6D1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BB0-6168-4E4F-BA74-CCD87B63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8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4744-5A41-4E18-BA4A-9B2F3A3C6D1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BB0-6168-4E4F-BA74-CCD87B63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5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04744-5A41-4E18-BA4A-9B2F3A3C6D1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C1BB0-6168-4E4F-BA74-CCD87B63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7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5050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61C0-C406-45EB-9AEB-B522C5193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265" y="4029454"/>
            <a:ext cx="7772400" cy="1094309"/>
          </a:xfrm>
        </p:spPr>
        <p:txBody>
          <a:bodyPr/>
          <a:lstStyle/>
          <a:p>
            <a:r>
              <a:rPr lang="en-US" dirty="0">
                <a:solidFill>
                  <a:srgbClr val="FF5050"/>
                </a:solidFill>
                <a:latin typeface="Rockwell" panose="02060603020205020403" pitchFamily="18" charset="0"/>
              </a:rPr>
              <a:t>Graph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97667-CFBB-4E8C-B577-36FAFB919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202238"/>
            <a:ext cx="6858000" cy="1655762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AA26E4-5CBF-4282-A336-998CCD779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65" y="1123784"/>
            <a:ext cx="2905670" cy="290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77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6ED0-9E25-4858-BED2-9D5DB0B0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7FD0-CB38-43C3-B47F-8EE296BF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 dirty="0">
                <a:solidFill>
                  <a:srgbClr val="FF5050"/>
                </a:solidFill>
                <a:ea typeface="Angsana New" panose="02020603050405020304" pitchFamily="18" charset="-34"/>
                <a:cs typeface="Angsana New" panose="02020603050405020304" pitchFamily="18" charset="-34"/>
              </a:rPr>
              <a:t>Undirected graph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merupakan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graf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yang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garis-garisnya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tidak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memiliki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arah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. </a:t>
            </a:r>
            <a:r>
              <a:rPr lang="en-US" altLang="en-US" dirty="0" err="1"/>
              <a:t>Garis</a:t>
            </a:r>
            <a:r>
              <a:rPr lang="en-US" altLang="en-US" dirty="0"/>
              <a:t> pada undirected graph 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b="1" u="sng" dirty="0">
                <a:solidFill>
                  <a:srgbClr val="FF5050"/>
                </a:solidFill>
              </a:rPr>
              <a:t>edge</a:t>
            </a:r>
            <a:r>
              <a:rPr lang="en-US" altLang="en-US" dirty="0"/>
              <a:t>.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altLang="en-US" dirty="0"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" name="Picture 18" descr="Fig11-01">
            <a:extLst>
              <a:ext uri="{FF2B5EF4-FFF2-40B4-BE49-F238E27FC236}">
                <a16:creationId xmlns:a16="http://schemas.microsoft.com/office/drawing/2014/main" id="{CAC709D6-320E-4DB5-9E63-17DF4B68E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11" t="-343" r="8261" b="19433"/>
          <a:stretch/>
        </p:blipFill>
        <p:spPr bwMode="auto">
          <a:xfrm>
            <a:off x="2893326" y="3270913"/>
            <a:ext cx="3142331" cy="322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500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2BAF-6643-40D0-99F1-F2E908B8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Terms…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D2BA5-4ACD-412A-953B-B31CD5B20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9965"/>
            <a:ext cx="7886700" cy="260989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Sebuah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b="1" i="1" dirty="0">
                <a:ea typeface="Angsana New" panose="02020603050405020304" pitchFamily="18" charset="-34"/>
                <a:cs typeface="Angsana New" panose="02020603050405020304" pitchFamily="18" charset="-34"/>
              </a:rPr>
              <a:t>directed graph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disebut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b="1" dirty="0">
                <a:solidFill>
                  <a:srgbClr val="FF5050"/>
                </a:solidFill>
                <a:ea typeface="Angsana New" panose="02020603050405020304" pitchFamily="18" charset="-34"/>
                <a:cs typeface="Angsana New" panose="02020603050405020304" pitchFamily="18" charset="-34"/>
              </a:rPr>
              <a:t>strongly connected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jika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terdapat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b="1" dirty="0">
                <a:ea typeface="Angsana New" panose="02020603050405020304" pitchFamily="18" charset="-34"/>
                <a:cs typeface="Angsana New" panose="02020603050405020304" pitchFamily="18" charset="-34"/>
              </a:rPr>
              <a:t>path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dari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sembarang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b="1" dirty="0">
                <a:ea typeface="Angsana New" panose="02020603050405020304" pitchFamily="18" charset="-34"/>
                <a:cs typeface="Angsana New" panose="02020603050405020304" pitchFamily="18" charset="-34"/>
              </a:rPr>
              <a:t>vertex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ke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sembarang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vertex lain pada </a:t>
            </a:r>
            <a:r>
              <a:rPr lang="en-US" altLang="en-US" b="1" dirty="0" err="1">
                <a:ea typeface="Angsana New" panose="02020603050405020304" pitchFamily="18" charset="-34"/>
                <a:cs typeface="Angsana New" panose="02020603050405020304" pitchFamily="18" charset="-34"/>
              </a:rPr>
              <a:t>digraf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.</a:t>
            </a:r>
            <a:endParaRPr lang="th-TH" altLang="en-US" dirty="0">
              <a:ea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Sebuah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b="1" i="1" dirty="0">
                <a:ea typeface="Angsana New" panose="02020603050405020304" pitchFamily="18" charset="-34"/>
                <a:cs typeface="Angsana New" panose="02020603050405020304" pitchFamily="18" charset="-34"/>
              </a:rPr>
              <a:t>directed graph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disebut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b="1" dirty="0">
                <a:solidFill>
                  <a:srgbClr val="FF5050"/>
                </a:solidFill>
                <a:ea typeface="Angsana New" panose="02020603050405020304" pitchFamily="18" charset="-34"/>
                <a:cs typeface="Angsana New" panose="02020603050405020304" pitchFamily="18" charset="-34"/>
              </a:rPr>
              <a:t>weakly connected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jika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terdapat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minimal </a:t>
            </a:r>
            <a:r>
              <a:rPr lang="en-US" altLang="en-US" b="1" dirty="0" err="1">
                <a:ea typeface="Angsana New" panose="02020603050405020304" pitchFamily="18" charset="-34"/>
                <a:cs typeface="Angsana New" panose="02020603050405020304" pitchFamily="18" charset="-34"/>
              </a:rPr>
              <a:t>dua</a:t>
            </a:r>
            <a:r>
              <a:rPr lang="en-US" altLang="en-US" b="1" dirty="0">
                <a:ea typeface="Angsana New" panose="02020603050405020304" pitchFamily="18" charset="-34"/>
                <a:cs typeface="Angsana New" panose="02020603050405020304" pitchFamily="18" charset="-34"/>
              </a:rPr>
              <a:t> vertex 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yang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tidak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terconnect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.</a:t>
            </a:r>
            <a:endParaRPr lang="th-TH" altLang="en-US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Sebuah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graf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disebut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b="1" dirty="0">
                <a:solidFill>
                  <a:srgbClr val="FF5050"/>
                </a:solidFill>
                <a:ea typeface="Angsana New" panose="02020603050405020304" pitchFamily="18" charset="-34"/>
                <a:cs typeface="Angsana New" panose="02020603050405020304" pitchFamily="18" charset="-34"/>
              </a:rPr>
              <a:t>disjoint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tidak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connected.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1" descr="Fig11-03">
            <a:extLst>
              <a:ext uri="{FF2B5EF4-FFF2-40B4-BE49-F238E27FC236}">
                <a16:creationId xmlns:a16="http://schemas.microsoft.com/office/drawing/2014/main" id="{7487E0C0-34CB-48CB-A189-097A2D238E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6" b="23164"/>
          <a:stretch/>
        </p:blipFill>
        <p:spPr bwMode="auto">
          <a:xfrm>
            <a:off x="443552" y="4307881"/>
            <a:ext cx="8256896" cy="2210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96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2BAF-6643-40D0-99F1-F2E908B8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Terms…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D2BA5-4ACD-412A-953B-B31CD5B20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2776"/>
            <a:ext cx="7886700" cy="3196751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b="1" dirty="0">
                <a:solidFill>
                  <a:srgbClr val="FF5050"/>
                </a:solidFill>
                <a:ea typeface="Angsana New" panose="02020603050405020304" pitchFamily="18" charset="-34"/>
                <a:cs typeface="Angsana New" panose="02020603050405020304" pitchFamily="18" charset="-34"/>
              </a:rPr>
              <a:t>Degree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sebuah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b="1" dirty="0">
                <a:ea typeface="Angsana New" panose="02020603050405020304" pitchFamily="18" charset="-34"/>
                <a:cs typeface="Angsana New" panose="02020603050405020304" pitchFamily="18" charset="-34"/>
              </a:rPr>
              <a:t>vertex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merupakan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banyaknya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b="1" dirty="0">
                <a:ea typeface="Angsana New" panose="02020603050405020304" pitchFamily="18" charset="-34"/>
                <a:cs typeface="Angsana New" panose="02020603050405020304" pitchFamily="18" charset="-34"/>
              </a:rPr>
              <a:t>edge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pada </a:t>
            </a:r>
            <a:r>
              <a:rPr lang="en-US" altLang="en-US" b="1" dirty="0">
                <a:ea typeface="Angsana New" panose="02020603050405020304" pitchFamily="18" charset="-34"/>
                <a:cs typeface="Angsana New" panose="02020603050405020304" pitchFamily="18" charset="-34"/>
              </a:rPr>
              <a:t>vertex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tersebut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.</a:t>
            </a:r>
            <a:endParaRPr lang="th-TH" altLang="en-US" dirty="0">
              <a:ea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 dirty="0">
                <a:solidFill>
                  <a:srgbClr val="FF5050"/>
                </a:solidFill>
                <a:ea typeface="Angsana New" panose="02020603050405020304" pitchFamily="18" charset="-34"/>
                <a:cs typeface="Angsana New" panose="02020603050405020304" pitchFamily="18" charset="-34"/>
              </a:rPr>
              <a:t>Outdegree vertex 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pada </a:t>
            </a:r>
            <a:r>
              <a:rPr lang="en-US" altLang="en-US" b="1" dirty="0" err="1">
                <a:ea typeface="Angsana New" panose="02020603050405020304" pitchFamily="18" charset="-34"/>
                <a:cs typeface="Angsana New" panose="02020603050405020304" pitchFamily="18" charset="-34"/>
              </a:rPr>
              <a:t>digraf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merupakan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banyaknya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b="1" dirty="0">
                <a:ea typeface="Angsana New" panose="02020603050405020304" pitchFamily="18" charset="-34"/>
                <a:cs typeface="Angsana New" panose="02020603050405020304" pitchFamily="18" charset="-34"/>
              </a:rPr>
              <a:t>arc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yang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meninggalkan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b="1" dirty="0">
                <a:ea typeface="Angsana New" panose="02020603050405020304" pitchFamily="18" charset="-34"/>
                <a:cs typeface="Angsana New" panose="02020603050405020304" pitchFamily="18" charset="-34"/>
              </a:rPr>
              <a:t>vertex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tersebut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b="1" dirty="0">
                <a:solidFill>
                  <a:srgbClr val="FF5050"/>
                </a:solidFill>
                <a:ea typeface="Angsana New" panose="02020603050405020304" pitchFamily="18" charset="-34"/>
                <a:cs typeface="Angsana New" panose="02020603050405020304" pitchFamily="18" charset="-34"/>
              </a:rPr>
              <a:t>Indegree vertex 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pada </a:t>
            </a:r>
            <a:r>
              <a:rPr lang="en-US" altLang="en-US" b="1" dirty="0" err="1">
                <a:ea typeface="Angsana New" panose="02020603050405020304" pitchFamily="18" charset="-34"/>
                <a:cs typeface="Angsana New" panose="02020603050405020304" pitchFamily="18" charset="-34"/>
              </a:rPr>
              <a:t>digraf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merupakan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banyaknya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b="1" dirty="0">
                <a:ea typeface="Angsana New" panose="02020603050405020304" pitchFamily="18" charset="-34"/>
                <a:cs typeface="Angsana New" panose="02020603050405020304" pitchFamily="18" charset="-34"/>
              </a:rPr>
              <a:t>arc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yang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menuju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b="1" dirty="0">
                <a:ea typeface="Angsana New" panose="02020603050405020304" pitchFamily="18" charset="-34"/>
                <a:cs typeface="Angsana New" panose="02020603050405020304" pitchFamily="18" charset="-34"/>
              </a:rPr>
              <a:t>vertex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tersebut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8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79BC-FD59-4317-91D6-C0A1F728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CCD09-50F1-473B-9B8C-57FF4D8F9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Insert Vertex</a:t>
            </a:r>
          </a:p>
          <a:p>
            <a:r>
              <a:rPr lang="en-US" dirty="0"/>
              <a:t> Delete Vertex</a:t>
            </a:r>
          </a:p>
          <a:p>
            <a:r>
              <a:rPr lang="en-US" dirty="0"/>
              <a:t> Add Edge</a:t>
            </a:r>
          </a:p>
          <a:p>
            <a:r>
              <a:rPr lang="en-US" dirty="0"/>
              <a:t> Delete Edge</a:t>
            </a:r>
          </a:p>
          <a:p>
            <a:r>
              <a:rPr lang="en-US" dirty="0"/>
              <a:t> Find Vertex</a:t>
            </a:r>
          </a:p>
          <a:p>
            <a:r>
              <a:rPr lang="en-US" dirty="0"/>
              <a:t> Traverse Graph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97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18C2-335D-4AF1-8B9F-74364EBE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Vertex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A5DB-BCEE-4C8F-8297-C0D9F8F56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1" descr="Fig11-04">
            <a:extLst>
              <a:ext uri="{FF2B5EF4-FFF2-40B4-BE49-F238E27FC236}">
                <a16:creationId xmlns:a16="http://schemas.microsoft.com/office/drawing/2014/main" id="{ECCBECB5-81AE-4901-97C3-3802632FC0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1" r="7538" b="19318"/>
          <a:stretch/>
        </p:blipFill>
        <p:spPr bwMode="auto">
          <a:xfrm>
            <a:off x="1324970" y="2527111"/>
            <a:ext cx="6494060" cy="230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402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4430-07FA-45CD-A54F-0F55616A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Vertex</a:t>
            </a:r>
          </a:p>
        </p:txBody>
      </p:sp>
      <p:pic>
        <p:nvPicPr>
          <p:cNvPr id="4" name="Picture 11" descr="Fig11-05">
            <a:extLst>
              <a:ext uri="{FF2B5EF4-FFF2-40B4-BE49-F238E27FC236}">
                <a16:creationId xmlns:a16="http://schemas.microsoft.com/office/drawing/2014/main" id="{22E993DC-C4F2-4165-9974-1E6AB5A70A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3" r="9750" b="17777"/>
          <a:stretch/>
        </p:blipFill>
        <p:spPr bwMode="auto">
          <a:xfrm>
            <a:off x="1227483" y="2549590"/>
            <a:ext cx="6689034" cy="2240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430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4BC5-21A1-4D10-94A6-4087999C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62563-2BC4-4DC4-BA81-5D89DBF2E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1" descr="Fig11-06">
            <a:extLst>
              <a:ext uri="{FF2B5EF4-FFF2-40B4-BE49-F238E27FC236}">
                <a16:creationId xmlns:a16="http://schemas.microsoft.com/office/drawing/2014/main" id="{36BACF8C-49D1-4180-9D0F-A08583011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8" r="7894" b="30680"/>
          <a:stretch/>
        </p:blipFill>
        <p:spPr bwMode="auto">
          <a:xfrm>
            <a:off x="899504" y="2943591"/>
            <a:ext cx="7344992" cy="190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021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A1E3-CBC8-49E1-97CA-589B8C7D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A7D2A-FB9E-4F71-9327-AB0B2AA4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1" descr="Fig11-07">
            <a:extLst>
              <a:ext uri="{FF2B5EF4-FFF2-40B4-BE49-F238E27FC236}">
                <a16:creationId xmlns:a16="http://schemas.microsoft.com/office/drawing/2014/main" id="{16D441A7-7A30-41FC-A621-F9CF91FB8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2" r="8504" b="30735"/>
          <a:stretch/>
        </p:blipFill>
        <p:spPr bwMode="auto">
          <a:xfrm>
            <a:off x="628650" y="2833047"/>
            <a:ext cx="7999773" cy="182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402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A414-77E0-4058-B0F3-3C047A55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Vertex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8E78-9842-4C3D-A9D0-DE3D01218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1" descr="Fig11-08">
            <a:extLst>
              <a:ext uri="{FF2B5EF4-FFF2-40B4-BE49-F238E27FC236}">
                <a16:creationId xmlns:a16="http://schemas.microsoft.com/office/drawing/2014/main" id="{3F8649CA-3464-431A-A3CA-38BCB77801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4" r="8821" b="27460"/>
          <a:stretch/>
        </p:blipFill>
        <p:spPr bwMode="auto">
          <a:xfrm>
            <a:off x="628650" y="2900375"/>
            <a:ext cx="7935191" cy="186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478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F99E-8674-4F48-B8C5-ABC532F6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Transversal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85A9-D303-4A33-BB8F-01669660C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1" descr="Fig11-09">
            <a:extLst>
              <a:ext uri="{FF2B5EF4-FFF2-40B4-BE49-F238E27FC236}">
                <a16:creationId xmlns:a16="http://schemas.microsoft.com/office/drawing/2014/main" id="{C4990E7C-F98D-4895-A4CE-B3C9DB18C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75" r="15680" b="23003"/>
          <a:stretch/>
        </p:blipFill>
        <p:spPr bwMode="auto">
          <a:xfrm>
            <a:off x="1692321" y="2162033"/>
            <a:ext cx="5992635" cy="344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65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A3FF-EC83-4019-BA71-8412D6C8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B8719-C071-4D3E-BD85-C84749533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(</a:t>
            </a:r>
            <a:r>
              <a:rPr lang="en-US" dirty="0" err="1"/>
              <a:t>graf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ADT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dan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.</a:t>
            </a:r>
          </a:p>
          <a:p>
            <a:r>
              <a:rPr lang="en-US" dirty="0"/>
              <a:t>Graph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model transportation network. </a:t>
            </a:r>
            <a:r>
              <a:rPr lang="en-US" dirty="0" err="1"/>
              <a:t>Dsb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6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F99E-8674-4F48-B8C5-ABC532F6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Graph:Depth-first</a:t>
            </a:r>
            <a:r>
              <a:rPr lang="en-US" dirty="0"/>
              <a:t> Transversal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85A9-D303-4A33-BB8F-01669660C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93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Depth-first Transversal pada graph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ADT Stack.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DFT pada graph: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</a:t>
            </a:r>
            <a:r>
              <a:rPr lang="en-US" b="1" dirty="0"/>
              <a:t>vertex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A,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b="1" dirty="0"/>
              <a:t>stack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b="1" dirty="0"/>
              <a:t>loop</a:t>
            </a:r>
            <a:r>
              <a:rPr lang="en-US" dirty="0"/>
              <a:t> : </a:t>
            </a:r>
            <a:r>
              <a:rPr lang="en-US" b="1" dirty="0"/>
              <a:t>pop stack </a:t>
            </a:r>
            <a:r>
              <a:rPr lang="en-US" dirty="0"/>
              <a:t>dan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vertex yang </a:t>
            </a:r>
            <a:r>
              <a:rPr lang="en-US" b="1" dirty="0"/>
              <a:t>di-pop</a:t>
            </a:r>
            <a:r>
              <a:rPr lang="en-US" dirty="0"/>
              <a:t>, </a:t>
            </a:r>
            <a:r>
              <a:rPr lang="en-US" b="1" dirty="0"/>
              <a:t>push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b="1" dirty="0"/>
              <a:t>adjacent vertex </a:t>
            </a:r>
            <a:r>
              <a:rPr lang="en-US" dirty="0"/>
              <a:t>yang </a:t>
            </a:r>
            <a:r>
              <a:rPr lang="en-US" dirty="0" err="1"/>
              <a:t>dipop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b="1" dirty="0"/>
              <a:t>stack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X pada step 2, X </a:t>
            </a:r>
            <a:r>
              <a:rPr lang="en-US" dirty="0" err="1"/>
              <a:t>dipop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stack, </a:t>
            </a:r>
            <a:r>
              <a:rPr lang="en-US" dirty="0" err="1"/>
              <a:t>diproses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push G dan H </a:t>
            </a:r>
            <a:r>
              <a:rPr lang="en-US" dirty="0" err="1"/>
              <a:t>ke</a:t>
            </a:r>
            <a:r>
              <a:rPr lang="en-US" dirty="0"/>
              <a:t> stack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stack pada step 3 </a:t>
            </a:r>
            <a:r>
              <a:rPr lang="en-US" dirty="0" err="1"/>
              <a:t>adalah</a:t>
            </a:r>
            <a:r>
              <a:rPr lang="en-US" dirty="0"/>
              <a:t> H and 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Jika</a:t>
            </a:r>
            <a:r>
              <a:rPr lang="en-US" dirty="0"/>
              <a:t> stack </a:t>
            </a:r>
            <a:r>
              <a:rPr lang="en-US" dirty="0" err="1"/>
              <a:t>kosong</a:t>
            </a:r>
            <a:r>
              <a:rPr lang="en-US" dirty="0"/>
              <a:t>, </a:t>
            </a:r>
            <a:r>
              <a:rPr lang="en-US" dirty="0" err="1"/>
              <a:t>tranversal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96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85A9-D303-4A33-BB8F-01669660C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4841"/>
            <a:ext cx="7886700" cy="1801506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Push vertex </a:t>
            </a:r>
            <a:r>
              <a:rPr lang="en-US" dirty="0" err="1"/>
              <a:t>pertama</a:t>
            </a:r>
            <a:r>
              <a:rPr lang="en-US" dirty="0"/>
              <a:t>, A, </a:t>
            </a:r>
            <a:r>
              <a:rPr lang="en-US" dirty="0" err="1"/>
              <a:t>ke</a:t>
            </a:r>
            <a:r>
              <a:rPr lang="en-US" dirty="0"/>
              <a:t> stack.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Lakukan</a:t>
            </a:r>
            <a:r>
              <a:rPr lang="en-US" dirty="0"/>
              <a:t> loop : pop stack dan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vertex yang </a:t>
            </a:r>
            <a:r>
              <a:rPr lang="en-US" dirty="0" err="1"/>
              <a:t>dipop</a:t>
            </a:r>
            <a:r>
              <a:rPr lang="en-US" dirty="0"/>
              <a:t>, push </a:t>
            </a:r>
            <a:r>
              <a:rPr lang="en-US" dirty="0" err="1"/>
              <a:t>semua</a:t>
            </a:r>
            <a:r>
              <a:rPr lang="en-US" dirty="0"/>
              <a:t> adjacent vertex yang </a:t>
            </a:r>
            <a:r>
              <a:rPr lang="en-US" dirty="0" err="1"/>
              <a:t>dipop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stack.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X pada step 2, X </a:t>
            </a:r>
            <a:r>
              <a:rPr lang="en-US" dirty="0" err="1"/>
              <a:t>dipop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stack, </a:t>
            </a:r>
            <a:r>
              <a:rPr lang="en-US" dirty="0" err="1"/>
              <a:t>diproses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push G dan H </a:t>
            </a:r>
            <a:r>
              <a:rPr lang="en-US" dirty="0" err="1"/>
              <a:t>ke</a:t>
            </a:r>
            <a:r>
              <a:rPr lang="en-US" dirty="0"/>
              <a:t> stack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stack pada step 3 </a:t>
            </a:r>
            <a:r>
              <a:rPr lang="en-US" dirty="0" err="1"/>
              <a:t>adalah</a:t>
            </a:r>
            <a:r>
              <a:rPr lang="en-US" dirty="0"/>
              <a:t> H and 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Jika</a:t>
            </a:r>
            <a:r>
              <a:rPr lang="en-US" dirty="0"/>
              <a:t> stack </a:t>
            </a:r>
            <a:r>
              <a:rPr lang="en-US" dirty="0" err="1"/>
              <a:t>kosong</a:t>
            </a:r>
            <a:r>
              <a:rPr lang="en-US" dirty="0"/>
              <a:t>, </a:t>
            </a:r>
            <a:r>
              <a:rPr lang="en-US" dirty="0" err="1"/>
              <a:t>tranversal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11" descr="Fig11-10">
            <a:extLst>
              <a:ext uri="{FF2B5EF4-FFF2-40B4-BE49-F238E27FC236}">
                <a16:creationId xmlns:a16="http://schemas.microsoft.com/office/drawing/2014/main" id="{C9978987-875D-42C4-A726-458325DB1D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2" r="9312" b="12350"/>
          <a:stretch/>
        </p:blipFill>
        <p:spPr bwMode="auto">
          <a:xfrm>
            <a:off x="1453485" y="2156347"/>
            <a:ext cx="6237029" cy="459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005745-0255-4D90-95D8-5A8CFC1655B6}"/>
              </a:ext>
            </a:extLst>
          </p:cNvPr>
          <p:cNvSpPr/>
          <p:nvPr/>
        </p:nvSpPr>
        <p:spPr>
          <a:xfrm>
            <a:off x="0" y="0"/>
            <a:ext cx="9144000" cy="24566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6536-7B64-4925-9D99-532E3C63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844F8-61CE-4FC8-9317-9BC9847AD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1" descr="Fig11-11">
            <a:extLst>
              <a:ext uri="{FF2B5EF4-FFF2-40B4-BE49-F238E27FC236}">
                <a16:creationId xmlns:a16="http://schemas.microsoft.com/office/drawing/2014/main" id="{FDA7D73F-7110-4FD0-86CE-9FE1AD142A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23" r="12309" b="20789"/>
          <a:stretch/>
        </p:blipFill>
        <p:spPr bwMode="auto">
          <a:xfrm>
            <a:off x="628650" y="2318916"/>
            <a:ext cx="7886700" cy="336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584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6536-7B64-4925-9D99-532E3C63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Graph: Breadth-first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844F8-61CE-4FC8-9317-9BC9847AD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Breadth-first Transversal pada graph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ADT Queue.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BFT pada graph: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Enqueu</a:t>
            </a:r>
            <a:r>
              <a:rPr lang="en-US" dirty="0"/>
              <a:t> vertex </a:t>
            </a:r>
            <a:r>
              <a:rPr lang="en-US" dirty="0" err="1"/>
              <a:t>pertama</a:t>
            </a:r>
            <a:r>
              <a:rPr lang="en-US" dirty="0"/>
              <a:t>, A, </a:t>
            </a:r>
            <a:r>
              <a:rPr lang="en-US" dirty="0" err="1"/>
              <a:t>ke</a:t>
            </a:r>
            <a:r>
              <a:rPr lang="en-US" dirty="0"/>
              <a:t> queue.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Loop : dequeue queue </a:t>
            </a:r>
            <a:r>
              <a:rPr lang="en-US" dirty="0" err="1"/>
              <a:t>kemudian</a:t>
            </a:r>
            <a:r>
              <a:rPr lang="en-US" dirty="0"/>
              <a:t> proses vertex yang </a:t>
            </a:r>
            <a:r>
              <a:rPr lang="en-US" dirty="0" err="1"/>
              <a:t>didequeue</a:t>
            </a:r>
            <a:r>
              <a:rPr lang="en-US" dirty="0"/>
              <a:t>. Setelah </a:t>
            </a:r>
            <a:r>
              <a:rPr lang="en-US" dirty="0" err="1"/>
              <a:t>memproses</a:t>
            </a:r>
            <a:r>
              <a:rPr lang="en-US" dirty="0"/>
              <a:t> vertex, enqueue </a:t>
            </a:r>
            <a:r>
              <a:rPr lang="en-US" dirty="0" err="1"/>
              <a:t>semua</a:t>
            </a:r>
            <a:r>
              <a:rPr lang="en-US" dirty="0"/>
              <a:t> adjacent vertex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didequeue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queue.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Ketika</a:t>
            </a:r>
            <a:r>
              <a:rPr lang="en-US" dirty="0"/>
              <a:t> queue </a:t>
            </a:r>
            <a:r>
              <a:rPr lang="en-US" dirty="0" err="1"/>
              <a:t>kosong</a:t>
            </a:r>
            <a:r>
              <a:rPr lang="en-US" dirty="0"/>
              <a:t>, </a:t>
            </a:r>
            <a:r>
              <a:rPr lang="en-US" dirty="0" err="1"/>
              <a:t>tranversal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70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844F8-61CE-4FC8-9317-9BC9847AD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70031"/>
            <a:ext cx="7886700" cy="173644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Enqueu</a:t>
            </a:r>
            <a:r>
              <a:rPr lang="en-US" dirty="0"/>
              <a:t> vertex </a:t>
            </a:r>
            <a:r>
              <a:rPr lang="en-US" dirty="0" err="1"/>
              <a:t>pertama</a:t>
            </a:r>
            <a:r>
              <a:rPr lang="en-US" dirty="0"/>
              <a:t>, A, </a:t>
            </a:r>
            <a:r>
              <a:rPr lang="en-US" dirty="0" err="1"/>
              <a:t>ke</a:t>
            </a:r>
            <a:r>
              <a:rPr lang="en-US" dirty="0"/>
              <a:t> queue.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Loop : dequeue queue </a:t>
            </a:r>
            <a:r>
              <a:rPr lang="en-US" dirty="0" err="1"/>
              <a:t>kemudian</a:t>
            </a:r>
            <a:r>
              <a:rPr lang="en-US" dirty="0"/>
              <a:t> proses vertex yang </a:t>
            </a:r>
            <a:r>
              <a:rPr lang="en-US" dirty="0" err="1"/>
              <a:t>didequeue</a:t>
            </a:r>
            <a:r>
              <a:rPr lang="en-US" dirty="0"/>
              <a:t>. Setelah </a:t>
            </a:r>
            <a:r>
              <a:rPr lang="en-US" dirty="0" err="1"/>
              <a:t>memproses</a:t>
            </a:r>
            <a:r>
              <a:rPr lang="en-US" dirty="0"/>
              <a:t> vertex, enqueue </a:t>
            </a:r>
            <a:r>
              <a:rPr lang="en-US" dirty="0" err="1"/>
              <a:t>semua</a:t>
            </a:r>
            <a:r>
              <a:rPr lang="en-US" dirty="0"/>
              <a:t> adjacent vertex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didequeue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queue.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Ketika</a:t>
            </a:r>
            <a:r>
              <a:rPr lang="en-US" dirty="0"/>
              <a:t> queue </a:t>
            </a:r>
            <a:r>
              <a:rPr lang="en-US" dirty="0" err="1"/>
              <a:t>kosong</a:t>
            </a:r>
            <a:r>
              <a:rPr lang="en-US" dirty="0"/>
              <a:t>, </a:t>
            </a:r>
            <a:r>
              <a:rPr lang="en-US" dirty="0" err="1"/>
              <a:t>tranversal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CC7491-D68B-4411-8352-E12F1A0DD8FE}"/>
              </a:ext>
            </a:extLst>
          </p:cNvPr>
          <p:cNvSpPr/>
          <p:nvPr/>
        </p:nvSpPr>
        <p:spPr>
          <a:xfrm>
            <a:off x="0" y="0"/>
            <a:ext cx="9144000" cy="272955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1" descr="Fig11-12">
            <a:extLst>
              <a:ext uri="{FF2B5EF4-FFF2-40B4-BE49-F238E27FC236}">
                <a16:creationId xmlns:a16="http://schemas.microsoft.com/office/drawing/2014/main" id="{EAA46764-1043-489B-92EA-76FD3D474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7" r="7481" b="14417"/>
          <a:stretch/>
        </p:blipFill>
        <p:spPr bwMode="auto">
          <a:xfrm>
            <a:off x="1187780" y="2440402"/>
            <a:ext cx="6564147" cy="4222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992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9550-3F5D-48AF-9170-8B6EEC6B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Storage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9283-8927-4B48-A103-7BE1E69CB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  <a:p>
            <a:r>
              <a:rPr lang="en-US" dirty="0"/>
              <a:t>Adjacency List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163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4E52-8BDF-4E0D-BFF9-3E9F54B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C48AD-6917-4501-8E26-197160B90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Undirected Graph</a:t>
            </a:r>
          </a:p>
        </p:txBody>
      </p:sp>
      <p:pic>
        <p:nvPicPr>
          <p:cNvPr id="4" name="Picture 11" descr="Fig11-13">
            <a:extLst>
              <a:ext uri="{FF2B5EF4-FFF2-40B4-BE49-F238E27FC236}">
                <a16:creationId xmlns:a16="http://schemas.microsoft.com/office/drawing/2014/main" id="{D4B4DA48-09B9-4B46-8190-DBCF7179B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0" r="14809" b="55328"/>
          <a:stretch/>
        </p:blipFill>
        <p:spPr bwMode="auto">
          <a:xfrm>
            <a:off x="895720" y="2625737"/>
            <a:ext cx="7352559" cy="336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989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4E52-8BDF-4E0D-BFF9-3E9F54B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C48AD-6917-4501-8E26-197160B90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Graph</a:t>
            </a:r>
          </a:p>
        </p:txBody>
      </p:sp>
      <p:pic>
        <p:nvPicPr>
          <p:cNvPr id="4" name="Picture 11" descr="Fig11-13">
            <a:extLst>
              <a:ext uri="{FF2B5EF4-FFF2-40B4-BE49-F238E27FC236}">
                <a16:creationId xmlns:a16="http://schemas.microsoft.com/office/drawing/2014/main" id="{D4B4DA48-09B9-4B46-8190-DBCF7179B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6" t="46192" r="15003" b="9136"/>
          <a:stretch/>
        </p:blipFill>
        <p:spPr bwMode="auto">
          <a:xfrm>
            <a:off x="895720" y="2625737"/>
            <a:ext cx="7352559" cy="336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605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03D2-8D01-4F9C-86D9-AA635142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78E54-FA06-437C-89BF-EF6F92781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1" descr="Fig11-14">
            <a:extLst>
              <a:ext uri="{FF2B5EF4-FFF2-40B4-BE49-F238E27FC236}">
                <a16:creationId xmlns:a16="http://schemas.microsoft.com/office/drawing/2014/main" id="{1CA99758-827F-4C66-A8B5-72BA091605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3" r="12390" b="16877"/>
          <a:stretch/>
        </p:blipFill>
        <p:spPr bwMode="auto">
          <a:xfrm>
            <a:off x="239262" y="2008709"/>
            <a:ext cx="8665475" cy="416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596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00B9-924A-4BEB-A2DB-37C33475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8ABB-D77B-42DC-9878-895CCE67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Create Graph</a:t>
            </a:r>
          </a:p>
          <a:p>
            <a:r>
              <a:rPr lang="en-US" dirty="0"/>
              <a:t> Insert Vertex</a:t>
            </a:r>
          </a:p>
          <a:p>
            <a:r>
              <a:rPr lang="en-US" dirty="0"/>
              <a:t> Delete Vertex</a:t>
            </a:r>
          </a:p>
          <a:p>
            <a:r>
              <a:rPr lang="en-US" dirty="0"/>
              <a:t> Insert Arc</a:t>
            </a:r>
          </a:p>
          <a:p>
            <a:r>
              <a:rPr lang="en-US" dirty="0"/>
              <a:t> Delete Arc</a:t>
            </a:r>
          </a:p>
          <a:p>
            <a:r>
              <a:rPr lang="en-US" dirty="0"/>
              <a:t> Retrieve Vertex</a:t>
            </a:r>
          </a:p>
          <a:p>
            <a:r>
              <a:rPr lang="en-US" dirty="0"/>
              <a:t> Depth-first Traversal</a:t>
            </a:r>
          </a:p>
          <a:p>
            <a:r>
              <a:rPr lang="en-US" dirty="0"/>
              <a:t> Breadth-first Traversal</a:t>
            </a:r>
          </a:p>
          <a:p>
            <a:r>
              <a:rPr lang="en-US" dirty="0"/>
              <a:t> Destroy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4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4A6E-C86B-4CF4-9C95-DAC7AA98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3D49-3340-4490-808B-AD3833C28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i="1" dirty="0"/>
              <a:t>A graph G is </a:t>
            </a:r>
            <a:r>
              <a:rPr lang="en-US" i="1" dirty="0" err="1"/>
              <a:t>defned</a:t>
            </a:r>
            <a:r>
              <a:rPr lang="en-US" i="1" dirty="0"/>
              <a:t> as an ordered set (V, E), where V(G) represents the set of vertices and E(G) represents the edges that connect these vertices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Graf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node (vertex) dan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(edge </a:t>
            </a:r>
            <a:r>
              <a:rPr lang="en-US" dirty="0" err="1"/>
              <a:t>atau</a:t>
            </a:r>
            <a:r>
              <a:rPr lang="en-US" dirty="0"/>
              <a:t> arc) yang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sepasang</a:t>
            </a:r>
            <a:r>
              <a:rPr lang="en-US" dirty="0"/>
              <a:t> vertex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7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DC92-0075-49A1-91C9-24D01C9E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C4B35-67DD-47FE-A782-A32BE171E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7" name="Picture 11" descr="Fig11-15">
            <a:extLst>
              <a:ext uri="{FF2B5EF4-FFF2-40B4-BE49-F238E27FC236}">
                <a16:creationId xmlns:a16="http://schemas.microsoft.com/office/drawing/2014/main" id="{E2EA899B-B06A-479F-9B39-CC32E9D3D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8" r="4607" b="17793"/>
          <a:stretch/>
        </p:blipFill>
        <p:spPr bwMode="auto">
          <a:xfrm>
            <a:off x="1267536" y="2669500"/>
            <a:ext cx="6608928" cy="26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228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0B88-4A24-4EE2-BE91-1723A320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D4FA-B95C-4CAE-8F20-4F3C827B7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1" name="Picture 11" descr="Alg11-01">
            <a:extLst>
              <a:ext uri="{FF2B5EF4-FFF2-40B4-BE49-F238E27FC236}">
                <a16:creationId xmlns:a16="http://schemas.microsoft.com/office/drawing/2014/main" id="{BFAED488-5A9C-4DF1-8A93-2197105487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3" t="6212"/>
          <a:stretch/>
        </p:blipFill>
        <p:spPr bwMode="auto">
          <a:xfrm>
            <a:off x="580978" y="1432969"/>
            <a:ext cx="6812697" cy="528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037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9911-3E5D-4E39-B8E4-094E0359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744B-EDF4-40A5-AD03-FFEC5B66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ยึดหมายเลขภาพนิ่ง 2">
            <a:extLst>
              <a:ext uri="{FF2B5EF4-FFF2-40B4-BE49-F238E27FC236}">
                <a16:creationId xmlns:a16="http://schemas.microsoft.com/office/drawing/2014/main" id="{2CB2D2D3-2BD6-4F1F-B6F2-72640305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E53792-045C-4002-93F4-39520A6588F1}" type="slidenum">
              <a:rPr lang="en-US" altLang="en-US" sz="1000">
                <a:latin typeface="Tahoma" panose="020B0604030504040204" pitchFamily="34" charset="0"/>
              </a:rPr>
              <a:pPr/>
              <a:t>32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pic>
        <p:nvPicPr>
          <p:cNvPr id="23555" name="Picture 11" descr="Alg11-02">
            <a:extLst>
              <a:ext uri="{FF2B5EF4-FFF2-40B4-BE49-F238E27FC236}">
                <a16:creationId xmlns:a16="http://schemas.microsoft.com/office/drawing/2014/main" id="{33CA4C41-F3BC-4321-8590-C4649BD5ED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1" t="11269"/>
          <a:stretch/>
        </p:blipFill>
        <p:spPr bwMode="auto">
          <a:xfrm>
            <a:off x="628650" y="1804195"/>
            <a:ext cx="6490174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550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B3EB-1DD8-4FA2-95ED-294F23AF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Insert Vertex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7EF2-F2D1-4DF0-B703-595B2A01F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9" name="Picture 11" descr="Alg11-03">
            <a:extLst>
              <a:ext uri="{FF2B5EF4-FFF2-40B4-BE49-F238E27FC236}">
                <a16:creationId xmlns:a16="http://schemas.microsoft.com/office/drawing/2014/main" id="{8FF065B2-2CCD-4CD2-A02E-23FF079CB5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6" t="4993"/>
          <a:stretch/>
        </p:blipFill>
        <p:spPr bwMode="auto">
          <a:xfrm>
            <a:off x="491320" y="1147029"/>
            <a:ext cx="6867288" cy="557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397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1F35-0466-4DE7-9E95-33CE4CE6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Delete Vertex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34E5-B5A7-471B-9CFA-692503E65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3" name="Picture 11" descr="Alg11-04">
            <a:extLst>
              <a:ext uri="{FF2B5EF4-FFF2-40B4-BE49-F238E27FC236}">
                <a16:creationId xmlns:a16="http://schemas.microsoft.com/office/drawing/2014/main" id="{92CB0B72-971F-4653-A6E9-FC90E0992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9" t="4560"/>
          <a:stretch/>
        </p:blipFill>
        <p:spPr bwMode="auto">
          <a:xfrm>
            <a:off x="491320" y="1254397"/>
            <a:ext cx="6840940" cy="549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297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11" descr="Alg11-05">
            <a:extLst>
              <a:ext uri="{FF2B5EF4-FFF2-40B4-BE49-F238E27FC236}">
                <a16:creationId xmlns:a16="http://schemas.microsoft.com/office/drawing/2014/main" id="{3D3C2A77-CD3A-4074-9A73-BA023B562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9" t="2452" b="50946"/>
          <a:stretch>
            <a:fillRect/>
          </a:stretch>
        </p:blipFill>
        <p:spPr bwMode="auto">
          <a:xfrm>
            <a:off x="427630" y="1107969"/>
            <a:ext cx="8534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00EF4C-2220-45DF-B73D-9EEF849C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506"/>
            <a:ext cx="7886700" cy="1325563"/>
          </a:xfrm>
        </p:spPr>
        <p:txBody>
          <a:bodyPr/>
          <a:lstStyle/>
          <a:p>
            <a:r>
              <a:rPr lang="en-US" dirty="0"/>
              <a:t>Insert Arc/edge</a:t>
            </a:r>
          </a:p>
        </p:txBody>
      </p:sp>
    </p:spTree>
    <p:extLst>
      <p:ext uri="{BB962C8B-B14F-4D97-AF65-F5344CB8AC3E}">
        <p14:creationId xmlns:p14="http://schemas.microsoft.com/office/powerpoint/2010/main" val="1788316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2" descr="Alg11-05">
            <a:extLst>
              <a:ext uri="{FF2B5EF4-FFF2-40B4-BE49-F238E27FC236}">
                <a16:creationId xmlns:a16="http://schemas.microsoft.com/office/drawing/2014/main" id="{2BEA6FD9-B589-412D-91DD-1E80549C9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9" t="49054"/>
          <a:stretch>
            <a:fillRect/>
          </a:stretch>
        </p:blipFill>
        <p:spPr bwMode="auto">
          <a:xfrm>
            <a:off x="533400" y="1277204"/>
            <a:ext cx="8305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 Box 4">
            <a:extLst>
              <a:ext uri="{FF2B5EF4-FFF2-40B4-BE49-F238E27FC236}">
                <a16:creationId xmlns:a16="http://schemas.microsoft.com/office/drawing/2014/main" id="{6DE6696A-E4BC-4F93-8E2A-C9FAB4B18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457297"/>
            <a:ext cx="142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  <a:r>
              <a:rPr lang="en-US" altLang="en-US" sz="2000" b="0"/>
              <a:t>(continued)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76066E-BC3F-450D-A4C5-47CA96160CB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5050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Insert Arc/edge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5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B90E-06C3-46F7-87C4-544B9351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781"/>
            <a:ext cx="7886700" cy="1325563"/>
          </a:xfrm>
        </p:spPr>
        <p:txBody>
          <a:bodyPr/>
          <a:lstStyle/>
          <a:p>
            <a:r>
              <a:rPr lang="en-US" dirty="0"/>
              <a:t>Delete Arc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5B70-3527-4B4A-BBEB-F1D3CF17F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5" name="Picture 11" descr="Alg11-06">
            <a:extLst>
              <a:ext uri="{FF2B5EF4-FFF2-40B4-BE49-F238E27FC236}">
                <a16:creationId xmlns:a16="http://schemas.microsoft.com/office/drawing/2014/main" id="{B26925DD-FD41-4875-B512-088EA29DF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5" t="3821" b="41037"/>
          <a:stretch>
            <a:fillRect/>
          </a:stretch>
        </p:blipFill>
        <p:spPr bwMode="auto">
          <a:xfrm>
            <a:off x="342900" y="1115942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037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CDC9-72B7-4E1A-B534-6102E52C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B81DC-926C-4CC4-8F35-3E76DE72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2">
            <a:extLst>
              <a:ext uri="{FF2B5EF4-FFF2-40B4-BE49-F238E27FC236}">
                <a16:creationId xmlns:a16="http://schemas.microsoft.com/office/drawing/2014/main" id="{F6DAFD4F-1C53-4B69-B835-BD4AD0DA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05E24B-F08B-4E8A-B997-F27D2C5CD87A}" type="slidenum">
              <a:rPr lang="en-US" altLang="en-US" sz="1000">
                <a:latin typeface="Tahoma" panose="020B0604030504040204" pitchFamily="34" charset="0"/>
              </a:rPr>
              <a:pPr/>
              <a:t>38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pic>
        <p:nvPicPr>
          <p:cNvPr id="29699" name="Picture 2" descr="Alg11-06">
            <a:extLst>
              <a:ext uri="{FF2B5EF4-FFF2-40B4-BE49-F238E27FC236}">
                <a16:creationId xmlns:a16="http://schemas.microsoft.com/office/drawing/2014/main" id="{D937C314-6393-4C6C-9782-161F8FDD2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5" t="58963"/>
          <a:stretch>
            <a:fillRect/>
          </a:stretch>
        </p:blipFill>
        <p:spPr bwMode="auto">
          <a:xfrm>
            <a:off x="485775" y="1641304"/>
            <a:ext cx="8172450" cy="50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 Box 4">
            <a:extLst>
              <a:ext uri="{FF2B5EF4-FFF2-40B4-BE49-F238E27FC236}">
                <a16:creationId xmlns:a16="http://schemas.microsoft.com/office/drawing/2014/main" id="{5CACBE36-48C3-4C89-B91A-DA55E9C0F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7197" y="832562"/>
            <a:ext cx="1416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/>
              <a:t> (continued)</a:t>
            </a:r>
          </a:p>
        </p:txBody>
      </p:sp>
    </p:spTree>
    <p:extLst>
      <p:ext uri="{BB962C8B-B14F-4D97-AF65-F5344CB8AC3E}">
        <p14:creationId xmlns:p14="http://schemas.microsoft.com/office/powerpoint/2010/main" val="3052638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2893-8B82-468D-8DE0-2CA3C556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 err="1"/>
              <a:t>Retrive</a:t>
            </a:r>
            <a:r>
              <a:rPr lang="en-US" dirty="0"/>
              <a:t> Vertex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3BE3-EE75-4740-A774-7C124150B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3" name="Picture 11" descr="Alg11-07">
            <a:extLst>
              <a:ext uri="{FF2B5EF4-FFF2-40B4-BE49-F238E27FC236}">
                <a16:creationId xmlns:a16="http://schemas.microsoft.com/office/drawing/2014/main" id="{50E9FEAA-9CC3-43E2-9AA1-93DC47C171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5" t="5198"/>
          <a:stretch/>
        </p:blipFill>
        <p:spPr bwMode="auto">
          <a:xfrm>
            <a:off x="628650" y="1203044"/>
            <a:ext cx="6754789" cy="551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19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687A-F5FD-4733-B718-E7CF2EEC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err="1"/>
              <a:t>expl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E03C-1372-4E60-8032-B59165CE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12693"/>
            <a:ext cx="7886700" cy="1864270"/>
          </a:xfrm>
        </p:spPr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graph </a:t>
            </a:r>
            <a:r>
              <a:rPr lang="en-US" dirty="0" err="1"/>
              <a:t>dengan</a:t>
            </a:r>
            <a:r>
              <a:rPr lang="en-US" dirty="0"/>
              <a:t> V(G) = {A, B, C, D and E} dan E(G) = {(A, B), (B, C), (A, D), (B, D), (D, E), (C, E)}.</a:t>
            </a:r>
          </a:p>
          <a:p>
            <a:r>
              <a:rPr lang="en-US" dirty="0"/>
              <a:t>Graph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5 vertices/nodes dan 6 edges.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8B371-90C0-4140-817B-C23023DBA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015" y="1667586"/>
            <a:ext cx="4127970" cy="264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927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A826-0F17-41A7-841D-3BF74777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4764C-7D32-4E18-93F5-18080493E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7" name="Picture 11" descr="Alg11-08">
            <a:extLst>
              <a:ext uri="{FF2B5EF4-FFF2-40B4-BE49-F238E27FC236}">
                <a16:creationId xmlns:a16="http://schemas.microsoft.com/office/drawing/2014/main" id="{6B51CD57-B9A0-4F64-9F6F-CC0A1BF8A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9" t="3412" b="63759"/>
          <a:stretch>
            <a:fillRect/>
          </a:stretch>
        </p:blipFill>
        <p:spPr bwMode="auto">
          <a:xfrm>
            <a:off x="537897" y="1577668"/>
            <a:ext cx="797745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654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ตัวยึดหมายเลขภาพนิ่ง 2">
            <a:extLst>
              <a:ext uri="{FF2B5EF4-FFF2-40B4-BE49-F238E27FC236}">
                <a16:creationId xmlns:a16="http://schemas.microsoft.com/office/drawing/2014/main" id="{6F021087-E1A7-4E85-AC8C-14799041D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9F6E33-70DE-4B0D-8D4C-4A3059D5EDFC}" type="slidenum">
              <a:rPr lang="en-US" altLang="en-US" sz="1000">
                <a:latin typeface="Tahoma" panose="020B0604030504040204" pitchFamily="34" charset="0"/>
              </a:rPr>
              <a:pPr/>
              <a:t>41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pic>
        <p:nvPicPr>
          <p:cNvPr id="32771" name="Picture 2" descr="Alg11-08">
            <a:extLst>
              <a:ext uri="{FF2B5EF4-FFF2-40B4-BE49-F238E27FC236}">
                <a16:creationId xmlns:a16="http://schemas.microsoft.com/office/drawing/2014/main" id="{9C04908B-B18C-4FE8-A2FE-F041C561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9" t="36287"/>
          <a:stretch>
            <a:fillRect/>
          </a:stretch>
        </p:blipFill>
        <p:spPr bwMode="auto">
          <a:xfrm>
            <a:off x="342900" y="1494383"/>
            <a:ext cx="7886700" cy="5115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Text Box 4">
            <a:extLst>
              <a:ext uri="{FF2B5EF4-FFF2-40B4-BE49-F238E27FC236}">
                <a16:creationId xmlns:a16="http://schemas.microsoft.com/office/drawing/2014/main" id="{FDA0701E-8CB0-438F-8475-78C2A13D1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5860" y="549346"/>
            <a:ext cx="142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 </a:t>
            </a:r>
            <a:r>
              <a:rPr lang="en-US" altLang="en-US" sz="2000" b="0" dirty="0"/>
              <a:t>(continued)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800065-CB75-4B9E-80F0-110C72AFC809}"/>
              </a:ext>
            </a:extLst>
          </p:cNvPr>
          <p:cNvSpPr txBox="1">
            <a:spLocks/>
          </p:cNvSpPr>
          <p:nvPr/>
        </p:nvSpPr>
        <p:spPr>
          <a:xfrm>
            <a:off x="342900" y="457200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5050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Depth-first Traversal</a:t>
            </a:r>
          </a:p>
        </p:txBody>
      </p:sp>
    </p:spTree>
    <p:extLst>
      <p:ext uri="{BB962C8B-B14F-4D97-AF65-F5344CB8AC3E}">
        <p14:creationId xmlns:p14="http://schemas.microsoft.com/office/powerpoint/2010/main" val="42778637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1B74-0CFE-4571-AC61-6BDF1ADF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A5020-6254-4ED4-8E11-BE9E9861E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5" name="Picture 11" descr="Alg11-09b">
            <a:extLst>
              <a:ext uri="{FF2B5EF4-FFF2-40B4-BE49-F238E27FC236}">
                <a16:creationId xmlns:a16="http://schemas.microsoft.com/office/drawing/2014/main" id="{07EF9968-274D-4011-B477-EDCFFC31C0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8" t="6645"/>
          <a:stretch/>
        </p:blipFill>
        <p:spPr bwMode="auto">
          <a:xfrm>
            <a:off x="628650" y="1528549"/>
            <a:ext cx="6910696" cy="5192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2518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4B73-EFEB-40B0-9872-723685CD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4C757-02B3-4478-AD8F-239BDA5A0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9" name="Picture 11" descr="Alg11-10">
            <a:extLst>
              <a:ext uri="{FF2B5EF4-FFF2-40B4-BE49-F238E27FC236}">
                <a16:creationId xmlns:a16="http://schemas.microsoft.com/office/drawing/2014/main" id="{BC78A490-8D80-4BF7-A804-ED730708EF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4" t="7756"/>
          <a:stretch/>
        </p:blipFill>
        <p:spPr bwMode="auto">
          <a:xfrm>
            <a:off x="558421" y="1681743"/>
            <a:ext cx="6889845" cy="4639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71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B0A4-5AD0-49A1-B784-1E416702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in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F63E1-0F51-48E3-AB24-5E1D4CB82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3701718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5050"/>
                </a:solidFill>
              </a:rPr>
              <a:t>Adjacent nodes or </a:t>
            </a:r>
            <a:r>
              <a:rPr lang="en-US" b="1" dirty="0" err="1">
                <a:solidFill>
                  <a:srgbClr val="FF5050"/>
                </a:solidFill>
              </a:rPr>
              <a:t>neighbours</a:t>
            </a:r>
            <a:r>
              <a:rPr lang="en-US" b="1" dirty="0">
                <a:solidFill>
                  <a:srgbClr val="FF5050"/>
                </a:solidFill>
              </a:rPr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b="1" dirty="0">
                <a:solidFill>
                  <a:srgbClr val="FF5050"/>
                </a:solidFill>
              </a:rPr>
              <a:t>edge</a:t>
            </a:r>
            <a:r>
              <a:rPr lang="en-US" dirty="0"/>
              <a:t>, </a:t>
            </a:r>
            <a:r>
              <a:rPr lang="en-US" dirty="0">
                <a:solidFill>
                  <a:srgbClr val="FF5050"/>
                </a:solidFill>
              </a:rPr>
              <a:t>e = (u, v) </a:t>
            </a:r>
            <a:r>
              <a:rPr lang="en-US" dirty="0"/>
              <a:t>yang </a:t>
            </a:r>
            <a:r>
              <a:rPr lang="en-US" dirty="0" err="1"/>
              <a:t>menghubungkan</a:t>
            </a:r>
            <a:r>
              <a:rPr lang="en-US" dirty="0"/>
              <a:t> nodes </a:t>
            </a:r>
            <a:r>
              <a:rPr lang="en-US" b="1" dirty="0"/>
              <a:t>u</a:t>
            </a:r>
            <a:r>
              <a:rPr lang="en-US" dirty="0"/>
              <a:t> and </a:t>
            </a:r>
            <a:r>
              <a:rPr lang="en-US" b="1" dirty="0"/>
              <a:t>v</a:t>
            </a:r>
            <a:r>
              <a:rPr lang="en-US" dirty="0"/>
              <a:t>, node u dan v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end-points.</a:t>
            </a:r>
          </a:p>
          <a:p>
            <a:r>
              <a:rPr lang="en-US" b="1" dirty="0">
                <a:solidFill>
                  <a:srgbClr val="FF5050"/>
                </a:solidFill>
              </a:rPr>
              <a:t>Degree of a node </a:t>
            </a:r>
            <a:r>
              <a:rPr lang="en-US" dirty="0"/>
              <a:t>Degree of a node </a:t>
            </a:r>
            <a:r>
              <a:rPr lang="en-US" b="1" i="1" dirty="0">
                <a:solidFill>
                  <a:srgbClr val="FF5050"/>
                </a:solidFill>
              </a:rPr>
              <a:t>u</a:t>
            </a:r>
            <a:r>
              <a:rPr lang="en-US" dirty="0"/>
              <a:t>, </a:t>
            </a:r>
            <a:r>
              <a:rPr lang="en-US" b="1" dirty="0"/>
              <a:t>deg(u)</a:t>
            </a:r>
            <a:r>
              <a:rPr lang="en-US" dirty="0"/>
              <a:t>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total edge </a:t>
            </a:r>
            <a:r>
              <a:rPr lang="en-US" dirty="0" err="1"/>
              <a:t>dari</a:t>
            </a:r>
            <a:r>
              <a:rPr lang="en-US" dirty="0"/>
              <a:t> node </a:t>
            </a:r>
            <a:r>
              <a:rPr lang="en-US" b="1" i="1" dirty="0">
                <a:solidFill>
                  <a:srgbClr val="FF5050"/>
                </a:solidFill>
              </a:rPr>
              <a:t>u.</a:t>
            </a:r>
          </a:p>
          <a:p>
            <a:r>
              <a:rPr lang="en-US" b="1" i="1" dirty="0">
                <a:solidFill>
                  <a:srgbClr val="FF5050"/>
                </a:solidFill>
              </a:rPr>
              <a:t>Regular graph : </a:t>
            </a:r>
            <a:r>
              <a:rPr lang="en-US" dirty="0"/>
              <a:t>t graph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neighbours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node </a:t>
            </a:r>
            <a:r>
              <a:rPr lang="en-US" dirty="0" err="1"/>
              <a:t>memiliki</a:t>
            </a:r>
            <a:r>
              <a:rPr lang="en-US" dirty="0"/>
              <a:t> degree yang </a:t>
            </a:r>
            <a:r>
              <a:rPr lang="en-US" dirty="0" err="1"/>
              <a:t>sama</a:t>
            </a:r>
            <a:r>
              <a:rPr lang="en-US" dirty="0"/>
              <a:t>. Regular graph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neigbours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, </a:t>
            </a:r>
            <a:r>
              <a:rPr lang="en-US" b="1" dirty="0">
                <a:solidFill>
                  <a:srgbClr val="FF5050"/>
                </a:solidFill>
              </a:rPr>
              <a:t>k-graph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5EDE05-9DA1-4F18-BD41-D150DFB7F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13" y="5165341"/>
            <a:ext cx="2770495" cy="169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B0A4-5AD0-49A1-B784-1E416702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in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F63E1-0F51-48E3-AB24-5E1D4CB82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b="1" i="1" dirty="0">
                <a:solidFill>
                  <a:srgbClr val="FF5050"/>
                </a:solidFill>
              </a:rPr>
              <a:t>Path</a:t>
            </a:r>
            <a:r>
              <a:rPr lang="en-US" b="1" i="1" dirty="0"/>
              <a:t> : 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Path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merupakan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urutan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vertex di mana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setiap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vertex pada path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merupakan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adjacent vertex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berikutnya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. Pada undirected graph, path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dapat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dilintasi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secara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berlawanan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.  Simple path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merupakan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path di mana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semua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vertex dan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edgenya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berbeda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  <a:p>
            <a:r>
              <a:rPr lang="en-US" b="1" i="1" dirty="0">
                <a:solidFill>
                  <a:srgbClr val="FF5050"/>
                </a:solidFill>
              </a:rPr>
              <a:t>Connected graph </a:t>
            </a:r>
            <a:r>
              <a:rPr lang="en-US" dirty="0" err="1"/>
              <a:t>sebuah</a:t>
            </a:r>
            <a:r>
              <a:rPr lang="en-US" dirty="0"/>
              <a:t> graph </a:t>
            </a:r>
            <a:r>
              <a:rPr lang="en-US" dirty="0" err="1"/>
              <a:t>dikatakan</a:t>
            </a:r>
            <a:r>
              <a:rPr lang="en-US" dirty="0"/>
              <a:t> connected graph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b="1" dirty="0"/>
              <a:t>vertices (u, v)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/>
              <a:t>V </a:t>
            </a:r>
            <a:r>
              <a:rPr lang="en-US" b="1" dirty="0" err="1"/>
              <a:t>ada</a:t>
            </a:r>
            <a:r>
              <a:rPr lang="en-US" b="1" dirty="0"/>
              <a:t> path </a:t>
            </a:r>
            <a:r>
              <a:rPr lang="en-US" b="1" dirty="0" err="1"/>
              <a:t>dari</a:t>
            </a:r>
            <a:r>
              <a:rPr lang="en-US" b="1" dirty="0"/>
              <a:t> u </a:t>
            </a:r>
            <a:r>
              <a:rPr lang="en-US" b="1" dirty="0" err="1"/>
              <a:t>ke</a:t>
            </a:r>
            <a:r>
              <a:rPr lang="en-US" b="1" dirty="0"/>
              <a:t> v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connected graph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isolated node.</a:t>
            </a:r>
          </a:p>
          <a:p>
            <a:r>
              <a:rPr lang="en-US" b="1" i="1" dirty="0">
                <a:solidFill>
                  <a:srgbClr val="FF5050"/>
                </a:solidFill>
              </a:rPr>
              <a:t>Complete graph : </a:t>
            </a:r>
            <a:r>
              <a:rPr lang="en-US" dirty="0" err="1"/>
              <a:t>sebuah</a:t>
            </a:r>
            <a:r>
              <a:rPr lang="en-US" dirty="0"/>
              <a:t> graph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complete graph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nodes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node. </a:t>
            </a:r>
            <a:br>
              <a:rPr lang="en-US" dirty="0"/>
            </a:br>
            <a:endParaRPr lang="en-US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7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B0A4-5AD0-49A1-B784-1E416702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in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F63E1-0F51-48E3-AB24-5E1D4CB82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 dirty="0">
                <a:solidFill>
                  <a:srgbClr val="FF5050"/>
                </a:solidFill>
                <a:ea typeface="Angsana New" panose="02020603050405020304" pitchFamily="18" charset="-34"/>
                <a:cs typeface="Angsana New" panose="02020603050405020304" pitchFamily="18" charset="-34"/>
              </a:rPr>
              <a:t>Cycle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merupakan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path yang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berisi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paling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sedikit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3 vertex yang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berawal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dan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berakhir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pada vertex yang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sama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 dirty="0">
                <a:solidFill>
                  <a:srgbClr val="FF5050"/>
                </a:solidFill>
                <a:ea typeface="Angsana New" panose="02020603050405020304" pitchFamily="18" charset="-34"/>
                <a:cs typeface="Angsana New" panose="02020603050405020304" pitchFamily="18" charset="-34"/>
              </a:rPr>
              <a:t>Loop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merupakan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kasus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khusus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cycle di mana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terdapat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sebuah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arc yang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dimulai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dan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berakhir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pada </a:t>
            </a:r>
            <a:r>
              <a:rPr lang="en-US" altLang="en-US" dirty="0" err="1">
                <a:ea typeface="Angsana New" panose="02020603050405020304" pitchFamily="18" charset="-34"/>
                <a:cs typeface="Angsana New" panose="02020603050405020304" pitchFamily="18" charset="-34"/>
              </a:rPr>
              <a:t>satu</a:t>
            </a:r>
            <a:r>
              <a:rPr lang="en-US" altLang="en-US" dirty="0">
                <a:ea typeface="Angsana New" panose="02020603050405020304" pitchFamily="18" charset="-34"/>
                <a:cs typeface="Angsana New" panose="02020603050405020304" pitchFamily="18" charset="-34"/>
              </a:rPr>
              <a:t> vertex</a:t>
            </a:r>
          </a:p>
          <a:p>
            <a:pPr marL="0" indent="0">
              <a:buNone/>
            </a:pPr>
            <a:br>
              <a:rPr lang="en-US" dirty="0"/>
            </a:br>
            <a:endParaRPr lang="en-US" b="1" dirty="0">
              <a:solidFill>
                <a:srgbClr val="FF5050"/>
              </a:solidFill>
            </a:endParaRPr>
          </a:p>
        </p:txBody>
      </p:sp>
      <p:pic>
        <p:nvPicPr>
          <p:cNvPr id="4" name="Picture 11" descr="Fig11-02">
            <a:extLst>
              <a:ext uri="{FF2B5EF4-FFF2-40B4-BE49-F238E27FC236}">
                <a16:creationId xmlns:a16="http://schemas.microsoft.com/office/drawing/2014/main" id="{469E2A67-0139-4BAD-8B9A-D3E02BA37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36" r="24949" b="29237"/>
          <a:stretch/>
        </p:blipFill>
        <p:spPr bwMode="auto">
          <a:xfrm>
            <a:off x="4176216" y="4224796"/>
            <a:ext cx="4156605" cy="226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99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C2F5-9C44-4F66-8458-C69310C8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71C24-8F9A-44F1-BC21-7F56008B9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and Undirected Graphs</a:t>
            </a:r>
          </a:p>
          <a:p>
            <a:r>
              <a:rPr lang="en-US" dirty="0"/>
              <a:t> Cycles and Loops</a:t>
            </a:r>
          </a:p>
          <a:p>
            <a:r>
              <a:rPr lang="en-US" dirty="0"/>
              <a:t> Connected and Disjoint Graphs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4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6ED0-9E25-4858-BED2-9D5DB0B0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7FD0-CB38-43C3-B47F-8EE296BF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5050"/>
                </a:solidFill>
              </a:rPr>
              <a:t>Directed graph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>
                <a:solidFill>
                  <a:srgbClr val="FF5050"/>
                </a:solidFill>
              </a:rPr>
              <a:t>digraph</a:t>
            </a:r>
            <a:r>
              <a:rPr lang="en-US" dirty="0"/>
              <a:t>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yang </a:t>
            </a:r>
            <a:r>
              <a:rPr lang="en-US" dirty="0" err="1"/>
              <a:t>garis-garisnya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successornya</a:t>
            </a:r>
            <a:r>
              <a:rPr lang="en-US" dirty="0"/>
              <a:t>. </a:t>
            </a:r>
            <a:r>
              <a:rPr lang="en-US" dirty="0" err="1"/>
              <a:t>Garis</a:t>
            </a:r>
            <a:r>
              <a:rPr lang="en-US" dirty="0"/>
              <a:t> pada directed graph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>
                <a:solidFill>
                  <a:srgbClr val="FF5050"/>
                </a:solidFill>
              </a:rPr>
              <a:t>arcs.</a:t>
            </a:r>
          </a:p>
        </p:txBody>
      </p:sp>
      <p:pic>
        <p:nvPicPr>
          <p:cNvPr id="4" name="Picture 18" descr="Fig11-01">
            <a:extLst>
              <a:ext uri="{FF2B5EF4-FFF2-40B4-BE49-F238E27FC236}">
                <a16:creationId xmlns:a16="http://schemas.microsoft.com/office/drawing/2014/main" id="{CAC709D6-320E-4DB5-9E63-17DF4B68E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3" r="45169" b="19090"/>
          <a:stretch/>
        </p:blipFill>
        <p:spPr bwMode="auto">
          <a:xfrm>
            <a:off x="2893326" y="3270913"/>
            <a:ext cx="3142331" cy="322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01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906</Words>
  <Application>Microsoft Office PowerPoint</Application>
  <PresentationFormat>On-screen Show (4:3)</PresentationFormat>
  <Paragraphs>110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Angsana New</vt:lpstr>
      <vt:lpstr>Arial</vt:lpstr>
      <vt:lpstr>Calibri</vt:lpstr>
      <vt:lpstr>Cordia New</vt:lpstr>
      <vt:lpstr>Rockwell</vt:lpstr>
      <vt:lpstr>Tahoma</vt:lpstr>
      <vt:lpstr>Times New Roman</vt:lpstr>
      <vt:lpstr>Office Theme</vt:lpstr>
      <vt:lpstr>Graph</vt:lpstr>
      <vt:lpstr>Graph</vt:lpstr>
      <vt:lpstr>Graph</vt:lpstr>
      <vt:lpstr>Graph expl</vt:lpstr>
      <vt:lpstr>Terminology in Graph</vt:lpstr>
      <vt:lpstr>Terminology in Graph</vt:lpstr>
      <vt:lpstr>Terminology in Graph</vt:lpstr>
      <vt:lpstr>Type of Graph</vt:lpstr>
      <vt:lpstr>Directed Graph</vt:lpstr>
      <vt:lpstr>Undirected Graph</vt:lpstr>
      <vt:lpstr>More Terms…</vt:lpstr>
      <vt:lpstr>More Terms…</vt:lpstr>
      <vt:lpstr>Graph Operation</vt:lpstr>
      <vt:lpstr>Insert Vertex</vt:lpstr>
      <vt:lpstr>Delete Vertex</vt:lpstr>
      <vt:lpstr>Add Edge</vt:lpstr>
      <vt:lpstr>Delete Edge</vt:lpstr>
      <vt:lpstr>Find Vertex</vt:lpstr>
      <vt:lpstr>Depth-first Transversal</vt:lpstr>
      <vt:lpstr>Graph:Depth-first Transversal</vt:lpstr>
      <vt:lpstr>PowerPoint Presentation</vt:lpstr>
      <vt:lpstr>Breadth-first Traversal</vt:lpstr>
      <vt:lpstr>Graph: Breadth-first Traversal</vt:lpstr>
      <vt:lpstr>PowerPoint Presentation</vt:lpstr>
      <vt:lpstr>Graph Storage Structures</vt:lpstr>
      <vt:lpstr>Adjacency Matrix</vt:lpstr>
      <vt:lpstr>Adjacency Matrix</vt:lpstr>
      <vt:lpstr>Adjacency List</vt:lpstr>
      <vt:lpstr>Graph Algorithms</vt:lpstr>
      <vt:lpstr>Graph Data Structure</vt:lpstr>
      <vt:lpstr>Data Structure for Graph</vt:lpstr>
      <vt:lpstr>Create Graph</vt:lpstr>
      <vt:lpstr>Insert Vertex</vt:lpstr>
      <vt:lpstr>Delete Vertex</vt:lpstr>
      <vt:lpstr>Insert Arc/edge</vt:lpstr>
      <vt:lpstr>PowerPoint Presentation</vt:lpstr>
      <vt:lpstr>Delete Arc</vt:lpstr>
      <vt:lpstr>Delete Arc</vt:lpstr>
      <vt:lpstr>Retrive Vertex</vt:lpstr>
      <vt:lpstr>Depth-first Traversal</vt:lpstr>
      <vt:lpstr>PowerPoint Presentation</vt:lpstr>
      <vt:lpstr>Breadth-first Traversal</vt:lpstr>
      <vt:lpstr>Destroy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dc:creator>fawwaz</dc:creator>
  <cp:lastModifiedBy>fawwaz</cp:lastModifiedBy>
  <cp:revision>16</cp:revision>
  <dcterms:created xsi:type="dcterms:W3CDTF">2018-11-26T00:56:59Z</dcterms:created>
  <dcterms:modified xsi:type="dcterms:W3CDTF">2018-11-26T03:38:09Z</dcterms:modified>
</cp:coreProperties>
</file>