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9" r:id="rId4"/>
    <p:sldId id="270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7868-307B-4770-9649-B3C416CB6DE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030B-017D-4233-8CA3-5212987B2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C2462F-7243-419C-957C-D1402BCA7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5C52E-B7BC-483F-BF01-083FE97530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B0D7626B-A46C-4A74-88CA-2C6E27C016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B900DF7C-8380-43EF-B90E-CBF1481EA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8809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39AB00-ED30-433F-86CA-619EEE458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36C3F-49D4-41BD-94A1-D992B9D5341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A3E52296-7769-4C4D-9158-D6F7A4E33E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57050C8C-D7E4-47D4-BD41-5E9A0739E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749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3567E7-7B13-4AF8-A96D-B9E793E20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A8BC2-CD18-4487-9568-24CF46EB6C7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160E914D-685A-4613-ADAE-8A379B098A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8B5E7C7C-ACE6-4981-947E-CA301069D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24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DB9B75-8BFE-45B8-AFA6-0F9BF4F7F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278E-093A-4ED2-AED8-0F15C175F33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22F4EA41-9760-4CAF-8953-29D0EDA247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923ACCD9-D1BD-4AEE-B2AC-08CD95714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04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48468D-15F0-403D-BAEC-8C5724C17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DE01C-E6AB-4D77-9FE3-36404E91D5A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1EA36961-BDAD-41C7-8A32-7CD9910198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222ACBF7-E21B-4971-85B9-D7CCA70B5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914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EBF46F-E716-4D87-AE29-593989579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30287-92A5-4F90-8231-2F50608A717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9C91AC59-A4EB-4CCD-A75C-D8C09E841B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8542A249-CBF7-4334-8C7E-2AC4D9848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136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705C7B-9EB3-4BFE-B952-69C2C2015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6C2E2-8F4B-471F-98EA-5A727276802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C36C7B43-3568-49CA-B246-6EAF5A0038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5FAF569F-801C-42A9-B758-E43312566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470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33FD29-6739-427E-870E-CFFFC3DB0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CE57-0E1F-4FD0-BAFC-6B4B970585B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11AF7BCD-F332-4178-9E03-6BCD55A7D3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8619FA97-4488-439C-9671-61D6A9CC9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366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D9530A-881D-4F06-9CC1-7A67D0D08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6952D-92AC-4DE2-B3F5-7A0DF460E84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96EEAE41-53FF-405D-9FCF-B00FB2FEE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633D4CED-E309-4FF2-AE13-78B70D96D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95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C5B620-7A7E-49CF-BED7-B54992D57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DF936-0E01-4C8A-9247-A5A26217452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F8383771-F69E-4688-9B34-212A282F33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F4615603-AD28-4166-8932-4FFCA0258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167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98A6B7-5E77-4FE6-98C8-B4170CB62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71AEF-D337-4B79-8FD7-15EA0B00F90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56D25E69-6CEF-4B3F-B7C1-6507A3C370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CD2199AA-1B0F-4DAE-BAF2-A6B007FB4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024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145FB9-A1E9-42F3-B2BD-1BF848262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E4702-5731-43B9-AF2D-114463550BF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9A3DA060-96FC-44E5-99DE-539E2B79BD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2E38B93E-5C38-45FD-A986-35FDBAE0F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335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A2C26A-663A-45CD-82A0-C4848040A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B13B0-2D0D-465D-A4A7-2311DD7CAC6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A4825BC7-CB88-4960-894E-D58190EB7A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9950BBFB-1038-4A28-86C2-81110D1EF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427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AE14-5909-4F82-98D5-DF9C994E97C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77F0-8EAE-4352-850E-F546AD5C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505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82C9-0065-41E6-927C-30D49EB87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163E9-10F4-4DB4-81B0-BF6224B37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7485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5AD68315-2DF6-4E77-AB81-F324F4C6C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Mengubah Infix ke Postfix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F50FCDC6-F9BA-481D-8350-736B6ED0E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 dirty="0"/>
          </a:p>
        </p:txBody>
      </p:sp>
      <p:sp>
        <p:nvSpPr>
          <p:cNvPr id="308228" name="Rectangle 4">
            <a:extLst>
              <a:ext uri="{FF2B5EF4-FFF2-40B4-BE49-F238E27FC236}">
                <a16:creationId xmlns:a16="http://schemas.microsoft.com/office/drawing/2014/main" id="{EA966FB5-528D-4E9F-BA94-D070D057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897039"/>
            <a:ext cx="7645400" cy="387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Postfix expression</a:t>
            </a:r>
          </a:p>
          <a:p>
            <a:pPr lvl="1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+mn-lt"/>
              </a:rPr>
              <a:t>1 3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+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lvl="1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+mn-lt"/>
              </a:rPr>
              <a:t>1 2 4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* +</a:t>
            </a:r>
          </a:p>
          <a:p>
            <a:pPr lvl="1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+mn-lt"/>
              </a:rPr>
              <a:t>1 2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+</a:t>
            </a:r>
            <a:r>
              <a:rPr lang="en-US" altLang="en-US" sz="2400" dirty="0">
                <a:latin typeface="+mn-lt"/>
              </a:rPr>
              <a:t> 4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*</a:t>
            </a:r>
          </a:p>
          <a:p>
            <a:pPr lvl="1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6 5 2 3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8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 +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3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 *</a:t>
            </a:r>
          </a:p>
          <a:p>
            <a:r>
              <a:rPr lang="en-US" altLang="en-US" sz="2400" dirty="0" err="1">
                <a:latin typeface="+mn-lt"/>
              </a:rPr>
              <a:t>Tidak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ada</a:t>
            </a:r>
            <a:r>
              <a:rPr lang="en-US" altLang="en-US" sz="2400" dirty="0">
                <a:latin typeface="+mn-lt"/>
              </a:rPr>
              <a:t> ‘</a:t>
            </a:r>
            <a:r>
              <a:rPr lang="en-US" altLang="en-US" sz="2400" dirty="0">
                <a:solidFill>
                  <a:srgbClr val="00B0F0"/>
                </a:solidFill>
                <a:latin typeface="+mn-lt"/>
              </a:rPr>
              <a:t>(</a:t>
            </a:r>
            <a:r>
              <a:rPr lang="en-US" altLang="en-US" sz="2400" dirty="0">
                <a:latin typeface="+mn-lt"/>
              </a:rPr>
              <a:t>‘, ‘</a:t>
            </a:r>
            <a:r>
              <a:rPr lang="en-US" altLang="en-US" sz="2400" dirty="0">
                <a:solidFill>
                  <a:srgbClr val="00B0F0"/>
                </a:solidFill>
                <a:latin typeface="+mn-lt"/>
              </a:rPr>
              <a:t>)</a:t>
            </a:r>
            <a:r>
              <a:rPr lang="en-US" altLang="en-US" sz="2400" dirty="0">
                <a:latin typeface="+mn-lt"/>
              </a:rPr>
              <a:t>’ pada </a:t>
            </a:r>
            <a:r>
              <a:rPr lang="en-US" altLang="en-US" sz="2400" dirty="0" err="1">
                <a:latin typeface="+mn-lt"/>
              </a:rPr>
              <a:t>ekspresi</a:t>
            </a:r>
            <a:r>
              <a:rPr lang="en-US" altLang="en-US" sz="2400" dirty="0">
                <a:latin typeface="+mn-lt"/>
              </a:rPr>
              <a:t> postfix.</a:t>
            </a:r>
          </a:p>
          <a:p>
            <a:r>
              <a:rPr lang="en-US" altLang="en-US" sz="2400" dirty="0" err="1">
                <a:latin typeface="+mn-lt"/>
              </a:rPr>
              <a:t>Untuk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mengevaluasi</a:t>
            </a:r>
            <a:r>
              <a:rPr lang="en-US" altLang="en-US" sz="2400" dirty="0">
                <a:latin typeface="+mn-lt"/>
              </a:rPr>
              <a:t> postfix </a:t>
            </a:r>
            <a:r>
              <a:rPr lang="en-US" altLang="en-US" sz="2400" dirty="0" err="1">
                <a:latin typeface="+mn-lt"/>
              </a:rPr>
              <a:t>kita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membutuhkan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solidFill>
                  <a:srgbClr val="0033CC"/>
                </a:solidFill>
                <a:latin typeface="+mn-lt"/>
              </a:rPr>
              <a:t>stack</a:t>
            </a:r>
            <a:r>
              <a:rPr lang="en-US" altLang="en-US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31541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3468DC6D-E860-454F-8F6C-6946A46E4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Mengubah Infix ke Postfix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A1C8557D-D701-4972-A552-E9AF2413B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DAED6DBF-EE42-4C22-83B5-C742F71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1813210"/>
            <a:ext cx="7943850" cy="399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Mengevaluasi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postfix expression.</a:t>
            </a:r>
            <a:endParaRPr lang="en-US" altLang="en-US" sz="2800" dirty="0">
              <a:latin typeface="+mn-lt"/>
              <a:sym typeface="Wingdings" panose="05000000000000000000" pitchFamily="2" charset="2"/>
            </a:endParaRPr>
          </a:p>
          <a:p>
            <a:pPr lvl="1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+mn-lt"/>
              </a:rPr>
              <a:t>Baca </a:t>
            </a:r>
            <a:r>
              <a:rPr lang="en-US" altLang="en-US" sz="2400" dirty="0" err="1">
                <a:latin typeface="+mn-lt"/>
              </a:rPr>
              <a:t>persamaan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dari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kiri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ke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kanan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lvl="1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 err="1">
                <a:latin typeface="+mn-lt"/>
              </a:rPr>
              <a:t>Ketika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bertemu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bilangan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,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push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ke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stack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lvl="1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 err="1">
                <a:latin typeface="+mn-lt"/>
              </a:rPr>
              <a:t>Ketika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bertemu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operator</a:t>
            </a:r>
            <a:r>
              <a:rPr lang="en-US" altLang="en-US" sz="2400" dirty="0">
                <a:latin typeface="+mn-lt"/>
              </a:rPr>
              <a:t>, pop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dua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bilangan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dari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stack</a:t>
            </a:r>
            <a:r>
              <a:rPr lang="en-US" altLang="en-US" sz="2400" dirty="0">
                <a:latin typeface="+mn-lt"/>
              </a:rPr>
              <a:t>.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Hasilnya</a:t>
            </a:r>
            <a:r>
              <a:rPr lang="en-US" altLang="en-US" sz="2400" dirty="0">
                <a:latin typeface="+mn-lt"/>
              </a:rPr>
              <a:t> di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push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kembali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ke</a:t>
            </a:r>
            <a:r>
              <a:rPr lang="en-US" altLang="en-US" sz="2400" dirty="0">
                <a:latin typeface="+mn-lt"/>
              </a:rPr>
              <a:t> stack.</a:t>
            </a:r>
          </a:p>
          <a:p>
            <a:endParaRPr lang="en-US" altLang="en-US" dirty="0"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566379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7BF894A-D193-4EF4-8F76-58BADDDE2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Mengubah Infix ke Postfix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4E804C34-E3AB-4D4A-86EA-DFA42AB36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12324" name="Rectangle 4">
            <a:extLst>
              <a:ext uri="{FF2B5EF4-FFF2-40B4-BE49-F238E27FC236}">
                <a16:creationId xmlns:a16="http://schemas.microsoft.com/office/drawing/2014/main" id="{0A624751-4734-4001-AA3C-E177EADC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160463"/>
            <a:ext cx="79438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ym typeface="Wingdings" panose="05000000000000000000" pitchFamily="2" charset="2"/>
              </a:rPr>
              <a:t>Example : 6 5 2 3 </a:t>
            </a:r>
            <a:r>
              <a:rPr lang="en-US" altLang="en-US" sz="2400" dirty="0">
                <a:solidFill>
                  <a:srgbClr val="0033CC"/>
                </a:solidFill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sym typeface="Wingdings" panose="05000000000000000000" pitchFamily="2" charset="2"/>
              </a:rPr>
              <a:t> 8 </a:t>
            </a:r>
            <a:r>
              <a:rPr lang="en-US" altLang="en-US" sz="2400" dirty="0">
                <a:solidFill>
                  <a:srgbClr val="0033CC"/>
                </a:solidFill>
                <a:sym typeface="Wingdings" panose="05000000000000000000" pitchFamily="2" charset="2"/>
              </a:rPr>
              <a:t>* +</a:t>
            </a:r>
            <a:r>
              <a:rPr lang="en-US" altLang="en-US" sz="2400" dirty="0">
                <a:sym typeface="Wingdings" panose="05000000000000000000" pitchFamily="2" charset="2"/>
              </a:rPr>
              <a:t> 3 </a:t>
            </a:r>
            <a:r>
              <a:rPr lang="en-US" altLang="en-US" sz="2400" dirty="0">
                <a:solidFill>
                  <a:srgbClr val="0033CC"/>
                </a:solidFill>
                <a:sym typeface="Wingdings" panose="05000000000000000000" pitchFamily="2" charset="2"/>
              </a:rPr>
              <a:t>+ *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altLang="en-US" sz="3600" dirty="0">
              <a:sym typeface="Wingdings" panose="05000000000000000000" pitchFamily="2" charset="2"/>
            </a:endParaRPr>
          </a:p>
        </p:txBody>
      </p:sp>
      <p:pic>
        <p:nvPicPr>
          <p:cNvPr id="312325" name="Picture 5" descr="appl-stack-01">
            <a:extLst>
              <a:ext uri="{FF2B5EF4-FFF2-40B4-BE49-F238E27FC236}">
                <a16:creationId xmlns:a16="http://schemas.microsoft.com/office/drawing/2014/main" id="{9AB353A2-F571-4DFA-9BAE-763B4077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276475"/>
            <a:ext cx="8437563" cy="29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9863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CF1D6341-E3B0-4F3B-927B-5F7AECCF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Infix to Postfix Expressions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4F94597A-AC9C-43AD-9B18-875D7617E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14372" name="Rectangle 4">
            <a:extLst>
              <a:ext uri="{FF2B5EF4-FFF2-40B4-BE49-F238E27FC236}">
                <a16:creationId xmlns:a16="http://schemas.microsoft.com/office/drawing/2014/main" id="{3B9518E9-3854-4A11-AB1C-337E7F80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047163"/>
            <a:ext cx="7943850" cy="3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Bagaimana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mengubah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infix expression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postfix expression?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Gunakan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stack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.</a:t>
            </a:r>
            <a:endParaRPr lang="en-US" altLang="en-US" dirty="0">
              <a:latin typeface="+mn-lt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latin typeface="+mn-lt"/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Baca infix expression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dari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kiri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kanan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.</a:t>
            </a:r>
            <a:endParaRPr lang="en-US" altLang="en-US" sz="2800" dirty="0">
              <a:latin typeface="+mn-lt"/>
              <a:sym typeface="Wingdings" panose="05000000000000000000" pitchFamily="2" charset="2"/>
            </a:endParaRPr>
          </a:p>
          <a:p>
            <a:pPr lvl="1">
              <a:buClr>
                <a:srgbClr val="0033CC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Ketika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bertemu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operand (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bilangan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)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,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ditulis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.</a:t>
            </a:r>
          </a:p>
          <a:p>
            <a:pPr lvl="1">
              <a:buClr>
                <a:srgbClr val="0033CC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Jika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bertemu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operator,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pop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stack (dan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tuliskan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hasil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popnya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)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sampai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operator yang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memiliki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solidFill>
                  <a:schemeClr val="hlink"/>
                </a:solidFill>
                <a:latin typeface="+mn-lt"/>
                <a:sym typeface="Wingdings" panose="05000000000000000000" pitchFamily="2" charset="2"/>
              </a:rPr>
              <a:t>lower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precedence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atau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‘</a:t>
            </a:r>
            <a:r>
              <a:rPr lang="en-US" altLang="en-US" sz="2400" dirty="0">
                <a:solidFill>
                  <a:srgbClr val="FF3300"/>
                </a:solidFill>
                <a:latin typeface="+mn-lt"/>
                <a:sym typeface="Wingdings" panose="05000000000000000000" pitchFamily="2" charset="2"/>
              </a:rPr>
              <a:t>(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‘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berada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di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top stack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.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Kemudian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push operator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tersebut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stack.</a:t>
            </a:r>
          </a:p>
        </p:txBody>
      </p:sp>
    </p:spTree>
    <p:extLst>
      <p:ext uri="{BB962C8B-B14F-4D97-AF65-F5344CB8AC3E}">
        <p14:creationId xmlns:p14="http://schemas.microsoft.com/office/powerpoint/2010/main" val="75224966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994959C2-99AB-494D-8173-1D6F818C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Infix to Postfix Expressions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563BA39E-045C-46EA-9D4E-F508D7885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 dirty="0"/>
          </a:p>
        </p:txBody>
      </p:sp>
      <p:sp>
        <p:nvSpPr>
          <p:cNvPr id="326660" name="Rectangle 4">
            <a:extLst>
              <a:ext uri="{FF2B5EF4-FFF2-40B4-BE49-F238E27FC236}">
                <a16:creationId xmlns:a16="http://schemas.microsoft.com/office/drawing/2014/main" id="{57ACAF8F-092C-444D-A326-E94696F6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73237"/>
            <a:ext cx="794385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Bagaimana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mengubah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infix expression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postfix expression?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Gunakan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stack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.</a:t>
            </a:r>
          </a:p>
          <a:p>
            <a:pPr>
              <a:buFontTx/>
              <a:buNone/>
            </a:pP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	Baca infix expression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dari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kiri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kanan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.</a:t>
            </a:r>
          </a:p>
          <a:p>
            <a:pPr lvl="1">
              <a:buClr>
                <a:srgbClr val="0033CC"/>
              </a:buClr>
              <a:buSzPct val="80000"/>
              <a:buFont typeface="Wingdings" panose="05000000000000000000" pitchFamily="2" charset="2"/>
              <a:buAutoNum type="arabicPeriod" startAt="3"/>
            </a:pP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Jika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bertemu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 ‘</a:t>
            </a:r>
            <a:r>
              <a:rPr lang="en-US" altLang="en-US" sz="2400" dirty="0">
                <a:solidFill>
                  <a:srgbClr val="FF3300"/>
                </a:solidFill>
                <a:latin typeface="+mn-lt"/>
                <a:sym typeface="Wingdings" panose="05000000000000000000" pitchFamily="2" charset="2"/>
              </a:rPr>
              <a:t>(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‘, push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stack.</a:t>
            </a:r>
          </a:p>
          <a:p>
            <a:pPr lvl="1">
              <a:buClr>
                <a:srgbClr val="0033CC"/>
              </a:buClr>
              <a:buSzPct val="80000"/>
              <a:buFont typeface="Wingdings" panose="05000000000000000000" pitchFamily="2" charset="2"/>
              <a:buAutoNum type="arabicPeriod" startAt="3"/>
            </a:pP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Jika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bertemu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‘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)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‘,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pop stack dan </a:t>
            </a:r>
            <a:r>
              <a:rPr lang="en-US" altLang="en-US" sz="24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tuliskan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hasilnya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sampai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bertemu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‘</a:t>
            </a:r>
            <a:r>
              <a:rPr lang="en-US" altLang="en-US" sz="2400" dirty="0">
                <a:solidFill>
                  <a:srgbClr val="FF3300"/>
                </a:solidFill>
                <a:latin typeface="+mn-lt"/>
                <a:sym typeface="Wingdings" panose="05000000000000000000" pitchFamily="2" charset="2"/>
              </a:rPr>
              <a:t>(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’.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Kemudian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poplah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‘</a:t>
            </a:r>
            <a:r>
              <a:rPr lang="en-US" altLang="en-US" sz="2400" dirty="0">
                <a:solidFill>
                  <a:srgbClr val="FF3300"/>
                </a:solidFill>
                <a:latin typeface="+mn-lt"/>
                <a:sym typeface="Wingdings" panose="05000000000000000000" pitchFamily="2" charset="2"/>
              </a:rPr>
              <a:t>(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’ (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jangan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ditulis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).</a:t>
            </a:r>
          </a:p>
          <a:p>
            <a:pPr lvl="1">
              <a:buClr>
                <a:srgbClr val="0033CC"/>
              </a:buClr>
              <a:buSzPct val="80000"/>
              <a:buFont typeface="Wingdings" panose="05000000000000000000" pitchFamily="2" charset="2"/>
              <a:buAutoNum type="arabicPeriod" startAt="3"/>
            </a:pP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Jika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ekspresi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telah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berakhir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pop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stack (dan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tulis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hasilnya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)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hingga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stack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kosong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63685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8B327AF-C9BB-4E36-A456-41B7914FC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Infix to Postfix Expressions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9FFB123-CE00-43D4-ADA2-86AB5EAF2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 dirty="0"/>
          </a:p>
        </p:txBody>
      </p:sp>
      <p:sp>
        <p:nvSpPr>
          <p:cNvPr id="316420" name="Rectangle 4">
            <a:extLst>
              <a:ext uri="{FF2B5EF4-FFF2-40B4-BE49-F238E27FC236}">
                <a16:creationId xmlns:a16="http://schemas.microsoft.com/office/drawing/2014/main" id="{024FC5AA-D348-402D-BFEA-8B16F768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160463"/>
            <a:ext cx="79438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Example : (1</a:t>
            </a:r>
            <a:r>
              <a:rPr lang="en-US" altLang="en-US" sz="28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en-US" sz="28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(5</a:t>
            </a:r>
            <a:r>
              <a:rPr lang="en-US" altLang="en-US" sz="28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1))</a:t>
            </a:r>
            <a:r>
              <a:rPr lang="en-US" altLang="en-US" sz="28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3</a:t>
            </a:r>
          </a:p>
          <a:p>
            <a:endParaRPr lang="en-US" altLang="en-US" sz="2800" dirty="0">
              <a:sym typeface="Wingdings" panose="05000000000000000000" pitchFamily="2" charset="2"/>
            </a:endParaRPr>
          </a:p>
          <a:p>
            <a:endParaRPr lang="en-US" altLang="en-US" sz="2800" dirty="0">
              <a:sym typeface="Wingdings" panose="05000000000000000000" pitchFamily="2" charset="2"/>
            </a:endParaRPr>
          </a:p>
          <a:p>
            <a:endParaRPr lang="en-US" altLang="en-US" sz="2800" dirty="0">
              <a:sym typeface="Wingdings" panose="05000000000000000000" pitchFamily="2" charset="2"/>
            </a:endParaRPr>
          </a:p>
          <a:p>
            <a:endParaRPr lang="en-US" altLang="en-US" sz="2800" dirty="0">
              <a:sym typeface="Wingdings" panose="05000000000000000000" pitchFamily="2" charset="2"/>
            </a:endParaRPr>
          </a:p>
          <a:p>
            <a:endParaRPr lang="en-US" altLang="en-US" sz="28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postfix expression  1 2 5 1 </a:t>
            </a:r>
            <a:r>
              <a:rPr lang="en-US" altLang="en-US" sz="2800" dirty="0">
                <a:solidFill>
                  <a:srgbClr val="0033CC"/>
                </a:solidFill>
                <a:sym typeface="Wingdings" panose="05000000000000000000" pitchFamily="2" charset="2"/>
              </a:rPr>
              <a:t>+ * +</a:t>
            </a:r>
            <a:r>
              <a:rPr lang="en-US" altLang="en-US" sz="2800" dirty="0">
                <a:sym typeface="Wingdings" panose="05000000000000000000" pitchFamily="2" charset="2"/>
              </a:rPr>
              <a:t> 3 </a:t>
            </a:r>
            <a:r>
              <a:rPr lang="en-US" altLang="en-US" sz="2800" dirty="0">
                <a:solidFill>
                  <a:srgbClr val="0033CC"/>
                </a:solidFill>
                <a:sym typeface="Wingdings" panose="05000000000000000000" pitchFamily="2" charset="2"/>
              </a:rPr>
              <a:t>*</a:t>
            </a:r>
          </a:p>
        </p:txBody>
      </p:sp>
      <p:pic>
        <p:nvPicPr>
          <p:cNvPr id="316421" name="Picture 5" descr="appl-stack-02">
            <a:extLst>
              <a:ext uri="{FF2B5EF4-FFF2-40B4-BE49-F238E27FC236}">
                <a16:creationId xmlns:a16="http://schemas.microsoft.com/office/drawing/2014/main" id="{2D67F99F-5F7C-49BD-B842-30ABC480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024063"/>
            <a:ext cx="8437563" cy="26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894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75D7DF29-B206-458B-8C30-8FB940D1A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4438" y="476250"/>
            <a:ext cx="7145337" cy="1079500"/>
          </a:xfrm>
        </p:spPr>
        <p:txBody>
          <a:bodyPr anchor="ctr"/>
          <a:lstStyle/>
          <a:p>
            <a:pPr algn="l"/>
            <a:r>
              <a:rPr lang="en-US" altLang="en-US" sz="3200" b="1" dirty="0" err="1"/>
              <a:t>Penggunaan</a:t>
            </a:r>
            <a:r>
              <a:rPr lang="en-US" altLang="en-US" sz="3200" b="1" dirty="0"/>
              <a:t> Stack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A7638DC7-FEAF-4D2B-9B77-CA8E7FE7E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600200"/>
            <a:ext cx="794385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 sz="2800" dirty="0">
                <a:latin typeface="+mn-lt"/>
              </a:rPr>
              <a:t>Matching Balancing Parenthesis</a:t>
            </a:r>
          </a:p>
          <a:p>
            <a:pPr algn="l">
              <a:buFontTx/>
              <a:buChar char="•"/>
            </a:pPr>
            <a:r>
              <a:rPr lang="en-US" altLang="en-US" sz="2800" dirty="0" err="1">
                <a:latin typeface="+mn-lt"/>
              </a:rPr>
              <a:t>Mengevaluasi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ekspresi</a:t>
            </a:r>
            <a:r>
              <a:rPr lang="en-US" altLang="en-US" sz="2800" dirty="0">
                <a:latin typeface="+mn-lt"/>
              </a:rPr>
              <a:t> postfix</a:t>
            </a:r>
          </a:p>
          <a:p>
            <a:pPr algn="l">
              <a:buFontTx/>
              <a:buChar char="•"/>
            </a:pPr>
            <a:r>
              <a:rPr lang="en-US" altLang="en-US" sz="2800" dirty="0" err="1">
                <a:latin typeface="+mn-lt"/>
              </a:rPr>
              <a:t>Mengubah</a:t>
            </a:r>
            <a:r>
              <a:rPr lang="en-US" altLang="en-US" sz="2800" dirty="0">
                <a:latin typeface="+mn-lt"/>
              </a:rPr>
              <a:t> Infix </a:t>
            </a:r>
            <a:r>
              <a:rPr lang="en-US" altLang="en-US" sz="2800" dirty="0" err="1">
                <a:latin typeface="+mn-lt"/>
              </a:rPr>
              <a:t>ke</a:t>
            </a:r>
            <a:r>
              <a:rPr lang="en-US" altLang="en-US" sz="2800" dirty="0">
                <a:latin typeface="+mn-lt"/>
              </a:rPr>
              <a:t> postfix</a:t>
            </a:r>
          </a:p>
        </p:txBody>
      </p:sp>
    </p:spTree>
    <p:extLst>
      <p:ext uri="{BB962C8B-B14F-4D97-AF65-F5344CB8AC3E}">
        <p14:creationId xmlns:p14="http://schemas.microsoft.com/office/powerpoint/2010/main" val="16990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F2622835-B919-43E6-BF51-6E055D203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Matching Balancing Parenthesis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75E574C7-B466-42D2-BCAB-48F4B7A28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 dirty="0"/>
          </a:p>
        </p:txBody>
      </p:sp>
      <p:sp>
        <p:nvSpPr>
          <p:cNvPr id="320516" name="Rectangle 4">
            <a:extLst>
              <a:ext uri="{FF2B5EF4-FFF2-40B4-BE49-F238E27FC236}">
                <a16:creationId xmlns:a16="http://schemas.microsoft.com/office/drawing/2014/main" id="{CBDD9901-1035-42D2-BB55-E0139EDA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411288"/>
            <a:ext cx="794385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Apakah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pasangan</a:t>
            </a:r>
            <a:r>
              <a:rPr lang="en-US" altLang="en-US" sz="2800" dirty="0">
                <a:latin typeface="+mn-lt"/>
              </a:rPr>
              <a:t> ‘(‘ dan ‘)’ pada </a:t>
            </a:r>
            <a:r>
              <a:rPr lang="en-US" altLang="en-US" sz="2800" dirty="0" err="1">
                <a:latin typeface="+mn-lt"/>
              </a:rPr>
              <a:t>kode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berikut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sudah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sesuai</a:t>
            </a:r>
            <a:r>
              <a:rPr lang="en-US" altLang="en-US" sz="2800" dirty="0">
                <a:latin typeface="+mn-lt"/>
              </a:rPr>
              <a:t>?</a:t>
            </a:r>
          </a:p>
          <a:p>
            <a:r>
              <a:rPr lang="en-US" altLang="en-US" sz="2800" dirty="0" err="1">
                <a:latin typeface="+mn-lt"/>
              </a:rPr>
              <a:t>Tunjukkan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pasangan</a:t>
            </a:r>
            <a:r>
              <a:rPr lang="en-US" altLang="en-US" sz="2800" dirty="0">
                <a:latin typeface="+mn-lt"/>
              </a:rPr>
              <a:t> ‘)’ </a:t>
            </a:r>
            <a:r>
              <a:rPr lang="en-US" altLang="en-US" sz="2800" dirty="0" err="1">
                <a:latin typeface="+mn-lt"/>
              </a:rPr>
              <a:t>dari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setiap</a:t>
            </a:r>
            <a:r>
              <a:rPr lang="en-US" altLang="en-US" sz="2800" dirty="0">
                <a:latin typeface="+mn-lt"/>
              </a:rPr>
              <a:t> ‘(’ </a:t>
            </a:r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C8383C0B-C7CF-42B5-98DA-327050EA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75" y="3556000"/>
            <a:ext cx="7561950" cy="19276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sum((</a:t>
            </a:r>
            <a:r>
              <a:rPr lang="en-US" alt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attribut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- </a:t>
            </a:r>
            <a:r>
              <a:rPr lang="en-US" alt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repmat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particleElements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, 1, size(</a:t>
            </a:r>
            <a:r>
              <a:rPr lang="en-US" alt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attribut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, 2))).^2 .* </a:t>
            </a:r>
            <a:r>
              <a:rPr lang="en-US" alt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repmat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(weight', 1, size(</a:t>
            </a:r>
            <a:r>
              <a:rPr lang="en-US" alt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attribut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, 2)), 1);</a:t>
            </a:r>
          </a:p>
        </p:txBody>
      </p:sp>
    </p:spTree>
    <p:extLst>
      <p:ext uri="{BB962C8B-B14F-4D97-AF65-F5344CB8AC3E}">
        <p14:creationId xmlns:p14="http://schemas.microsoft.com/office/powerpoint/2010/main" val="98582366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5FF9F891-D20B-485C-9271-AC32E0275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 dirty="0"/>
              <a:t>Matching Balancing Parenthesis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4DDAEFB2-B45B-49AF-9ACB-D6A83F490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/>
            <a:endParaRPr lang="en-US" altLang="en-US" sz="2900" dirty="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 dirty="0"/>
          </a:p>
        </p:txBody>
      </p:sp>
      <p:sp>
        <p:nvSpPr>
          <p:cNvPr id="297988" name="Rectangle 4">
            <a:extLst>
              <a:ext uri="{FF2B5EF4-FFF2-40B4-BE49-F238E27FC236}">
                <a16:creationId xmlns:a16="http://schemas.microsoft.com/office/drawing/2014/main" id="{3AAE76FC-AAF8-4793-8B32-CD36993F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411288"/>
            <a:ext cx="79438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Memeriksa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sintaks</a:t>
            </a:r>
            <a:r>
              <a:rPr lang="en-US" altLang="en-US" sz="2800" dirty="0">
                <a:latin typeface="+mn-lt"/>
              </a:rPr>
              <a:t> yang </a:t>
            </a:r>
            <a:r>
              <a:rPr lang="en-US" altLang="en-US" sz="2800" dirty="0" err="1">
                <a:latin typeface="+mn-lt"/>
              </a:rPr>
              <a:t>terdiri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atas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‘ dan ‘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’. </a:t>
            </a:r>
            <a:r>
              <a:rPr lang="en-US" altLang="en-US" sz="2800" dirty="0" err="1">
                <a:latin typeface="+mn-lt"/>
              </a:rPr>
              <a:t>Sebuah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‘ </a:t>
            </a:r>
            <a:r>
              <a:rPr lang="en-US" altLang="en-US" sz="2800" dirty="0" err="1">
                <a:latin typeface="+mn-lt"/>
              </a:rPr>
              <a:t>harus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berpasangan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dengan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’, </a:t>
            </a:r>
            <a:r>
              <a:rPr lang="en-US" altLang="en-US" sz="2800" dirty="0" err="1">
                <a:latin typeface="+mn-lt"/>
              </a:rPr>
              <a:t>jika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tidak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maka</a:t>
            </a:r>
            <a:r>
              <a:rPr lang="en-US" altLang="en-US" sz="2800" dirty="0">
                <a:latin typeface="+mn-lt"/>
              </a:rPr>
              <a:t> illegal.</a:t>
            </a:r>
          </a:p>
          <a:p>
            <a:r>
              <a:rPr lang="en-US" altLang="en-US" sz="2800" dirty="0">
                <a:latin typeface="+mn-lt"/>
              </a:rPr>
              <a:t>( )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, (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), (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) </a:t>
            </a:r>
            <a:r>
              <a:rPr lang="en-US" altLang="en-US" sz="2800" b="1" dirty="0">
                <a:latin typeface="+mn-lt"/>
              </a:rPr>
              <a:t>legal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+mn-lt"/>
              </a:rPr>
              <a:t>( ( ) (,  ) ( ) (  </a:t>
            </a:r>
            <a:r>
              <a:rPr lang="en-US" altLang="en-US" sz="2400" b="1" dirty="0" err="1">
                <a:latin typeface="+mn-lt"/>
              </a:rPr>
              <a:t>ilegal</a:t>
            </a:r>
            <a:endParaRPr lang="en-US" altLang="en-US" sz="2400" b="1" dirty="0">
              <a:latin typeface="+mn-lt"/>
            </a:endParaRPr>
          </a:p>
          <a:p>
            <a:r>
              <a:rPr lang="en-US" altLang="en-US" sz="2800" dirty="0" err="1">
                <a:latin typeface="+mn-lt"/>
              </a:rPr>
              <a:t>Apakah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menghitung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banyaknya</a:t>
            </a:r>
            <a:r>
              <a:rPr lang="en-US" altLang="en-US" sz="2800" dirty="0">
                <a:latin typeface="+mn-lt"/>
              </a:rPr>
              <a:t> ‘(‘ dan ‘)’ </a:t>
            </a:r>
            <a:r>
              <a:rPr lang="en-US" altLang="en-US" sz="2800" dirty="0" err="1">
                <a:latin typeface="+mn-lt"/>
              </a:rPr>
              <a:t>cukup</a:t>
            </a:r>
            <a:r>
              <a:rPr lang="en-US" altLang="en-US" sz="280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390602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3ED69146-347B-4131-9944-8D8E5BD6A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Matching Balancing Parenthesis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F5C773B7-FCB4-49BB-B386-E73C5DDEE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00036" name="Rectangle 4">
            <a:extLst>
              <a:ext uri="{FF2B5EF4-FFF2-40B4-BE49-F238E27FC236}">
                <a16:creationId xmlns:a16="http://schemas.microsoft.com/office/drawing/2014/main" id="{FFEC7C19-A439-483A-8CEA-36B429D5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583139"/>
            <a:ext cx="7943850" cy="41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sintaks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dibaca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dari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kiri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ke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kanan</a:t>
            </a:r>
            <a:r>
              <a:rPr lang="en-US" altLang="en-US" sz="2800" dirty="0">
                <a:latin typeface="+mn-lt"/>
              </a:rPr>
              <a:t>. </a:t>
            </a:r>
            <a:r>
              <a:rPr lang="en-US" altLang="en-US" sz="2800" dirty="0" err="1">
                <a:latin typeface="+mn-lt"/>
              </a:rPr>
              <a:t>Sebuah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’ </a:t>
            </a:r>
            <a:r>
              <a:rPr lang="en-US" altLang="en-US" sz="2800" dirty="0" err="1">
                <a:latin typeface="+mn-lt"/>
              </a:rPr>
              <a:t>dicocokkan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dengan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‘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‘ </a:t>
            </a:r>
            <a:r>
              <a:rPr lang="en-US" altLang="en-US" sz="2800" dirty="0" err="1">
                <a:solidFill>
                  <a:srgbClr val="0033CC"/>
                </a:solidFill>
                <a:latin typeface="+mn-lt"/>
              </a:rPr>
              <a:t>sebelah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800" dirty="0" err="1">
                <a:solidFill>
                  <a:srgbClr val="0033CC"/>
                </a:solidFill>
                <a:latin typeface="+mn-lt"/>
              </a:rPr>
              <a:t>kiri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800" dirty="0" err="1">
                <a:solidFill>
                  <a:srgbClr val="0033CC"/>
                </a:solidFill>
                <a:latin typeface="+mn-lt"/>
              </a:rPr>
              <a:t>terdekat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 yang </a:t>
            </a:r>
            <a:r>
              <a:rPr lang="en-US" altLang="en-US" sz="2800" dirty="0" err="1">
                <a:solidFill>
                  <a:srgbClr val="0033CC"/>
                </a:solidFill>
                <a:latin typeface="+mn-lt"/>
              </a:rPr>
              <a:t>tidak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800" dirty="0" err="1">
                <a:solidFill>
                  <a:srgbClr val="0033CC"/>
                </a:solidFill>
                <a:latin typeface="+mn-lt"/>
              </a:rPr>
              <a:t>memiliki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800" dirty="0" err="1">
                <a:solidFill>
                  <a:srgbClr val="0033CC"/>
                </a:solidFill>
                <a:latin typeface="+mn-lt"/>
              </a:rPr>
              <a:t>pasangan</a:t>
            </a:r>
            <a:endParaRPr lang="en-US" altLang="en-US" sz="2800" dirty="0">
              <a:latin typeface="+mn-lt"/>
            </a:endParaRPr>
          </a:p>
          <a:p>
            <a:r>
              <a:rPr lang="en-US" altLang="en-US" sz="2800" dirty="0" err="1">
                <a:latin typeface="+mn-lt"/>
              </a:rPr>
              <a:t>Contoh</a:t>
            </a:r>
            <a:r>
              <a:rPr lang="en-US" altLang="en-US" sz="2800" dirty="0">
                <a:latin typeface="+mn-lt"/>
              </a:rPr>
              <a:t> : </a:t>
            </a:r>
          </a:p>
          <a:p>
            <a:pPr>
              <a:buFontTx/>
              <a:buNone/>
            </a:pPr>
            <a:r>
              <a:rPr lang="en-US" altLang="en-US" sz="2800" dirty="0">
                <a:latin typeface="+mn-lt"/>
              </a:rPr>
              <a:t>		 (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0033CC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23505078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88BA2BE8-2D8C-4F0D-B06E-965FBFFFC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Matching Balancing Parenthesis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60C72D50-285C-46D6-A354-3F4A57282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02084" name="Rectangle 4">
            <a:extLst>
              <a:ext uri="{FF2B5EF4-FFF2-40B4-BE49-F238E27FC236}">
                <a16:creationId xmlns:a16="http://schemas.microsoft.com/office/drawing/2014/main" id="{E61C281C-4C92-4922-8222-374C35D2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73238"/>
            <a:ext cx="794385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Misalnya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kita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memiliki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sebuah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’. </a:t>
            </a:r>
            <a:r>
              <a:rPr lang="en-US" altLang="en-US" sz="2800" dirty="0" err="1">
                <a:latin typeface="+mn-lt"/>
              </a:rPr>
              <a:t>Bagaimana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kita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mengetahui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’ </a:t>
            </a:r>
            <a:r>
              <a:rPr lang="en-US" altLang="en-US" sz="2800" dirty="0" err="1">
                <a:latin typeface="+mn-lt"/>
              </a:rPr>
              <a:t>sebelah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kiri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terdekat</a:t>
            </a:r>
            <a:r>
              <a:rPr lang="en-US" altLang="en-US" sz="2800" dirty="0">
                <a:latin typeface="+mn-lt"/>
              </a:rPr>
              <a:t> dan </a:t>
            </a:r>
            <a:r>
              <a:rPr lang="en-US" altLang="en-US" sz="2800" dirty="0" err="1">
                <a:latin typeface="+mn-lt"/>
              </a:rPr>
              <a:t>belum</a:t>
            </a:r>
            <a:r>
              <a:rPr lang="en-US" altLang="en-US" sz="2800" dirty="0">
                <a:latin typeface="+mn-lt"/>
              </a:rPr>
              <a:t> punya </a:t>
            </a:r>
            <a:r>
              <a:rPr lang="en-US" altLang="en-US" sz="2800" dirty="0" err="1">
                <a:latin typeface="+mn-lt"/>
              </a:rPr>
              <a:t>pasangan</a:t>
            </a:r>
            <a:r>
              <a:rPr lang="en-US" altLang="en-US" sz="280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301566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DDC87F05-431A-4776-9B2D-F50106A78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Matching Balancing Parenthesis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42B1A403-9B5C-4CE2-BBCD-AA0C59854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570E061D-3135-4680-AA60-6DA672C4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20" y="1772884"/>
            <a:ext cx="7943850" cy="399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US" altLang="en-US" sz="2400" dirty="0" err="1">
                <a:latin typeface="+mn-lt"/>
              </a:rPr>
              <a:t>Jika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ekspresi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dibaca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dari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kiri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ke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+mn-lt"/>
              </a:rPr>
              <a:t>kanan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>
                <a:solidFill>
                  <a:srgbClr val="0033CC"/>
                </a:solidFill>
                <a:latin typeface="+mn-lt"/>
              </a:rPr>
              <a:t>MOST RECENTLY UNMATCHED </a:t>
            </a:r>
            <a:r>
              <a:rPr lang="en-US" altLang="en-US" sz="2400" dirty="0">
                <a:latin typeface="+mn-lt"/>
              </a:rPr>
              <a:t>‘</a:t>
            </a:r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400" dirty="0">
                <a:latin typeface="+mn-lt"/>
              </a:rPr>
              <a:t>’ is </a:t>
            </a:r>
            <a:r>
              <a:rPr lang="en-US" altLang="en-US" sz="2400" i="1" dirty="0">
                <a:solidFill>
                  <a:srgbClr val="0033CC"/>
                </a:solidFill>
                <a:latin typeface="+mn-lt"/>
              </a:rPr>
              <a:t>cancelled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dengan</a:t>
            </a:r>
            <a:r>
              <a:rPr lang="en-US" altLang="en-US" sz="2400" dirty="0">
                <a:latin typeface="+mn-lt"/>
              </a:rPr>
              <a:t> ‘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altLang="en-US" sz="2400" dirty="0">
                <a:latin typeface="+mn-lt"/>
              </a:rPr>
              <a:t>’.</a:t>
            </a:r>
          </a:p>
          <a:p>
            <a:pPr lvl="1"/>
            <a:r>
              <a:rPr lang="en-US" altLang="en-US" sz="2400" dirty="0" err="1">
                <a:latin typeface="+mn-lt"/>
              </a:rPr>
              <a:t>Bagaimana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menyimpan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i="1" dirty="0">
                <a:solidFill>
                  <a:srgbClr val="0033CC"/>
                </a:solidFill>
                <a:latin typeface="+mn-lt"/>
              </a:rPr>
              <a:t>MOST RECENTLY READ</a:t>
            </a:r>
            <a:r>
              <a:rPr lang="en-US" altLang="en-US" sz="2400" dirty="0">
                <a:latin typeface="+mn-lt"/>
              </a:rPr>
              <a:t> (LAST) ‘</a:t>
            </a:r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400" dirty="0">
                <a:latin typeface="+mn-lt"/>
              </a:rPr>
              <a:t>’ ? (</a:t>
            </a:r>
            <a:r>
              <a:rPr lang="en-US" altLang="en-US" sz="2400" dirty="0" err="1">
                <a:latin typeface="+mn-lt"/>
              </a:rPr>
              <a:t>Masalah</a:t>
            </a:r>
            <a:r>
              <a:rPr lang="en-US" altLang="en-US" sz="2400" dirty="0">
                <a:latin typeface="+mn-lt"/>
              </a:rPr>
              <a:t> : </a:t>
            </a:r>
            <a:r>
              <a:rPr lang="en-US" altLang="en-US" sz="2400" dirty="0" err="1">
                <a:latin typeface="+mn-lt"/>
              </a:rPr>
              <a:t>masih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banyak</a:t>
            </a:r>
            <a:r>
              <a:rPr lang="en-US" altLang="en-US" sz="2400" dirty="0">
                <a:latin typeface="+mn-lt"/>
              </a:rPr>
              <a:t> ‘</a:t>
            </a:r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400" dirty="0">
                <a:latin typeface="+mn-lt"/>
              </a:rPr>
              <a:t>’ yang </a:t>
            </a:r>
            <a:r>
              <a:rPr lang="en-US" altLang="en-US" sz="2400" dirty="0" err="1">
                <a:latin typeface="+mn-lt"/>
              </a:rPr>
              <a:t>menunggu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pasangan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lvl="2"/>
            <a:r>
              <a:rPr lang="en-US" altLang="en-US" sz="2000" dirty="0" err="1">
                <a:latin typeface="+mn-lt"/>
              </a:rPr>
              <a:t>Struktur</a:t>
            </a:r>
            <a:r>
              <a:rPr lang="en-US" altLang="en-US" sz="2000" dirty="0">
                <a:latin typeface="+mn-lt"/>
              </a:rPr>
              <a:t> data </a:t>
            </a:r>
            <a:r>
              <a:rPr lang="en-US" altLang="en-US" sz="2000" dirty="0" err="1">
                <a:latin typeface="+mn-lt"/>
              </a:rPr>
              <a:t>apa</a:t>
            </a:r>
            <a:r>
              <a:rPr lang="en-US" altLang="en-US" sz="2000" dirty="0">
                <a:latin typeface="+mn-lt"/>
              </a:rPr>
              <a:t> yang </a:t>
            </a:r>
            <a:r>
              <a:rPr lang="en-US" altLang="en-US" sz="2000" dirty="0" err="1">
                <a:latin typeface="+mn-lt"/>
              </a:rPr>
              <a:t>dapat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mencatat</a:t>
            </a:r>
            <a:r>
              <a:rPr lang="en-US" altLang="en-US" sz="2000" dirty="0">
                <a:latin typeface="+mn-lt"/>
              </a:rPr>
              <a:t> item ‘(‘ </a:t>
            </a:r>
            <a:r>
              <a:rPr lang="en-US" altLang="en-US" sz="2000" dirty="0" err="1">
                <a:latin typeface="+mn-lt"/>
              </a:rPr>
              <a:t>terakhir</a:t>
            </a:r>
            <a:r>
              <a:rPr lang="en-US" altLang="en-US" sz="2000" dirty="0">
                <a:latin typeface="+mn-lt"/>
              </a:rPr>
              <a:t> yang </a:t>
            </a:r>
            <a:r>
              <a:rPr lang="en-US" altLang="en-US" sz="2000" dirty="0" err="1">
                <a:latin typeface="+mn-lt"/>
              </a:rPr>
              <a:t>tidak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memiliki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pasangan</a:t>
            </a:r>
            <a:r>
              <a:rPr lang="en-US" altLang="en-US" sz="2000" dirty="0">
                <a:latin typeface="+mn-lt"/>
              </a:rPr>
              <a:t> ?</a:t>
            </a:r>
          </a:p>
          <a:p>
            <a:pPr lvl="2"/>
            <a:endParaRPr lang="en-US" altLang="en-US" sz="2000" dirty="0">
              <a:latin typeface="+mn-lt"/>
            </a:endParaRPr>
          </a:p>
        </p:txBody>
      </p:sp>
      <p:sp>
        <p:nvSpPr>
          <p:cNvPr id="318469" name="Text Box 5">
            <a:extLst>
              <a:ext uri="{FF2B5EF4-FFF2-40B4-BE49-F238E27FC236}">
                <a16:creationId xmlns:a16="http://schemas.microsoft.com/office/drawing/2014/main" id="{B1FCC3DC-1CDB-4ABE-8D09-7C7A4DD2A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572" y="5121322"/>
            <a:ext cx="358085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Stack</a:t>
            </a:r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LIFO structure</a:t>
            </a:r>
            <a:endParaRPr lang="en-US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9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18B282FB-A59C-40F2-B50B-4D426266A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Matching Balancing Parenthesis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A59919F3-AF95-48F6-8D0B-F7672ABEB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04132" name="Rectangle 4">
            <a:extLst>
              <a:ext uri="{FF2B5EF4-FFF2-40B4-BE49-F238E27FC236}">
                <a16:creationId xmlns:a16="http://schemas.microsoft.com/office/drawing/2014/main" id="{CA7BBF74-A0F9-48C5-BD86-DA31F3D3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924333"/>
            <a:ext cx="7943850" cy="384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2397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89088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49475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09863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67063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24263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81463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38663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Ketika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menemui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‘, </a:t>
            </a:r>
            <a:r>
              <a:rPr lang="en-US" altLang="en-US" sz="2800" i="1" dirty="0">
                <a:solidFill>
                  <a:srgbClr val="0033CC"/>
                </a:solidFill>
                <a:latin typeface="+mn-lt"/>
              </a:rPr>
              <a:t>push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ke</a:t>
            </a:r>
            <a:r>
              <a:rPr lang="en-US" altLang="en-US" sz="2800" dirty="0">
                <a:latin typeface="+mn-lt"/>
              </a:rPr>
              <a:t> stack </a:t>
            </a:r>
            <a:r>
              <a:rPr lang="en-US" altLang="en-US" sz="2800" b="1" dirty="0" err="1">
                <a:solidFill>
                  <a:srgbClr val="0033CC"/>
                </a:solidFill>
                <a:latin typeface="+mn-lt"/>
              </a:rPr>
              <a:t>stack</a:t>
            </a:r>
            <a:r>
              <a:rPr lang="en-US" altLang="en-US" sz="2800" dirty="0">
                <a:latin typeface="+mn-lt"/>
              </a:rPr>
              <a:t>.</a:t>
            </a:r>
          </a:p>
          <a:p>
            <a:r>
              <a:rPr lang="en-US" altLang="en-US" sz="2800" dirty="0" err="1">
                <a:latin typeface="+mn-lt"/>
              </a:rPr>
              <a:t>Ketika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menemui</a:t>
            </a:r>
            <a:r>
              <a:rPr lang="en-US" altLang="en-US" sz="2800" dirty="0">
                <a:latin typeface="+mn-lt"/>
              </a:rPr>
              <a:t>  ‘</a:t>
            </a:r>
            <a:r>
              <a:rPr lang="en-US" altLang="en-US" sz="2800" dirty="0">
                <a:solidFill>
                  <a:srgbClr val="00B0F0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’, </a:t>
            </a:r>
            <a:r>
              <a:rPr lang="en-US" altLang="en-US" sz="2800" i="1" dirty="0">
                <a:solidFill>
                  <a:srgbClr val="0033CC"/>
                </a:solidFill>
                <a:latin typeface="+mn-lt"/>
              </a:rPr>
              <a:t>pop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‘ </a:t>
            </a:r>
            <a:r>
              <a:rPr lang="en-US" altLang="en-US" sz="2800" dirty="0" err="1">
                <a:latin typeface="+mn-lt"/>
              </a:rPr>
              <a:t>dari</a:t>
            </a:r>
            <a:r>
              <a:rPr lang="en-US" altLang="en-US" sz="2800" dirty="0">
                <a:latin typeface="+mn-lt"/>
              </a:rPr>
              <a:t> stack </a:t>
            </a:r>
            <a:r>
              <a:rPr lang="en-US" altLang="en-US" sz="2800" b="1" dirty="0" err="1">
                <a:solidFill>
                  <a:srgbClr val="0033CC"/>
                </a:solidFill>
                <a:latin typeface="+mn-lt"/>
              </a:rPr>
              <a:t>stack</a:t>
            </a:r>
            <a:r>
              <a:rPr lang="en-US" altLang="en-US" sz="2800" dirty="0">
                <a:latin typeface="+mn-lt"/>
              </a:rPr>
              <a:t>. ‘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‘ </a:t>
            </a:r>
            <a:r>
              <a:rPr lang="en-US" altLang="en-US" sz="2800" dirty="0" err="1">
                <a:latin typeface="+mn-lt"/>
              </a:rPr>
              <a:t>berpasangan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dengan</a:t>
            </a:r>
            <a:r>
              <a:rPr lang="en-US" altLang="en-US" sz="2800" dirty="0">
                <a:latin typeface="+mn-lt"/>
              </a:rPr>
              <a:t> ‘</a:t>
            </a:r>
            <a:r>
              <a:rPr lang="en-US" altLang="en-US" sz="2800" dirty="0">
                <a:solidFill>
                  <a:srgbClr val="00B0F0"/>
                </a:solidFill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’.</a:t>
            </a:r>
          </a:p>
          <a:p>
            <a:pPr lvl="1"/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Bagaimana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jika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stack empty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ketika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menemui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‘)’?</a:t>
            </a:r>
          </a:p>
          <a:p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Bagaimana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jika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seluruh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ekspresi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selesai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dibaca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namun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stack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tidak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+mn-lt"/>
                <a:sym typeface="Wingdings" panose="05000000000000000000" pitchFamily="2" charset="2"/>
              </a:rPr>
              <a:t>kosong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?</a:t>
            </a:r>
            <a:endParaRPr lang="en-US" altLang="en-US" dirty="0"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642226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DE9768-33CB-4CB0-91F1-207D44059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04813"/>
            <a:ext cx="7575550" cy="936625"/>
          </a:xfrm>
        </p:spPr>
        <p:txBody>
          <a:bodyPr/>
          <a:lstStyle/>
          <a:p>
            <a:r>
              <a:rPr lang="en-US" altLang="en-US" sz="3200"/>
              <a:t>Mengubah Infix ke Postfix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63E42334-7D9C-4148-8D83-658FC8053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773238"/>
            <a:ext cx="7943850" cy="4608512"/>
          </a:xfrm>
        </p:spPr>
        <p:txBody>
          <a:bodyPr/>
          <a:lstStyle/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/>
            <a:endParaRPr lang="en-US" altLang="en-US" sz="2900">
              <a:solidFill>
                <a:schemeClr val="bg2"/>
              </a:solidFill>
            </a:endParaRPr>
          </a:p>
          <a:p>
            <a:pPr marL="533400" indent="-533400">
              <a:buFontTx/>
              <a:buNone/>
            </a:pPr>
            <a:endParaRPr lang="en-US" altLang="en-US" sz="2900"/>
          </a:p>
        </p:txBody>
      </p:sp>
      <p:sp>
        <p:nvSpPr>
          <p:cNvPr id="306180" name="Rectangle 4">
            <a:extLst>
              <a:ext uri="{FF2B5EF4-FFF2-40B4-BE49-F238E27FC236}">
                <a16:creationId xmlns:a16="http://schemas.microsoft.com/office/drawing/2014/main" id="{3882B656-DF02-4D70-A656-9A620C57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73237"/>
            <a:ext cx="794385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Infix expression</a:t>
            </a:r>
          </a:p>
          <a:p>
            <a:pPr lvl="1"/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Misalnya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Sebuah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persamaan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hanya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memiliki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‘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’ dan ‘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’. ‘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’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memiliki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+mn-lt"/>
                <a:sym typeface="Wingdings" panose="05000000000000000000" pitchFamily="2" charset="2"/>
              </a:rPr>
              <a:t>higher precedence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dari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‘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’.</a:t>
            </a:r>
          </a:p>
          <a:p>
            <a:pPr lvl="1"/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5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3 = 10, 1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4=9, etc.</a:t>
            </a:r>
          </a:p>
          <a:p>
            <a:pPr lvl="1"/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Persamaan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juga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dapat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+mn-lt"/>
                <a:sym typeface="Wingdings" panose="05000000000000000000" pitchFamily="2" charset="2"/>
              </a:rPr>
              <a:t>memiliki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+mn-lt"/>
              </a:rPr>
              <a:t>parenthesis</a:t>
            </a:r>
            <a:r>
              <a:rPr lang="en-US" altLang="en-US" sz="2400" dirty="0">
                <a:latin typeface="+mn-lt"/>
              </a:rPr>
              <a:t>, i.e., </a:t>
            </a:r>
          </a:p>
          <a:p>
            <a:pPr lvl="2">
              <a:buClr>
                <a:schemeClr val="tx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(1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2)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4=12</a:t>
            </a:r>
          </a:p>
          <a:p>
            <a:pPr lvl="2">
              <a:buClr>
                <a:schemeClr val="tx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(1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5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1)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3=36.</a:t>
            </a:r>
          </a:p>
          <a:p>
            <a:pPr lvl="2">
              <a:buClr>
                <a:schemeClr val="tx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(1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(5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1))</a:t>
            </a:r>
            <a:r>
              <a:rPr lang="en-US" altLang="en-US" sz="2000" dirty="0">
                <a:solidFill>
                  <a:srgbClr val="0033CC"/>
                </a:solidFill>
                <a:latin typeface="+mn-lt"/>
                <a:sym typeface="Wingdings" panose="05000000000000000000" pitchFamily="2" charset="2"/>
              </a:rPr>
              <a:t>*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3=39.</a:t>
            </a:r>
          </a:p>
          <a:p>
            <a:endParaRPr lang="en-US" altLang="en-US" dirty="0"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602460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490</Words>
  <Application>Microsoft Office PowerPoint</Application>
  <PresentationFormat>On-screen Show (4:3)</PresentationFormat>
  <Paragraphs>190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Rockwell</vt:lpstr>
      <vt:lpstr>Times New Roman</vt:lpstr>
      <vt:lpstr>Wingdings</vt:lpstr>
      <vt:lpstr>Office Theme</vt:lpstr>
      <vt:lpstr>Stack</vt:lpstr>
      <vt:lpstr>Penggunaan Stack</vt:lpstr>
      <vt:lpstr>Matching Balancing Parenthesis</vt:lpstr>
      <vt:lpstr>Matching Balancing Parenthesis</vt:lpstr>
      <vt:lpstr>Matching Balancing Parenthesis</vt:lpstr>
      <vt:lpstr>Matching Balancing Parenthesis</vt:lpstr>
      <vt:lpstr>Matching Balancing Parenthesis</vt:lpstr>
      <vt:lpstr>Matching Balancing Parenthesis</vt:lpstr>
      <vt:lpstr>Mengubah Infix ke Postfix</vt:lpstr>
      <vt:lpstr>Mengubah Infix ke Postfix</vt:lpstr>
      <vt:lpstr>Mengubah Infix ke Postfix</vt:lpstr>
      <vt:lpstr>Mengubah Infix ke Postfix</vt:lpstr>
      <vt:lpstr>Infix to Postfix Expressions</vt:lpstr>
      <vt:lpstr>Infix to Postfix Expressions</vt:lpstr>
      <vt:lpstr>Infix to Postfix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fawwaz</dc:creator>
  <cp:lastModifiedBy>fawwaz</cp:lastModifiedBy>
  <cp:revision>5</cp:revision>
  <dcterms:created xsi:type="dcterms:W3CDTF">2018-09-24T02:02:07Z</dcterms:created>
  <dcterms:modified xsi:type="dcterms:W3CDTF">2018-09-24T02:42:31Z</dcterms:modified>
</cp:coreProperties>
</file>