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317" r:id="rId5"/>
    <p:sldId id="262" r:id="rId6"/>
    <p:sldId id="263" r:id="rId7"/>
    <p:sldId id="264" r:id="rId8"/>
    <p:sldId id="265" r:id="rId9"/>
    <p:sldId id="266" r:id="rId10"/>
    <p:sldId id="318" r:id="rId11"/>
    <p:sldId id="31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9" r:id="rId21"/>
    <p:sldId id="280" r:id="rId22"/>
    <p:sldId id="281" r:id="rId23"/>
    <p:sldId id="282" r:id="rId24"/>
    <p:sldId id="283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A8-FDBA-410C-A3DA-7E24BF74475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09D10-EFF3-4037-B838-2C59C53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9DDEEC-CE76-4B3E-B1E4-5FD2064597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9F9EF-37C5-4BB9-8F6B-9C7C5EF27F4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4C65086-C227-4E6D-86A4-EA472CBBB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EAC041-19E4-4EEF-9BA8-6E229148D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21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2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5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8E82-EF4F-4893-85B9-FE096FE3B6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C532-4B76-4053-B6B9-C7DFC4C1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505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48F306A-1FB5-4E55-905B-EEBCB083A1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  <a:solidFill>
            <a:schemeClr val="bg1"/>
          </a:solidFill>
        </p:spPr>
        <p:txBody>
          <a:bodyPr anchor="ctr"/>
          <a:lstStyle/>
          <a:p>
            <a:r>
              <a:rPr lang="en-US" altLang="en-US" sz="4400" dirty="0" err="1"/>
              <a:t>Struktur</a:t>
            </a:r>
            <a:r>
              <a:rPr lang="en-US" altLang="en-US" sz="4400" dirty="0"/>
              <a:t> Data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50BDE43-8E54-4240-B176-8A966F9965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559176"/>
            <a:ext cx="6858000" cy="1066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dirty="0"/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308537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04-06">
            <a:extLst>
              <a:ext uri="{FF2B5EF4-FFF2-40B4-BE49-F238E27FC236}">
                <a16:creationId xmlns:a16="http://schemas.microsoft.com/office/drawing/2014/main" id="{17F9906A-2930-4259-8BD0-DE0B68BF5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47052" r="5412" b="5190"/>
          <a:stretch/>
        </p:blipFill>
        <p:spPr bwMode="auto">
          <a:xfrm>
            <a:off x="624247" y="1596979"/>
            <a:ext cx="7895506" cy="488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51D166B-E43C-4B00-92D1-99E71043E96B}"/>
              </a:ext>
            </a:extLst>
          </p:cNvPr>
          <p:cNvSpPr txBox="1">
            <a:spLocks noChangeArrowheads="1"/>
          </p:cNvSpPr>
          <p:nvPr/>
        </p:nvSpPr>
        <p:spPr>
          <a:xfrm>
            <a:off x="633053" y="558309"/>
            <a:ext cx="7886700" cy="13255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新細明體" pitchFamily="18" charset="-12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405199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0CC7-6583-4E4E-B233-4013FB46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ea typeface="新細明體" pitchFamily="18" charset="-120"/>
              </a:rPr>
              <a:t>Implementasi</a:t>
            </a:r>
            <a:r>
              <a:rPr lang="en-US" altLang="zh-TW" b="1" dirty="0">
                <a:ea typeface="新細明體" pitchFamily="18" charset="-120"/>
              </a:rPr>
              <a:t> queue </a:t>
            </a:r>
            <a:r>
              <a:rPr lang="en-US" altLang="zh-TW" b="1" dirty="0" err="1">
                <a:ea typeface="新細明體" pitchFamily="18" charset="-120"/>
              </a:rPr>
              <a:t>dengan</a:t>
            </a:r>
            <a:r>
              <a:rPr lang="en-US" altLang="zh-TW" b="1" dirty="0">
                <a:ea typeface="新細明體" pitchFamily="18" charset="-120"/>
              </a:rPr>
              <a:t>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B5FD-AD37-4155-85CF-9973FE63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7589"/>
            <a:ext cx="7886700" cy="421937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queue</a:t>
            </a:r>
          </a:p>
          <a:p>
            <a:r>
              <a:rPr lang="en-US" dirty="0"/>
              <a:t>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2" descr="Fig04-07">
            <a:extLst>
              <a:ext uri="{FF2B5EF4-FFF2-40B4-BE49-F238E27FC236}">
                <a16:creationId xmlns:a16="http://schemas.microsoft.com/office/drawing/2014/main" id="{081F78BB-7262-4EED-8FF2-1BA58646F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7" r="12055" b="12500"/>
          <a:stretch/>
        </p:blipFill>
        <p:spPr bwMode="auto">
          <a:xfrm>
            <a:off x="927277" y="2025539"/>
            <a:ext cx="709626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299" name="Rectangle 3">
            <a:extLst>
              <a:ext uri="{FF2B5EF4-FFF2-40B4-BE49-F238E27FC236}">
                <a16:creationId xmlns:a16="http://schemas.microsoft.com/office/drawing/2014/main" id="{327435E5-5D80-4AA7-9638-4468879EC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32192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927688-12C9-4F7B-89FA-7C7EBCD36EA2}"/>
              </a:ext>
            </a:extLst>
          </p:cNvPr>
          <p:cNvGrpSpPr/>
          <p:nvPr/>
        </p:nvGrpSpPr>
        <p:grpSpPr>
          <a:xfrm>
            <a:off x="1429555" y="1717183"/>
            <a:ext cx="6619741" cy="4716395"/>
            <a:chOff x="2524259" y="2438400"/>
            <a:chExt cx="6619741" cy="4716395"/>
          </a:xfrm>
        </p:grpSpPr>
        <p:sp>
          <p:nvSpPr>
            <p:cNvPr id="312323" name="Rectangle 3">
              <a:extLst>
                <a:ext uri="{FF2B5EF4-FFF2-40B4-BE49-F238E27FC236}">
                  <a16:creationId xmlns:a16="http://schemas.microsoft.com/office/drawing/2014/main" id="{1318D19E-21E3-4315-BC04-22E59B765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039" y="2537138"/>
              <a:ext cx="1349062" cy="324290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2F29C03-8A12-4951-AE48-BA043EC7936E}"/>
                </a:ext>
              </a:extLst>
            </p:cNvPr>
            <p:cNvGrpSpPr/>
            <p:nvPr/>
          </p:nvGrpSpPr>
          <p:grpSpPr>
            <a:xfrm>
              <a:off x="2524259" y="2438400"/>
              <a:ext cx="6619741" cy="4716395"/>
              <a:chOff x="1918952" y="422275"/>
              <a:chExt cx="6619741" cy="4716395"/>
            </a:xfrm>
          </p:grpSpPr>
          <p:pic>
            <p:nvPicPr>
              <p:cNvPr id="312322" name="Picture 2" descr="Fig04-08">
                <a:extLst>
                  <a:ext uri="{FF2B5EF4-FFF2-40B4-BE49-F238E27FC236}">
                    <a16:creationId xmlns:a16="http://schemas.microsoft.com/office/drawing/2014/main" id="{511EBA4F-33B1-4F31-8FFB-41C815E194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02" r="2560" b="14272"/>
              <a:stretch/>
            </p:blipFill>
            <p:spPr bwMode="auto">
              <a:xfrm>
                <a:off x="1918952" y="1219200"/>
                <a:ext cx="6619741" cy="3919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2324" name="Text Box 4">
                <a:extLst>
                  <a:ext uri="{FF2B5EF4-FFF2-40B4-BE49-F238E27FC236}">
                    <a16:creationId xmlns:a16="http://schemas.microsoft.com/office/drawing/2014/main" id="{84E1F35A-38D7-43F0-983F-4309DC1E1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7525" y="422275"/>
                <a:ext cx="116807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TW" sz="2400" b="1" dirty="0">
                    <a:solidFill>
                      <a:srgbClr val="0070C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pointer</a:t>
                </a:r>
              </a:p>
            </p:txBody>
          </p:sp>
          <p:sp>
            <p:nvSpPr>
              <p:cNvPr id="312325" name="Line 5">
                <a:extLst>
                  <a:ext uri="{FF2B5EF4-FFF2-40B4-BE49-F238E27FC236}">
                    <a16:creationId xmlns:a16="http://schemas.microsoft.com/office/drawing/2014/main" id="{8D1B1905-4749-4F8B-9D91-FD26F67F4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7000" y="762000"/>
                <a:ext cx="1524000" cy="60960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26" name="Line 6">
                <a:extLst>
                  <a:ext uri="{FF2B5EF4-FFF2-40B4-BE49-F238E27FC236}">
                    <a16:creationId xmlns:a16="http://schemas.microsoft.com/office/drawing/2014/main" id="{589D00E0-756F-4F33-9249-CD8982541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838200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9F941E49-6331-4F93-872F-63C8B38B6269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652503"/>
            <a:ext cx="7886700" cy="13255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altLang="zh-TW">
                <a:ea typeface="新細明體" pitchFamily="18" charset="-120"/>
              </a:rPr>
              <a:t>Queue Data structure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377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5029F6A4-E861-4383-B22C-BA45A8578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algorithms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00CF6010-CE32-49FE-ABE2-4F3C6DD74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Create queue</a:t>
            </a:r>
          </a:p>
          <a:p>
            <a:r>
              <a:rPr lang="en-US" altLang="zh-TW" sz="2800">
                <a:ea typeface="新細明體" pitchFamily="18" charset="-120"/>
              </a:rPr>
              <a:t>Enqueue</a:t>
            </a:r>
          </a:p>
          <a:p>
            <a:r>
              <a:rPr lang="en-US" altLang="zh-TW" sz="2800">
                <a:ea typeface="新細明體" pitchFamily="18" charset="-120"/>
              </a:rPr>
              <a:t>Dequeue</a:t>
            </a:r>
          </a:p>
          <a:p>
            <a:r>
              <a:rPr lang="en-US" altLang="zh-TW" sz="2800">
                <a:ea typeface="新細明體" pitchFamily="18" charset="-120"/>
              </a:rPr>
              <a:t>Queuefront</a:t>
            </a:r>
          </a:p>
          <a:p>
            <a:r>
              <a:rPr lang="en-US" altLang="zh-TW" sz="2800">
                <a:ea typeface="新細明體" pitchFamily="18" charset="-120"/>
              </a:rPr>
              <a:t>Queuerear</a:t>
            </a:r>
          </a:p>
        </p:txBody>
      </p:sp>
      <p:sp>
        <p:nvSpPr>
          <p:cNvPr id="313348" name="Rectangle 4">
            <a:extLst>
              <a:ext uri="{FF2B5EF4-FFF2-40B4-BE49-F238E27FC236}">
                <a16:creationId xmlns:a16="http://schemas.microsoft.com/office/drawing/2014/main" id="{099305DB-F207-45F2-85D6-DBEF1779E62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noFill/>
          <a:ln/>
        </p:spPr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Empty queue</a:t>
            </a:r>
          </a:p>
          <a:p>
            <a:r>
              <a:rPr lang="en-US" altLang="zh-TW" sz="2800">
                <a:ea typeface="新細明體" pitchFamily="18" charset="-120"/>
              </a:rPr>
              <a:t>Full queue</a:t>
            </a:r>
          </a:p>
          <a:p>
            <a:r>
              <a:rPr lang="en-US" altLang="zh-TW" sz="2800">
                <a:ea typeface="新細明體" pitchFamily="18" charset="-120"/>
              </a:rPr>
              <a:t>Queue count</a:t>
            </a:r>
          </a:p>
          <a:p>
            <a:r>
              <a:rPr lang="en-US" altLang="zh-TW" sz="2800">
                <a:ea typeface="新細明體" pitchFamily="18" charset="-120"/>
              </a:rPr>
              <a:t>Destroy queue</a:t>
            </a:r>
          </a:p>
          <a:p>
            <a:endParaRPr lang="zh-TW" altLang="en-US" sz="280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72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70" name="Picture 2" descr="Fig04-09">
            <a:extLst>
              <a:ext uri="{FF2B5EF4-FFF2-40B4-BE49-F238E27FC236}">
                <a16:creationId xmlns:a16="http://schemas.microsoft.com/office/drawing/2014/main" id="{376E6BE7-6C11-434B-A7F5-CE7EFF27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b="46478"/>
          <a:stretch>
            <a:fillRect/>
          </a:stretch>
        </p:blipFill>
        <p:spPr bwMode="auto">
          <a:xfrm>
            <a:off x="884016" y="1721476"/>
            <a:ext cx="7375967" cy="47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0B275EC-16B3-415E-8AE7-0043D3FA3682}"/>
              </a:ext>
            </a:extLst>
          </p:cNvPr>
          <p:cNvSpPr txBox="1">
            <a:spLocks noChangeArrowheads="1"/>
          </p:cNvSpPr>
          <p:nvPr/>
        </p:nvSpPr>
        <p:spPr>
          <a:xfrm>
            <a:off x="783195" y="598867"/>
            <a:ext cx="7886700" cy="13255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新細明體" pitchFamily="18" charset="-120"/>
              </a:rPr>
              <a:t>Basic Queue Function</a:t>
            </a:r>
          </a:p>
        </p:txBody>
      </p:sp>
    </p:spTree>
    <p:extLst>
      <p:ext uri="{BB962C8B-B14F-4D97-AF65-F5344CB8AC3E}">
        <p14:creationId xmlns:p14="http://schemas.microsoft.com/office/powerpoint/2010/main" val="94643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4" name="Picture 2" descr="Fig04-09">
            <a:extLst>
              <a:ext uri="{FF2B5EF4-FFF2-40B4-BE49-F238E27FC236}">
                <a16:creationId xmlns:a16="http://schemas.microsoft.com/office/drawing/2014/main" id="{F1E68A65-5309-4DA3-9C03-4808874E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3" t="53522" b="4704"/>
          <a:stretch>
            <a:fillRect/>
          </a:stretch>
        </p:blipFill>
        <p:spPr bwMode="auto">
          <a:xfrm>
            <a:off x="883276" y="1893477"/>
            <a:ext cx="7784206" cy="474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0220CA8-9982-48CA-B76A-515BA4BBAE33}"/>
              </a:ext>
            </a:extLst>
          </p:cNvPr>
          <p:cNvSpPr txBox="1">
            <a:spLocks noChangeArrowheads="1"/>
          </p:cNvSpPr>
          <p:nvPr/>
        </p:nvSpPr>
        <p:spPr>
          <a:xfrm>
            <a:off x="783195" y="598867"/>
            <a:ext cx="7886700" cy="13255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新細明體" pitchFamily="18" charset="-120"/>
              </a:rPr>
              <a:t>Basic Queue Function</a:t>
            </a:r>
          </a:p>
        </p:txBody>
      </p:sp>
    </p:spTree>
    <p:extLst>
      <p:ext uri="{BB962C8B-B14F-4D97-AF65-F5344CB8AC3E}">
        <p14:creationId xmlns:p14="http://schemas.microsoft.com/office/powerpoint/2010/main" val="160028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>
            <a:extLst>
              <a:ext uri="{FF2B5EF4-FFF2-40B4-BE49-F238E27FC236}">
                <a16:creationId xmlns:a16="http://schemas.microsoft.com/office/drawing/2014/main" id="{66A49FDC-44A4-4C00-8F51-675FE1AEB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Create queue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D738AC-134F-4F84-8602-002CFED6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9" y="1690689"/>
            <a:ext cx="4281391" cy="3370708"/>
          </a:xfrm>
          <a:prstGeom prst="rect">
            <a:avLst/>
          </a:prstGeom>
        </p:spPr>
      </p:pic>
      <p:pic>
        <p:nvPicPr>
          <p:cNvPr id="5" name="Picture 2" descr="Fig04-11">
            <a:extLst>
              <a:ext uri="{FF2B5EF4-FFF2-40B4-BE49-F238E27FC236}">
                <a16:creationId xmlns:a16="http://schemas.microsoft.com/office/drawing/2014/main" id="{2B251551-6E62-40A7-9163-029B2D4ED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7" t="2002" r="15991" b="83846"/>
          <a:stretch/>
        </p:blipFill>
        <p:spPr bwMode="auto">
          <a:xfrm>
            <a:off x="5398662" y="2399027"/>
            <a:ext cx="2382592" cy="7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529EA7-4181-40C2-87EF-FE8140E3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242" y="3965450"/>
            <a:ext cx="4427319" cy="24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0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2" name="Picture 2" descr="Fig04-10">
            <a:extLst>
              <a:ext uri="{FF2B5EF4-FFF2-40B4-BE49-F238E27FC236}">
                <a16:creationId xmlns:a16="http://schemas.microsoft.com/office/drawing/2014/main" id="{331C817E-8F06-4DFE-8DD2-0B42F9FC5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6" r="4953" b="11668"/>
          <a:stretch/>
        </p:blipFill>
        <p:spPr bwMode="auto">
          <a:xfrm>
            <a:off x="1136291" y="1690688"/>
            <a:ext cx="6552395" cy="49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43" name="Rectangle 3">
            <a:extLst>
              <a:ext uri="{FF2B5EF4-FFF2-40B4-BE49-F238E27FC236}">
                <a16:creationId xmlns:a16="http://schemas.microsoft.com/office/drawing/2014/main" id="{16B77602-BFCA-4C93-8150-5AFD25E6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156008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90" name="Picture 2" descr="Fig04-11">
            <a:extLst>
              <a:ext uri="{FF2B5EF4-FFF2-40B4-BE49-F238E27FC236}">
                <a16:creationId xmlns:a16="http://schemas.microsoft.com/office/drawing/2014/main" id="{BE05FA25-1E4E-4631-B7A3-9CA6DE5B7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r="4226" b="11508"/>
          <a:stretch/>
        </p:blipFill>
        <p:spPr bwMode="auto">
          <a:xfrm>
            <a:off x="1325920" y="1527640"/>
            <a:ext cx="6492160" cy="49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491" name="Rectangle 3">
            <a:extLst>
              <a:ext uri="{FF2B5EF4-FFF2-40B4-BE49-F238E27FC236}">
                <a16:creationId xmlns:a16="http://schemas.microsoft.com/office/drawing/2014/main" id="{127FFB81-2B88-4B2B-AC89-C57F50508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770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6C221A35-E5F4-4392-BDD6-CBC98EACA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 err="1">
                <a:ea typeface="新細明體" pitchFamily="18" charset="-120"/>
              </a:rPr>
              <a:t>Apakah</a:t>
            </a:r>
            <a:r>
              <a:rPr lang="en-US" altLang="zh-TW" dirty="0">
                <a:ea typeface="新細明體" pitchFamily="18" charset="-120"/>
              </a:rPr>
              <a:t> queue </a:t>
            </a:r>
            <a:r>
              <a:rPr lang="en-US" altLang="zh-TW" dirty="0" err="1">
                <a:ea typeface="新細明體" pitchFamily="18" charset="-120"/>
              </a:rPr>
              <a:t>itu</a:t>
            </a:r>
            <a:r>
              <a:rPr lang="en-US" altLang="zh-TW" dirty="0">
                <a:ea typeface="新細明體" pitchFamily="18" charset="-120"/>
              </a:rPr>
              <a:t>?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EED041CA-3DFE-4E56-B3BC-B1641284C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</a:t>
            </a:r>
            <a:r>
              <a:rPr lang="en-US" altLang="zh-TW" dirty="0" err="1">
                <a:ea typeface="新細明體" pitchFamily="18" charset="-120"/>
              </a:rPr>
              <a:t>merupakan</a:t>
            </a:r>
            <a:r>
              <a:rPr lang="en-US" altLang="zh-TW" dirty="0">
                <a:ea typeface="新細明體" pitchFamily="18" charset="-120"/>
              </a:rPr>
              <a:t> linear list di mana data </a:t>
            </a:r>
            <a:r>
              <a:rPr lang="en-US" altLang="zh-TW" dirty="0" err="1">
                <a:ea typeface="新細明體" pitchFamily="18" charset="-120"/>
              </a:rPr>
              <a:t>dimasukkan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melalui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sebuah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ujung</a:t>
            </a:r>
            <a:r>
              <a:rPr lang="en-US" altLang="zh-TW" dirty="0">
                <a:ea typeface="新細明體" pitchFamily="18" charset="-120"/>
              </a:rPr>
              <a:t> yang </a:t>
            </a:r>
            <a:r>
              <a:rPr lang="en-US" altLang="zh-TW" dirty="0" err="1">
                <a:ea typeface="新細明體" pitchFamily="18" charset="-120"/>
              </a:rPr>
              <a:t>disebut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5050"/>
                </a:solidFill>
                <a:ea typeface="新細明體" pitchFamily="18" charset="-120"/>
              </a:rPr>
              <a:t>end/rear </a:t>
            </a:r>
            <a:r>
              <a:rPr lang="en-US" altLang="zh-TW" dirty="0">
                <a:ea typeface="新細明體" pitchFamily="18" charset="-120"/>
              </a:rPr>
              <a:t>dan </a:t>
            </a:r>
            <a:r>
              <a:rPr lang="en-US" altLang="zh-TW" dirty="0" err="1">
                <a:ea typeface="新細明體" pitchFamily="18" charset="-120"/>
              </a:rPr>
              <a:t>dihapus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dari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ujung</a:t>
            </a:r>
            <a:r>
              <a:rPr lang="en-US" altLang="zh-TW" dirty="0">
                <a:ea typeface="新細明體" pitchFamily="18" charset="-120"/>
              </a:rPr>
              <a:t> lain yang </a:t>
            </a:r>
            <a:r>
              <a:rPr lang="en-US" altLang="zh-TW" dirty="0" err="1">
                <a:ea typeface="新細明體" pitchFamily="18" charset="-120"/>
              </a:rPr>
              <a:t>disebut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5050"/>
                </a:solidFill>
                <a:ea typeface="新細明體" pitchFamily="18" charset="-120"/>
              </a:rPr>
              <a:t>front</a:t>
            </a:r>
          </a:p>
          <a:p>
            <a:r>
              <a:rPr lang="en-US" altLang="zh-TW" b="1" dirty="0">
                <a:solidFill>
                  <a:srgbClr val="FF5050"/>
                </a:solidFill>
                <a:ea typeface="新細明體" pitchFamily="18" charset="-120"/>
              </a:rPr>
              <a:t>first in </a:t>
            </a:r>
            <a:r>
              <a:rPr lang="en-US" altLang="zh-TW" b="1" dirty="0">
                <a:solidFill>
                  <a:srgbClr val="FF5050"/>
                </a:solidFill>
                <a:latin typeface="Tahoma" panose="020B0604030504040204" pitchFamily="34" charset="0"/>
                <a:ea typeface="新細明體" pitchFamily="18" charset="-120"/>
              </a:rPr>
              <a:t>–</a:t>
            </a:r>
            <a:r>
              <a:rPr lang="en-US" altLang="zh-TW" b="1" dirty="0">
                <a:solidFill>
                  <a:srgbClr val="FF5050"/>
                </a:solidFill>
                <a:ea typeface="新細明體" pitchFamily="18" charset="-120"/>
              </a:rPr>
              <a:t> first out (FIFO)</a:t>
            </a:r>
          </a:p>
        </p:txBody>
      </p:sp>
    </p:spTree>
    <p:extLst>
      <p:ext uri="{BB962C8B-B14F-4D97-AF65-F5344CB8AC3E}">
        <p14:creationId xmlns:p14="http://schemas.microsoft.com/office/powerpoint/2010/main" val="677934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38" name="Picture 2" descr="Alg04-04">
            <a:extLst>
              <a:ext uri="{FF2B5EF4-FFF2-40B4-BE49-F238E27FC236}">
                <a16:creationId xmlns:a16="http://schemas.microsoft.com/office/drawing/2014/main" id="{2BF24122-E9B4-4409-91DB-A791FB017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6" t="8070"/>
          <a:stretch/>
        </p:blipFill>
        <p:spPr bwMode="auto">
          <a:xfrm>
            <a:off x="721216" y="1338106"/>
            <a:ext cx="7353838" cy="515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778FAA5-6FB2-4019-9C3A-E34659207BBE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新細明體" pitchFamily="18" charset="-120"/>
              </a:rPr>
              <a:t>Queue front</a:t>
            </a:r>
          </a:p>
        </p:txBody>
      </p:sp>
    </p:spTree>
    <p:extLst>
      <p:ext uri="{BB962C8B-B14F-4D97-AF65-F5344CB8AC3E}">
        <p14:creationId xmlns:p14="http://schemas.microsoft.com/office/powerpoint/2010/main" val="3331328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562" name="Picture 2" descr="Alg04-05">
            <a:extLst>
              <a:ext uri="{FF2B5EF4-FFF2-40B4-BE49-F238E27FC236}">
                <a16:creationId xmlns:a16="http://schemas.microsoft.com/office/drawing/2014/main" id="{CF955B88-FC9F-4BF0-B5F0-E4937EEED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11511"/>
          <a:stretch/>
        </p:blipFill>
        <p:spPr bwMode="auto">
          <a:xfrm>
            <a:off x="436194" y="1690689"/>
            <a:ext cx="8079156" cy="410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ECA0AFA-0512-4639-8BB3-FB71BE60965B}"/>
              </a:ext>
            </a:extLst>
          </p:cNvPr>
          <p:cNvSpPr txBox="1">
            <a:spLocks noChangeArrowheads="1"/>
          </p:cNvSpPr>
          <p:nvPr/>
        </p:nvSpPr>
        <p:spPr>
          <a:xfrm>
            <a:off x="532422" y="635583"/>
            <a:ext cx="7886700" cy="13255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新細明體" pitchFamily="18" charset="-120"/>
              </a:rPr>
              <a:t>Empty Queue</a:t>
            </a:r>
          </a:p>
        </p:txBody>
      </p:sp>
    </p:spTree>
    <p:extLst>
      <p:ext uri="{BB962C8B-B14F-4D97-AF65-F5344CB8AC3E}">
        <p14:creationId xmlns:p14="http://schemas.microsoft.com/office/powerpoint/2010/main" val="3612820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586" name="Picture 2" descr="Picture2">
            <a:extLst>
              <a:ext uri="{FF2B5EF4-FFF2-40B4-BE49-F238E27FC236}">
                <a16:creationId xmlns:a16="http://schemas.microsoft.com/office/drawing/2014/main" id="{0362253B-5534-408C-99EC-E468529A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61146"/>
            <a:ext cx="8305800" cy="37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04F009-34E9-4CAF-BBCB-2A58E094E6F0}"/>
              </a:ext>
            </a:extLst>
          </p:cNvPr>
          <p:cNvSpPr txBox="1">
            <a:spLocks noChangeArrowheads="1"/>
          </p:cNvSpPr>
          <p:nvPr/>
        </p:nvSpPr>
        <p:spPr>
          <a:xfrm>
            <a:off x="532422" y="635583"/>
            <a:ext cx="7886700" cy="13255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新細明體" pitchFamily="18" charset="-120"/>
              </a:rPr>
              <a:t>Full Queue</a:t>
            </a:r>
          </a:p>
        </p:txBody>
      </p:sp>
    </p:spTree>
    <p:extLst>
      <p:ext uri="{BB962C8B-B14F-4D97-AF65-F5344CB8AC3E}">
        <p14:creationId xmlns:p14="http://schemas.microsoft.com/office/powerpoint/2010/main" val="241317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0" name="Picture 2" descr="Alg04-07">
            <a:extLst>
              <a:ext uri="{FF2B5EF4-FFF2-40B4-BE49-F238E27FC236}">
                <a16:creationId xmlns:a16="http://schemas.microsoft.com/office/drawing/2014/main" id="{ACA460AB-D333-4872-BD66-4161765B3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8" t="14394"/>
          <a:stretch/>
        </p:blipFill>
        <p:spPr bwMode="auto">
          <a:xfrm>
            <a:off x="532422" y="1653861"/>
            <a:ext cx="8038673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9C4344F-7834-4435-BCE7-4B0263E6C1D3}"/>
              </a:ext>
            </a:extLst>
          </p:cNvPr>
          <p:cNvSpPr txBox="1">
            <a:spLocks noChangeArrowheads="1"/>
          </p:cNvSpPr>
          <p:nvPr/>
        </p:nvSpPr>
        <p:spPr>
          <a:xfrm>
            <a:off x="532422" y="635583"/>
            <a:ext cx="7886700" cy="13255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新細明體" pitchFamily="18" charset="-120"/>
              </a:rPr>
              <a:t>Queue Count</a:t>
            </a:r>
          </a:p>
        </p:txBody>
      </p:sp>
    </p:spTree>
    <p:extLst>
      <p:ext uri="{BB962C8B-B14F-4D97-AF65-F5344CB8AC3E}">
        <p14:creationId xmlns:p14="http://schemas.microsoft.com/office/powerpoint/2010/main" val="222223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4" name="Picture 2" descr="Alg04-08">
            <a:extLst>
              <a:ext uri="{FF2B5EF4-FFF2-40B4-BE49-F238E27FC236}">
                <a16:creationId xmlns:a16="http://schemas.microsoft.com/office/drawing/2014/main" id="{267737E2-33BD-4B37-803D-B7174375E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4" t="9499"/>
          <a:stretch/>
        </p:blipFill>
        <p:spPr bwMode="auto">
          <a:xfrm>
            <a:off x="532422" y="1547386"/>
            <a:ext cx="8080038" cy="48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0EE0CA5-E668-4283-AC1E-71D5F6174F5A}"/>
              </a:ext>
            </a:extLst>
          </p:cNvPr>
          <p:cNvSpPr txBox="1">
            <a:spLocks noChangeArrowheads="1"/>
          </p:cNvSpPr>
          <p:nvPr/>
        </p:nvSpPr>
        <p:spPr>
          <a:xfrm>
            <a:off x="532422" y="635583"/>
            <a:ext cx="7886700" cy="13255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新細明體" pitchFamily="18" charset="-120"/>
              </a:rPr>
              <a:t>Destroy Queue</a:t>
            </a:r>
          </a:p>
        </p:txBody>
      </p:sp>
    </p:spTree>
    <p:extLst>
      <p:ext uri="{BB962C8B-B14F-4D97-AF65-F5344CB8AC3E}">
        <p14:creationId xmlns:p14="http://schemas.microsoft.com/office/powerpoint/2010/main" val="3289277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8F81-903B-4A76-9B23-3ED152DE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1A9C-D0C4-42FA-AFB3-C7656530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/>
              <a:t>mailbox </a:t>
            </a:r>
            <a:r>
              <a:rPr lang="id-ID" dirty="0"/>
              <a:t>dalam komunikasi antar proses</a:t>
            </a:r>
          </a:p>
          <a:p>
            <a:r>
              <a:rPr lang="id-ID" i="1" dirty="0"/>
              <a:t>Waiting Line</a:t>
            </a:r>
            <a:r>
              <a:rPr lang="id-ID" dirty="0"/>
              <a:t> pada Sistem Operasi</a:t>
            </a:r>
            <a:endParaRPr lang="en-US" dirty="0"/>
          </a:p>
          <a:p>
            <a:pPr marL="0" indent="0">
              <a:buNone/>
            </a:pP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7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9" name="Picture 3" descr="capture1">
            <a:extLst>
              <a:ext uri="{FF2B5EF4-FFF2-40B4-BE49-F238E27FC236}">
                <a16:creationId xmlns:a16="http://schemas.microsoft.com/office/drawing/2014/main" id="{F5C1A853-D29F-4E47-9650-BE0D56ED4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6"/>
          <a:stretch/>
        </p:blipFill>
        <p:spPr bwMode="auto">
          <a:xfrm>
            <a:off x="685800" y="777875"/>
            <a:ext cx="8001000" cy="488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50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20B8-D7D6-459E-BF12-83A6398F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a typeface="新細明體" pitchFamily="18" charset="-120"/>
              </a:rPr>
              <a:t>Operasi</a:t>
            </a:r>
            <a:r>
              <a:rPr lang="en-US" altLang="zh-TW" b="1" dirty="0">
                <a:ea typeface="新細明體" pitchFamily="18" charset="-120"/>
              </a:rPr>
              <a:t>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F85F-72B0-4CF1-9F30-7A7E54DA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Enqueue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Dequeue</a:t>
            </a:r>
            <a:endParaRPr lang="fr-FR" dirty="0"/>
          </a:p>
          <a:p>
            <a:r>
              <a:rPr lang="fr-FR" dirty="0"/>
              <a:t> Queue Front</a:t>
            </a:r>
          </a:p>
          <a:p>
            <a:r>
              <a:rPr lang="fr-FR" dirty="0"/>
              <a:t> Queue </a:t>
            </a:r>
            <a:r>
              <a:rPr lang="fr-FR" dirty="0" err="1"/>
              <a:t>Rear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0" name="Picture 2" descr="Fig04-02">
            <a:extLst>
              <a:ext uri="{FF2B5EF4-FFF2-40B4-BE49-F238E27FC236}">
                <a16:creationId xmlns:a16="http://schemas.microsoft.com/office/drawing/2014/main" id="{6B2C75C1-0BEB-410F-BEC1-CF9ECC5F0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3" r="15673" b="11606"/>
          <a:stretch/>
        </p:blipFill>
        <p:spPr bwMode="auto">
          <a:xfrm>
            <a:off x="2421228" y="2519115"/>
            <a:ext cx="4654628" cy="41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4131" name="Rectangle 3">
            <a:extLst>
              <a:ext uri="{FF2B5EF4-FFF2-40B4-BE49-F238E27FC236}">
                <a16:creationId xmlns:a16="http://schemas.microsoft.com/office/drawing/2014/main" id="{C578A53D-3485-4E16-8B0C-511829FE8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Enqueue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04132" name="Rectangle 4">
            <a:extLst>
              <a:ext uri="{FF2B5EF4-FFF2-40B4-BE49-F238E27FC236}">
                <a16:creationId xmlns:a16="http://schemas.microsoft.com/office/drawing/2014/main" id="{737FCCA0-4003-405E-8BD0-C074FB3B8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6858"/>
            <a:ext cx="8229600" cy="4184505"/>
          </a:xfrm>
          <a:noFill/>
          <a:ln/>
        </p:spPr>
        <p:txBody>
          <a:bodyPr/>
          <a:lstStyle/>
          <a:p>
            <a:r>
              <a:rPr lang="en-US" altLang="zh-TW" sz="2800" dirty="0" err="1">
                <a:ea typeface="新細明體" pitchFamily="18" charset="-120"/>
              </a:rPr>
              <a:t>Memasukkan</a:t>
            </a:r>
            <a:r>
              <a:rPr lang="en-US" altLang="zh-TW" sz="2800" dirty="0">
                <a:ea typeface="新細明體" pitchFamily="18" charset="-120"/>
              </a:rPr>
              <a:t> data </a:t>
            </a:r>
            <a:r>
              <a:rPr lang="en-US" altLang="zh-TW" sz="2800" dirty="0" err="1">
                <a:ea typeface="新細明體" pitchFamily="18" charset="-120"/>
              </a:rPr>
              <a:t>baru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err="1">
                <a:ea typeface="新細明體" pitchFamily="18" charset="-120"/>
              </a:rPr>
              <a:t>ke</a:t>
            </a:r>
            <a:r>
              <a:rPr lang="en-US" altLang="zh-TW" sz="2800" dirty="0">
                <a:ea typeface="新細明體" pitchFamily="18" charset="-120"/>
              </a:rPr>
              <a:t> rear.</a:t>
            </a:r>
            <a:endParaRPr lang="zh-TW" alt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97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 descr="Fig04-03">
            <a:extLst>
              <a:ext uri="{FF2B5EF4-FFF2-40B4-BE49-F238E27FC236}">
                <a16:creationId xmlns:a16="http://schemas.microsoft.com/office/drawing/2014/main" id="{C11606D7-2EA3-4FF1-97E0-89C4B662C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0" r="19244" b="14984"/>
          <a:stretch/>
        </p:blipFill>
        <p:spPr bwMode="auto">
          <a:xfrm>
            <a:off x="2833351" y="2468740"/>
            <a:ext cx="3786188" cy="402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5155" name="Rectangle 3">
            <a:extLst>
              <a:ext uri="{FF2B5EF4-FFF2-40B4-BE49-F238E27FC236}">
                <a16:creationId xmlns:a16="http://schemas.microsoft.com/office/drawing/2014/main" id="{F3D746BE-0762-418F-9BB2-920DD1D4B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Dequeue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id="{A8458036-1707-4381-9DB2-E9842DE42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79809"/>
            <a:ext cx="8229600" cy="1066800"/>
          </a:xfrm>
          <a:noFill/>
          <a:ln/>
        </p:spPr>
        <p:txBody>
          <a:bodyPr/>
          <a:lstStyle/>
          <a:p>
            <a:r>
              <a:rPr lang="en-US" altLang="zh-TW" sz="2800" dirty="0" err="1">
                <a:ea typeface="新細明體" pitchFamily="18" charset="-120"/>
              </a:rPr>
              <a:t>Menghapus</a:t>
            </a:r>
            <a:r>
              <a:rPr lang="en-US" altLang="zh-TW" sz="2800" dirty="0">
                <a:ea typeface="新細明體" pitchFamily="18" charset="-120"/>
              </a:rPr>
              <a:t> data yang </a:t>
            </a:r>
            <a:r>
              <a:rPr lang="en-US" altLang="zh-TW" sz="2800" dirty="0" err="1">
                <a:ea typeface="新細明體" pitchFamily="18" charset="-120"/>
              </a:rPr>
              <a:t>ada</a:t>
            </a:r>
            <a:r>
              <a:rPr lang="en-US" altLang="zh-TW" sz="2800" dirty="0">
                <a:ea typeface="新細明體" pitchFamily="18" charset="-120"/>
              </a:rPr>
              <a:t> di front.</a:t>
            </a:r>
            <a:endParaRPr lang="zh-TW" alt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15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78" name="Picture 2" descr="Fig04-04">
            <a:extLst>
              <a:ext uri="{FF2B5EF4-FFF2-40B4-BE49-F238E27FC236}">
                <a16:creationId xmlns:a16="http://schemas.microsoft.com/office/drawing/2014/main" id="{9F9A3AAD-74AE-403E-8189-228E2F05F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5" r="22369" b="12367"/>
          <a:stretch/>
        </p:blipFill>
        <p:spPr bwMode="auto">
          <a:xfrm>
            <a:off x="2904186" y="2529514"/>
            <a:ext cx="3335628" cy="40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179" name="Rectangle 3">
            <a:extLst>
              <a:ext uri="{FF2B5EF4-FFF2-40B4-BE49-F238E27FC236}">
                <a16:creationId xmlns:a16="http://schemas.microsoft.com/office/drawing/2014/main" id="{AEA7DA6C-838C-402B-8B6D-5A3341517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Queue front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06180" name="Rectangle 4">
            <a:extLst>
              <a:ext uri="{FF2B5EF4-FFF2-40B4-BE49-F238E27FC236}">
                <a16:creationId xmlns:a16="http://schemas.microsoft.com/office/drawing/2014/main" id="{7C3EF8E7-6863-40B7-AB9F-076CD2556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0982"/>
            <a:ext cx="8229600" cy="1143000"/>
          </a:xfrm>
          <a:noFill/>
          <a:ln/>
        </p:spPr>
        <p:txBody>
          <a:bodyPr/>
          <a:lstStyle/>
          <a:p>
            <a:r>
              <a:rPr lang="en-US" altLang="zh-TW" sz="2800" dirty="0" err="1">
                <a:ea typeface="新細明體" pitchFamily="18" charset="-120"/>
              </a:rPr>
              <a:t>Mengembalikan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err="1">
                <a:ea typeface="新細明體" pitchFamily="18" charset="-120"/>
              </a:rPr>
              <a:t>elemen</a:t>
            </a:r>
            <a:r>
              <a:rPr lang="en-US" altLang="zh-TW" sz="2800" dirty="0">
                <a:ea typeface="新細明體" pitchFamily="18" charset="-120"/>
              </a:rPr>
              <a:t> yang </a:t>
            </a:r>
            <a:r>
              <a:rPr lang="en-US" altLang="zh-TW" sz="2800" dirty="0" err="1">
                <a:ea typeface="新細明體" pitchFamily="18" charset="-120"/>
              </a:rPr>
              <a:t>ada</a:t>
            </a:r>
            <a:r>
              <a:rPr lang="en-US" altLang="zh-TW" sz="2800" dirty="0">
                <a:ea typeface="新細明體" pitchFamily="18" charset="-120"/>
              </a:rPr>
              <a:t> di front </a:t>
            </a:r>
            <a:r>
              <a:rPr lang="en-US" altLang="zh-TW" sz="2800" dirty="0" err="1">
                <a:ea typeface="新細明體" pitchFamily="18" charset="-120"/>
              </a:rPr>
              <a:t>tanpa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err="1">
                <a:ea typeface="新細明體" pitchFamily="18" charset="-120"/>
              </a:rPr>
              <a:t>menghapusnya</a:t>
            </a:r>
            <a:endParaRPr lang="zh-TW" alt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036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Fig04-05">
            <a:extLst>
              <a:ext uri="{FF2B5EF4-FFF2-40B4-BE49-F238E27FC236}">
                <a16:creationId xmlns:a16="http://schemas.microsoft.com/office/drawing/2014/main" id="{A32CBCA6-6666-466F-8F3A-CEC1E3A91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0" r="21550" b="14808"/>
          <a:stretch/>
        </p:blipFill>
        <p:spPr bwMode="auto">
          <a:xfrm>
            <a:off x="2910626" y="2596737"/>
            <a:ext cx="3786388" cy="404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03" name="Rectangle 3">
            <a:extLst>
              <a:ext uri="{FF2B5EF4-FFF2-40B4-BE49-F238E27FC236}">
                <a16:creationId xmlns:a16="http://schemas.microsoft.com/office/drawing/2014/main" id="{160CAABC-C3CD-4861-A229-8327F2F12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rear</a:t>
            </a:r>
          </a:p>
        </p:txBody>
      </p:sp>
      <p:sp>
        <p:nvSpPr>
          <p:cNvPr id="307204" name="Rectangle 4">
            <a:extLst>
              <a:ext uri="{FF2B5EF4-FFF2-40B4-BE49-F238E27FC236}">
                <a16:creationId xmlns:a16="http://schemas.microsoft.com/office/drawing/2014/main" id="{394854C3-98D1-43ED-A834-80DD29F15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156" y="1464470"/>
            <a:ext cx="8229600" cy="990600"/>
          </a:xfrm>
          <a:noFill/>
          <a:ln/>
        </p:spPr>
        <p:txBody>
          <a:bodyPr/>
          <a:lstStyle/>
          <a:p>
            <a:r>
              <a:rPr lang="en-US" altLang="zh-TW" sz="2800" dirty="0" err="1">
                <a:ea typeface="新細明體" pitchFamily="18" charset="-120"/>
              </a:rPr>
              <a:t>Mengembalikan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err="1">
                <a:ea typeface="新細明體" pitchFamily="18" charset="-120"/>
              </a:rPr>
              <a:t>elemen</a:t>
            </a:r>
            <a:r>
              <a:rPr lang="en-US" altLang="zh-TW" sz="2800" dirty="0">
                <a:ea typeface="新細明體" pitchFamily="18" charset="-120"/>
              </a:rPr>
              <a:t> yang </a:t>
            </a:r>
            <a:r>
              <a:rPr lang="en-US" altLang="zh-TW" sz="2800" dirty="0" err="1">
                <a:ea typeface="新細明體" pitchFamily="18" charset="-120"/>
              </a:rPr>
              <a:t>ada</a:t>
            </a:r>
            <a:r>
              <a:rPr lang="en-US" altLang="zh-TW" sz="2800" dirty="0">
                <a:ea typeface="新細明體" pitchFamily="18" charset="-120"/>
              </a:rPr>
              <a:t> di rear </a:t>
            </a:r>
            <a:r>
              <a:rPr lang="en-US" altLang="zh-TW" sz="2800" dirty="0" err="1">
                <a:ea typeface="新細明體" pitchFamily="18" charset="-120"/>
              </a:rPr>
              <a:t>tanpa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err="1">
                <a:ea typeface="新細明體" pitchFamily="18" charset="-120"/>
              </a:rPr>
              <a:t>menghapusnya</a:t>
            </a:r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07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26" name="Picture 2" descr="Fig04-06">
            <a:extLst>
              <a:ext uri="{FF2B5EF4-FFF2-40B4-BE49-F238E27FC236}">
                <a16:creationId xmlns:a16="http://schemas.microsoft.com/office/drawing/2014/main" id="{548E8187-5A2B-4122-9BE2-2DDB4748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4" r="5608" b="52596"/>
          <a:stretch>
            <a:fillRect/>
          </a:stretch>
        </p:blipFill>
        <p:spPr bwMode="auto">
          <a:xfrm>
            <a:off x="929425" y="1478924"/>
            <a:ext cx="7467600" cy="50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EA09B34-31F4-4CAF-9D4F-B39AB488800F}"/>
              </a:ext>
            </a:extLst>
          </p:cNvPr>
          <p:cNvSpPr txBox="1">
            <a:spLocks noChangeArrowheads="1"/>
          </p:cNvSpPr>
          <p:nvPr/>
        </p:nvSpPr>
        <p:spPr>
          <a:xfrm>
            <a:off x="929425" y="378081"/>
            <a:ext cx="7886700" cy="13255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新細明體" pitchFamily="18" charset="-12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94957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156</Words>
  <Application>Microsoft Office PowerPoint</Application>
  <PresentationFormat>On-screen Show (4:3)</PresentationFormat>
  <Paragraphs>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新細明體</vt:lpstr>
      <vt:lpstr>Rockwell</vt:lpstr>
      <vt:lpstr>Segoe UI Symbol</vt:lpstr>
      <vt:lpstr>Tahoma</vt:lpstr>
      <vt:lpstr>Office Theme</vt:lpstr>
      <vt:lpstr>Struktur Data</vt:lpstr>
      <vt:lpstr>Apakah queue itu?</vt:lpstr>
      <vt:lpstr>PowerPoint Presentation</vt:lpstr>
      <vt:lpstr>Operasi queue</vt:lpstr>
      <vt:lpstr>Enqueue</vt:lpstr>
      <vt:lpstr>Dequeue</vt:lpstr>
      <vt:lpstr>Queue front</vt:lpstr>
      <vt:lpstr>Queue rear</vt:lpstr>
      <vt:lpstr>PowerPoint Presentation</vt:lpstr>
      <vt:lpstr>PowerPoint Presentation</vt:lpstr>
      <vt:lpstr>Implementasi queue dengan linked list</vt:lpstr>
      <vt:lpstr>Queue Data structure</vt:lpstr>
      <vt:lpstr>PowerPoint Presentation</vt:lpstr>
      <vt:lpstr>Queue algorithms</vt:lpstr>
      <vt:lpstr>PowerPoint Presentation</vt:lpstr>
      <vt:lpstr>PowerPoint Presentation</vt:lpstr>
      <vt:lpstr>Create queue</vt:lpstr>
      <vt:lpstr>enqueue</vt:lpstr>
      <vt:lpstr>dequeue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Penerapan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fawwaz</dc:creator>
  <cp:lastModifiedBy>fawwaz</cp:lastModifiedBy>
  <cp:revision>10</cp:revision>
  <dcterms:created xsi:type="dcterms:W3CDTF">2018-10-01T01:49:06Z</dcterms:created>
  <dcterms:modified xsi:type="dcterms:W3CDTF">2018-10-01T02:52:49Z</dcterms:modified>
</cp:coreProperties>
</file>