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0" r:id="rId9"/>
    <p:sldId id="272" r:id="rId10"/>
    <p:sldId id="29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30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259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3" autoAdjust="0"/>
    <p:restoredTop sz="96387" autoAdjust="0"/>
  </p:normalViewPr>
  <p:slideViewPr>
    <p:cSldViewPr>
      <p:cViewPr varScale="1">
        <p:scale>
          <a:sx n="68" d="100"/>
          <a:sy n="68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63980B-4D08-428F-8E4E-38B1EE791D2F}" type="datetimeFigureOut">
              <a:rPr lang="zh-CN" altLang="en-US"/>
              <a:pPr>
                <a:defRPr/>
              </a:pPr>
              <a:t>2017/7/13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C6D812-1E19-4A03-A235-9A62839E68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9F0DA2-A524-4579-8A1E-3AABBE94D04B}" type="datetimeFigureOut">
              <a:rPr lang="zh-CN" altLang="en-US"/>
              <a:pPr>
                <a:defRPr/>
              </a:pPr>
              <a:t>2017/7/13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56C8F-6513-4D42-BE02-37E7F9B79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56C8F-6513-4D42-BE02-37E7F9B7907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258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单标签</a:t>
            </a:r>
            <a:r>
              <a:rPr lang="en-US" altLang="zh-CN" dirty="0"/>
              <a:t>&lt;   /&gt;</a:t>
            </a:r>
          </a:p>
          <a:p>
            <a:r>
              <a:rPr lang="zh-CN" altLang="en-US" dirty="0"/>
              <a:t>双标签</a:t>
            </a:r>
            <a:r>
              <a:rPr lang="en-US" altLang="zh-CN" dirty="0"/>
              <a:t>&lt;    &gt; &lt;     /&gt;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嵌套关系（父子关系）；</a:t>
            </a:r>
          </a:p>
          <a:p>
            <a:r>
              <a:rPr lang="zh-CN" altLang="en-US"/>
              <a:t>并列关系（兄弟关系）；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XHTML </a:t>
            </a:r>
            <a:r>
              <a:rPr lang="zh-CN" altLang="en-US" dirty="0"/>
              <a:t>是 </a:t>
            </a:r>
            <a:r>
              <a:rPr lang="en-US" altLang="zh-CN" dirty="0"/>
              <a:t>XML </a:t>
            </a:r>
            <a:r>
              <a:rPr lang="zh-CN" altLang="en-US" dirty="0"/>
              <a:t>风格的 </a:t>
            </a:r>
            <a:r>
              <a:rPr lang="en-US" altLang="zh-CN" dirty="0"/>
              <a:t>HTML 4.01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HTML5 </a:t>
            </a:r>
            <a:r>
              <a:rPr lang="zh-CN" altLang="en-US" dirty="0"/>
              <a:t>是下一代 </a:t>
            </a:r>
            <a:r>
              <a:rPr lang="en-US" altLang="zh-CN" dirty="0"/>
              <a:t>HTML</a:t>
            </a:r>
            <a:r>
              <a:rPr lang="zh-CN" altLang="en-US" dirty="0"/>
              <a:t>，取代 </a:t>
            </a:r>
            <a:r>
              <a:rPr lang="en-US" altLang="zh-CN" dirty="0"/>
              <a:t>HTML 4.01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XHTML</a:t>
            </a:r>
            <a:r>
              <a:rPr lang="zh-CN" altLang="en-US" dirty="0"/>
              <a:t>是基于</a:t>
            </a:r>
            <a:r>
              <a:rPr lang="en-US" altLang="zh-CN" dirty="0"/>
              <a:t>XML</a:t>
            </a:r>
            <a:r>
              <a:rPr lang="zh-CN" altLang="en-US" dirty="0"/>
              <a:t>发布的</a:t>
            </a:r>
            <a:r>
              <a:rPr lang="en-US" altLang="zh-CN" dirty="0"/>
              <a:t>HTML</a:t>
            </a:r>
            <a:r>
              <a:rPr lang="zh-CN" altLang="en-US" dirty="0"/>
              <a:t>规范，旨在规范</a:t>
            </a:r>
            <a:r>
              <a:rPr lang="en-US" altLang="zh-CN" dirty="0"/>
              <a:t>HTML</a:t>
            </a:r>
            <a:r>
              <a:rPr lang="zh-CN" altLang="en-US" dirty="0"/>
              <a:t>的格式。</a:t>
            </a:r>
            <a:br>
              <a:rPr lang="zh-CN" altLang="en-US" dirty="0"/>
            </a:br>
            <a:r>
              <a:rPr lang="zh-CN" altLang="en-US" dirty="0"/>
              <a:t>两者提出的目的是不一样的，</a:t>
            </a:r>
            <a:r>
              <a:rPr lang="en-US" altLang="zh-CN" dirty="0"/>
              <a:t>W3C </a:t>
            </a:r>
            <a:r>
              <a:rPr lang="zh-CN" altLang="en-US" dirty="0"/>
              <a:t>原本确实计划用 </a:t>
            </a:r>
            <a:r>
              <a:rPr lang="en-US" altLang="zh-CN" dirty="0"/>
              <a:t>XHTML </a:t>
            </a:r>
            <a:r>
              <a:rPr lang="zh-CN" altLang="en-US" dirty="0"/>
              <a:t>系列替代 </a:t>
            </a:r>
            <a:r>
              <a:rPr lang="en-US" altLang="zh-CN" dirty="0"/>
              <a:t>HTML 4.01XHTML </a:t>
            </a:r>
            <a:r>
              <a:rPr lang="zh-CN" altLang="en-US" dirty="0"/>
              <a:t>兴起，它的地位就被 </a:t>
            </a:r>
            <a:r>
              <a:rPr lang="en-US" altLang="zh-CN" dirty="0"/>
              <a:t>HTML5 </a:t>
            </a:r>
            <a:r>
              <a:rPr lang="zh-CN" altLang="en-US" dirty="0"/>
              <a:t>取代了。</a:t>
            </a:r>
            <a:br>
              <a:rPr lang="zh-CN" altLang="en-US" dirty="0"/>
            </a:br>
            <a:r>
              <a:rPr lang="en-US" altLang="zh-CN" dirty="0"/>
              <a:t>HTML5</a:t>
            </a:r>
            <a:r>
              <a:rPr lang="zh-CN" altLang="en-US" dirty="0"/>
              <a:t>相比</a:t>
            </a:r>
            <a:r>
              <a:rPr lang="en-US" altLang="zh-CN" dirty="0"/>
              <a:t>XHTML</a:t>
            </a:r>
            <a:r>
              <a:rPr lang="zh-CN" altLang="en-US" dirty="0"/>
              <a:t>，新增一些特性：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1. </a:t>
            </a:r>
            <a:r>
              <a:rPr lang="zh-CN" altLang="en-US" dirty="0"/>
              <a:t>用于绘画的 </a:t>
            </a:r>
            <a:r>
              <a:rPr lang="en-US" altLang="zh-CN" dirty="0"/>
              <a:t>canvas </a:t>
            </a:r>
            <a:r>
              <a:rPr lang="zh-CN" altLang="en-US" dirty="0"/>
              <a:t>元素；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2. </a:t>
            </a:r>
            <a:r>
              <a:rPr lang="zh-CN" altLang="en-US" dirty="0"/>
              <a:t>用于媒介回放的 </a:t>
            </a:r>
            <a:r>
              <a:rPr lang="en-US" altLang="zh-CN" dirty="0"/>
              <a:t>video </a:t>
            </a:r>
            <a:r>
              <a:rPr lang="zh-CN" altLang="en-US" dirty="0"/>
              <a:t>和 </a:t>
            </a:r>
            <a:r>
              <a:rPr lang="en-US" altLang="zh-CN" dirty="0"/>
              <a:t>audio </a:t>
            </a:r>
            <a:r>
              <a:rPr lang="zh-CN" altLang="en-US" dirty="0"/>
              <a:t>元素；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3. </a:t>
            </a:r>
            <a:r>
              <a:rPr lang="zh-CN" altLang="en-US" dirty="0"/>
              <a:t>对本地离线存储的更好的支持；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4. </a:t>
            </a:r>
            <a:r>
              <a:rPr lang="zh-CN" altLang="en-US" dirty="0"/>
              <a:t>新的特殊内容元素，比如 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、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 err="1"/>
              <a:t>nav</a:t>
            </a:r>
            <a:r>
              <a:rPr lang="zh-CN" altLang="en-US" dirty="0"/>
              <a:t>、</a:t>
            </a:r>
            <a:r>
              <a:rPr lang="en-US" altLang="zh-CN" dirty="0"/>
              <a:t>section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5. </a:t>
            </a:r>
            <a:r>
              <a:rPr lang="zh-CN" altLang="en-US" dirty="0"/>
              <a:t>新的表单控件，比如 </a:t>
            </a:r>
            <a:r>
              <a:rPr lang="en-US" altLang="zh-CN" dirty="0"/>
              <a:t>calendar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</a:t>
            </a:r>
            <a:r>
              <a:rPr lang="zh-CN" altLang="en-US"/>
              <a:t>标签：段落标签（</a:t>
            </a:r>
            <a:r>
              <a:rPr lang="en-US" altLang="zh-CN"/>
              <a:t>paragraph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 smtClean="0"/>
              <a:t>常</a:t>
            </a:r>
            <a:r>
              <a:rPr lang="zh-CN" altLang="en-US" sz="900" dirty="0"/>
              <a:t>用：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Ctrl+C:复制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Ctrl+V:粘贴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Ctrl+X:剪切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Ctrl+S:保存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Ctrl+A:全选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Ctrl+Z:撤销上一个操作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   CTRL＋Y：还原上一个操作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win+E:打开资源管理器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Alt+tab:切换程序(注意整个操作过程alt常按)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Win+D(鼠标点击屏幕的右下角)：切换到桌面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Win+R：快速运行，打开软件，cmd命令行等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calc:运行计算器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mspaint:运行画图工具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notepad:运行记事本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。。。。。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Win+L:锁屏。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F5:刷新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Alt +f4:退出程序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其它：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Win+数字键：打开/显示超级任务栏第N个图标代表的程序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Win+方向键：最大化、还原/最小化窗口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Ctrl＋Alt＋Del：显示以下选项：锁定该计算机、切换用户、注销、更改密码和启动任务管理器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900" dirty="0"/>
              <a:t>CTRL＋SHIFT＋ESC：打开任务管理器</a:t>
            </a:r>
          </a:p>
          <a:p>
            <a:pPr>
              <a:lnSpc>
                <a:spcPct val="80000"/>
              </a:lnSpc>
            </a:pPr>
            <a:endParaRPr lang="zh-CN" altLang="en-US" sz="9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target</a:t>
            </a:r>
            <a:r>
              <a:rPr lang="zh-CN" altLang="en-US"/>
              <a:t>属性里面的</a:t>
            </a:r>
            <a:r>
              <a:rPr lang="en-US" altLang="zh-CN"/>
              <a:t>_blank</a:t>
            </a:r>
            <a:r>
              <a:rPr lang="zh-CN" altLang="en-US"/>
              <a:t>和</a:t>
            </a:r>
            <a:r>
              <a:rPr lang="en-US" altLang="zh-CN"/>
              <a:t>_self</a:t>
            </a:r>
            <a:r>
              <a:rPr lang="zh-CN" altLang="en-US"/>
              <a:t>，</a:t>
            </a:r>
            <a:r>
              <a:rPr lang="en-US" altLang="zh-CN"/>
              <a:t>_blank</a:t>
            </a:r>
            <a:r>
              <a:rPr lang="zh-CN" altLang="en-US"/>
              <a:t>在新页面打开，</a:t>
            </a:r>
            <a:r>
              <a:rPr lang="en-US" altLang="zh-CN"/>
              <a:t>_self</a:t>
            </a:r>
            <a:r>
              <a:rPr lang="zh-CN" altLang="en-US"/>
              <a:t>覆盖本页面打开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1、空格，大于  小于、版权、   商标的字符代码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&amp;nbsp; &amp;gt;  &amp;lt;   &amp;copy;  &amp;reg;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2、其他各种特殊字符（教学资料图）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&lt;!-- --&gt;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通过代码传递给浏览器，在由浏览器的渲染最后展现在大家面前的。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、总结浏览器的分类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</a:t>
            </a:r>
            <a:r>
              <a:rPr lang="en-US" altLang="zh-CN" dirty="0"/>
              <a:t>a</a:t>
            </a:r>
            <a:r>
              <a:rPr lang="zh-CN" altLang="en-US" dirty="0"/>
              <a:t>、主流浏览器：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 err="1"/>
              <a:t>firefox</a:t>
            </a:r>
            <a:r>
              <a:rPr lang="zh-CN" altLang="en-US" dirty="0"/>
              <a:t>，</a:t>
            </a:r>
            <a:r>
              <a:rPr lang="en-US" altLang="zh-CN" dirty="0"/>
              <a:t>Safari</a:t>
            </a:r>
            <a:r>
              <a:rPr lang="zh-CN" altLang="en-US" dirty="0"/>
              <a:t>，</a:t>
            </a:r>
            <a:r>
              <a:rPr lang="en-US" altLang="zh-CN" dirty="0" err="1"/>
              <a:t>ie</a:t>
            </a:r>
            <a:r>
              <a:rPr lang="zh-CN" altLang="en-US" dirty="0"/>
              <a:t>，</a:t>
            </a:r>
            <a:r>
              <a:rPr lang="en-US" altLang="zh-CN" dirty="0"/>
              <a:t>opera</a:t>
            </a:r>
            <a:r>
              <a:rPr lang="zh-CN" altLang="en-US" dirty="0"/>
              <a:t>，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、我们主要使用</a:t>
            </a:r>
            <a:r>
              <a:rPr lang="en-US" altLang="zh-CN" dirty="0" err="1"/>
              <a:t>chrom</a:t>
            </a:r>
            <a:r>
              <a:rPr lang="zh-CN" altLang="en-US" dirty="0"/>
              <a:t>浏览器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、也叫渲染引擎、负责解释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并渲染（显示）解析完成后的网页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Trident</a:t>
            </a:r>
            <a:r>
              <a:rPr lang="zh-CN" altLang="en-US" dirty="0"/>
              <a:t>：</a:t>
            </a:r>
            <a:r>
              <a:rPr lang="en-US" altLang="zh-CN" dirty="0" err="1"/>
              <a:t>ie</a:t>
            </a:r>
            <a:r>
              <a:rPr lang="zh-CN" altLang="en-US" dirty="0"/>
              <a:t>，</a:t>
            </a:r>
            <a:r>
              <a:rPr lang="en-US" altLang="zh-CN" dirty="0"/>
              <a:t>Gecko</a:t>
            </a:r>
            <a:r>
              <a:rPr lang="zh-CN" altLang="en-US" dirty="0"/>
              <a:t>：</a:t>
            </a:r>
            <a:r>
              <a:rPr lang="en-US" altLang="zh-CN" dirty="0"/>
              <a:t>Firefox</a:t>
            </a:r>
            <a:r>
              <a:rPr lang="zh-CN" altLang="en-US" dirty="0"/>
              <a:t>，</a:t>
            </a:r>
            <a:r>
              <a:rPr lang="en-US" altLang="zh-CN" dirty="0" err="1"/>
              <a:t>Webkit</a:t>
            </a:r>
            <a:r>
              <a:rPr lang="zh-CN" altLang="en-US" dirty="0"/>
              <a:t>：</a:t>
            </a:r>
            <a:r>
              <a:rPr lang="en-US" altLang="zh-CN" dirty="0"/>
              <a:t>Safari</a:t>
            </a:r>
            <a:r>
              <a:rPr lang="zh-CN" altLang="en-US" dirty="0"/>
              <a:t>，</a:t>
            </a:r>
            <a:r>
              <a:rPr lang="en-US" altLang="zh-CN" dirty="0"/>
              <a:t>Blink</a:t>
            </a:r>
            <a:r>
              <a:rPr lang="zh-CN" altLang="en-US" dirty="0"/>
              <a:t>：</a:t>
            </a:r>
            <a:r>
              <a:rPr lang="en-US" altLang="zh-CN" dirty="0"/>
              <a:t>Opera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比如</a:t>
            </a:r>
            <a:r>
              <a:rPr lang="en-US" altLang="zh-CN" dirty="0"/>
              <a:t>Html</a:t>
            </a:r>
            <a:r>
              <a:rPr lang="zh-CN" altLang="en-US" dirty="0"/>
              <a:t>就像你女朋友，我们需要给她搭上高鼻梁，大长腿，大眼睛，大。。。</a:t>
            </a:r>
            <a:r>
              <a:rPr lang="en-US" altLang="zh-CN" dirty="0" err="1"/>
              <a:t>css</a:t>
            </a:r>
            <a:r>
              <a:rPr lang="zh-CN" altLang="en-US" dirty="0"/>
              <a:t>就像给你女朋友穿上好看的衣服，如果不给她穿衣服，她就该漏气了对吧，啊不对，是该发脾气了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结构标准</a:t>
            </a:r>
          </a:p>
          <a:p>
            <a:r>
              <a:rPr lang="zh-CN" altLang="en-US" dirty="0"/>
              <a:t>样式标准</a:t>
            </a:r>
          </a:p>
          <a:p>
            <a:r>
              <a:rPr lang="zh-CN" altLang="en-US" dirty="0"/>
              <a:t>行为标准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html</a:t>
            </a:r>
            <a:r>
              <a:rPr lang="zh-CN" altLang="en-US" dirty="0"/>
              <a:t>是超级文本标记语言，可以在浏览器上运行，给文本加上含有语义的标签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0A314-BD9C-4929-A964-C0F76DFCE57D}" type="datetimeFigureOut">
              <a:rPr lang="zh-CN" altLang="en-US"/>
              <a:pPr>
                <a:defRPr/>
              </a:pPr>
              <a:t>2017/7/13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69F7C-36BB-411F-83BC-CF9E6A453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FCFB-6A90-4B35-8323-5346E82DE8BB}" type="datetimeFigureOut">
              <a:rPr lang="zh-CN" altLang="en-US"/>
              <a:pPr>
                <a:defRPr/>
              </a:pPr>
              <a:t>2017/7/13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7F4C-0164-479A-A0F1-0B9742E25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3E0C5D-AB75-42F9-9BDF-ED00915CBA43}" type="datetimeFigureOut">
              <a:rPr lang="zh-CN" altLang="en-US"/>
              <a:pPr>
                <a:defRPr/>
              </a:pPr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F1A091-2FC8-4158-AD74-FA6E4FAAD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4%20web&#26631;&#2093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5%20HTML&#21021;&#3578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&#35270;&#39057;/06%20HTML&#39592;&#26550;%20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7%20&#25105;&#30340;&#31532;&#19968;&#20010;&#39029;&#38754;&#21450;&#20854;&#26631;&#31614;&#31616;&#20171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8%20&#29482;&#20843;&#25106;&#29256;&#39592;&#26550;&#35760;&#24518;&#278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9%20&#20160;&#20040;&#26159;&#26631;&#31614;&#21450;&#20854;&#20998;&#3186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0%20&#26631;&#31614;&#23884;&#22871;&#21644;&#24182;&#21015;&#20851;&#31995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1%20&#31616;&#21333;&#23567;&#27979;&#39564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2%20&#24320;&#21457;&#24037;&#20855;sublime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3%20sublime&#29983;&#25104;html&#39592;&#2655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4%20doctype&#25991;&#26723;&#31867;&#2241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5%20&#23383;&#31526;&#38598;&#31616;&#2017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6%20&#26631;&#31614;&#30340;&#35821;&#20041;&#21270;&#21450;&#20854;&#26631;&#39064;&#26631;&#3161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7%20&#27573;&#33853;&#26631;&#31614;&#21644;&#27700;&#24179;&#32447;&#26631;&#3161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8%20&#35838;&#22530;&#26696;&#20363;-&#26032;&#38395;&#39029;&#3875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9%20&#25442;&#34892;&#21644;div%20span&#26631;&#31614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0%20&#25991;&#26412;&#26684;&#24335;&#21270;&#26631;&#316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1%20&#26631;&#31614;&#23646;&#24615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2%20&#22270;&#20687;&#26631;&#3161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3%20&#38142;&#25509;&#26631;&#31614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du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4%20&#38170;&#28857;&#23450;&#2030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5%20base&#26631;&#31614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6%20&#29305;&#27530;&#23383;&#31526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7%20&#27880;&#37322;&#26631;&#31614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8%20&#30456;&#23545;&#36335;&#24452;(&#19968;)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9%20&#30456;&#23545;&#36335;&#24452;(&#20108;)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0%20&#26080;&#24207;&#21015;&#34920;&#30340;&#20351;&#29992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1%20&#26080;&#24207;&#21015;&#34920;&#27880;&#24847;&#20107;&#39033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2%20&#26377;&#24207;&#21015;&#34920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3%20&#22235;&#22823;&#21517;&#33879;&#26696;&#20363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4%20&#33258;&#23450;&#20041;&#21015;&#34920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5%20&#24635;&#32467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1%20&#35748;&#35782;&#32593;&#3902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2%20&#24120;&#35265;&#27983;&#35272;&#2212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03%20&#27983;&#35272;&#22120;&#20869;&#2668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058863" y="2663825"/>
            <a:ext cx="7013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基础第一天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-DAY01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2.4 WEB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标准</a:t>
            </a:r>
          </a:p>
        </p:txBody>
      </p:sp>
      <p:sp>
        <p:nvSpPr>
          <p:cNvPr id="61443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WEB标准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标准的三大构成？（每人需熟记）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2.4 HTML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初识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初识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.html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签必须要用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&lt;&gt;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括起来！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就是用来标识网页上的文字、图片等等的。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2.5 HTML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骨架</a:t>
            </a: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896"/>
            <a:ext cx="7601346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骨架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600" dirty="0"/>
              <a:t>&lt;html&gt;</a:t>
            </a:r>
          </a:p>
          <a:p>
            <a:pPr marL="342900" indent="-342900"/>
            <a:r>
              <a:rPr lang="en-US" altLang="zh-CN" sz="1600" dirty="0"/>
              <a:t>	&lt;head&gt;</a:t>
            </a:r>
          </a:p>
          <a:p>
            <a:pPr marL="342900" indent="-342900"/>
            <a:r>
              <a:rPr lang="en-US" altLang="zh-CN" sz="1600" dirty="0"/>
              <a:t>		&lt;title&gt;</a:t>
            </a:r>
            <a:r>
              <a:rPr lang="zh-CN" altLang="en-US" sz="1600" dirty="0"/>
              <a:t>页面标题</a:t>
            </a:r>
            <a:r>
              <a:rPr lang="en-US" altLang="zh-CN" sz="1600" dirty="0"/>
              <a:t>&lt;/title&gt;</a:t>
            </a:r>
          </a:p>
          <a:p>
            <a:pPr marL="342900" indent="-342900"/>
            <a:r>
              <a:rPr lang="en-US" altLang="zh-CN" sz="1600" dirty="0"/>
              <a:t>	&lt;/head&gt;</a:t>
            </a:r>
          </a:p>
          <a:p>
            <a:pPr marL="342900" indent="-342900"/>
            <a:r>
              <a:rPr lang="en-US" altLang="zh-CN" sz="1600" dirty="0"/>
              <a:t>	&lt;body&gt;</a:t>
            </a:r>
          </a:p>
          <a:p>
            <a:pPr marL="342900" indent="-342900"/>
            <a:r>
              <a:rPr lang="en-US" altLang="zh-CN" sz="1600" dirty="0"/>
              <a:t>		</a:t>
            </a:r>
            <a:r>
              <a:rPr lang="zh-CN" altLang="en-US" sz="1600" dirty="0"/>
              <a:t>页面主体</a:t>
            </a:r>
          </a:p>
          <a:p>
            <a:pPr marL="342900" indent="-342900"/>
            <a:r>
              <a:rPr lang="zh-CN" altLang="en-US" sz="1600" dirty="0"/>
              <a:t>	</a:t>
            </a:r>
            <a:r>
              <a:rPr lang="en-US" altLang="zh-CN" sz="1600" dirty="0"/>
              <a:t>&lt;/body&gt;</a:t>
            </a:r>
          </a:p>
          <a:p>
            <a:pPr marL="342900" indent="-342900"/>
            <a:r>
              <a:rPr lang="en-US" altLang="zh-CN" sz="1600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我的第一个页面及及其标签简介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我的第一个页面及其标签简介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1 html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标签： 根节点。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2 head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标签： 作用：用于存放： </a:t>
            </a:r>
            <a:r>
              <a:rPr lang="en-US" altLang="zh-CN" dirty="0" err="1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title,meta,base,style,script,link</a:t>
            </a: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注意在</a:t>
            </a: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head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标签中我们必须要设置的标签是</a:t>
            </a: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title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3.title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标签： 作用：让页面拥有一个属于自己的标题。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4.body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cs typeface="Helvetica" pitchFamily="34" charset="0"/>
              </a:rPr>
              <a:t>标签： 作用：页面在的主体部分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八戒记忆法</a:t>
            </a:r>
          </a:p>
        </p:txBody>
      </p:sp>
      <p:sp>
        <p:nvSpPr>
          <p:cNvPr id="24578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八戒记忆法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80" name="Picture 4" descr="猪八戒记忆法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76872"/>
            <a:ext cx="5364162" cy="4176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什么是标签及其分类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什么是标签及其分类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类型分为两种，哪两种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换行标签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段落标签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&lt;p&gt;&lt;/p&gt;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图片标签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=“”width=“”height=“”alt=“”title=“”&gt;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"/>
          <p:cNvSpPr txBox="1">
            <a:spLocks noChangeArrowheads="1"/>
          </p:cNvSpPr>
          <p:nvPr/>
        </p:nvSpPr>
        <p:spPr bwMode="auto">
          <a:xfrm>
            <a:off x="395288" y="1412875"/>
            <a:ext cx="7993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标签嵌套和并列关系</a:t>
            </a:r>
          </a:p>
        </p:txBody>
      </p:sp>
      <p:sp>
        <p:nvSpPr>
          <p:cNvPr id="286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标签嵌套和并列关系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标签的关系分为两种，哪两种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&lt;head&gt; &lt;title&gt;&lt;/title&gt;&lt;/head&gt;&lt;body&gt;&lt;/body&gt;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小测验</a:t>
            </a:r>
          </a:p>
        </p:txBody>
      </p:sp>
      <p:sp>
        <p:nvSpPr>
          <p:cNvPr id="307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简单小测验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 err="1">
                <a:latin typeface="微软雅黑" pitchFamily="34" charset="-122"/>
                <a:ea typeface="微软雅黑" pitchFamily="34" charset="-122"/>
              </a:rPr>
              <a:t>请问下列哪个标签是错误的</a:t>
            </a: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A  &lt;head&gt;&lt;/head&gt;&lt;body&gt;&lt;/body&gt;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B  &lt;strong&gt;&lt;div&gt;&lt;/div&gt;&lt;/strong&gt;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C  &lt;head&gt;&lt;title&gt;&lt;/head&gt;&lt;/title&gt;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D  &lt;body&gt;&lt;div&gt;&lt;/div&gt;&lt;/body&gt;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开发工具</a:t>
            </a:r>
          </a:p>
        </p:txBody>
      </p:sp>
      <p:sp>
        <p:nvSpPr>
          <p:cNvPr id="327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开发工具.avi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、基础班我们用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Sublime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、就业班我们用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WebStorm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sublime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骨架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sublime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骨架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快速生成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！快速生成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课程介绍</a:t>
            </a: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427038" y="2276872"/>
            <a:ext cx="828303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课程名称：基本的课程介绍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、万丈高楼平地起，基础不牢地动山摇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千万不要掉以轻心，知识点都很重要学好基础才能学好后面就业班的内容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、养成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良好的习惯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，逐渐适应学习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度，进入学习状态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doctype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文档类型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doctype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文档类型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doctype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2.doctype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具体的作用？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字符集</a:t>
            </a:r>
          </a:p>
        </p:txBody>
      </p:sp>
      <p:sp>
        <p:nvSpPr>
          <p:cNvPr id="3686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字符集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342900" indent="-3429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的不同点？</a:t>
            </a: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收录是全世界所有的语言中的文字。</a:t>
            </a: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Gb2313: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收录了汉字，片假名。</a:t>
            </a:r>
          </a:p>
          <a:p>
            <a:pPr marL="342900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、大小：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Utf-8&gt;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gbk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性能：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Uft-8&lt;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gbk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dirty="0">
                <a:solidFill>
                  <a:srgbClr val="E70012"/>
                </a:solidFill>
              </a:rPr>
              <a:t>2</a:t>
            </a:r>
            <a:r>
              <a:rPr lang="zh-CN" altLang="en-US" dirty="0">
                <a:solidFill>
                  <a:srgbClr val="E70012"/>
                </a:solidFill>
              </a:rPr>
              <a:t>、</a:t>
            </a:r>
            <a:r>
              <a:rPr lang="zh-CN" altLang="en-US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只需要记住一点！！我们以后统统使用</a:t>
            </a:r>
            <a:r>
              <a:rPr lang="en-US" altLang="zh-CN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标签语义化及其标题标签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4" name="文本框 5"/>
          <p:cNvSpPr txBox="1">
            <a:spLocks noChangeArrowheads="1"/>
          </p:cNvSpPr>
          <p:nvPr/>
        </p:nvSpPr>
        <p:spPr bwMode="auto">
          <a:xfrm>
            <a:off x="251520" y="2492375"/>
            <a:ext cx="858926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标签语义化及其标题标签.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什么是标签语义化：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就是合适的地方给个最合理的标签。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标题标签：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&lt;h&gt;&lt;/h&gt; h1-h6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称为标题标签。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段落标签及水平线标签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2" name="文本框 5"/>
          <p:cNvSpPr txBox="1">
            <a:spLocks noChangeArrowheads="1"/>
          </p:cNvSpPr>
          <p:nvPr/>
        </p:nvSpPr>
        <p:spPr bwMode="auto">
          <a:xfrm>
            <a:off x="395288" y="2349500"/>
            <a:ext cx="841375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段落标签及水平线标签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段落标签：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&lt;p&gt;&lt;/p&gt;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水平线标签：单标签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&lt;hr /&gt;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新闻页面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课堂联系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新闻页面.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要求记住每个标签的含义自己独立完成案例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换行和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签</a:t>
            </a:r>
          </a:p>
        </p:txBody>
      </p:sp>
      <p:sp>
        <p:nvSpPr>
          <p:cNvPr id="450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换行和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div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span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&lt;br /&gt; 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换行标签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&lt;div&gt;&lt;/div&gt;  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称为盒子标签</a:t>
            </a:r>
            <a:endParaRPr lang="en-US" altLang="zh-CN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&lt;span&gt;&lt;/span&gt; </a:t>
            </a:r>
            <a:r>
              <a:rPr lang="zh-CN" altLang="en-US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文字标签</a:t>
            </a:r>
            <a:endParaRPr lang="en-US" altLang="zh-CN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文本格式化标签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6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文本格式化标签.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&lt;b&gt;&lt;/b&gt;&lt;strong&gt;&lt;/strong&gt;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&lt;i&gt;&lt;/i&gt;&lt;em&gt;&lt;/em&gt;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倾斜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&lt;s&gt;&lt;/s&gt;&lt;del&gt;&lt;/del&gt;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文字以加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删除线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&lt;u&gt;&lt;u&gt;&lt;ins&gt;&lt;/ins&gt;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文字加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下划线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的方式显示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标签的属性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标签的属性.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、标签可以拥有多个属性必须写在开始标签中位于标签名之后。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属性和属性之间部分先后顺序属性和属性之间用空格分开。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任何标签的属性都有默认值省略该属性则取默认值。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图像标签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图像标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&lt;img src=“”alt=“” title=“”width=“”height=“”border=“”/&gt;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设置图片路径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当图像不能正常显示替换的文本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鼠标悬停时显示的内容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width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图像宽度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：图像高度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图像边框。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属性我们通常通过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来设置，所以大家简单的了解下就可以辣！！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接标签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链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、链接标签：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&lt;a href 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“地址”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target=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&gt;&lt;/a&gt;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外部链接需要添加类似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http://www.baidu.com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完整的地址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内部链接直接链接内部页面。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空链接以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代替  不仅可以创建文本图片 表格 音频 视频等都可以创建链接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Targer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打开页面窗口方式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_blank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打开新窗口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_self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在原来窗口之上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打字要求</a:t>
            </a:r>
          </a:p>
        </p:txBody>
      </p:sp>
      <p:sp>
        <p:nvSpPr>
          <p:cNvPr id="92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6375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课程名称：打字要求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1、练习英文打字 100字/min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2、安装金山打字通后记得多练习使用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、每人安装一个有道词典（不管多好的英语都建议安装）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6.4</a:t>
            </a:r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 锚点定位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锚点定位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、跳转本页面锚点（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=“#id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名”）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标签设置统一打开方式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特殊字符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特殊字符.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特殊字符大家不要去记住每一个，用到时候查一下就可以了！！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注释标签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5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注释标签.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、&lt;!--  --&gt;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快捷键：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ctrl+/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相对路径（一）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83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相对路径.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、图像文件和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文件在一个文件夹下直接输入文件名即可。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图像文件位于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文件的下一级在文件夹之间用“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”隔开即可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图像文件位于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文件上一级在文件夹之间“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../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”即可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相对路径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31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相对路径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相对路径的三种写法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、如果页面与图片在同一目录下面 直接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='2.jpg'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、如果页面在图片一上级目录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=”image/2.jpg” /&gt;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无序列表的使用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79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无序列表的使用,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无序列表的使用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&lt;ul&gt;</a:t>
            </a:r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&lt;li&gt;&lt;/li&gt;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&lt;/ul&gt;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无序列表注意事项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无序列表注意事项.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下的直接子元素就是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不能放其他元素。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无序列表会有默认属性。都是通过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来设置样式的。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有序列表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有序列表.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有序列表的使用：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&lt;ol&gt;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&lt;li&gt;&lt;/li&gt;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&lt;/ol&gt;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四大名著案例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四大名著案例.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学会每个列表的特点。 然后独立完成案例！！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295280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文件、文件夹的一些设置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366362" y="2060848"/>
            <a:ext cx="5170005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课程名称：文件夹基本设置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打开显示后缀名的方式不同；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、图片有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.jpg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，安装软件有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.exe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为例；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、使用文件夹查看，任务栏设置；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、每天课前做好相关准备，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上课前建立好每天课程资料代码的文件夹，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做一个有条理的人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2276872"/>
            <a:ext cx="1138191" cy="18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2276872"/>
            <a:ext cx="3450425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自定义列表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自定义列表.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学会每个列表的特点。 然后独立完成案例！！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总结.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今天的内容就这么多，没有掌握的童鞋晚自习好好复习哦！！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计算机常用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快捷键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55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课程名称：计算机常用的快捷方式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计算机的常用快捷键有很多，大家要多尝试和使用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Top 课程内容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0" name="文本框 5"/>
          <p:cNvSpPr txBox="1">
            <a:spLocks noChangeArrowheads="1"/>
          </p:cNvSpPr>
          <p:nvPr/>
        </p:nvSpPr>
        <p:spPr bwMode="auto">
          <a:xfrm>
            <a:off x="323850" y="2060575"/>
            <a:ext cx="84966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常见的浏览器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标准（重点）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基本认识：骨架格式、标签分类、标签关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（重点）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常用的开发工具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常用的基本标签：标题标签、段落标签、图像标签、链接标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签（重点）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、路径（重点、难点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几种列表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认识网页</a:t>
            </a:r>
            <a:endParaRPr lang="en-US" altLang="zh-CN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认识网页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我们是通过什么把网页上的这些丰富多彩的东西展示给大家的？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常见的浏览器</a:t>
            </a:r>
          </a:p>
        </p:txBody>
      </p:sp>
      <p:sp>
        <p:nvSpPr>
          <p:cNvPr id="15362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40894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常见的浏览器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、主流的浏览器都有哪些？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、我们主要用的浏览器又是什么？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浏览器的内核</a:t>
            </a:r>
          </a:p>
        </p:txBody>
      </p:sp>
      <p:sp>
        <p:nvSpPr>
          <p:cNvPr id="1741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分钟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浏览器的内核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avi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、常见的浏览器是哪些？用的都是什么内核？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、用途是什么？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3400</Words>
  <Application>Microsoft Office PowerPoint</Application>
  <PresentationFormat>全屏显示(4:3)</PresentationFormat>
  <Paragraphs>400</Paragraphs>
  <Slides>42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xbany</cp:lastModifiedBy>
  <cp:revision>158</cp:revision>
  <dcterms:created xsi:type="dcterms:W3CDTF">2015-06-29T07:19:00Z</dcterms:created>
  <dcterms:modified xsi:type="dcterms:W3CDTF">2017-07-13T09:58:47Z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