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2"/>
  </p:handoutMasterIdLst>
  <p:sldIdLst>
    <p:sldId id="256" r:id="rId3"/>
    <p:sldId id="265" r:id="rId4"/>
    <p:sldId id="266" r:id="rId6"/>
    <p:sldId id="267" r:id="rId7"/>
    <p:sldId id="268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293" r:id="rId40"/>
    <p:sldId id="259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1" autoAdjust="0"/>
    <p:restoredTop sz="86501" autoAdjust="0"/>
  </p:normalViewPr>
  <p:slideViewPr>
    <p:cSldViewPr>
      <p:cViewPr varScale="1">
        <p:scale>
          <a:sx n="53" d="100"/>
          <a:sy n="53" d="100"/>
        </p:scale>
        <p:origin x="-9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1、id选择器与类选择器的区别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a、id选择器 一个</a:t>
            </a:r>
            <a:r>
              <a:rPr lang="en-US" altLang="zh-CN" dirty="0"/>
              <a:t>id</a:t>
            </a:r>
            <a:r>
              <a:rPr lang="zh-CN" altLang="en-US" dirty="0"/>
              <a:t>名只能设置给一个元素并且元素只能有一个</a:t>
            </a:r>
            <a:r>
              <a:rPr lang="en-US" altLang="zh-CN" dirty="0"/>
              <a:t>id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b、class类选择器 多个元素可以设置同样的class 一个元素也能有多个不同的class名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的注释代码是什么？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/*css</a:t>
            </a:r>
            <a:r>
              <a:rPr lang="zh-CN" altLang="en-US"/>
              <a:t>注释内容*</a:t>
            </a:r>
            <a:r>
              <a:rPr lang="en-US" altLang="zh-CN"/>
              <a:t>/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、养成在必要说明的地方（如开始位置结束位置）做注释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修复！！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32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a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r>
              <a:rPr lang="zh-CN" altLang="en-US"/>
              <a:t>：</a:t>
            </a:r>
            <a:r>
              <a:rPr lang="en-US" altLang="zh-CN"/>
              <a:t>2em </a:t>
            </a:r>
            <a:r>
              <a:rPr lang="zh-CN" altLang="en-US"/>
              <a:t>首行缩进</a:t>
            </a:r>
            <a:r>
              <a:rPr lang="en-US" altLang="zh-CN"/>
              <a:t>2em</a:t>
            </a:r>
            <a:r>
              <a:rPr lang="zh-CN" altLang="en-US"/>
              <a:t>大小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text-align</a:t>
            </a:r>
            <a:r>
              <a:rPr lang="zh-CN" altLang="en-US"/>
              <a:t>：</a:t>
            </a:r>
            <a:r>
              <a:rPr lang="en-US" altLang="zh-CN"/>
              <a:t>center</a:t>
            </a:r>
            <a:r>
              <a:rPr lang="zh-CN" altLang="en-US"/>
              <a:t>、</a:t>
            </a:r>
            <a:r>
              <a:rPr lang="en-US" altLang="zh-CN"/>
              <a:t>right</a:t>
            </a:r>
            <a:r>
              <a:rPr lang="zh-CN" altLang="en-US"/>
              <a:t>、</a:t>
            </a:r>
            <a:r>
              <a:rPr lang="en-US" altLang="zh-CN"/>
              <a:t>left  </a:t>
            </a:r>
            <a:r>
              <a:rPr lang="zh-CN" altLang="en-US"/>
              <a:t>文本居中  居右  居左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/>
              <a:t>*</a:t>
            </a:r>
            <a:endParaRPr lang="en-US" altLang="zh-CN" sz="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/>
              <a:t>*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9%20&#23383;&#20307;&#21152;&#31895;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0%20&#23383;&#20307;&#20542;&#26012;.av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1%20&#23383;&#20307;&#32508;&#21512;&#35774;&#23450;.av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2%20&#35843;&#35797;&#24037;&#20855;chrome&#20351;&#29992;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3%20&#26631;&#31614;&#36873;&#25321;&#22120;.av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4%20&#20307;&#20250;&#31867;&#36873;&#25321;&#22120;.av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5%20CSS&#21629;&#21517;&#35268;&#33539;.av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6%20&#35895;&#27468;&#35838;&#22530;&#26696;&#20363;.av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7%20&#22810;&#31867;&#21517;&#36873;&#25321;&#22120;.av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8%20ID&#36873;&#25321;&#22120;.av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1%20CSS&#20135;&#29983;&#30340;&#21407;&#22240;.av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9%20id&#36873;&#25321;&#22120;&#21644;&#31867;&#36873;&#25321;&#22120;&#30340;&#21306;&#21035;.av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0%20&#36890;&#37197;&#31526;&#36873;&#25321;&#22120;.av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1%20&#38142;&#25509;&#20266;&#31867;&#36873;&#25321;&#22120;&#30340;&#20351;&#29992;.avi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2%20&#38142;&#25509;&#20266;&#31867;&#30340;&#31616;&#20889;&#26041;&#24335;.avi" TargetMode="Externa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23%20&#32467;&#26500;&#20266;&#31867;&#36873;&#25321;&#22120;(&#19968;).avi" TargetMode="External"/><Relationship Id="rId1" Type="http://schemas.openxmlformats.org/officeDocument/2006/relationships/hyperlink" Target="../&#35270;&#39057;/23%20line-height&#34892;&#39640;.avi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4%20&#32467;&#26500;&#20266;&#31867;&#36873;&#25321;&#22120;(&#20108;).av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5%20&#32467;&#26500;&#20266;&#31867;&#36873;&#25321;&#22120;(&#19977;).avi" TargetMode="Externa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26%20&#30446;&#26631;&#20266;&#31867;&#36873;&#25321;&#22120;.avi" TargetMode="External"/><Relationship Id="rId1" Type="http://schemas.openxmlformats.org/officeDocument/2006/relationships/hyperlink" Target="../&#35270;&#39057;/26%20&#32508;&#21512;&#26696;&#20363;&#65288;&#19968;&#65289;.av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7%20CSS&#39068;&#33394;.avi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8%20&#34892;&#39640;&#23545;&#40784;&#21644;&#39318;&#34892;&#32553;&#36827;.av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2%20CSS&#32593;&#39029;&#30340;&#32654;&#23481;&#24072;.avi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9%20&#23383;&#38388;&#36317;&#21644;&#21333;&#35789;&#38388;&#36317;.avi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0%20&#39068;&#33394;&#21322;&#36879;&#26126;.avi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1%20&#25991;&#23383;&#38452;&#24433;&#21021;&#35782;.avi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2%20sublime&#24555;&#25463;&#26041;&#24335;.avi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3%20&#32508;&#21512;&#26696;&#20363;(&#19968;).avi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4%20&#32508;&#21512;&#26696;&#20363;(&#20108;).avi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5%20&#32508;&#21512;&#26696;&#20363;(&#19977;).avi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3%20&#20307;&#20250;CSS&#26679;&#24335;.av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4%20CSS&#26679;&#24335;&#35268;&#21017;.av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5%20&#23383;&#20307;&#26679;&#24335;&#23383;&#21495;&#21644;&#23383;&#20307;.av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6%20&#23383;&#20307;&#23383;&#21495;&#24120;&#29992;&#25216;&#24039;.avi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../&#35270;&#39057;/07%20unicode&#23383;&#20307;.av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8%20CSS&#27880;&#37322;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2708434" y="2660809"/>
            <a:ext cx="3712845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-01</a:t>
            </a:r>
            <a:endParaRPr 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874963" y="3590925"/>
            <a:ext cx="3389312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导师：马超</a:t>
            </a:r>
            <a:r>
              <a:rPr lang="en-US" altLang="zh-CN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(Mark)</a:t>
            </a:r>
            <a:endParaRPr lang="en-US" altLang="zh-CN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字体加粗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字体加粗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Bolder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字体倾斜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字体倾斜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Font-style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4"/>
          <p:cNvSpPr txBox="1">
            <a:spLocks noChangeArrowheads="1"/>
          </p:cNvSpPr>
          <p:nvPr/>
        </p:nvSpPr>
        <p:spPr bwMode="auto">
          <a:xfrm>
            <a:off x="468313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字体综合设定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8413750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分钟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字体综合设定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font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font-style font-weight font-size font-family;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注意：其中</a:t>
            </a:r>
            <a:r>
              <a:rPr lang="en-US" altLang="zh-CN" sz="1800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font-style</a:t>
            </a:r>
            <a:r>
              <a:rPr lang="zh-CN" altLang="en-US" sz="1800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font-weight</a:t>
            </a:r>
            <a:r>
              <a:rPr lang="zh-CN" altLang="en-US" sz="1800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是可以选择不写的，但</a:t>
            </a:r>
            <a:r>
              <a:rPr lang="en-US" altLang="zh-CN" sz="1800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font-size	</a:t>
            </a:r>
            <a:r>
              <a:rPr lang="zh-CN" altLang="en-US" sz="1800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800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font-family</a:t>
            </a:r>
            <a:r>
              <a:rPr lang="zh-CN" altLang="en-US" sz="1800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必须要有！</a:t>
            </a:r>
            <a:endParaRPr lang="zh-CN" altLang="en-US" sz="1800" dirty="0">
              <a:solidFill>
                <a:srgbClr val="E7001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调试工具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调试工具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掌握调试工具的具体操作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标签元素器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标签选择器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通过标签名叫标签选择器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体验类选择器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8318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体验类选择器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</a:rPr>
              <a:t>1、类选择器的写法</a:t>
            </a:r>
            <a:endParaRPr lang="en-US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sz="1800" dirty="0" smtClean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.类名{属性1:属性值1; 属性2:属性值2; 属性3:属性值3; }</a:t>
            </a:r>
            <a:endParaRPr lang="en-US" altLang="en-US" sz="1800" dirty="0" smtClean="0">
              <a:solidFill>
                <a:srgbClr val="E7001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</a:rPr>
              <a:t>2、类选择器最大的优势是可以为元素定义单独或相同的样式。</a:t>
            </a:r>
            <a:endParaRPr lang="en-US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</a:rPr>
              <a:t>将拥有这个类名的所有元素加上css样式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命名规范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3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分钟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命名规范.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、命名的取值规范只能是：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0-9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a-z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A-Z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、不能以数字开头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谷歌课堂案例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谷歌课堂案例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掌握选择器的具体操作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多类名选择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251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多类名选择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器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、样式显示效果跟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元素中的类名先后顺序没有关系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受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样式书写的上下顺序有关。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、各个类名中间用空格隔开。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>
                <a:latin typeface="微软雅黑" pitchFamily="34" charset="-122"/>
                <a:ea typeface="微软雅黑" pitchFamily="34" charset="-122"/>
              </a:rPr>
              <a:t>4.6 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体验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选择器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798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体验ID选择器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选择器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b="1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1: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属性值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1; 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2: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属性值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2; 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3: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属性值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3; }</a:t>
            </a:r>
            <a:endParaRPr lang="en-US" altLang="zh-CN" sz="1800" dirty="0">
              <a:solidFill>
                <a:srgbClr val="E7001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、元素的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值是唯一的，只能对应于文档中某一个具体的元素。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将拥有这个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名的唯一元素加上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样式</a:t>
            </a:r>
            <a:r>
              <a:rPr lang="en-US" altLang="en-US" sz="1800" dirty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产生的原因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62420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产生的原因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能够按照你想要的效果编写代码去改变任何标签的样式！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类选择器和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选择器的区别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分钟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类选择器和ID选择器的区别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选择器和类选择器之间的区别是什么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通配符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选择器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798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通配符选择器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、通配符选择器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1: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属性值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1; 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2: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属性值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2; 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3: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属性值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3; }</a:t>
            </a:r>
            <a:endParaRPr lang="en-US" altLang="zh-CN" sz="1800" dirty="0">
              <a:solidFill>
                <a:srgbClr val="E7001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、缺点：性能太低。一般情况不建议使用，或者直接不用。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链接伪类选择器的使用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链接伪类选择器的使用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链接伪类的简写方式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7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分钟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链接伪类的简写方式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一般只需要用到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hover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6.1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结构伪类选择器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结构伪类选择器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(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一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结构伪类选择器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分钟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结构伪类选择器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(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结构伪类选择器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结构伪类选择器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(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)avi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目标伪类选择器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目标伪类选择器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颜色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395288" y="2063750"/>
            <a:ext cx="8413750" cy="4939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分钟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颜色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</a:rPr>
              <a:t>1、总结颜色表示法</a:t>
            </a:r>
            <a:endParaRPr lang="en-US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</a:rPr>
              <a:t>   a、直接写英文单词yellow red等等</a:t>
            </a:r>
            <a:endParaRPr lang="en-US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</a:rPr>
              <a:t>   b、16进制表示#aabbcc或者#abc</a:t>
            </a:r>
            <a:endParaRPr lang="en-US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</a:rPr>
              <a:t>   c、rgb（）如rgb（0，0，0）</a:t>
            </a:r>
            <a:endParaRPr lang="en-US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sz="1800" dirty="0" smtClean="0">
                <a:latin typeface="微软雅黑" pitchFamily="34" charset="-122"/>
                <a:ea typeface="微软雅黑" pitchFamily="34" charset="-122"/>
              </a:rPr>
              <a:t>   d、rgb（）如rgba（0,0,0,0.5）a为透明度</a:t>
            </a:r>
            <a:endParaRPr lang="en-US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行高对齐和首行缩进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行高对齐和首行缩进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网页的美容师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857146" cy="32778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分钟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C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网页的美容师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sz="1800" dirty="0">
                <a:latin typeface="微软雅黑" pitchFamily="34" charset="-122"/>
                <a:ea typeface="微软雅黑" pitchFamily="34" charset="-122"/>
              </a:rPr>
              <a:t>CSS(Cascading Style Sheets)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字间距和单词间距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字间距和单词间距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颜色半透明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颜色半透明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文字阴影初识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文字阴影初识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sublime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快捷方式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sublime.avi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综合案例（一）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综合案例一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综合案例（二）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综合案例二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综合案例（三）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综合案例三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文本框 4"/>
          <p:cNvSpPr txBox="1">
            <a:spLocks noChangeArrowheads="1"/>
          </p:cNvSpPr>
          <p:nvPr/>
        </p:nvSpPr>
        <p:spPr bwMode="auto">
          <a:xfrm>
            <a:off x="427038" y="1340768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抉择！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491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一个农民从洪水中救起了他的妻子，他的孩子却被淹死了。事后，人们议论纷纷。有的说他做得对，因为孩子可以再生一个，妻子却不能死而复活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有的说他做错了，因为妻子可以另娶一个，孩子却不能死而复活。我听了人们的议论，也感到疑惑难决：如果只能救活一人，究竟应该救妻子呢，还是救孩子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　　于是我去拜访那个农民，问他当时是怎么想的。他答道：“我什么也没想。洪水袭来，妻子在我身过，我抓住她就往附近的山坡游。当我返回时，孩子已经被洪水冲走了”。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　　归途上，我琢磨着农民的话，对自己说：所谓人生的抉择不少便是如此。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体会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样式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体会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样式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sz="1800" dirty="0">
                <a:latin typeface="微软雅黑" pitchFamily="34" charset="-122"/>
                <a:ea typeface="微软雅黑" pitchFamily="34" charset="-122"/>
              </a:rPr>
              <a:t>1、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体验一下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的神奇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标签名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{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属性：属性值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样式规则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105402" cy="41088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样式规则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选择器用于指定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样式作用的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对象，花括号内是对该对象设置的具体样式。</a:t>
            </a: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属性和属性值以“键值对”的形式出现。</a:t>
            </a: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属性是对指定的对象设置的样式属性，例如字体大小、文本颜色等。</a:t>
            </a: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属性和属性值之间用英文“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:”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连接。</a:t>
            </a:r>
            <a:endParaRPr lang="zh-CN" altLang="en-US" sz="1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字体样式字号和字体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3251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字体样式字号和字体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font-size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20px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、单位：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px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（像素），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em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（字体尺寸）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和火狐默认字体大小为：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16px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字体字号常用技巧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299450" cy="3938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字体字号常用技巧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font-family 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设置时：中文字体需要加英文状态下的引号，英文字体一般不</a:t>
            </a:r>
            <a:endParaRPr lang="zh-CN" altLang="en-US" sz="1800" dirty="0">
              <a:solidFill>
                <a:srgbClr val="E7001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需要加引号。当需要设置英文字体时，英文字体必须位于中文字体之前。如：</a:t>
            </a:r>
            <a:endParaRPr lang="zh-CN" altLang="en-US" sz="1800" dirty="0">
              <a:solidFill>
                <a:srgbClr val="E7001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body{font-family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：“</a:t>
            </a:r>
            <a:r>
              <a:rPr lang="en-US" altLang="zh-CN" sz="1800" dirty="0">
                <a:solidFill>
                  <a:srgbClr val="E70012"/>
                </a:solidFill>
              </a:rPr>
              <a:t>Microsoft </a:t>
            </a:r>
            <a:r>
              <a:rPr lang="en-US" altLang="zh-CN" sz="1800" dirty="0" err="1">
                <a:solidFill>
                  <a:srgbClr val="E70012"/>
                </a:solidFill>
              </a:rPr>
              <a:t>YaHei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1800" dirty="0">
                <a:solidFill>
                  <a:srgbClr val="E70012"/>
                </a:solidFill>
              </a:rPr>
              <a:t>,”</a:t>
            </a:r>
            <a:r>
              <a:rPr lang="zh-CN" altLang="en-US" sz="1800" dirty="0">
                <a:solidFill>
                  <a:srgbClr val="E70012"/>
                </a:solidFill>
              </a:rPr>
              <a:t>黑体”</a:t>
            </a:r>
            <a:r>
              <a:rPr lang="en-US" altLang="zh-CN" sz="1800" dirty="0">
                <a:solidFill>
                  <a:srgbClr val="E70012"/>
                </a:solidFill>
              </a:rPr>
              <a:t>,“</a:t>
            </a:r>
            <a:r>
              <a:rPr lang="zh-CN" altLang="en-US" sz="1800" dirty="0">
                <a:solidFill>
                  <a:srgbClr val="E70012"/>
                </a:solidFill>
              </a:rPr>
              <a:t>楷体”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} -----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正确</a:t>
            </a:r>
            <a:endParaRPr lang="zh-CN" altLang="en-US" sz="1800" dirty="0">
              <a:solidFill>
                <a:srgbClr val="E7001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	body{font-family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>
                <a:solidFill>
                  <a:srgbClr val="E70012"/>
                </a:solidFill>
              </a:rPr>
              <a:t>”</a:t>
            </a:r>
            <a:r>
              <a:rPr lang="zh-CN" altLang="en-US" sz="1800" dirty="0">
                <a:solidFill>
                  <a:srgbClr val="E70012"/>
                </a:solidFill>
              </a:rPr>
              <a:t>黑体”</a:t>
            </a:r>
            <a:r>
              <a:rPr lang="en-US" altLang="zh-CN" sz="1800" dirty="0">
                <a:solidFill>
                  <a:srgbClr val="E70012"/>
                </a:solidFill>
              </a:rPr>
              <a:t>,“</a:t>
            </a:r>
            <a:r>
              <a:rPr lang="zh-CN" altLang="en-US" sz="1800" dirty="0">
                <a:solidFill>
                  <a:srgbClr val="E70012"/>
                </a:solidFill>
              </a:rPr>
              <a:t>楷体”</a:t>
            </a:r>
            <a:r>
              <a:rPr lang="en-US" altLang="zh-CN" sz="1800" dirty="0">
                <a:solidFill>
                  <a:srgbClr val="E70012"/>
                </a:solidFill>
              </a:rPr>
              <a:t>,“Microsoft </a:t>
            </a:r>
            <a:r>
              <a:rPr lang="en-US" altLang="zh-CN" sz="1800" dirty="0" err="1">
                <a:solidFill>
                  <a:srgbClr val="E70012"/>
                </a:solidFill>
              </a:rPr>
              <a:t>YaHei</a:t>
            </a:r>
            <a:r>
              <a:rPr lang="en-US" altLang="zh-CN" sz="1800" dirty="0">
                <a:solidFill>
                  <a:srgbClr val="E70012"/>
                </a:solidFill>
              </a:rPr>
              <a:t>”</a:t>
            </a:r>
            <a:r>
              <a:rPr lang="en-US" altLang="zh-CN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}-----</a:t>
            </a:r>
            <a:r>
              <a:rPr lang="zh-CN" altLang="en-US" sz="1800" dirty="0">
                <a:solidFill>
                  <a:srgbClr val="E70012"/>
                </a:solidFill>
                <a:latin typeface="微软雅黑" pitchFamily="34" charset="-122"/>
                <a:ea typeface="微软雅黑" pitchFamily="34" charset="-122"/>
              </a:rPr>
              <a:t>错误</a:t>
            </a:r>
            <a:endParaRPr lang="zh-CN" altLang="en-US" sz="1800" dirty="0">
              <a:solidFill>
                <a:srgbClr val="E7001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Unicode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字体编码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课程名称：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U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nicode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字体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59" name="Picture 4" descr="_R~}(IXT)[Y4SFLBB`S%PJ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4300" y="2205038"/>
            <a:ext cx="5076825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注释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注释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/**/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2976</Words>
  <Application>WPS 文字</Application>
  <PresentationFormat>全屏显示(4:3)</PresentationFormat>
  <Paragraphs>321</Paragraphs>
  <Slides>38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Arial</vt:lpstr>
      <vt:lpstr>方正书宋_GBK</vt:lpstr>
      <vt:lpstr>Wingdings</vt:lpstr>
      <vt:lpstr>宋体</vt:lpstr>
      <vt:lpstr>Calibri</vt:lpstr>
      <vt:lpstr>等线</vt:lpstr>
      <vt:lpstr>微软雅黑</vt:lpstr>
      <vt:lpstr>黑体</vt:lpstr>
      <vt:lpstr>汉仪旗黑KW</vt:lpstr>
      <vt:lpstr>宋体</vt:lpstr>
      <vt:lpstr>Arial Unicode MS</vt:lpstr>
      <vt:lpstr>汉仪书宋二KW</vt:lpstr>
      <vt:lpstr>Helvetica Neue</vt:lpstr>
      <vt:lpstr>汉仪中等线KW</vt:lpstr>
      <vt:lpstr>汉仪中黑KW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dwight</cp:lastModifiedBy>
  <cp:revision>97</cp:revision>
  <dcterms:created xsi:type="dcterms:W3CDTF">2019-10-04T03:45:50Z</dcterms:created>
  <dcterms:modified xsi:type="dcterms:W3CDTF">2019-10-04T03:45:50Z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2052-1.5.2.2273</vt:lpwstr>
  </property>
</Properties>
</file>