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6.xml" ContentType="application/vnd.openxmlformats-officedocument.theme+xml"/>
  <Override PartName="/ppt/slideLayouts/slideLayout2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71"/>
  </p:notesMasterIdLst>
  <p:handoutMasterIdLst>
    <p:handoutMasterId r:id="rId72"/>
  </p:handoutMasterIdLst>
  <p:sldIdLst>
    <p:sldId id="1105" r:id="rId8"/>
    <p:sldId id="652" r:id="rId9"/>
    <p:sldId id="1228" r:id="rId10"/>
    <p:sldId id="1220" r:id="rId11"/>
    <p:sldId id="1003" r:id="rId12"/>
    <p:sldId id="1168" r:id="rId13"/>
    <p:sldId id="1167" r:id="rId14"/>
    <p:sldId id="1140" r:id="rId15"/>
    <p:sldId id="1060" r:id="rId16"/>
    <p:sldId id="1169" r:id="rId17"/>
    <p:sldId id="1229" r:id="rId18"/>
    <p:sldId id="1062" r:id="rId19"/>
    <p:sldId id="1063" r:id="rId20"/>
    <p:sldId id="1059" r:id="rId21"/>
    <p:sldId id="1224" r:id="rId22"/>
    <p:sldId id="1170" r:id="rId23"/>
    <p:sldId id="1230" r:id="rId24"/>
    <p:sldId id="1222" r:id="rId25"/>
    <p:sldId id="1215" r:id="rId26"/>
    <p:sldId id="1158" r:id="rId27"/>
    <p:sldId id="1161" r:id="rId28"/>
    <p:sldId id="1232" r:id="rId29"/>
    <p:sldId id="1217" r:id="rId30"/>
    <p:sldId id="1078" r:id="rId31"/>
    <p:sldId id="1189" r:id="rId32"/>
    <p:sldId id="1226" r:id="rId33"/>
    <p:sldId id="1233" r:id="rId34"/>
    <p:sldId id="1165" r:id="rId35"/>
    <p:sldId id="1227" r:id="rId36"/>
    <p:sldId id="1190" r:id="rId37"/>
    <p:sldId id="1091" r:id="rId38"/>
    <p:sldId id="1202" r:id="rId39"/>
    <p:sldId id="1204" r:id="rId40"/>
    <p:sldId id="1203" r:id="rId41"/>
    <p:sldId id="1200" r:id="rId42"/>
    <p:sldId id="1205" r:id="rId43"/>
    <p:sldId id="1193" r:id="rId44"/>
    <p:sldId id="1206" r:id="rId45"/>
    <p:sldId id="1181" r:id="rId46"/>
    <p:sldId id="1192" r:id="rId47"/>
    <p:sldId id="1234" r:id="rId48"/>
    <p:sldId id="1172" r:id="rId49"/>
    <p:sldId id="1235" r:id="rId50"/>
    <p:sldId id="1237" r:id="rId51"/>
    <p:sldId id="1173" r:id="rId52"/>
    <p:sldId id="1112" r:id="rId53"/>
    <p:sldId id="1113" r:id="rId54"/>
    <p:sldId id="1213" r:id="rId55"/>
    <p:sldId id="1210" r:id="rId56"/>
    <p:sldId id="1195" r:id="rId57"/>
    <p:sldId id="1238" r:id="rId58"/>
    <p:sldId id="1186" r:id="rId59"/>
    <p:sldId id="1211" r:id="rId60"/>
    <p:sldId id="1175" r:id="rId61"/>
    <p:sldId id="1125" r:id="rId62"/>
    <p:sldId id="1194" r:id="rId63"/>
    <p:sldId id="1177" r:id="rId64"/>
    <p:sldId id="1188" r:id="rId65"/>
    <p:sldId id="1197" r:id="rId66"/>
    <p:sldId id="1198" r:id="rId67"/>
    <p:sldId id="1179" r:id="rId68"/>
    <p:sldId id="1119" r:id="rId69"/>
    <p:sldId id="264" r:id="rId7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E4"/>
    <a:srgbClr val="AD2A26"/>
    <a:srgbClr val="4C5252"/>
    <a:srgbClr val="F9F9F9"/>
    <a:srgbClr val="8A8A8A"/>
    <a:srgbClr val="48504F"/>
    <a:srgbClr val="B60206"/>
    <a:srgbClr val="AD2B26"/>
    <a:srgbClr val="49504F"/>
    <a:srgbClr val="B700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15" autoAdjust="0"/>
    <p:restoredTop sz="95852" autoAdjust="0"/>
  </p:normalViewPr>
  <p:slideViewPr>
    <p:cSldViewPr snapToGrid="0">
      <p:cViewPr varScale="1">
        <p:scale>
          <a:sx n="92" d="100"/>
          <a:sy n="92" d="100"/>
        </p:scale>
        <p:origin x="101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slide" Target="slides/slide59.xml"/><Relationship Id="rId7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4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slide" Target="slides/slide63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6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7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8861138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30495570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6555797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13573412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7998729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7053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8.xml"/><Relationship Id="rId21" Type="http://schemas.openxmlformats.org/officeDocument/2006/relationships/slideLayout" Target="../slideLayouts/slideLayout26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5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24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Relationship Id="rId22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942E7471-620D-FA4E-A59B-D8C1A79C3F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062248" y="215871"/>
            <a:ext cx="730000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b="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多一句没有，少一句不行，用最短时间，教会最实用的技术！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  <p:sldLayoutId id="2147483712" r:id="rId16"/>
    <p:sldLayoutId id="2147483715" r:id="rId17"/>
    <p:sldLayoutId id="2147483718" r:id="rId18"/>
    <p:sldLayoutId id="2147483719" r:id="rId19"/>
    <p:sldLayoutId id="2147483720" r:id="rId20"/>
    <p:sldLayoutId id="2147483721" r:id="rId2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8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程序流程控制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C3E7987-6171-E086-474D-005364E79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6181" y="4475782"/>
            <a:ext cx="4179364" cy="54629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2127498-6DED-3FCB-AA95-2AB7A3CF8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2939" y="3603649"/>
            <a:ext cx="5425848" cy="67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279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1EFF0F1E-F6EF-406B-E8AB-AE1013CC6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65" y="2114716"/>
            <a:ext cx="3099185" cy="2628568"/>
          </a:xfrm>
          <a:prstGeom prst="rect">
            <a:avLst/>
          </a:prstGeom>
        </p:spPr>
      </p:pic>
      <p:sp>
        <p:nvSpPr>
          <p:cNvPr id="13" name="文本占位符 3">
            <a:extLst>
              <a:ext uri="{FF2B5EF4-FFF2-40B4-BE49-F238E27FC236}">
                <a16:creationId xmlns:a16="http://schemas.microsoft.com/office/drawing/2014/main" id="{51425D0E-E02B-1111-DC2B-854D0706E983}"/>
              </a:ext>
            </a:extLst>
          </p:cNvPr>
          <p:cNvSpPr txBox="1">
            <a:spLocks/>
          </p:cNvSpPr>
          <p:nvPr/>
        </p:nvSpPr>
        <p:spPr>
          <a:xfrm>
            <a:off x="3928673" y="1073021"/>
            <a:ext cx="6024021" cy="1340275"/>
          </a:xfrm>
          <a:prstGeom prst="rect">
            <a:avLst/>
          </a:prstGeom>
        </p:spPr>
        <p:txBody>
          <a:bodyPr/>
          <a:lstStyle>
            <a:lvl1pPr marL="457189" indent="-45718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kumimoji="1" lang="en-US" altLang="zh-CN" sz="1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1</a:t>
            </a:r>
            <a:r>
              <a:rPr kumimoji="1" lang="zh-CN" altLang="en-US" sz="1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、</a:t>
            </a:r>
            <a:r>
              <a:rPr kumimoji="1" lang="en-US" altLang="zh-CN" sz="1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if</a:t>
            </a:r>
            <a:r>
              <a:rPr kumimoji="1" lang="zh-CN" altLang="en-US" sz="1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分支是什么？举几个应用场景？</a:t>
            </a:r>
            <a:endParaRPr kumimoji="1" lang="en-US" altLang="zh-CN" sz="18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可以根据条件，选择执行某段程序。</a:t>
            </a:r>
            <a:endParaRPr kumimoji="1"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kumimoji="1" lang="en-US" altLang="zh-CN" sz="1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2</a:t>
            </a:r>
            <a:r>
              <a:rPr kumimoji="1" lang="zh-CN" altLang="en-US" sz="1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、</a:t>
            </a:r>
            <a:r>
              <a:rPr kumimoji="1" lang="en-US" altLang="zh-CN" sz="1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if</a:t>
            </a:r>
            <a:r>
              <a:rPr kumimoji="1" lang="zh-CN" altLang="en-US" sz="1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分支的写法有几种</a:t>
            </a:r>
            <a:r>
              <a:rPr kumimoji="1" lang="en-US" altLang="zh-CN" sz="1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,</a:t>
            </a:r>
            <a:r>
              <a:rPr kumimoji="1" lang="zh-CN" altLang="en-US" sz="1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各有什么特点？</a:t>
            </a:r>
            <a:endParaRPr kumimoji="1" lang="en-US" altLang="zh-CN" sz="18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207FFECE-02DB-179B-C707-74E04C4C83F6}"/>
              </a:ext>
            </a:extLst>
          </p:cNvPr>
          <p:cNvSpPr txBox="1"/>
          <p:nvPr/>
        </p:nvSpPr>
        <p:spPr>
          <a:xfrm>
            <a:off x="4215414" y="2917882"/>
            <a:ext cx="2153738" cy="1031629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(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条件表达式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 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语句体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;	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}</a:t>
            </a:r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CB2AC0AC-173A-DD54-6254-EC5097E2D344}"/>
              </a:ext>
            </a:extLst>
          </p:cNvPr>
          <p:cNvSpPr txBox="1"/>
          <p:nvPr/>
        </p:nvSpPr>
        <p:spPr>
          <a:xfrm>
            <a:off x="6631006" y="2917882"/>
            <a:ext cx="1878499" cy="1677960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(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条件表达式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 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语句体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1;	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} </a:t>
            </a:r>
            <a:r>
              <a:rPr lang="en-US" altLang="zh-CN" sz="1400" dirty="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else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 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语句体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2;	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}</a:t>
            </a: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99FD8AEC-48E3-E836-62CC-B7BA377E5D48}"/>
              </a:ext>
            </a:extLst>
          </p:cNvPr>
          <p:cNvSpPr txBox="1"/>
          <p:nvPr/>
        </p:nvSpPr>
        <p:spPr>
          <a:xfrm>
            <a:off x="8718665" y="2917882"/>
            <a:ext cx="2468057" cy="3616952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(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条件表达式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1) {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 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语句体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1;	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} </a:t>
            </a:r>
            <a:r>
              <a:rPr lang="en-US" altLang="zh-CN" sz="1400" dirty="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else if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(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条件表达式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2) {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 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语句体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2;	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} </a:t>
            </a:r>
            <a:r>
              <a:rPr lang="en-US" altLang="zh-CN" sz="1400" dirty="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else if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(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条件表达式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3) {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 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语句体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3;	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} 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. . .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else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{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 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语句体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n+1;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43101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BDBC884-E863-C9B3-B63F-597B09C6F3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dirty="0"/>
              <a:t>if(</a:t>
            </a:r>
            <a:r>
              <a:rPr lang="zh-CN" altLang="en-US" dirty="0"/>
              <a:t>条件</a:t>
            </a:r>
            <a:r>
              <a:rPr lang="en-US" altLang="zh-CN" dirty="0"/>
              <a:t>){}</a:t>
            </a:r>
            <a:r>
              <a:rPr lang="zh-CN" altLang="en-US" dirty="0"/>
              <a:t>，</a:t>
            </a:r>
            <a:r>
              <a:rPr lang="en-US" altLang="zh-CN" dirty="0"/>
              <a:t>()</a:t>
            </a:r>
            <a:r>
              <a:rPr lang="zh-CN" altLang="en-US" dirty="0"/>
              <a:t>后不能跟“</a:t>
            </a:r>
            <a:r>
              <a:rPr lang="en-US" altLang="zh-CN" dirty="0"/>
              <a:t>;</a:t>
            </a:r>
            <a:r>
              <a:rPr lang="zh-CN" altLang="en-US" dirty="0"/>
              <a:t>”否则</a:t>
            </a:r>
            <a:r>
              <a:rPr lang="en-US" altLang="zh-CN" dirty="0"/>
              <a:t>{}</a:t>
            </a:r>
            <a:r>
              <a:rPr lang="zh-CN" altLang="en-US" dirty="0"/>
              <a:t>中的代码将不受</a:t>
            </a:r>
            <a:r>
              <a:rPr lang="en-US" altLang="zh-CN" dirty="0"/>
              <a:t>if</a:t>
            </a:r>
            <a:r>
              <a:rPr lang="zh-CN" altLang="en-US" dirty="0"/>
              <a:t>的控制了。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如果</a:t>
            </a:r>
            <a:r>
              <a:rPr lang="en-US" altLang="zh-CN" dirty="0"/>
              <a:t>if</a:t>
            </a:r>
            <a:r>
              <a:rPr lang="zh-CN" altLang="en-US" dirty="0"/>
              <a:t>语句的</a:t>
            </a:r>
            <a:r>
              <a:rPr lang="en-US" altLang="zh-CN" dirty="0"/>
              <a:t>{}</a:t>
            </a:r>
            <a:r>
              <a:rPr lang="zh-CN" altLang="en-US" dirty="0"/>
              <a:t>中只有一行代码的情况，</a:t>
            </a:r>
            <a:r>
              <a:rPr lang="en-US" altLang="zh-CN" dirty="0"/>
              <a:t>{}</a:t>
            </a:r>
            <a:r>
              <a:rPr lang="zh-CN" altLang="en-US" dirty="0"/>
              <a:t>可以省略不写（</a:t>
            </a:r>
            <a:r>
              <a:rPr lang="zh-CN" altLang="en-US" dirty="0">
                <a:solidFill>
                  <a:srgbClr val="C00000"/>
                </a:solidFill>
              </a:rPr>
              <a:t>但是不推荐省略</a:t>
            </a:r>
            <a:r>
              <a:rPr lang="zh-CN" altLang="en-US" dirty="0"/>
              <a:t>）。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4BE60C8-B0CE-8D04-6DFA-13A082744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多学一招</a:t>
            </a:r>
            <a:r>
              <a:rPr lang="en-US" altLang="zh-CN" dirty="0"/>
              <a:t>: if</a:t>
            </a:r>
            <a:r>
              <a:rPr lang="zh-CN" altLang="en-US" dirty="0"/>
              <a:t>使用的几个常见问题</a:t>
            </a:r>
          </a:p>
        </p:txBody>
      </p:sp>
    </p:spTree>
    <p:extLst>
      <p:ext uri="{BB962C8B-B14F-4D97-AF65-F5344CB8AC3E}">
        <p14:creationId xmlns:p14="http://schemas.microsoft.com/office/powerpoint/2010/main" val="195843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AE4B883-E6B4-4095-954F-90E90D3493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考试奖励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BFA9B0-964E-439E-A0AD-DE6B5CAA7F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需求：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键盘录入考试成绩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，根据成绩所在的区间，程序打印出不同的奖励机制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pic>
        <p:nvPicPr>
          <p:cNvPr id="59" name="图片 58">
            <a:extLst>
              <a:ext uri="{FF2B5EF4-FFF2-40B4-BE49-F238E27FC236}">
                <a16:creationId xmlns:a16="http://schemas.microsoft.com/office/drawing/2014/main" id="{73F67167-BEA5-47B2-9D9D-2A125A4789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888" y="3860800"/>
            <a:ext cx="1406525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图片 59">
            <a:extLst>
              <a:ext uri="{FF2B5EF4-FFF2-40B4-BE49-F238E27FC236}">
                <a16:creationId xmlns:a16="http://schemas.microsoft.com/office/drawing/2014/main" id="{536E7D99-1E35-463F-9EC4-2A654A484B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63" y="4237038"/>
            <a:ext cx="110013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矩形 60">
            <a:extLst>
              <a:ext uri="{FF2B5EF4-FFF2-40B4-BE49-F238E27FC236}">
                <a16:creationId xmlns:a16="http://schemas.microsoft.com/office/drawing/2014/main" id="{00DE697B-2518-4105-93D6-68B8A6FB0D4D}"/>
              </a:ext>
            </a:extLst>
          </p:cNvPr>
          <p:cNvSpPr/>
          <p:nvPr/>
        </p:nvSpPr>
        <p:spPr>
          <a:xfrm>
            <a:off x="1911980" y="4678007"/>
            <a:ext cx="117211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95~100</a:t>
            </a:r>
            <a:r>
              <a:rPr lang="zh-CN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分</a:t>
            </a:r>
            <a:endParaRPr lang="en-US" altLang="zh-CN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pic>
        <p:nvPicPr>
          <p:cNvPr id="62" name="图片 61">
            <a:extLst>
              <a:ext uri="{FF2B5EF4-FFF2-40B4-BE49-F238E27FC236}">
                <a16:creationId xmlns:a16="http://schemas.microsoft.com/office/drawing/2014/main" id="{63B4066F-B432-4D4A-B8C6-F4821C2C8F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313" y="2968625"/>
            <a:ext cx="906462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矩形 62">
            <a:extLst>
              <a:ext uri="{FF2B5EF4-FFF2-40B4-BE49-F238E27FC236}">
                <a16:creationId xmlns:a16="http://schemas.microsoft.com/office/drawing/2014/main" id="{0722DC34-CDC6-4D37-AF19-9ABD59865CD6}"/>
              </a:ext>
            </a:extLst>
          </p:cNvPr>
          <p:cNvSpPr/>
          <p:nvPr/>
        </p:nvSpPr>
        <p:spPr>
          <a:xfrm>
            <a:off x="5459530" y="3324430"/>
            <a:ext cx="104547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80~89</a:t>
            </a:r>
            <a:r>
              <a:rPr lang="zh-CN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分</a:t>
            </a:r>
          </a:p>
        </p:txBody>
      </p:sp>
      <p:pic>
        <p:nvPicPr>
          <p:cNvPr id="64" name="图片 63">
            <a:extLst>
              <a:ext uri="{FF2B5EF4-FFF2-40B4-BE49-F238E27FC236}">
                <a16:creationId xmlns:a16="http://schemas.microsoft.com/office/drawing/2014/main" id="{E38F289A-16A3-4BA8-A5CE-8332F889D1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663" y="2825750"/>
            <a:ext cx="2220912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矩形 64">
            <a:extLst>
              <a:ext uri="{FF2B5EF4-FFF2-40B4-BE49-F238E27FC236}">
                <a16:creationId xmlns:a16="http://schemas.microsoft.com/office/drawing/2014/main" id="{71C5C293-3195-4550-9E5B-67BA24E2D393}"/>
              </a:ext>
            </a:extLst>
          </p:cNvPr>
          <p:cNvSpPr/>
          <p:nvPr/>
        </p:nvSpPr>
        <p:spPr>
          <a:xfrm>
            <a:off x="2529093" y="2745082"/>
            <a:ext cx="104547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90~94</a:t>
            </a:r>
            <a:r>
              <a:rPr lang="zh-CN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分</a:t>
            </a:r>
          </a:p>
        </p:txBody>
      </p:sp>
      <p:pic>
        <p:nvPicPr>
          <p:cNvPr id="66" name="图片 65">
            <a:extLst>
              <a:ext uri="{FF2B5EF4-FFF2-40B4-BE49-F238E27FC236}">
                <a16:creationId xmlns:a16="http://schemas.microsoft.com/office/drawing/2014/main" id="{4BCE539B-130A-4248-902A-921AC5BC81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175" y="4202113"/>
            <a:ext cx="1103313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矩形 66">
            <a:extLst>
              <a:ext uri="{FF2B5EF4-FFF2-40B4-BE49-F238E27FC236}">
                <a16:creationId xmlns:a16="http://schemas.microsoft.com/office/drawing/2014/main" id="{0BCDFB73-851A-45D9-AB9A-A2C77201A06B}"/>
              </a:ext>
            </a:extLst>
          </p:cNvPr>
          <p:cNvSpPr/>
          <p:nvPr/>
        </p:nvSpPr>
        <p:spPr>
          <a:xfrm>
            <a:off x="6403727" y="4601096"/>
            <a:ext cx="123012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80</a:t>
            </a:r>
            <a:r>
              <a:rPr lang="zh-CN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分以下</a:t>
            </a:r>
          </a:p>
        </p:txBody>
      </p:sp>
    </p:spTree>
    <p:extLst>
      <p:ext uri="{BB962C8B-B14F-4D97-AF65-F5344CB8AC3E}">
        <p14:creationId xmlns:p14="http://schemas.microsoft.com/office/powerpoint/2010/main" val="29338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AE4B883-E6B4-4095-954F-90E90D3493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考试奖励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BFA9B0-964E-439E-A0AD-DE6B5CAA7F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需求：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键盘录入考试成绩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，根据成绩所在的区间，程序打印出不同的奖励机制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1C6FD859-E985-49FC-93C3-C697377759F9}"/>
              </a:ext>
            </a:extLst>
          </p:cNvPr>
          <p:cNvSpPr txBox="1"/>
          <p:nvPr/>
        </p:nvSpPr>
        <p:spPr>
          <a:xfrm>
            <a:off x="2201862" y="2396965"/>
            <a:ext cx="3894138" cy="7074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分析：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键盘录入考试成绩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51FC0D-1882-452E-B6B1-47DB6C2D9BDD}"/>
              </a:ext>
            </a:extLst>
          </p:cNvPr>
          <p:cNvSpPr txBox="1"/>
          <p:nvPr/>
        </p:nvSpPr>
        <p:spPr>
          <a:xfrm>
            <a:off x="2195450" y="3845367"/>
            <a:ext cx="4453000" cy="707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 startAt="2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由于奖励种类较多，属于多种判断，采用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if...else...if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格式实现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18" name="TextBox 6">
            <a:extLst>
              <a:ext uri="{FF2B5EF4-FFF2-40B4-BE49-F238E27FC236}">
                <a16:creationId xmlns:a16="http://schemas.microsoft.com/office/drawing/2014/main" id="{9F3BC2A6-315A-45DE-8F58-B9DFC9AA1A05}"/>
              </a:ext>
            </a:extLst>
          </p:cNvPr>
          <p:cNvSpPr txBox="1"/>
          <p:nvPr/>
        </p:nvSpPr>
        <p:spPr>
          <a:xfrm>
            <a:off x="6470110" y="2727737"/>
            <a:ext cx="2578100" cy="38427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 startAt="3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为每种判断设置对应的条件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19" name="TextBox 6">
            <a:extLst>
              <a:ext uri="{FF2B5EF4-FFF2-40B4-BE49-F238E27FC236}">
                <a16:creationId xmlns:a16="http://schemas.microsoft.com/office/drawing/2014/main" id="{9F6C08A7-6154-4F94-B122-25525BEDE3F3}"/>
              </a:ext>
            </a:extLst>
          </p:cNvPr>
          <p:cNvSpPr txBox="1"/>
          <p:nvPr/>
        </p:nvSpPr>
        <p:spPr>
          <a:xfrm>
            <a:off x="6470110" y="4463604"/>
            <a:ext cx="2578100" cy="38427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 startAt="4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为每种判断设置对应的奖励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20" name="TextBox 17">
            <a:extLst>
              <a:ext uri="{FF2B5EF4-FFF2-40B4-BE49-F238E27FC236}">
                <a16:creationId xmlns:a16="http://schemas.microsoft.com/office/drawing/2014/main" id="{4F1698A1-E2AB-4CCF-AFA2-37A77B271BB4}"/>
              </a:ext>
            </a:extLst>
          </p:cNvPr>
          <p:cNvSpPr txBox="1"/>
          <p:nvPr/>
        </p:nvSpPr>
        <p:spPr>
          <a:xfrm>
            <a:off x="3846425" y="6119080"/>
            <a:ext cx="3871975" cy="384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accent2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注意事项：正确数据、边界数据、错误数据</a:t>
            </a:r>
            <a:endParaRPr lang="en-US" altLang="zh-CN" sz="1400" b="1" dirty="0">
              <a:solidFill>
                <a:schemeClr val="accent2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24" name="TextBox 3">
            <a:extLst>
              <a:ext uri="{FF2B5EF4-FFF2-40B4-BE49-F238E27FC236}">
                <a16:creationId xmlns:a16="http://schemas.microsoft.com/office/drawing/2014/main" id="{D2F5E80E-60DF-42BC-B56E-AB82F34DE080}"/>
              </a:ext>
            </a:extLst>
          </p:cNvPr>
          <p:cNvSpPr txBox="1"/>
          <p:nvPr/>
        </p:nvSpPr>
        <p:spPr>
          <a:xfrm>
            <a:off x="6744747" y="4921468"/>
            <a:ext cx="5120067" cy="954107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.println(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"山地自行车一辆"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.println(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"游乐场玩一次"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.println(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"变形金刚玩具一个"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.println(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"胖揍一顿"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);</a:t>
            </a:r>
            <a:endParaRPr lang="zh-CN" altLang="zh-CN" sz="24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62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5BD2C6C-DE0F-4FEE-967D-EDB327C758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密码校验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4AEDCDEF-3D21-4E54-9D5C-427C98A12B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56000"/>
            <a:ext cx="8148700" cy="4219575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需求</a:t>
            </a:r>
            <a:r>
              <a:rPr lang="en-US" altLang="zh-CN" dirty="0">
                <a:latin typeface="Consolas" panose="020B0609020204030204" pitchFamily="49" charset="0"/>
                <a:sym typeface="Consolas" panose="020B0609020204030204" pitchFamily="49" charset="0"/>
              </a:rPr>
              <a:t>: 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键盘录入用户密码</a:t>
            </a:r>
            <a:r>
              <a:rPr lang="en-US" altLang="zh-CN" dirty="0">
                <a:latin typeface="Consolas" panose="020B0609020204030204" pitchFamily="49" charset="0"/>
                <a:sym typeface="Consolas" panose="020B0609020204030204" pitchFamily="49" charset="0"/>
              </a:rPr>
              <a:t>, 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如果密码为 </a:t>
            </a:r>
            <a:r>
              <a:rPr lang="en-US" altLang="zh-CN" dirty="0">
                <a:latin typeface="Consolas" panose="020B0609020204030204" pitchFamily="49" charset="0"/>
                <a:sym typeface="Consolas" panose="020B0609020204030204" pitchFamily="49" charset="0"/>
              </a:rPr>
              <a:t>111111, 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程序输出密码正确，否则输出密码有误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46C69F5-B106-4100-AECE-A21E3335866C}"/>
              </a:ext>
            </a:extLst>
          </p:cNvPr>
          <p:cNvSpPr/>
          <p:nvPr/>
        </p:nvSpPr>
        <p:spPr>
          <a:xfrm>
            <a:off x="2195450" y="2240228"/>
            <a:ext cx="6517217" cy="1264257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分析：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使用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Scanner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录入用户输入的密码，并使用变量接受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使用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if...else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组织程序逻辑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FBDC5F2-106B-49E6-9603-24F59A725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9413" y="3886200"/>
            <a:ext cx="1831127" cy="2872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对话气泡: 椭圆形 12">
            <a:extLst>
              <a:ext uri="{FF2B5EF4-FFF2-40B4-BE49-F238E27FC236}">
                <a16:creationId xmlns:a16="http://schemas.microsoft.com/office/drawing/2014/main" id="{A40B8D90-98A8-4D00-9CD2-F8E161AE33A9}"/>
              </a:ext>
            </a:extLst>
          </p:cNvPr>
          <p:cNvSpPr/>
          <p:nvPr/>
        </p:nvSpPr>
        <p:spPr>
          <a:xfrm>
            <a:off x="5588000" y="3677935"/>
            <a:ext cx="4076700" cy="1122665"/>
          </a:xfrm>
          <a:prstGeom prst="wedgeEllipseCallout">
            <a:avLst>
              <a:gd name="adj1" fmla="val 44899"/>
              <a:gd name="adj2" fmla="val 46663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14" name="对话气泡: 椭圆形 13">
            <a:extLst>
              <a:ext uri="{FF2B5EF4-FFF2-40B4-BE49-F238E27FC236}">
                <a16:creationId xmlns:a16="http://schemas.microsoft.com/office/drawing/2014/main" id="{7F9DCEBD-8EF0-48C9-BBE6-C5D3D000CB6D}"/>
              </a:ext>
            </a:extLst>
          </p:cNvPr>
          <p:cNvSpPr/>
          <p:nvPr/>
        </p:nvSpPr>
        <p:spPr>
          <a:xfrm>
            <a:off x="6445250" y="3763550"/>
            <a:ext cx="3219450" cy="1066800"/>
          </a:xfrm>
          <a:prstGeom prst="wedgeEllipseCallout">
            <a:avLst>
              <a:gd name="adj1" fmla="val 42086"/>
              <a:gd name="adj2" fmla="val 46429"/>
            </a:avLst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38F6515-99DF-4C84-B2BF-027C11EBDDAC}"/>
              </a:ext>
            </a:extLst>
          </p:cNvPr>
          <p:cNvSpPr txBox="1"/>
          <p:nvPr/>
        </p:nvSpPr>
        <p:spPr>
          <a:xfrm>
            <a:off x="6551999" y="4003057"/>
            <a:ext cx="3005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密码正常应该使用字符串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字符串的比较比较特殊目前暂不介绍</a:t>
            </a:r>
          </a:p>
        </p:txBody>
      </p:sp>
    </p:spTree>
    <p:extLst>
      <p:ext uri="{BB962C8B-B14F-4D97-AF65-F5344CB8AC3E}">
        <p14:creationId xmlns:p14="http://schemas.microsoft.com/office/powerpoint/2010/main" val="2143071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分支结构</a:t>
            </a:r>
            <a:endParaRPr lang="en-US" altLang="zh-CN" sz="1600" b="1" dirty="0">
              <a:solidFill>
                <a:schemeClr val="tx1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if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800" b="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switch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800" b="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switch</a:t>
            </a:r>
            <a:r>
              <a:rPr kumimoji="1" lang="zh-CN" altLang="en-US" sz="1800" b="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使用时的注意事项</a:t>
            </a:r>
            <a:endParaRPr kumimoji="1" lang="en-US" altLang="zh-CN" sz="1800" b="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循环结构</a:t>
            </a:r>
            <a:endParaRPr kumimoji="1" lang="en-US" altLang="zh-CN" b="1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跳转关键字：</a:t>
            </a:r>
            <a:r>
              <a:rPr kumimoji="1" lang="en-US" altLang="zh-CN" b="1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break</a:t>
            </a:r>
            <a:r>
              <a:rPr kumimoji="1" lang="zh-CN" altLang="en-US" b="1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、</a:t>
            </a:r>
            <a:r>
              <a:rPr kumimoji="1" lang="en-US" altLang="zh-CN" b="1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continue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案例技术：随机数</a:t>
            </a:r>
            <a:r>
              <a:rPr kumimoji="1" lang="en-US" altLang="zh-CN" b="1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Random</a:t>
            </a:r>
            <a:r>
              <a:rPr kumimoji="1" lang="zh-CN" altLang="en-US" b="1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类</a:t>
            </a:r>
            <a:endParaRPr kumimoji="1" lang="en-US" altLang="zh-CN" b="1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930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2A22C240-C07F-45A6-A0C9-102D2191C5B9}"/>
              </a:ext>
            </a:extLst>
          </p:cNvPr>
          <p:cNvSpPr txBox="1">
            <a:spLocks/>
          </p:cNvSpPr>
          <p:nvPr/>
        </p:nvSpPr>
        <p:spPr>
          <a:xfrm>
            <a:off x="710881" y="940081"/>
            <a:ext cx="2032320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sym typeface="Consolas" panose="020B0609020204030204" pitchFamily="49" charset="0"/>
              </a:rPr>
              <a:t>switch</a:t>
            </a:r>
            <a:r>
              <a:rPr kumimoji="1" lang="zh-CN" altLang="en-US" dirty="0">
                <a:sym typeface="Consolas" panose="020B0609020204030204" pitchFamily="49" charset="0"/>
              </a:rPr>
              <a:t>分支</a:t>
            </a: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326DBFD1-AD44-4E31-BC11-6ED8BC5B6DFA}"/>
              </a:ext>
            </a:extLst>
          </p:cNvPr>
          <p:cNvSpPr txBox="1"/>
          <p:nvPr/>
        </p:nvSpPr>
        <p:spPr>
          <a:xfrm>
            <a:off x="730745" y="1923176"/>
            <a:ext cx="8443737" cy="1919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switch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分支的执行流程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先执行表达式的值，再拿着这个值去与case后的值进行匹配。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与哪个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case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后的值匹配为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true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就执行哪个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case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块的代码，遇到</a:t>
            </a:r>
            <a:r>
              <a:rPr lang="zh-CN" altLang="en-US" sz="1600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break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就跳出switch分支。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如果全部case后的值与之匹配都是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false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，则执行default块的代码。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9C0634-FCDA-4392-845B-A77916628C44}"/>
              </a:ext>
            </a:extLst>
          </p:cNvPr>
          <p:cNvSpPr txBox="1"/>
          <p:nvPr/>
        </p:nvSpPr>
        <p:spPr>
          <a:xfrm>
            <a:off x="710881" y="1403426"/>
            <a:ext cx="3842458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41294" indent="-241294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是通过比较值来决定执行哪条分支。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98E2467-32F1-4930-8E64-AFB3B68F3F03}"/>
              </a:ext>
            </a:extLst>
          </p:cNvPr>
          <p:cNvSpPr txBox="1"/>
          <p:nvPr/>
        </p:nvSpPr>
        <p:spPr>
          <a:xfrm>
            <a:off x="9035297" y="1829743"/>
            <a:ext cx="2285999" cy="3940631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switch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(表达式){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case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值1: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       执行代码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...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break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case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值2: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       执行代码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...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break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;</a:t>
            </a:r>
            <a:endParaRPr lang="en-US" altLang="zh-CN" sz="1200" dirty="0">
              <a:solidFill>
                <a:srgbClr val="080808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   … 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case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值n-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       执行代码</a:t>
            </a:r>
            <a:r>
              <a:rPr lang="en-US" altLang="zh-CN" sz="12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...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break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default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       执行代码n;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}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965BA86-8EEA-46C6-812D-4D80016C29E1}"/>
              </a:ext>
            </a:extLst>
          </p:cNvPr>
          <p:cNvSpPr txBox="1"/>
          <p:nvPr/>
        </p:nvSpPr>
        <p:spPr>
          <a:xfrm>
            <a:off x="732073" y="4106107"/>
            <a:ext cx="48630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witch分支的导学案例：电子备忘录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A2824C5-7974-4F1D-92E1-52DF89338E2A}"/>
              </a:ext>
            </a:extLst>
          </p:cNvPr>
          <p:cNvSpPr txBox="1"/>
          <p:nvPr/>
        </p:nvSpPr>
        <p:spPr>
          <a:xfrm>
            <a:off x="730745" y="4475439"/>
            <a:ext cx="6593786" cy="1533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周一：埋头苦干，解决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bug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             周五：今晚吃鸡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周二：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	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请求大牛程序员帮忙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           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周六：与王婆介绍的小芳相亲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周三：今晚啤酒、龙虾、小烧烤      周日：郁郁寡欢、准备上班。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周四：主动帮助新来的女程序解决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bug</a:t>
            </a:r>
          </a:p>
        </p:txBody>
      </p:sp>
    </p:spTree>
    <p:extLst>
      <p:ext uri="{BB962C8B-B14F-4D97-AF65-F5344CB8AC3E}">
        <p14:creationId xmlns:p14="http://schemas.microsoft.com/office/powerpoint/2010/main" val="53497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6">
            <a:extLst>
              <a:ext uri="{FF2B5EF4-FFF2-40B4-BE49-F238E27FC236}">
                <a16:creationId xmlns:a16="http://schemas.microsoft.com/office/drawing/2014/main" id="{326DBFD1-AD44-4E31-BC11-6ED8BC5B6DFA}"/>
              </a:ext>
            </a:extLst>
          </p:cNvPr>
          <p:cNvSpPr txBox="1"/>
          <p:nvPr/>
        </p:nvSpPr>
        <p:spPr>
          <a:xfrm>
            <a:off x="842065" y="1286252"/>
            <a:ext cx="84437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if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、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switch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的比较，以及各自适合什么业务场景？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EA638F4-BE94-DD33-DA45-9FB1E4422EF7}"/>
              </a:ext>
            </a:extLst>
          </p:cNvPr>
          <p:cNvSpPr txBox="1"/>
          <p:nvPr/>
        </p:nvSpPr>
        <p:spPr>
          <a:xfrm>
            <a:off x="256428" y="1715845"/>
            <a:ext cx="9237429" cy="1842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19125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kumimoji="1"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if</a:t>
            </a: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在功能上远远强大于</a:t>
            </a:r>
            <a:r>
              <a:rPr kumimoji="1"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switch</a:t>
            </a: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。</a:t>
            </a:r>
            <a:endParaRPr kumimoji="1"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819125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当前条件是区间的时候，应该使用</a:t>
            </a:r>
            <a:r>
              <a:rPr kumimoji="1"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if</a:t>
            </a: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分支结构。</a:t>
            </a:r>
            <a:endParaRPr kumimoji="1"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819125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当条件是与一个一个的值比较的时候，</a:t>
            </a:r>
            <a:r>
              <a:rPr kumimoji="1"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switch</a:t>
            </a: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分支更合适：格式良好，性能较好，代码优雅。</a:t>
            </a:r>
            <a:endParaRPr kumimoji="1"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15DBA32-AC15-F6EC-CF35-BF08E637AFC7}"/>
              </a:ext>
            </a:extLst>
          </p:cNvPr>
          <p:cNvSpPr txBox="1"/>
          <p:nvPr/>
        </p:nvSpPr>
        <p:spPr>
          <a:xfrm>
            <a:off x="9493857" y="1715845"/>
            <a:ext cx="2285999" cy="3940631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switch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(表达式){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case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值1: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       执行代码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...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break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case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值2: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       执行代码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...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break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;</a:t>
            </a:r>
            <a:endParaRPr lang="en-US" altLang="zh-CN" sz="1200" dirty="0">
              <a:solidFill>
                <a:srgbClr val="080808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   … 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case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值n-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       执行代码</a:t>
            </a:r>
            <a:r>
              <a:rPr lang="en-US" altLang="zh-CN" sz="12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...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break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default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       执行代码n;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}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903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77444839-EF77-712C-6499-47AD35265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83" y="2069209"/>
            <a:ext cx="2887748" cy="2449238"/>
          </a:xfrm>
          <a:prstGeom prst="rect">
            <a:avLst/>
          </a:prstGeom>
        </p:spPr>
      </p:pic>
      <p:sp>
        <p:nvSpPr>
          <p:cNvPr id="7" name="文本占位符 3">
            <a:extLst>
              <a:ext uri="{FF2B5EF4-FFF2-40B4-BE49-F238E27FC236}">
                <a16:creationId xmlns:a16="http://schemas.microsoft.com/office/drawing/2014/main" id="{55D2C1FF-70D1-FF98-4E59-8BCA4324F360}"/>
              </a:ext>
            </a:extLst>
          </p:cNvPr>
          <p:cNvSpPr txBox="1">
            <a:spLocks/>
          </p:cNvSpPr>
          <p:nvPr/>
        </p:nvSpPr>
        <p:spPr>
          <a:xfrm>
            <a:off x="3605544" y="1418253"/>
            <a:ext cx="5578081" cy="3386051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</a:pPr>
            <a:r>
              <a:rPr kumimoji="1" lang="en-US" altLang="zh-CN" sz="1600" b="0" dirty="0">
                <a:sym typeface="Consolas" panose="020B0609020204030204" pitchFamily="49" charset="0"/>
              </a:rPr>
              <a:t>1</a:t>
            </a:r>
            <a:r>
              <a:rPr kumimoji="1" lang="zh-CN" altLang="en-US" sz="1600" b="0" dirty="0">
                <a:sym typeface="Consolas" panose="020B0609020204030204" pitchFamily="49" charset="0"/>
              </a:rPr>
              <a:t>、</a:t>
            </a:r>
            <a:r>
              <a:rPr kumimoji="1" lang="en-US" altLang="zh-CN" sz="1600" b="0" dirty="0">
                <a:sym typeface="Consolas" panose="020B0609020204030204" pitchFamily="49" charset="0"/>
              </a:rPr>
              <a:t>switch</a:t>
            </a:r>
            <a:r>
              <a:rPr kumimoji="1" lang="zh-CN" altLang="en-US" sz="1600" b="0" dirty="0">
                <a:sym typeface="Consolas" panose="020B0609020204030204" pitchFamily="49" charset="0"/>
              </a:rPr>
              <a:t>分支的格式、执行流程是怎么样的？</a:t>
            </a:r>
          </a:p>
          <a:p>
            <a:pPr>
              <a:lnSpc>
                <a:spcPct val="250000"/>
              </a:lnSpc>
            </a:pPr>
            <a:r>
              <a:rPr kumimoji="1" lang="en-US" altLang="zh-CN" sz="1600" b="0" dirty="0">
                <a:sym typeface="Consolas" panose="020B0609020204030204" pitchFamily="49" charset="0"/>
              </a:rPr>
              <a:t>2</a:t>
            </a:r>
            <a:r>
              <a:rPr kumimoji="1" lang="zh-CN" altLang="en-US" sz="1600" b="0" dirty="0">
                <a:sym typeface="Consolas" panose="020B0609020204030204" pitchFamily="49" charset="0"/>
              </a:rPr>
              <a:t>、</a:t>
            </a:r>
            <a:r>
              <a:rPr kumimoji="1" lang="en-US" altLang="zh-CN" sz="1600" b="0" dirty="0">
                <a:sym typeface="Consolas" panose="020B0609020204030204" pitchFamily="49" charset="0"/>
              </a:rPr>
              <a:t>if</a:t>
            </a:r>
            <a:r>
              <a:rPr kumimoji="1" lang="zh-CN" altLang="en-US" sz="1600" b="0" dirty="0">
                <a:sym typeface="Consolas" panose="020B0609020204030204" pitchFamily="49" charset="0"/>
              </a:rPr>
              <a:t>、</a:t>
            </a:r>
            <a:r>
              <a:rPr kumimoji="1" lang="en-US" altLang="zh-CN" sz="1600" b="0" dirty="0">
                <a:sym typeface="Consolas" panose="020B0609020204030204" pitchFamily="49" charset="0"/>
              </a:rPr>
              <a:t>switch</a:t>
            </a:r>
            <a:r>
              <a:rPr kumimoji="1" lang="zh-CN" altLang="en-US" sz="1600" b="0" dirty="0">
                <a:sym typeface="Consolas" panose="020B0609020204030204" pitchFamily="49" charset="0"/>
              </a:rPr>
              <a:t>的比较，各自适合什么业务场景？</a:t>
            </a:r>
            <a:endParaRPr kumimoji="1" lang="en-US" altLang="zh-CN" sz="1600" b="0" dirty="0">
              <a:sym typeface="Consolas" panose="020B0609020204030204" pitchFamily="49" charset="0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kumimoji="1"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if</a:t>
            </a:r>
            <a:r>
              <a:rPr kumimoji="1"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其实在功能上远远强大于</a:t>
            </a:r>
            <a:r>
              <a:rPr kumimoji="1"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switch</a:t>
            </a:r>
            <a:r>
              <a:rPr kumimoji="1"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。</a:t>
            </a:r>
            <a:endParaRPr kumimoji="1"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kumimoji="1"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if</a:t>
            </a:r>
            <a:r>
              <a:rPr kumimoji="1"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适合做条件是区间判断的情况。</a:t>
            </a:r>
            <a:endParaRPr kumimoji="1"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kumimoji="1"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switch</a:t>
            </a:r>
            <a:r>
              <a:rPr kumimoji="1"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适合做：条件是比较值的情况、代码优雅、性能较好。</a:t>
            </a:r>
            <a:endParaRPr kumimoji="1"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DBA74ED-0950-C5A4-19FE-3A5D44653C49}"/>
              </a:ext>
            </a:extLst>
          </p:cNvPr>
          <p:cNvSpPr txBox="1"/>
          <p:nvPr/>
        </p:nvSpPr>
        <p:spPr>
          <a:xfrm>
            <a:off x="9141921" y="1777833"/>
            <a:ext cx="1805552" cy="3940631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switch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(表达式){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case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值1: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       执行代码1;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break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case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值2: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       执行代码2;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break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;</a:t>
            </a:r>
            <a:endParaRPr lang="en-US" altLang="zh-CN" sz="1200" dirty="0">
              <a:solidFill>
                <a:srgbClr val="080808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   … 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case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值n-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       执行代码n-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break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default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       执行代码n;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}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513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分支结构</a:t>
            </a:r>
            <a:endParaRPr lang="en-US" altLang="zh-CN" sz="1600" b="1" dirty="0">
              <a:solidFill>
                <a:schemeClr val="tx1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if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600" b="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switch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600" b="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switch</a:t>
            </a:r>
            <a:r>
              <a:rPr kumimoji="1" lang="zh-CN" altLang="en-US" sz="1600" b="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使用时的注意事项</a:t>
            </a:r>
            <a:endParaRPr kumimoji="1" lang="en-US" altLang="zh-CN" sz="1600" b="0" dirty="0">
              <a:solidFill>
                <a:srgbClr val="C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循环结构</a:t>
            </a:r>
            <a:endParaRPr kumimoji="1" lang="en-US" altLang="zh-CN" b="1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跳转关键字：</a:t>
            </a:r>
            <a:r>
              <a:rPr kumimoji="1" lang="en-US" altLang="zh-CN" b="1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break</a:t>
            </a:r>
            <a:r>
              <a:rPr kumimoji="1" lang="zh-CN" altLang="en-US" b="1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、</a:t>
            </a:r>
            <a:r>
              <a:rPr kumimoji="1" lang="en-US" altLang="zh-CN" b="1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continue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案例技术：随机数</a:t>
            </a:r>
            <a:r>
              <a:rPr kumimoji="1" lang="en-US" altLang="zh-CN" b="1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Random</a:t>
            </a:r>
            <a:r>
              <a:rPr kumimoji="1" lang="zh-CN" altLang="en-US" b="1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类</a:t>
            </a:r>
            <a:endParaRPr kumimoji="1" lang="en-US" altLang="zh-CN" b="1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186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>
            <a:extLst>
              <a:ext uri="{FF2B5EF4-FFF2-40B4-BE49-F238E27FC236}">
                <a16:creationId xmlns:a16="http://schemas.microsoft.com/office/drawing/2014/main" id="{0278A9E8-94BD-B322-A404-3E7A3FA66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684" y="2048427"/>
            <a:ext cx="5294562" cy="627054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9B67AFD2-73C6-BB4B-526A-D86712D4A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291" y="3149995"/>
            <a:ext cx="9654457" cy="55801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9DFD3F72-AD73-5C44-FDC2-8092A50924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5544" y="4082262"/>
            <a:ext cx="3420408" cy="737554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22B8550E-26EA-2543-114D-15D6D91DEC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3468" y="3252009"/>
            <a:ext cx="3880272" cy="45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22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2.59259E-6 L -0.27422 -0.2780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11" y="-13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2A22C240-C07F-45A6-A0C9-102D2191C5B9}"/>
              </a:ext>
            </a:extLst>
          </p:cNvPr>
          <p:cNvSpPr txBox="1">
            <a:spLocks/>
          </p:cNvSpPr>
          <p:nvPr/>
        </p:nvSpPr>
        <p:spPr>
          <a:xfrm>
            <a:off x="695617" y="1282417"/>
            <a:ext cx="4688146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使用</a:t>
            </a:r>
            <a:r>
              <a:rPr kumimoji="1" lang="en-US" altLang="zh-CN" dirty="0">
                <a:latin typeface="Consolas" panose="020B0609020204030204" pitchFamily="49" charset="0"/>
                <a:sym typeface="Consolas" panose="020B0609020204030204" pitchFamily="49" charset="0"/>
              </a:rPr>
              <a:t>switch</a:t>
            </a:r>
            <a:r>
              <a:rPr kumimoji="1"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分支的几点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注意事项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98E2467-32F1-4930-8E64-AFB3B68F3F03}"/>
              </a:ext>
            </a:extLst>
          </p:cNvPr>
          <p:cNvSpPr txBox="1"/>
          <p:nvPr/>
        </p:nvSpPr>
        <p:spPr>
          <a:xfrm>
            <a:off x="9367435" y="1804923"/>
            <a:ext cx="2285999" cy="3940631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switch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(表达式){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case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值1: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       执行代码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...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break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case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值2: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       执行代码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...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break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;</a:t>
            </a:r>
            <a:endParaRPr lang="en-US" altLang="zh-CN" sz="1200" dirty="0">
              <a:solidFill>
                <a:srgbClr val="080808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   … 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case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值n-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       执行代码</a:t>
            </a:r>
            <a:r>
              <a:rPr lang="en-US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...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break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default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       执行代码n;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}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140A9C8-FE28-46F3-8295-5FE3E323B7E5}"/>
              </a:ext>
            </a:extLst>
          </p:cNvPr>
          <p:cNvSpPr txBox="1"/>
          <p:nvPr/>
        </p:nvSpPr>
        <p:spPr>
          <a:xfrm>
            <a:off x="710879" y="1799607"/>
            <a:ext cx="8425099" cy="2458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4792" indent="-304792">
              <a:lnSpc>
                <a:spcPct val="250000"/>
              </a:lnSpc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表达式类型</a:t>
            </a:r>
            <a:r>
              <a:rPr lang="zh-CN" altLang="en-US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只能是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byte</a:t>
            </a:r>
            <a:r>
              <a:rPr lang="zh-CN" altLang="en-US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、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short</a:t>
            </a:r>
            <a:r>
              <a:rPr lang="zh-CN" altLang="en-US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、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int</a:t>
            </a:r>
            <a:r>
              <a:rPr lang="zh-CN" altLang="en-US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、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char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，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JDK5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开始支持枚举，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JDK7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开始支持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String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、</a:t>
            </a:r>
            <a:r>
              <a:rPr lang="zh-CN" altLang="en-US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不支持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double</a:t>
            </a:r>
            <a:r>
              <a:rPr lang="zh-CN" altLang="en-US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、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float</a:t>
            </a:r>
            <a:r>
              <a:rPr lang="zh-CN" altLang="en-US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、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long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304792" indent="-304792">
              <a:lnSpc>
                <a:spcPct val="250000"/>
              </a:lnSpc>
              <a:buFont typeface="+mj-ea"/>
              <a:buAutoNum type="circleNumDbPlain"/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case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给出的值不允许重复，且只能是字面量，不能是变量。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304792" indent="-304792">
              <a:lnSpc>
                <a:spcPct val="250000"/>
              </a:lnSpc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正常使用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switch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的时候，不要忘记写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break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，否则会出现穿透现象。</a:t>
            </a:r>
          </a:p>
        </p:txBody>
      </p:sp>
    </p:spTree>
    <p:extLst>
      <p:ext uri="{BB962C8B-B14F-4D97-AF65-F5344CB8AC3E}">
        <p14:creationId xmlns:p14="http://schemas.microsoft.com/office/powerpoint/2010/main" val="41957859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2A22C240-C07F-45A6-A0C9-102D2191C5B9}"/>
              </a:ext>
            </a:extLst>
          </p:cNvPr>
          <p:cNvSpPr txBox="1">
            <a:spLocks/>
          </p:cNvSpPr>
          <p:nvPr/>
        </p:nvSpPr>
        <p:spPr>
          <a:xfrm>
            <a:off x="639560" y="1212978"/>
            <a:ext cx="6231096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C00000"/>
                </a:solidFill>
                <a:sym typeface="Consolas" panose="020B0609020204030204" pitchFamily="49" charset="0"/>
              </a:rPr>
              <a:t>多学一招：</a:t>
            </a:r>
            <a:r>
              <a:rPr lang="en-US" altLang="zh-CN" b="1" dirty="0">
                <a:solidFill>
                  <a:srgbClr val="C00000"/>
                </a:solidFill>
                <a:sym typeface="Consolas" panose="020B0609020204030204" pitchFamily="49" charset="0"/>
              </a:rPr>
              <a:t>s</a:t>
            </a:r>
            <a:r>
              <a:rPr lang="zh-CN" altLang="en-US" b="1" dirty="0">
                <a:solidFill>
                  <a:srgbClr val="C00000"/>
                </a:solidFill>
                <a:sym typeface="Consolas" panose="020B0609020204030204" pitchFamily="49" charset="0"/>
              </a:rPr>
              <a:t>witch穿透性在些情况下可以简化代码</a:t>
            </a:r>
            <a:endParaRPr lang="en-US" altLang="zh-CN" b="1" dirty="0">
              <a:solidFill>
                <a:srgbClr val="C00000"/>
              </a:solidFill>
              <a:sym typeface="Consolas" panose="020B0609020204030204" pitchFamily="49" charset="0"/>
            </a:endParaRPr>
          </a:p>
          <a:p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7D03592-73BE-49E3-A150-613A67FF157A}"/>
              </a:ext>
            </a:extLst>
          </p:cNvPr>
          <p:cNvSpPr txBox="1"/>
          <p:nvPr/>
        </p:nvSpPr>
        <p:spPr>
          <a:xfrm>
            <a:off x="741877" y="2907660"/>
            <a:ext cx="6128779" cy="1535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周一：埋头苦干，解决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bug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            周五：自己整理代码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周二：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	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请求大牛程序员帮忙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          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周六：打游戏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周三：请求大牛程序员帮忙             周日：打游戏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周四：请求大牛程序员帮忙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C7CCED3-5F8E-44E7-8206-E2F7B2795A7F}"/>
              </a:ext>
            </a:extLst>
          </p:cNvPr>
          <p:cNvSpPr/>
          <p:nvPr/>
        </p:nvSpPr>
        <p:spPr>
          <a:xfrm>
            <a:off x="710880" y="2907660"/>
            <a:ext cx="5674584" cy="1650219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EEB2CD3-1613-8EEE-2C29-E6024990520E}"/>
              </a:ext>
            </a:extLst>
          </p:cNvPr>
          <p:cNvSpPr txBox="1"/>
          <p:nvPr/>
        </p:nvSpPr>
        <p:spPr>
          <a:xfrm>
            <a:off x="-1" y="1586692"/>
            <a:ext cx="10463917" cy="1010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当存在多个</a:t>
            </a:r>
            <a:r>
              <a:rPr kumimoji="1" lang="en-US" altLang="zh-CN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case</a:t>
            </a:r>
            <a:r>
              <a:rPr kumimoji="1"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分支的代码相同时，可以把相同的代码放到一个</a:t>
            </a:r>
            <a:r>
              <a:rPr kumimoji="1" lang="en-US" altLang="zh-CN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case</a:t>
            </a:r>
            <a:r>
              <a:rPr kumimoji="1"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块中，其他的</a:t>
            </a:r>
            <a:r>
              <a:rPr kumimoji="1" lang="en-US" altLang="zh-CN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case</a:t>
            </a:r>
            <a:r>
              <a:rPr kumimoji="1"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块都通过穿透性穿透到该</a:t>
            </a:r>
            <a:r>
              <a:rPr kumimoji="1" lang="en-US" altLang="zh-CN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case</a:t>
            </a:r>
            <a:r>
              <a:rPr kumimoji="1"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块执行代码即可，这样可以简化代码。</a:t>
            </a:r>
            <a:endParaRPr kumimoji="1" lang="en-US" altLang="zh-CN" sz="16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003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77444839-EF77-712C-6499-47AD35265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70" y="2361406"/>
            <a:ext cx="2665110" cy="2260408"/>
          </a:xfrm>
          <a:prstGeom prst="rect">
            <a:avLst/>
          </a:prstGeom>
        </p:spPr>
      </p:pic>
      <p:sp>
        <p:nvSpPr>
          <p:cNvPr id="5" name="文本占位符 3">
            <a:extLst>
              <a:ext uri="{FF2B5EF4-FFF2-40B4-BE49-F238E27FC236}">
                <a16:creationId xmlns:a16="http://schemas.microsoft.com/office/drawing/2014/main" id="{1C896292-FB81-A62E-ADCC-0537EB59DA34}"/>
              </a:ext>
            </a:extLst>
          </p:cNvPr>
          <p:cNvSpPr txBox="1">
            <a:spLocks/>
          </p:cNvSpPr>
          <p:nvPr/>
        </p:nvSpPr>
        <p:spPr>
          <a:xfrm>
            <a:off x="3044689" y="1407380"/>
            <a:ext cx="6170873" cy="5107618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/>
              <a:t>1</a:t>
            </a:r>
            <a:r>
              <a:rPr kumimoji="1" lang="zh-CN" altLang="en-US" b="0" dirty="0"/>
              <a:t>、使用</a:t>
            </a:r>
            <a:r>
              <a:rPr kumimoji="1" lang="en-US" altLang="zh-CN" b="0" dirty="0"/>
              <a:t>switch</a:t>
            </a:r>
            <a:r>
              <a:rPr kumimoji="1" lang="zh-CN" altLang="en-US" b="0" dirty="0"/>
              <a:t>时有哪些注意事项</a:t>
            </a:r>
            <a:r>
              <a:rPr kumimoji="1" lang="en-US" altLang="zh-CN" b="0" dirty="0"/>
              <a:t>?</a:t>
            </a:r>
          </a:p>
          <a:p>
            <a:pPr marL="304792" indent="-304792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ym typeface="Consolas" panose="020B0609020204030204" pitchFamily="49" charset="0"/>
              </a:rPr>
              <a:t>表达式类型</a:t>
            </a:r>
            <a:r>
              <a:rPr lang="zh-CN" altLang="en-US" sz="1400" dirty="0">
                <a:solidFill>
                  <a:srgbClr val="C00000"/>
                </a:solidFill>
                <a:sym typeface="Consolas" panose="020B0609020204030204" pitchFamily="49" charset="0"/>
              </a:rPr>
              <a:t>只能是</a:t>
            </a:r>
            <a:r>
              <a:rPr lang="en-US" altLang="zh-CN" sz="1400" dirty="0">
                <a:solidFill>
                  <a:srgbClr val="C00000"/>
                </a:solidFill>
                <a:sym typeface="Consolas" panose="020B0609020204030204" pitchFamily="49" charset="0"/>
              </a:rPr>
              <a:t>byte</a:t>
            </a:r>
            <a:r>
              <a:rPr lang="zh-CN" altLang="en-US" sz="1400" dirty="0">
                <a:solidFill>
                  <a:srgbClr val="C00000"/>
                </a:solidFill>
                <a:sym typeface="Consolas" panose="020B0609020204030204" pitchFamily="49" charset="0"/>
              </a:rPr>
              <a:t>、</a:t>
            </a:r>
            <a:r>
              <a:rPr lang="en-US" altLang="zh-CN" sz="1400" dirty="0">
                <a:solidFill>
                  <a:srgbClr val="C00000"/>
                </a:solidFill>
                <a:sym typeface="Consolas" panose="020B0609020204030204" pitchFamily="49" charset="0"/>
              </a:rPr>
              <a:t>short</a:t>
            </a:r>
            <a:r>
              <a:rPr lang="zh-CN" altLang="en-US" sz="1400" dirty="0">
                <a:solidFill>
                  <a:srgbClr val="C00000"/>
                </a:solidFill>
                <a:sym typeface="Consolas" panose="020B0609020204030204" pitchFamily="49" charset="0"/>
              </a:rPr>
              <a:t>、</a:t>
            </a:r>
            <a:r>
              <a:rPr lang="en-US" altLang="zh-CN" sz="1400" dirty="0">
                <a:solidFill>
                  <a:srgbClr val="C00000"/>
                </a:solidFill>
                <a:sym typeface="Consolas" panose="020B0609020204030204" pitchFamily="49" charset="0"/>
              </a:rPr>
              <a:t>int</a:t>
            </a:r>
            <a:r>
              <a:rPr lang="zh-CN" altLang="en-US" sz="1400" dirty="0">
                <a:solidFill>
                  <a:srgbClr val="C00000"/>
                </a:solidFill>
                <a:sym typeface="Consolas" panose="020B0609020204030204" pitchFamily="49" charset="0"/>
              </a:rPr>
              <a:t>、</a:t>
            </a:r>
            <a:r>
              <a:rPr lang="en-US" altLang="zh-CN" sz="1400" dirty="0">
                <a:solidFill>
                  <a:srgbClr val="C00000"/>
                </a:solidFill>
                <a:sym typeface="Consolas" panose="020B0609020204030204" pitchFamily="49" charset="0"/>
              </a:rPr>
              <a:t>char</a:t>
            </a:r>
            <a:r>
              <a:rPr lang="zh-CN" altLang="en-US" sz="1400" dirty="0">
                <a:sym typeface="Consolas" panose="020B0609020204030204" pitchFamily="49" charset="0"/>
              </a:rPr>
              <a:t>，</a:t>
            </a:r>
            <a:r>
              <a:rPr lang="en-US" altLang="zh-CN" sz="1400" dirty="0">
                <a:sym typeface="Consolas" panose="020B0609020204030204" pitchFamily="49" charset="0"/>
              </a:rPr>
              <a:t>JDK5</a:t>
            </a:r>
            <a:r>
              <a:rPr lang="zh-CN" altLang="en-US" sz="1400" dirty="0">
                <a:sym typeface="Consolas" panose="020B0609020204030204" pitchFamily="49" charset="0"/>
              </a:rPr>
              <a:t>开始支持枚举，</a:t>
            </a:r>
            <a:r>
              <a:rPr lang="en-US" altLang="zh-CN" sz="1400" dirty="0">
                <a:sym typeface="Consolas" panose="020B0609020204030204" pitchFamily="49" charset="0"/>
              </a:rPr>
              <a:t>JDK7</a:t>
            </a:r>
            <a:r>
              <a:rPr lang="zh-CN" altLang="en-US" sz="1400" dirty="0">
                <a:sym typeface="Consolas" panose="020B0609020204030204" pitchFamily="49" charset="0"/>
              </a:rPr>
              <a:t>开始支持</a:t>
            </a:r>
            <a:r>
              <a:rPr lang="en-US" altLang="zh-CN" sz="1400" dirty="0">
                <a:sym typeface="Consolas" panose="020B0609020204030204" pitchFamily="49" charset="0"/>
              </a:rPr>
              <a:t>String</a:t>
            </a:r>
            <a:r>
              <a:rPr lang="zh-CN" altLang="en-US" sz="1400" dirty="0">
                <a:sym typeface="Consolas" panose="020B0609020204030204" pitchFamily="49" charset="0"/>
              </a:rPr>
              <a:t>、</a:t>
            </a:r>
            <a:r>
              <a:rPr lang="zh-CN" altLang="en-US" sz="1400" dirty="0">
                <a:solidFill>
                  <a:srgbClr val="C00000"/>
                </a:solidFill>
                <a:sym typeface="Consolas" panose="020B0609020204030204" pitchFamily="49" charset="0"/>
              </a:rPr>
              <a:t>不支持</a:t>
            </a:r>
            <a:r>
              <a:rPr lang="en-US" altLang="zh-CN" sz="1400" dirty="0">
                <a:solidFill>
                  <a:srgbClr val="C00000"/>
                </a:solidFill>
                <a:sym typeface="Consolas" panose="020B0609020204030204" pitchFamily="49" charset="0"/>
              </a:rPr>
              <a:t>double</a:t>
            </a:r>
            <a:r>
              <a:rPr lang="zh-CN" altLang="en-US" sz="1400" dirty="0">
                <a:solidFill>
                  <a:srgbClr val="C00000"/>
                </a:solidFill>
                <a:sym typeface="Consolas" panose="020B0609020204030204" pitchFamily="49" charset="0"/>
              </a:rPr>
              <a:t>、</a:t>
            </a:r>
            <a:r>
              <a:rPr lang="en-US" altLang="zh-CN" sz="1400" dirty="0">
                <a:solidFill>
                  <a:srgbClr val="C00000"/>
                </a:solidFill>
                <a:sym typeface="Consolas" panose="020B0609020204030204" pitchFamily="49" charset="0"/>
              </a:rPr>
              <a:t>float</a:t>
            </a:r>
            <a:r>
              <a:rPr lang="zh-CN" altLang="en-US" sz="1400" dirty="0">
                <a:solidFill>
                  <a:srgbClr val="C00000"/>
                </a:solidFill>
                <a:sym typeface="Consolas" panose="020B0609020204030204" pitchFamily="49" charset="0"/>
              </a:rPr>
              <a:t>、</a:t>
            </a:r>
            <a:r>
              <a:rPr lang="en-US" altLang="zh-CN" sz="1400" dirty="0">
                <a:solidFill>
                  <a:srgbClr val="C00000"/>
                </a:solidFill>
                <a:sym typeface="Consolas" panose="020B0609020204030204" pitchFamily="49" charset="0"/>
              </a:rPr>
              <a:t>long</a:t>
            </a:r>
            <a:r>
              <a:rPr lang="zh-CN" altLang="en-US" sz="1400" dirty="0">
                <a:sym typeface="Consolas" panose="020B0609020204030204" pitchFamily="49" charset="0"/>
              </a:rPr>
              <a:t>。</a:t>
            </a:r>
            <a:endParaRPr lang="en-US" altLang="zh-CN" sz="1400" dirty="0">
              <a:sym typeface="Consolas" panose="020B0609020204030204" pitchFamily="49" charset="0"/>
            </a:endParaRPr>
          </a:p>
          <a:p>
            <a:pPr marL="304792" indent="-304792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400" dirty="0">
                <a:sym typeface="Consolas" panose="020B0609020204030204" pitchFamily="49" charset="0"/>
              </a:rPr>
              <a:t>case</a:t>
            </a:r>
            <a:r>
              <a:rPr lang="zh-CN" altLang="en-US" sz="1400" dirty="0">
                <a:sym typeface="Consolas" panose="020B0609020204030204" pitchFamily="49" charset="0"/>
              </a:rPr>
              <a:t>给出的值不允许重复，且只能是字面量，不能是变量。</a:t>
            </a:r>
            <a:endParaRPr lang="en-US" altLang="zh-CN" sz="1400" dirty="0">
              <a:sym typeface="Consolas" panose="020B0609020204030204" pitchFamily="49" charset="0"/>
            </a:endParaRPr>
          </a:p>
          <a:p>
            <a:pPr marL="304792" indent="-304792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ym typeface="Consolas" panose="020B0609020204030204" pitchFamily="49" charset="0"/>
              </a:rPr>
              <a:t>正常使用</a:t>
            </a:r>
            <a:r>
              <a:rPr lang="en-US" altLang="zh-CN" sz="1400" dirty="0">
                <a:sym typeface="Consolas" panose="020B0609020204030204" pitchFamily="49" charset="0"/>
              </a:rPr>
              <a:t>switch</a:t>
            </a:r>
            <a:r>
              <a:rPr lang="zh-CN" altLang="en-US" sz="1400" dirty="0">
                <a:sym typeface="Consolas" panose="020B0609020204030204" pitchFamily="49" charset="0"/>
              </a:rPr>
              <a:t>的时候，不要忘记写</a:t>
            </a:r>
            <a:r>
              <a:rPr lang="en-US" altLang="zh-CN" sz="1400" dirty="0">
                <a:sym typeface="Consolas" panose="020B0609020204030204" pitchFamily="49" charset="0"/>
              </a:rPr>
              <a:t>break</a:t>
            </a:r>
            <a:r>
              <a:rPr lang="zh-CN" altLang="en-US" sz="1400" dirty="0">
                <a:sym typeface="Consolas" panose="020B0609020204030204" pitchFamily="49" charset="0"/>
              </a:rPr>
              <a:t>，否则会出现穿透现象。</a:t>
            </a:r>
          </a:p>
          <a:p>
            <a:endParaRPr kumimoji="1" lang="en-US" altLang="zh-CN" b="0" dirty="0"/>
          </a:p>
          <a:p>
            <a:r>
              <a:rPr kumimoji="1" lang="en-US" altLang="zh-CN" b="0" dirty="0"/>
              <a:t>2</a:t>
            </a:r>
            <a:r>
              <a:rPr kumimoji="1" lang="zh-CN" altLang="en-US" b="0" dirty="0"/>
              <a:t>、</a:t>
            </a:r>
            <a:r>
              <a:rPr kumimoji="1" lang="en-US" altLang="zh-CN" b="0" dirty="0"/>
              <a:t>switch</a:t>
            </a:r>
            <a:r>
              <a:rPr kumimoji="1" lang="zh-CN" altLang="en-US" b="0" dirty="0"/>
              <a:t>穿透性能解决什么问题？</a:t>
            </a:r>
          </a:p>
          <a:p>
            <a:pPr marL="304792" indent="-304792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/>
              <a:t>存在多个</a:t>
            </a:r>
            <a:r>
              <a:rPr lang="en-US" altLang="zh-CN" sz="1400" dirty="0"/>
              <a:t>case</a:t>
            </a:r>
            <a:r>
              <a:rPr lang="zh-CN" altLang="en-US" sz="1400" dirty="0"/>
              <a:t>分支的代码是一样时，可以把代码写到一个</a:t>
            </a:r>
            <a:r>
              <a:rPr lang="en-US" altLang="zh-CN" sz="1400" dirty="0"/>
              <a:t>case</a:t>
            </a:r>
            <a:r>
              <a:rPr lang="zh-CN" altLang="en-US" sz="1400" dirty="0"/>
              <a:t>块，其他</a:t>
            </a:r>
            <a:r>
              <a:rPr lang="en-US" altLang="zh-CN" sz="1400" dirty="0"/>
              <a:t>case</a:t>
            </a:r>
            <a:r>
              <a:rPr lang="zh-CN" altLang="en-US" sz="1400" dirty="0"/>
              <a:t>块通过穿透性能，穿透到该</a:t>
            </a:r>
            <a:r>
              <a:rPr lang="en-US" altLang="zh-CN" sz="1400" dirty="0"/>
              <a:t>case</a:t>
            </a:r>
            <a:r>
              <a:rPr lang="zh-CN" altLang="en-US" sz="1400" dirty="0"/>
              <a:t>块即可，这样可以简化代码。</a:t>
            </a:r>
          </a:p>
          <a:p>
            <a:pPr lvl="1"/>
            <a:endParaRPr kumimoji="1" lang="zh-CN" altLang="en-US" dirty="0">
              <a:latin typeface="Consolas" panose="020B0609020204030204" pitchFamily="49" charset="0"/>
            </a:endParaRPr>
          </a:p>
          <a:p>
            <a:pPr lvl="1"/>
            <a:endParaRPr kumimoji="1" lang="zh-CN" altLang="en-US" dirty="0"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C5AA939-C636-D2B3-AE11-560AF12B5473}"/>
              </a:ext>
            </a:extLst>
          </p:cNvPr>
          <p:cNvSpPr txBox="1"/>
          <p:nvPr/>
        </p:nvSpPr>
        <p:spPr>
          <a:xfrm>
            <a:off x="9382542" y="1932143"/>
            <a:ext cx="2285999" cy="3940631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switch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(表达式){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case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值1: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       执行代码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...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break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case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值2: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       执行代码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...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break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;</a:t>
            </a:r>
            <a:endParaRPr lang="en-US" altLang="zh-CN" sz="1200" dirty="0">
              <a:solidFill>
                <a:srgbClr val="080808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   … 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case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值n-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       执行代码</a:t>
            </a:r>
            <a:r>
              <a:rPr lang="en-US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...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break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default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       执行代码n;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}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318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61549" y="998524"/>
            <a:ext cx="5973761" cy="42564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分支结构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循环结构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for</a:t>
            </a:r>
            <a:r>
              <a:rPr kumimoji="1" lang="zh-CN" altLang="en-US" sz="1400" b="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循环</a:t>
            </a:r>
            <a:endParaRPr kumimoji="1" lang="en-US" altLang="zh-CN" sz="1400" b="0" dirty="0">
              <a:solidFill>
                <a:srgbClr val="C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for</a:t>
            </a:r>
            <a:r>
              <a:rPr kumimoji="1"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循环案例</a:t>
            </a:r>
            <a:endParaRPr kumimoji="1"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while</a:t>
            </a:r>
            <a:r>
              <a:rPr kumimoji="1" lang="zh-CN" altLang="en-US" sz="1400" b="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循环</a:t>
            </a:r>
            <a:endParaRPr kumimoji="1" lang="en-US" altLang="zh-CN" sz="1400" b="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while</a:t>
            </a:r>
            <a:r>
              <a:rPr kumimoji="1" lang="zh-CN" altLang="en-US" sz="1400" b="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循环案例</a:t>
            </a:r>
            <a:endParaRPr kumimoji="1" lang="en-US" altLang="zh-CN" sz="1400" b="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do-while</a:t>
            </a:r>
            <a:r>
              <a:rPr kumimoji="1" lang="zh-CN" altLang="en-US" sz="1400" b="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循环</a:t>
            </a:r>
            <a:endParaRPr kumimoji="1" lang="en-US" altLang="zh-CN" sz="1400" b="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400" b="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死循环</a:t>
            </a:r>
            <a:endParaRPr kumimoji="1" lang="en-US" altLang="zh-CN" sz="1400" b="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400" b="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循环嵌套</a:t>
            </a:r>
            <a:endParaRPr kumimoji="1" lang="en-US" altLang="zh-CN" sz="1400" b="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跳转关键字：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break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、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continue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案例技术：随机数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Random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类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2344926-0CEA-3705-7AEC-E7BB2D6AE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469" y="1109494"/>
            <a:ext cx="4396847" cy="38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988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0880" y="940081"/>
            <a:ext cx="1665505" cy="517190"/>
          </a:xfrm>
        </p:spPr>
        <p:txBody>
          <a:bodyPr/>
          <a:lstStyle/>
          <a:p>
            <a:r>
              <a:rPr kumimoji="1" lang="en-US" altLang="zh-CN" dirty="0">
                <a:latin typeface="Consolas" panose="020B0609020204030204" pitchFamily="49" charset="0"/>
                <a:sym typeface="Consolas" panose="020B0609020204030204" pitchFamily="49" charset="0"/>
              </a:rPr>
              <a:t>for</a:t>
            </a:r>
            <a:r>
              <a:rPr kumimoji="1"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循环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0A8BDF71-83D3-4947-BA2C-F7AB97433E59}"/>
              </a:ext>
            </a:extLst>
          </p:cNvPr>
          <p:cNvSpPr txBox="1"/>
          <p:nvPr/>
        </p:nvSpPr>
        <p:spPr>
          <a:xfrm>
            <a:off x="850054" y="2924957"/>
            <a:ext cx="3970599" cy="1027204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for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(</a:t>
            </a: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初始化语句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;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</a:t>
            </a:r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循环条件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;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</a:t>
            </a:r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迭代语句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)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</a:b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	</a:t>
            </a: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循环体语句</a:t>
            </a:r>
            <a:r>
              <a:rPr lang="en-US" altLang="zh-CN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(</a:t>
            </a:r>
            <a:r>
              <a:rPr lang="zh-CN" altLang="en-US" sz="14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重复执行的代码</a:t>
            </a:r>
            <a:r>
              <a:rPr lang="en-US" altLang="zh-CN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);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}</a:t>
            </a:r>
            <a:endParaRPr lang="zh-CN" altLang="zh-CN" sz="32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29" name="文本占位符 3">
            <a:extLst>
              <a:ext uri="{FF2B5EF4-FFF2-40B4-BE49-F238E27FC236}">
                <a16:creationId xmlns:a16="http://schemas.microsoft.com/office/drawing/2014/main" id="{1FC9034D-1138-4DE2-84F9-8D405E598841}"/>
              </a:ext>
            </a:extLst>
          </p:cNvPr>
          <p:cNvSpPr txBox="1">
            <a:spLocks/>
          </p:cNvSpPr>
          <p:nvPr/>
        </p:nvSpPr>
        <p:spPr>
          <a:xfrm>
            <a:off x="729986" y="1502141"/>
            <a:ext cx="364674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kumimoji="1" lang="zh-CN" altLang="en-US" sz="1600" b="0" dirty="0">
                <a:latin typeface="Consolas" panose="020B0609020204030204" pitchFamily="49" charset="0"/>
                <a:sym typeface="Consolas" panose="020B0609020204030204" pitchFamily="49" charset="0"/>
              </a:rPr>
              <a:t>控制一段代码反复执行很多次。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96FF86D-2CFE-42E8-A9BB-E85C10620879}"/>
              </a:ext>
            </a:extLst>
          </p:cNvPr>
          <p:cNvSpPr txBox="1"/>
          <p:nvPr/>
        </p:nvSpPr>
        <p:spPr>
          <a:xfrm>
            <a:off x="850056" y="4374986"/>
            <a:ext cx="3970598" cy="1350370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// 输出3次HelloWorld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for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int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i 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; i &lt;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3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; i++)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   </a:t>
            </a:r>
            <a:r>
              <a:rPr kumimoji="0" lang="zh-CN" altLang="zh-CN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System</a:t>
            </a:r>
            <a:r>
              <a:rPr kumimoji="0" lang="zh-CN" altLang="zh-CN" sz="140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.</a:t>
            </a:r>
            <a:r>
              <a:rPr kumimoji="0" lang="zh-CN" altLang="zh-CN" sz="140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out</a:t>
            </a:r>
            <a:r>
              <a:rPr kumimoji="0" lang="zh-CN" altLang="zh-CN" sz="140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.println(</a:t>
            </a:r>
            <a:r>
              <a:rPr kumimoji="0" lang="zh-CN" altLang="zh-CN" sz="140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"Hello World"</a:t>
            </a:r>
            <a:r>
              <a:rPr kumimoji="0" lang="zh-CN" altLang="zh-CN" sz="140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);</a:t>
            </a:r>
            <a:endParaRPr kumimoji="0" lang="zh-CN" altLang="zh-CN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}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48" name="文本占位符 3">
            <a:extLst>
              <a:ext uri="{FF2B5EF4-FFF2-40B4-BE49-F238E27FC236}">
                <a16:creationId xmlns:a16="http://schemas.microsoft.com/office/drawing/2014/main" id="{1C1F5DF8-8046-74EC-579C-0C5387BA6CB8}"/>
              </a:ext>
            </a:extLst>
          </p:cNvPr>
          <p:cNvSpPr txBox="1">
            <a:spLocks/>
          </p:cNvSpPr>
          <p:nvPr/>
        </p:nvSpPr>
        <p:spPr>
          <a:xfrm>
            <a:off x="729986" y="2284214"/>
            <a:ext cx="1665505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Consolas" panose="020B0609020204030204" pitchFamily="49" charset="0"/>
                <a:sym typeface="Consolas" panose="020B0609020204030204" pitchFamily="49" charset="0"/>
              </a:rPr>
              <a:t>for</a:t>
            </a:r>
            <a:r>
              <a:rPr kumimoji="1"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循环格式</a:t>
            </a:r>
          </a:p>
        </p:txBody>
      </p:sp>
    </p:spTree>
    <p:extLst>
      <p:ext uri="{BB962C8B-B14F-4D97-AF65-F5344CB8AC3E}">
        <p14:creationId xmlns:p14="http://schemas.microsoft.com/office/powerpoint/2010/main" val="3428581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1" grpId="0" animBg="1"/>
      <p:bldP spid="4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8165" y="1012271"/>
            <a:ext cx="10749599" cy="517190"/>
          </a:xfrm>
        </p:spPr>
        <p:txBody>
          <a:bodyPr/>
          <a:lstStyle/>
          <a:p>
            <a:r>
              <a:rPr kumimoji="1" lang="en-US" altLang="zh-CN" dirty="0">
                <a:latin typeface="Consolas" panose="020B0609020204030204" pitchFamily="49" charset="0"/>
                <a:sym typeface="Consolas" panose="020B0609020204030204" pitchFamily="49" charset="0"/>
              </a:rPr>
              <a:t>for </a:t>
            </a:r>
            <a:r>
              <a:rPr kumimoji="1"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循环案例详细流程说明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96FF86D-2CFE-42E8-A9BB-E85C10620879}"/>
              </a:ext>
            </a:extLst>
          </p:cNvPr>
          <p:cNvSpPr txBox="1"/>
          <p:nvPr/>
        </p:nvSpPr>
        <p:spPr>
          <a:xfrm>
            <a:off x="561719" y="1595272"/>
            <a:ext cx="3560044" cy="1211870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// 输出3次HelloWorld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for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int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i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; i &lt;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3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; i++)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   </a:t>
            </a:r>
            <a:r>
              <a:rPr kumimoji="0" lang="zh-CN" altLang="zh-CN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System</a:t>
            </a:r>
            <a:r>
              <a:rPr kumimoji="0" lang="zh-CN" altLang="zh-CN" sz="120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.</a:t>
            </a:r>
            <a:r>
              <a:rPr kumimoji="0" lang="zh-CN" altLang="zh-CN" sz="120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out</a:t>
            </a:r>
            <a:r>
              <a:rPr kumimoji="0" lang="zh-CN" altLang="zh-CN" sz="120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.println(</a:t>
            </a:r>
            <a:r>
              <a:rPr kumimoji="0" lang="zh-CN" altLang="zh-CN" sz="120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"Hello World"</a:t>
            </a:r>
            <a:r>
              <a:rPr kumimoji="0" lang="zh-CN" altLang="zh-CN" sz="120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);</a:t>
            </a:r>
            <a:endParaRPr kumimoji="0" lang="zh-CN" altLang="zh-CN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}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4687902-E72D-47F4-A267-A8B3BCA45B10}"/>
              </a:ext>
            </a:extLst>
          </p:cNvPr>
          <p:cNvSpPr txBox="1"/>
          <p:nvPr/>
        </p:nvSpPr>
        <p:spPr>
          <a:xfrm>
            <a:off x="324841" y="3135017"/>
            <a:ext cx="11234335" cy="2258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执行的流程:</a:t>
            </a: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12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循环一开始，执行int i = 0 一次。</a:t>
            </a: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此时  </a:t>
            </a:r>
            <a:r>
              <a:rPr lang="en-US" altLang="zh-CN" sz="12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=0 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，接着计算机执行循环条件语句：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 &lt; 3 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返回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true , 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计算机就进到循环体中执行，输出 ：</a:t>
            </a:r>
            <a:r>
              <a:rPr lang="en-US" altLang="zh-CN" sz="12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helloWorld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 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，然后执行迭代语句</a:t>
            </a:r>
            <a:r>
              <a:rPr lang="en-US" altLang="zh-CN" sz="12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++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2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此时  </a:t>
            </a:r>
            <a:r>
              <a:rPr lang="en-US" altLang="zh-CN" sz="12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=1 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，接着计算机执行循环条件语句：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 &lt; 3 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返回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true , 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计算机就进到循环体中执行，输出 ：</a:t>
            </a:r>
            <a:r>
              <a:rPr lang="en-US" altLang="zh-CN" sz="12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helloWorld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 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，然后执行迭代语句</a:t>
            </a:r>
            <a:r>
              <a:rPr lang="en-US" altLang="zh-CN" sz="12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++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2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此时  </a:t>
            </a:r>
            <a:r>
              <a:rPr lang="en-US" altLang="zh-CN" sz="12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=2 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，接着计算机执行循环条件语句：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 &lt; 3 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返回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true , 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计算机就进到循环体中执行，输出 ：</a:t>
            </a:r>
            <a:r>
              <a:rPr lang="en-US" altLang="zh-CN" sz="12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helloWorld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 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，然后执行迭代语句</a:t>
            </a:r>
            <a:r>
              <a:rPr lang="en-US" altLang="zh-CN" sz="12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++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2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12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此时  </a:t>
            </a:r>
            <a:r>
              <a:rPr lang="en-US" altLang="zh-CN" sz="120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=3 </a:t>
            </a:r>
            <a:r>
              <a:rPr lang="zh-CN" altLang="en-US" sz="12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，然后判断循环条件：</a:t>
            </a:r>
            <a:r>
              <a:rPr lang="en-US" altLang="zh-CN" sz="12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3</a:t>
            </a:r>
            <a:r>
              <a:rPr lang="zh-CN" altLang="en-US" sz="12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&lt; </a:t>
            </a:r>
            <a:r>
              <a:rPr lang="en-US" altLang="zh-CN" sz="12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3</a:t>
            </a:r>
            <a:r>
              <a:rPr lang="zh-CN" altLang="en-US" sz="12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返回false, 循环立即结束！！</a:t>
            </a:r>
          </a:p>
        </p:txBody>
      </p:sp>
      <p:sp>
        <p:nvSpPr>
          <p:cNvPr id="5" name="流程图: 决策 4">
            <a:extLst>
              <a:ext uri="{FF2B5EF4-FFF2-40B4-BE49-F238E27FC236}">
                <a16:creationId xmlns:a16="http://schemas.microsoft.com/office/drawing/2014/main" id="{3D801960-8C6D-F8E0-0803-D45D60275816}"/>
              </a:ext>
            </a:extLst>
          </p:cNvPr>
          <p:cNvSpPr/>
          <p:nvPr/>
        </p:nvSpPr>
        <p:spPr bwMode="auto">
          <a:xfrm>
            <a:off x="10155488" y="2224024"/>
            <a:ext cx="1536700" cy="749300"/>
          </a:xfrm>
          <a:prstGeom prst="flowChartDecisi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4883B22-3DEC-CF8D-0798-2693023BD62D}"/>
              </a:ext>
            </a:extLst>
          </p:cNvPr>
          <p:cNvSpPr/>
          <p:nvPr/>
        </p:nvSpPr>
        <p:spPr bwMode="auto">
          <a:xfrm>
            <a:off x="10495779" y="2436485"/>
            <a:ext cx="8899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dirty="0">
                <a:solidFill>
                  <a:schemeClr val="bg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循环条件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3776755B-8DA2-B4F7-7AEF-130CE865ED27}"/>
              </a:ext>
            </a:extLst>
          </p:cNvPr>
          <p:cNvGrpSpPr>
            <a:grpSpLocks/>
          </p:cNvGrpSpPr>
          <p:nvPr/>
        </p:nvGrpSpPr>
        <p:grpSpPr bwMode="auto">
          <a:xfrm>
            <a:off x="10202055" y="3375487"/>
            <a:ext cx="1441449" cy="385233"/>
            <a:chOff x="5828507" y="2500313"/>
            <a:chExt cx="1081087" cy="288925"/>
          </a:xfrm>
          <a:solidFill>
            <a:srgbClr val="AD2B26"/>
          </a:solidFill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44C83FB-619A-6FE9-39F8-89AE5F758DA2}"/>
                </a:ext>
              </a:extLst>
            </p:cNvPr>
            <p:cNvSpPr/>
            <p:nvPr/>
          </p:nvSpPr>
          <p:spPr bwMode="auto">
            <a:xfrm>
              <a:off x="5828507" y="2500313"/>
              <a:ext cx="1081087" cy="2889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endParaRPr>
            </a:p>
          </p:txBody>
        </p:sp>
        <p:sp>
          <p:nvSpPr>
            <p:cNvPr id="9" name="TextBox 20">
              <a:extLst>
                <a:ext uri="{FF2B5EF4-FFF2-40B4-BE49-F238E27FC236}">
                  <a16:creationId xmlns:a16="http://schemas.microsoft.com/office/drawing/2014/main" id="{B07AFB68-58E4-1292-85C9-C2A121BA813C}"/>
                </a:ext>
              </a:extLst>
            </p:cNvPr>
            <p:cNvSpPr txBox="1"/>
            <p:nvPr/>
          </p:nvSpPr>
          <p:spPr bwMode="auto">
            <a:xfrm>
              <a:off x="5993686" y="2523010"/>
              <a:ext cx="869950" cy="230833"/>
            </a:xfrm>
            <a:prstGeom prst="rect">
              <a:avLst/>
            </a:prstGeom>
            <a:grp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1400" dirty="0">
                  <a:solidFill>
                    <a:schemeClr val="bg1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Consolas" panose="020B0609020204030204" pitchFamily="49" charset="0"/>
                </a:rPr>
                <a:t>循环体语句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BBCB6E5-46C1-0C2B-B854-58236BD8CB22}"/>
              </a:ext>
            </a:extLst>
          </p:cNvPr>
          <p:cNvGrpSpPr>
            <a:grpSpLocks/>
          </p:cNvGrpSpPr>
          <p:nvPr/>
        </p:nvGrpSpPr>
        <p:grpSpPr bwMode="auto">
          <a:xfrm>
            <a:off x="10202055" y="4133255"/>
            <a:ext cx="1441449" cy="385233"/>
            <a:chOff x="5831680" y="3068680"/>
            <a:chExt cx="1081088" cy="288925"/>
          </a:xfrm>
          <a:solidFill>
            <a:srgbClr val="AD2B26"/>
          </a:solidFill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90668CC-D34B-207B-C824-1B8AF7F7818E}"/>
                </a:ext>
              </a:extLst>
            </p:cNvPr>
            <p:cNvSpPr/>
            <p:nvPr/>
          </p:nvSpPr>
          <p:spPr bwMode="auto">
            <a:xfrm>
              <a:off x="5831680" y="3068680"/>
              <a:ext cx="1081088" cy="2889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endParaRPr>
            </a:p>
          </p:txBody>
        </p:sp>
        <p:sp>
          <p:nvSpPr>
            <p:cNvPr id="12" name="TextBox 22">
              <a:extLst>
                <a:ext uri="{FF2B5EF4-FFF2-40B4-BE49-F238E27FC236}">
                  <a16:creationId xmlns:a16="http://schemas.microsoft.com/office/drawing/2014/main" id="{9D45AA0D-AAAC-1A86-6EE2-508FCA3AADC7}"/>
                </a:ext>
              </a:extLst>
            </p:cNvPr>
            <p:cNvSpPr txBox="1"/>
            <p:nvPr/>
          </p:nvSpPr>
          <p:spPr bwMode="auto">
            <a:xfrm>
              <a:off x="5883273" y="3097725"/>
              <a:ext cx="1004888" cy="230833"/>
            </a:xfrm>
            <a:prstGeom prst="rect">
              <a:avLst/>
            </a:prstGeom>
            <a:grp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1400" dirty="0">
                  <a:solidFill>
                    <a:schemeClr val="bg1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Consolas" panose="020B0609020204030204" pitchFamily="49" charset="0"/>
                </a:rPr>
                <a:t>迭代语句</a:t>
              </a:r>
            </a:p>
          </p:txBody>
        </p:sp>
      </p:grp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4861A64-DC69-A3BC-D8C2-C793E26FF89E}"/>
              </a:ext>
            </a:extLst>
          </p:cNvPr>
          <p:cNvCxnSpPr>
            <a:cxnSpLocks/>
            <a:stCxn id="20" idx="2"/>
            <a:endCxn id="5" idx="0"/>
          </p:cNvCxnSpPr>
          <p:nvPr/>
        </p:nvCxnSpPr>
        <p:spPr>
          <a:xfrm>
            <a:off x="10922779" y="1816146"/>
            <a:ext cx="1059" cy="407878"/>
          </a:xfrm>
          <a:prstGeom prst="straightConnector1">
            <a:avLst/>
          </a:prstGeom>
          <a:ln w="25400">
            <a:solidFill>
              <a:srgbClr val="AD2B2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C9A147D-CC15-B3B2-944D-ADCD63089639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10922780" y="3760720"/>
            <a:ext cx="0" cy="372535"/>
          </a:xfrm>
          <a:prstGeom prst="straightConnector1">
            <a:avLst/>
          </a:prstGeom>
          <a:ln w="25400">
            <a:solidFill>
              <a:srgbClr val="AD2B2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1D7485E-569D-82E1-752E-F903BBF78B78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 bwMode="auto">
          <a:xfrm flipH="1">
            <a:off x="10923836" y="2973324"/>
            <a:ext cx="0" cy="402167"/>
          </a:xfrm>
          <a:prstGeom prst="straightConnector1">
            <a:avLst/>
          </a:prstGeom>
          <a:ln w="25400">
            <a:solidFill>
              <a:srgbClr val="AD2B2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28">
            <a:extLst>
              <a:ext uri="{FF2B5EF4-FFF2-40B4-BE49-F238E27FC236}">
                <a16:creationId xmlns:a16="http://schemas.microsoft.com/office/drawing/2014/main" id="{A2221411-5FAB-E2A0-C324-5C0A1D93ED6B}"/>
              </a:ext>
            </a:extLst>
          </p:cNvPr>
          <p:cNvSpPr txBox="1"/>
          <p:nvPr/>
        </p:nvSpPr>
        <p:spPr bwMode="auto">
          <a:xfrm>
            <a:off x="10927678" y="2962908"/>
            <a:ext cx="802217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B6020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true</a:t>
            </a:r>
            <a:endParaRPr lang="zh-CN" altLang="en-US" sz="1400" b="1" dirty="0">
              <a:solidFill>
                <a:srgbClr val="B60206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cxnSp>
        <p:nvCxnSpPr>
          <p:cNvPr id="17" name="肘形连接符 30">
            <a:extLst>
              <a:ext uri="{FF2B5EF4-FFF2-40B4-BE49-F238E27FC236}">
                <a16:creationId xmlns:a16="http://schemas.microsoft.com/office/drawing/2014/main" id="{545832BE-95A4-D546-357A-96919D13388D}"/>
              </a:ext>
            </a:extLst>
          </p:cNvPr>
          <p:cNvCxnSpPr>
            <a:cxnSpLocks/>
            <a:stCxn id="5" idx="1"/>
            <a:endCxn id="23" idx="1"/>
          </p:cNvCxnSpPr>
          <p:nvPr/>
        </p:nvCxnSpPr>
        <p:spPr bwMode="auto">
          <a:xfrm rot="10800000" flipH="1" flipV="1">
            <a:off x="10155488" y="2598674"/>
            <a:ext cx="156898" cy="2457788"/>
          </a:xfrm>
          <a:prstGeom prst="bentConnector3">
            <a:avLst>
              <a:gd name="adj1" fmla="val -145700"/>
            </a:avLst>
          </a:prstGeom>
          <a:ln w="25400">
            <a:solidFill>
              <a:srgbClr val="AD2B2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39">
            <a:extLst>
              <a:ext uri="{FF2B5EF4-FFF2-40B4-BE49-F238E27FC236}">
                <a16:creationId xmlns:a16="http://schemas.microsoft.com/office/drawing/2014/main" id="{8EB1499B-55CA-DD4B-7356-A89F9093FD05}"/>
              </a:ext>
            </a:extLst>
          </p:cNvPr>
          <p:cNvSpPr txBox="1"/>
          <p:nvPr/>
        </p:nvSpPr>
        <p:spPr bwMode="auto">
          <a:xfrm>
            <a:off x="9278221" y="2444785"/>
            <a:ext cx="802216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B6020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false</a:t>
            </a:r>
            <a:endParaRPr lang="zh-CN" altLang="en-US" sz="1400" b="1" dirty="0">
              <a:solidFill>
                <a:srgbClr val="B60206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19" name="TextBox 20">
            <a:extLst>
              <a:ext uri="{FF2B5EF4-FFF2-40B4-BE49-F238E27FC236}">
                <a16:creationId xmlns:a16="http://schemas.microsoft.com/office/drawing/2014/main" id="{441348C8-6DD0-5E69-D70D-C5225DAB231E}"/>
              </a:ext>
            </a:extLst>
          </p:cNvPr>
          <p:cNvSpPr txBox="1"/>
          <p:nvPr/>
        </p:nvSpPr>
        <p:spPr bwMode="auto">
          <a:xfrm>
            <a:off x="10392554" y="1495891"/>
            <a:ext cx="1058333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dirty="0">
                <a:solidFill>
                  <a:schemeClr val="bg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语句体</a:t>
            </a:r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2EABA304-1739-2E16-3DAB-2FFFE07B5295}"/>
              </a:ext>
            </a:extLst>
          </p:cNvPr>
          <p:cNvSpPr txBox="1"/>
          <p:nvPr/>
        </p:nvSpPr>
        <p:spPr bwMode="auto">
          <a:xfrm>
            <a:off x="10352337" y="1508369"/>
            <a:ext cx="1140884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dirty="0">
                <a:solidFill>
                  <a:schemeClr val="bg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初始化语句</a:t>
            </a:r>
          </a:p>
        </p:txBody>
      </p:sp>
      <p:cxnSp>
        <p:nvCxnSpPr>
          <p:cNvPr id="21" name="肘形连接符 38">
            <a:extLst>
              <a:ext uri="{FF2B5EF4-FFF2-40B4-BE49-F238E27FC236}">
                <a16:creationId xmlns:a16="http://schemas.microsoft.com/office/drawing/2014/main" id="{3B39D330-869C-76A5-4BC4-684BCFB55055}"/>
              </a:ext>
            </a:extLst>
          </p:cNvPr>
          <p:cNvCxnSpPr>
            <a:cxnSpLocks/>
            <a:stCxn id="12" idx="3"/>
            <a:endCxn id="5" idx="3"/>
          </p:cNvCxnSpPr>
          <p:nvPr/>
        </p:nvCxnSpPr>
        <p:spPr bwMode="auto">
          <a:xfrm flipV="1">
            <a:off x="11610695" y="2598674"/>
            <a:ext cx="81493" cy="1727197"/>
          </a:xfrm>
          <a:prstGeom prst="bentConnector3">
            <a:avLst>
              <a:gd name="adj1" fmla="val 570694"/>
            </a:avLst>
          </a:prstGeom>
          <a:ln w="25400">
            <a:solidFill>
              <a:srgbClr val="AD2B2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0F66BD8B-8ED6-06A1-D3C1-E121743CC529}"/>
              </a:ext>
            </a:extLst>
          </p:cNvPr>
          <p:cNvGrpSpPr>
            <a:grpSpLocks/>
          </p:cNvGrpSpPr>
          <p:nvPr/>
        </p:nvGrpSpPr>
        <p:grpSpPr bwMode="auto">
          <a:xfrm>
            <a:off x="10312386" y="4863845"/>
            <a:ext cx="1441449" cy="385233"/>
            <a:chOff x="5831680" y="3068680"/>
            <a:chExt cx="1081088" cy="288925"/>
          </a:xfrm>
          <a:solidFill>
            <a:srgbClr val="AD2B26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6FB0EEB6-3577-EA0B-F6D1-E97E517C1575}"/>
                </a:ext>
              </a:extLst>
            </p:cNvPr>
            <p:cNvSpPr/>
            <p:nvPr/>
          </p:nvSpPr>
          <p:spPr bwMode="auto">
            <a:xfrm>
              <a:off x="5831680" y="3068680"/>
              <a:ext cx="1081088" cy="288925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endParaRPr>
            </a:p>
          </p:txBody>
        </p:sp>
        <p:sp>
          <p:nvSpPr>
            <p:cNvPr id="24" name="TextBox 22">
              <a:extLst>
                <a:ext uri="{FF2B5EF4-FFF2-40B4-BE49-F238E27FC236}">
                  <a16:creationId xmlns:a16="http://schemas.microsoft.com/office/drawing/2014/main" id="{045C1F5C-FB34-D713-84F1-E84F7D9726BE}"/>
                </a:ext>
              </a:extLst>
            </p:cNvPr>
            <p:cNvSpPr txBox="1"/>
            <p:nvPr/>
          </p:nvSpPr>
          <p:spPr bwMode="auto">
            <a:xfrm>
              <a:off x="5883273" y="3097725"/>
              <a:ext cx="1004888" cy="230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1400" dirty="0">
                  <a:solidFill>
                    <a:schemeClr val="bg1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Consolas" panose="020B0609020204030204" pitchFamily="49" charset="0"/>
                </a:rPr>
                <a:t>循环结束</a:t>
              </a:r>
            </a:p>
          </p:txBody>
        </p:sp>
      </p:grpSp>
      <p:sp>
        <p:nvSpPr>
          <p:cNvPr id="25" name="TextBox 22">
            <a:extLst>
              <a:ext uri="{FF2B5EF4-FFF2-40B4-BE49-F238E27FC236}">
                <a16:creationId xmlns:a16="http://schemas.microsoft.com/office/drawing/2014/main" id="{4E9A88CE-B10C-76CD-6753-E635D5B45C2F}"/>
              </a:ext>
            </a:extLst>
          </p:cNvPr>
          <p:cNvSpPr txBox="1"/>
          <p:nvPr/>
        </p:nvSpPr>
        <p:spPr bwMode="auto">
          <a:xfrm>
            <a:off x="10265115" y="1464544"/>
            <a:ext cx="1339849" cy="30777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1400" dirty="0">
                <a:solidFill>
                  <a:schemeClr val="bg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初始化语句</a:t>
            </a:r>
          </a:p>
        </p:txBody>
      </p:sp>
    </p:spTree>
    <p:extLst>
      <p:ext uri="{BB962C8B-B14F-4D97-AF65-F5344CB8AC3E}">
        <p14:creationId xmlns:p14="http://schemas.microsoft.com/office/powerpoint/2010/main" val="4132975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6" grpId="0"/>
      <p:bldP spid="18" grpId="0"/>
      <p:bldP spid="19" grpId="0"/>
      <p:bldP spid="20" grpId="0"/>
      <p:bldP spid="2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D2C87B-F222-36EE-3AB6-03BD8F1120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1200" y="1098702"/>
            <a:ext cx="10749599" cy="517190"/>
          </a:xfrm>
        </p:spPr>
        <p:txBody>
          <a:bodyPr/>
          <a:lstStyle/>
          <a:p>
            <a:r>
              <a:rPr lang="en-US" altLang="zh-CN" sz="2000" dirty="0">
                <a:solidFill>
                  <a:srgbClr val="C00000"/>
                </a:solidFill>
              </a:rPr>
              <a:t>for</a:t>
            </a:r>
            <a:r>
              <a:rPr lang="zh-CN" altLang="en-US" sz="2000" dirty="0">
                <a:solidFill>
                  <a:srgbClr val="C00000"/>
                </a:solidFill>
              </a:rPr>
              <a:t>循环在开发中的常见应用场景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B8D683B-D041-BD56-269D-D0F3405DF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237" y="2403906"/>
            <a:ext cx="6590270" cy="390762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38124BF-C477-7CFA-8DDD-599BA4F22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256" y="1719027"/>
            <a:ext cx="7814233" cy="46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821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D2C87B-F222-36EE-3AB6-03BD8F1120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1200" y="1098702"/>
            <a:ext cx="10749599" cy="517190"/>
          </a:xfrm>
        </p:spPr>
        <p:txBody>
          <a:bodyPr/>
          <a:lstStyle/>
          <a:p>
            <a:r>
              <a:rPr lang="en-US" altLang="zh-CN" sz="2000" dirty="0">
                <a:solidFill>
                  <a:srgbClr val="C00000"/>
                </a:solidFill>
              </a:rPr>
              <a:t>for</a:t>
            </a:r>
            <a:r>
              <a:rPr lang="zh-CN" altLang="en-US" sz="2000" dirty="0">
                <a:solidFill>
                  <a:srgbClr val="C00000"/>
                </a:solidFill>
              </a:rPr>
              <a:t>循环在开发中的常见应用场景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38124BF-C477-7CFA-8DDD-599BA4F22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256" y="1719027"/>
            <a:ext cx="7814233" cy="46641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3A1C8D7-73A8-B0D1-5722-8ECA2BB0E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179" y="2288576"/>
            <a:ext cx="5510212" cy="421980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3431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31575" y="1371398"/>
            <a:ext cx="5318470" cy="1760091"/>
          </a:xfrm>
        </p:spPr>
        <p:txBody>
          <a:bodyPr/>
          <a:lstStyle/>
          <a:p>
            <a:r>
              <a:rPr kumimoji="1" lang="en-US" altLang="zh-CN" dirty="0">
                <a:latin typeface="Consolas" panose="020B0609020204030204" pitchFamily="49" charset="0"/>
                <a:sym typeface="Consolas" panose="020B0609020204030204" pitchFamily="49" charset="0"/>
              </a:rPr>
              <a:t>for</a:t>
            </a:r>
            <a:r>
              <a:rPr kumimoji="1"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循环格式和执行流程是什么样的？</a:t>
            </a:r>
            <a:endParaRPr kumimoji="1" lang="en-US" altLang="zh-CN" dirty="0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pPr lvl="1"/>
            <a:endParaRPr kumimoji="1" lang="en-US" altLang="zh-CN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lvl="1"/>
            <a:endParaRPr kumimoji="1" lang="en-US" altLang="zh-CN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14" name="文本占位符 3">
            <a:extLst>
              <a:ext uri="{FF2B5EF4-FFF2-40B4-BE49-F238E27FC236}">
                <a16:creationId xmlns:a16="http://schemas.microsoft.com/office/drawing/2014/main" id="{2150A4DB-EFB4-4AD6-B619-8DCA90E7BABF}"/>
              </a:ext>
            </a:extLst>
          </p:cNvPr>
          <p:cNvSpPr txBox="1">
            <a:spLocks/>
          </p:cNvSpPr>
          <p:nvPr/>
        </p:nvSpPr>
        <p:spPr>
          <a:xfrm>
            <a:off x="4860888" y="4632956"/>
            <a:ext cx="4486656" cy="1760091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 kern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21917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82875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>
                <a:latin typeface="Consolas" panose="020B0609020204030204" pitchFamily="49" charset="0"/>
                <a:sym typeface="Consolas" panose="020B0609020204030204" pitchFamily="49" charset="0"/>
              </a:rPr>
              <a:t>  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7FD8454-155B-4838-8D17-7B509A2884E0}"/>
              </a:ext>
            </a:extLst>
          </p:cNvPr>
          <p:cNvSpPr txBox="1"/>
          <p:nvPr/>
        </p:nvSpPr>
        <p:spPr>
          <a:xfrm>
            <a:off x="8548903" y="2406522"/>
            <a:ext cx="3465518" cy="893643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for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int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i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; i &lt; </a:t>
            </a:r>
            <a:r>
              <a:rPr lang="en-US" altLang="zh-CN" sz="1200" dirty="0">
                <a:solidFill>
                  <a:srgbClr val="1750EB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3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; i++)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   </a:t>
            </a:r>
            <a:r>
              <a:rPr kumimoji="0" lang="zh-CN" altLang="zh-CN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System</a:t>
            </a:r>
            <a:r>
              <a:rPr kumimoji="0" lang="zh-CN" altLang="zh-CN" sz="120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.</a:t>
            </a:r>
            <a:r>
              <a:rPr kumimoji="0" lang="zh-CN" altLang="zh-CN" sz="120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out</a:t>
            </a:r>
            <a:r>
              <a:rPr kumimoji="0" lang="zh-CN" altLang="zh-CN" sz="120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.println(</a:t>
            </a:r>
            <a:r>
              <a:rPr kumimoji="0" lang="zh-CN" altLang="zh-CN" sz="120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"Hello World"</a:t>
            </a:r>
            <a:r>
              <a:rPr kumimoji="0" lang="zh-CN" altLang="zh-CN" sz="120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);</a:t>
            </a:r>
            <a:endParaRPr kumimoji="0" lang="zh-CN" altLang="zh-CN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}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65ED5B97-3D59-4722-A947-3EA5DB590581}"/>
              </a:ext>
            </a:extLst>
          </p:cNvPr>
          <p:cNvSpPr txBox="1"/>
          <p:nvPr/>
        </p:nvSpPr>
        <p:spPr>
          <a:xfrm>
            <a:off x="5019036" y="2424384"/>
            <a:ext cx="3370103" cy="893643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for</a:t>
            </a:r>
            <a:r>
              <a:rPr lang="zh-CN" altLang="zh-CN" sz="1200" b="1" dirty="0">
                <a:solidFill>
                  <a:srgbClr val="00008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(</a:t>
            </a:r>
            <a:r>
              <a:rPr lang="zh-CN" altLang="en-US" sz="12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初始化语句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;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</a:t>
            </a:r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循环条件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;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</a:t>
            </a:r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迭代语句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)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{</a:t>
            </a:r>
            <a:b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</a:b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	</a:t>
            </a:r>
            <a:r>
              <a:rPr lang="zh-CN" altLang="en-US" sz="12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循环体语句</a:t>
            </a:r>
            <a:r>
              <a:rPr lang="en-US" altLang="zh-CN" sz="12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;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}</a:t>
            </a:r>
            <a:endParaRPr lang="zh-CN" altLang="zh-CN" sz="28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85B573EC-D901-C4AB-D876-597FE8355350}"/>
              </a:ext>
            </a:extLst>
          </p:cNvPr>
          <p:cNvSpPr txBox="1">
            <a:spLocks/>
          </p:cNvSpPr>
          <p:nvPr/>
        </p:nvSpPr>
        <p:spPr>
          <a:xfrm>
            <a:off x="4731575" y="4166613"/>
            <a:ext cx="6274176" cy="1760091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 kern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21917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82875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>
                <a:latin typeface="Consolas" panose="020B0609020204030204" pitchFamily="49" charset="0"/>
                <a:sym typeface="Consolas" panose="020B0609020204030204" pitchFamily="49" charset="0"/>
              </a:rPr>
              <a:t>2.</a:t>
            </a:r>
            <a:r>
              <a:rPr kumimoji="1"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 </a:t>
            </a:r>
            <a:r>
              <a:rPr kumimoji="1" lang="en-US" altLang="zh-CN" dirty="0">
                <a:latin typeface="Consolas" panose="020B0609020204030204" pitchFamily="49" charset="0"/>
                <a:sym typeface="Consolas" panose="020B0609020204030204" pitchFamily="49" charset="0"/>
              </a:rPr>
              <a:t>for</a:t>
            </a:r>
            <a:r>
              <a:rPr kumimoji="1"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循环的常见应用场景？</a:t>
            </a:r>
            <a:endParaRPr kumimoji="1" lang="en-US" altLang="zh-CN" dirty="0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pPr marL="5524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减少代码的重复编写，灵活的控制程序的执行。</a:t>
            </a:r>
            <a:endParaRPr kumimoji="1"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en-US" altLang="zh-CN" dirty="0">
                <a:latin typeface="Consolas" panose="020B0609020204030204" pitchFamily="49" charset="0"/>
                <a:sym typeface="Consolas" panose="020B0609020204030204" pitchFamily="49" charset="0"/>
              </a:rPr>
              <a:t>  </a:t>
            </a:r>
          </a:p>
          <a:p>
            <a:pPr lvl="1"/>
            <a:endParaRPr kumimoji="1" lang="en-US" altLang="zh-CN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lvl="1"/>
            <a:endParaRPr kumimoji="1" lang="en-US" altLang="zh-CN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83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BEDD63A7-CB3D-D9F8-D107-9D4BB22C7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162" y="4674525"/>
            <a:ext cx="5019675" cy="6096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16BB492-E7C6-777E-5FF1-397F847D4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4837" y="4705308"/>
            <a:ext cx="1130861" cy="548033"/>
          </a:xfrm>
          <a:prstGeom prst="rect">
            <a:avLst/>
          </a:prstGeom>
        </p:spPr>
      </p:pic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D2C87B-F222-36EE-3AB6-03BD8F1120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5412" y="1198624"/>
            <a:ext cx="5464446" cy="517190"/>
          </a:xfrm>
        </p:spPr>
        <p:txBody>
          <a:bodyPr/>
          <a:lstStyle/>
          <a:p>
            <a:r>
              <a:rPr lang="en-US" altLang="zh-CN" sz="2400" dirty="0">
                <a:solidFill>
                  <a:srgbClr val="C00000"/>
                </a:solidFill>
              </a:rPr>
              <a:t>for</a:t>
            </a:r>
            <a:r>
              <a:rPr lang="zh-CN" altLang="en-US" sz="2400" dirty="0">
                <a:solidFill>
                  <a:srgbClr val="C00000"/>
                </a:solidFill>
              </a:rPr>
              <a:t>循环的其他常见应用场景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87F1DC0-1527-B476-8244-3B1B2B0665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5131" y="2183475"/>
            <a:ext cx="2133608" cy="606394"/>
          </a:xfrm>
          <a:prstGeom prst="rect">
            <a:avLst/>
          </a:prstGeom>
        </p:spPr>
      </p:pic>
      <p:sp>
        <p:nvSpPr>
          <p:cNvPr id="14" name="Rectangle 1">
            <a:extLst>
              <a:ext uri="{FF2B5EF4-FFF2-40B4-BE49-F238E27FC236}">
                <a16:creationId xmlns:a16="http://schemas.microsoft.com/office/drawing/2014/main" id="{5D87CED7-624E-0EA2-7DE3-99384AB07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9456" y="2063371"/>
            <a:ext cx="3266591" cy="1027204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JetBrains Mono"/>
              </a:rPr>
              <a:t>for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JetBrains Mono"/>
              </a:rPr>
              <a:t>int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i 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JetBrains Mono"/>
              </a:rPr>
              <a:t>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; i &lt;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JetBrains Mono"/>
              </a:rPr>
              <a:t>3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; i++)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JetBrains Mono"/>
              </a:rPr>
              <a:t>// i = 0  1  2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AFD5AEEE-5C4C-9B7D-B478-C8A681C27A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2857" y="3367557"/>
            <a:ext cx="5945734" cy="103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421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3694" y="1309137"/>
            <a:ext cx="3413478" cy="517190"/>
          </a:xfrm>
        </p:spPr>
        <p:txBody>
          <a:bodyPr/>
          <a:lstStyle/>
          <a:p>
            <a:r>
              <a:rPr kumimoji="1"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程序中最经典的三种执行顺序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7505DF0-172F-4007-827A-163FE97C3C8E}"/>
              </a:ext>
            </a:extLst>
          </p:cNvPr>
          <p:cNvSpPr/>
          <p:nvPr/>
        </p:nvSpPr>
        <p:spPr>
          <a:xfrm>
            <a:off x="974044" y="2072575"/>
            <a:ext cx="1612201" cy="1612201"/>
          </a:xfrm>
          <a:prstGeom prst="ellipse">
            <a:avLst/>
          </a:prstGeom>
          <a:solidFill>
            <a:srgbClr val="AD2B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顺序结构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5A5901E-892B-4319-A8FC-52216BE98632}"/>
              </a:ext>
            </a:extLst>
          </p:cNvPr>
          <p:cNvSpPr/>
          <p:nvPr/>
        </p:nvSpPr>
        <p:spPr>
          <a:xfrm>
            <a:off x="4971968" y="2072575"/>
            <a:ext cx="1612201" cy="1612201"/>
          </a:xfrm>
          <a:prstGeom prst="ellipse">
            <a:avLst/>
          </a:prstGeom>
          <a:solidFill>
            <a:srgbClr val="49504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分支结构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F9C9F44-014C-4CED-BEE6-C65DADFDB4CA}"/>
              </a:ext>
            </a:extLst>
          </p:cNvPr>
          <p:cNvSpPr/>
          <p:nvPr/>
        </p:nvSpPr>
        <p:spPr>
          <a:xfrm>
            <a:off x="8723399" y="2072575"/>
            <a:ext cx="1612201" cy="1612201"/>
          </a:xfrm>
          <a:prstGeom prst="ellipse">
            <a:avLst/>
          </a:prstGeom>
          <a:solidFill>
            <a:srgbClr val="AD2B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循环结构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A1C6807-3E53-4516-BE78-5067BF28E687}"/>
              </a:ext>
            </a:extLst>
          </p:cNvPr>
          <p:cNvSpPr/>
          <p:nvPr/>
        </p:nvSpPr>
        <p:spPr>
          <a:xfrm>
            <a:off x="430445" y="3900162"/>
            <a:ext cx="3299976" cy="546230"/>
          </a:xfrm>
          <a:prstGeom prst="rect">
            <a:avLst/>
          </a:prstGeom>
          <a:solidFill>
            <a:srgbClr val="AD2B2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自上而下的执行代码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D8EA1C5-806C-42A0-9D85-BC517F435B75}"/>
              </a:ext>
            </a:extLst>
          </p:cNvPr>
          <p:cNvSpPr/>
          <p:nvPr/>
        </p:nvSpPr>
        <p:spPr>
          <a:xfrm>
            <a:off x="4276444" y="3900162"/>
            <a:ext cx="3166063" cy="546230"/>
          </a:xfrm>
          <a:prstGeom prst="rect">
            <a:avLst/>
          </a:prstGeom>
          <a:solidFill>
            <a:srgbClr val="49504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根据条件，选择对应代码执行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DABC141-6F5B-41C3-B139-90157A6663A7}"/>
              </a:ext>
            </a:extLst>
          </p:cNvPr>
          <p:cNvSpPr/>
          <p:nvPr/>
        </p:nvSpPr>
        <p:spPr>
          <a:xfrm>
            <a:off x="7946469" y="3900162"/>
            <a:ext cx="3166063" cy="546230"/>
          </a:xfrm>
          <a:prstGeom prst="rect">
            <a:avLst/>
          </a:prstGeom>
          <a:solidFill>
            <a:srgbClr val="AD2B2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控制某段代码重复执行</a:t>
            </a: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3A67078D-CC63-4818-A8E7-568A7D183EF3}"/>
              </a:ext>
            </a:extLst>
          </p:cNvPr>
          <p:cNvSpPr txBox="1"/>
          <p:nvPr/>
        </p:nvSpPr>
        <p:spPr>
          <a:xfrm>
            <a:off x="487196" y="4692640"/>
            <a:ext cx="3299976" cy="1169551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public class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Test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public static void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main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String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[] args) 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System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.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out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.println(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"A"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);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System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.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out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.println(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"B"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);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System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.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out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.println(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"C"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);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   }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}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43DD142-A1A8-2B03-D91D-4CC0B3386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2656" y="4692640"/>
            <a:ext cx="2368881" cy="465316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AC4D02C4-87C3-0F1A-E780-F9176B9B4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3361" y="4651682"/>
            <a:ext cx="4463359" cy="54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386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分支结构</a:t>
            </a:r>
            <a:endParaRPr lang="en-US" altLang="zh-CN" sz="1600" b="1" dirty="0">
              <a:solidFill>
                <a:schemeClr val="tx1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循环结构</a:t>
            </a:r>
            <a:endParaRPr kumimoji="1" lang="en-US" altLang="zh-CN" b="1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for</a:t>
            </a:r>
            <a:r>
              <a:rPr kumimoji="1"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循环</a:t>
            </a:r>
            <a:endParaRPr kumimoji="1"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for</a:t>
            </a:r>
            <a:r>
              <a:rPr kumimoji="1" lang="zh-CN" altLang="en-US" sz="1400" b="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循环案例</a:t>
            </a:r>
            <a:endParaRPr kumimoji="1" lang="en-US" altLang="zh-CN" sz="1400" b="0" dirty="0">
              <a:solidFill>
                <a:srgbClr val="C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while</a:t>
            </a:r>
            <a:r>
              <a:rPr kumimoji="1" lang="zh-CN" altLang="en-US" sz="1400" b="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循环</a:t>
            </a:r>
            <a:endParaRPr kumimoji="1" lang="en-US" altLang="zh-CN" sz="1400" b="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while</a:t>
            </a:r>
            <a:r>
              <a:rPr kumimoji="1" lang="zh-CN" altLang="en-US" sz="1400" b="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循环案例</a:t>
            </a:r>
            <a:endParaRPr kumimoji="1" lang="en-US" altLang="zh-CN" sz="1400" b="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do-while</a:t>
            </a:r>
            <a:r>
              <a:rPr kumimoji="1" lang="zh-CN" altLang="en-US" sz="1400" b="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循环</a:t>
            </a:r>
            <a:endParaRPr kumimoji="1" lang="en-US" altLang="zh-CN" sz="1400" b="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400" b="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死循环</a:t>
            </a:r>
            <a:endParaRPr kumimoji="1" lang="en-US" altLang="zh-CN" sz="1400" b="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400" b="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循环嵌套</a:t>
            </a:r>
            <a:endParaRPr kumimoji="1" lang="en-US" altLang="zh-CN" sz="1400" b="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跳转关键字：</a:t>
            </a:r>
            <a:r>
              <a:rPr kumimoji="1" lang="en-US" altLang="zh-CN" b="1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break</a:t>
            </a:r>
            <a:r>
              <a:rPr kumimoji="1" lang="zh-CN" altLang="en-US" b="1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、</a:t>
            </a:r>
            <a:r>
              <a:rPr kumimoji="1" lang="en-US" altLang="zh-CN" b="1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continue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案例技术：随机数</a:t>
            </a:r>
            <a:r>
              <a:rPr kumimoji="1" lang="en-US" altLang="zh-CN" b="1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Random</a:t>
            </a:r>
            <a:r>
              <a:rPr kumimoji="1" lang="zh-CN" altLang="en-US" b="1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类</a:t>
            </a:r>
            <a:endParaRPr kumimoji="1" lang="en-US" altLang="zh-CN" b="1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3862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3165721-AE0C-4849-B485-D71B6B4898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for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循环案例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1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：求和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C66E0A-3E1B-45A4-97B9-3783B011FD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>
                <a:sym typeface="Consolas" panose="020B0609020204030204" pitchFamily="49" charset="0"/>
              </a:rPr>
              <a:t>需求：</a:t>
            </a:r>
            <a:r>
              <a:rPr lang="zh-CN" altLang="en-US" dirty="0">
                <a:sym typeface="Consolas" panose="020B0609020204030204" pitchFamily="49" charset="0"/>
              </a:rPr>
              <a:t>求</a:t>
            </a:r>
            <a:r>
              <a:rPr lang="en-US" altLang="zh-CN" dirty="0">
                <a:sym typeface="Consolas" panose="020B0609020204030204" pitchFamily="49" charset="0"/>
              </a:rPr>
              <a:t>1-5</a:t>
            </a:r>
            <a:r>
              <a:rPr lang="zh-CN" altLang="en-US" dirty="0">
                <a:sym typeface="Consolas" panose="020B0609020204030204" pitchFamily="49" charset="0"/>
              </a:rPr>
              <a:t>之间的数据和，并把求和结果在控制台输出。</a:t>
            </a:r>
            <a:endParaRPr lang="en-US" altLang="zh-CN" dirty="0">
              <a:sym typeface="Consolas" panose="020B0609020204030204" pitchFamily="49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1473FBD-CA81-4728-B2A5-D8E0CA2DCB23}"/>
              </a:ext>
            </a:extLst>
          </p:cNvPr>
          <p:cNvSpPr/>
          <p:nvPr/>
        </p:nvSpPr>
        <p:spPr>
          <a:xfrm>
            <a:off x="2195450" y="2125177"/>
            <a:ext cx="8817108" cy="3873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分析：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342900" indent="-342900" eaLnBrk="0" fontAlgn="base" hangingPunct="0">
              <a:lnSpc>
                <a:spcPct val="2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使用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for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循环依次产生：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1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、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2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、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3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、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4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、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5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。</a:t>
            </a: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342900" indent="-342900" eaLnBrk="0" fontAlgn="base" hangingPunct="0">
              <a:lnSpc>
                <a:spcPct val="2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/>
            </a:pP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342900" indent="-342900" eaLnBrk="0" fontAlgn="base" hangingPunct="0">
              <a:lnSpc>
                <a:spcPct val="2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在循环外定义一个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int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类型的变量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sum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用于求和，循环每产生一个数，就加到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sum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中去</a:t>
            </a: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342900" indent="-342900" eaLnBrk="0" fontAlgn="base" hangingPunct="0">
              <a:lnSpc>
                <a:spcPct val="2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/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342900" indent="-342900" eaLnBrk="0" fontAlgn="base" hangingPunct="0">
              <a:lnSpc>
                <a:spcPct val="2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循环结束后，输出求和变量即是结果。</a:t>
            </a:r>
          </a:p>
        </p:txBody>
      </p:sp>
      <p:sp>
        <p:nvSpPr>
          <p:cNvPr id="6" name="三角形 9">
            <a:extLst>
              <a:ext uri="{FF2B5EF4-FFF2-40B4-BE49-F238E27FC236}">
                <a16:creationId xmlns:a16="http://schemas.microsoft.com/office/drawing/2014/main" id="{5F9FA8C3-2C13-455C-A263-60EA1F08D043}"/>
              </a:ext>
            </a:extLst>
          </p:cNvPr>
          <p:cNvSpPr/>
          <p:nvPr/>
        </p:nvSpPr>
        <p:spPr>
          <a:xfrm rot="2651319">
            <a:off x="7566370" y="5352481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CD98ADC-3026-4F8C-B481-2CC73DEF6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587" y="5009218"/>
            <a:ext cx="1682782" cy="94859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5CD8738-9711-457A-8130-991F2F5FF214}"/>
              </a:ext>
            </a:extLst>
          </p:cNvPr>
          <p:cNvSpPr txBox="1"/>
          <p:nvPr/>
        </p:nvSpPr>
        <p:spPr>
          <a:xfrm>
            <a:off x="6818837" y="4673024"/>
            <a:ext cx="1253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rgbClr val="B2373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int  sum = 0;</a:t>
            </a:r>
            <a:endParaRPr lang="zh-CN" altLang="en-US" sz="1400" b="1" dirty="0">
              <a:solidFill>
                <a:srgbClr val="B23732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8DB9A52-B40F-40DE-997D-308F8038FB0D}"/>
              </a:ext>
            </a:extLst>
          </p:cNvPr>
          <p:cNvSpPr txBox="1"/>
          <p:nvPr/>
        </p:nvSpPr>
        <p:spPr>
          <a:xfrm>
            <a:off x="7042221" y="5180455"/>
            <a:ext cx="4475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0</a:t>
            </a:r>
            <a:endParaRPr lang="zh-CN" altLang="en-US" dirty="0">
              <a:solidFill>
                <a:srgbClr val="FF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1CE1923-6242-4A35-A574-2E5C75446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3738" y="3382478"/>
            <a:ext cx="2808032" cy="646331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for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int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i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; i &lt;=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5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; i++)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  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}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7EADEE6B-21C3-4659-A546-C502256B5D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3737" y="4673024"/>
            <a:ext cx="2808032" cy="830997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int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sum = </a:t>
            </a:r>
            <a:r>
              <a:rPr lang="en-US" altLang="zh-CN" sz="1200" dirty="0">
                <a:solidFill>
                  <a:srgbClr val="1750EB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0</a:t>
            </a:r>
            <a:r>
              <a:rPr lang="zh-CN" altLang="en-US" sz="12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；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for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int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i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; i &lt;=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5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; i++)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 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   sum +=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i</a:t>
            </a:r>
            <a:r>
              <a:rPr lang="zh-CN" altLang="en-US" sz="12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；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}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981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  <p:bldP spid="3" grpId="0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3165721-AE0C-4849-B485-D71B6B4898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循环案例</a:t>
            </a:r>
            <a:r>
              <a:rPr lang="en-US" altLang="zh-CN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2</a:t>
            </a:r>
            <a:r>
              <a:rPr lang="zh-CN" altLang="en-US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：求奇数和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C66E0A-3E1B-45A4-97B9-3783B011FD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>
                <a:latin typeface="Consolas" panose="020B0609020204030204" pitchFamily="49" charset="0"/>
                <a:sym typeface="Consolas" panose="020B0609020204030204" pitchFamily="49" charset="0"/>
              </a:rPr>
              <a:t>需求：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求</a:t>
            </a:r>
            <a:r>
              <a:rPr lang="en-US" altLang="zh-CN" dirty="0">
                <a:latin typeface="Consolas" panose="020B0609020204030204" pitchFamily="49" charset="0"/>
                <a:sym typeface="Consolas" panose="020B0609020204030204" pitchFamily="49" charset="0"/>
              </a:rPr>
              <a:t>1-10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之间的奇数和，并把求和结果在控制台输出。</a:t>
            </a:r>
            <a:endParaRPr lang="en-US" altLang="zh-CN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1473FBD-CA81-4728-B2A5-D8E0CA2DCB23}"/>
              </a:ext>
            </a:extLst>
          </p:cNvPr>
          <p:cNvSpPr/>
          <p:nvPr/>
        </p:nvSpPr>
        <p:spPr>
          <a:xfrm>
            <a:off x="2195450" y="2298099"/>
            <a:ext cx="9143110" cy="24203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方式一：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342900" indent="-3429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定义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for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循环，使其能够依次产生：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1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、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2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、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3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、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4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、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5… 10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342900" indent="-342900" eaLnBrk="0" fontAlgn="base" hangingPunct="0">
              <a:lnSpc>
                <a:spcPct val="2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在循环外定义一个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int</a:t>
            </a:r>
            <a:r>
              <a:rPr lang="zh-CN" altLang="en-US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类型的变量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sum</a:t>
            </a:r>
            <a:r>
              <a:rPr lang="zh-CN" altLang="en-US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用于求和</a:t>
            </a:r>
            <a:endParaRPr lang="en-US" altLang="zh-CN" sz="1600" dirty="0">
              <a:solidFill>
                <a:srgbClr val="C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342900" indent="-342900" eaLnBrk="0" fontAlgn="base" hangingPunct="0">
              <a:lnSpc>
                <a:spcPct val="2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循环每产生一个数据，都通过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if</a:t>
            </a:r>
            <a:r>
              <a:rPr lang="zh-CN" altLang="en-US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判断其是否是奇数，是奇数，则进到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if</a:t>
            </a:r>
            <a:r>
              <a:rPr lang="zh-CN" altLang="en-US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中将其加到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sum</a:t>
            </a:r>
            <a:r>
              <a:rPr lang="zh-CN" altLang="en-US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中去。</a:t>
            </a:r>
            <a:endParaRPr lang="en-US" altLang="zh-CN" sz="1600" dirty="0">
              <a:solidFill>
                <a:srgbClr val="C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3A2E9AA-2AB0-20B7-6BC7-C8219BC82E92}"/>
              </a:ext>
            </a:extLst>
          </p:cNvPr>
          <p:cNvSpPr txBox="1"/>
          <p:nvPr/>
        </p:nvSpPr>
        <p:spPr>
          <a:xfrm>
            <a:off x="2592204" y="4844139"/>
            <a:ext cx="3608900" cy="1673535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ea typeface="JetBrains Mono"/>
              </a:rPr>
              <a:t>for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(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ea typeface="JetBrains Mono"/>
              </a:rPr>
              <a:t>int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i = </a:t>
            </a:r>
            <a:r>
              <a:rPr lang="zh-CN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JetBrains Mono"/>
              </a:rPr>
              <a:t>1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; i &lt;= </a:t>
            </a:r>
            <a:r>
              <a:rPr lang="zh-CN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JetBrains Mono"/>
              </a:rPr>
              <a:t>10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; i++) {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   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ea typeface="JetBrains Mono"/>
              </a:rPr>
              <a:t>if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(i % </a:t>
            </a:r>
            <a:r>
              <a:rPr lang="zh-CN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JetBrains Mono"/>
              </a:rPr>
              <a:t>2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== </a:t>
            </a:r>
            <a:r>
              <a:rPr lang="zh-CN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JetBrains Mono"/>
              </a:rPr>
              <a:t>1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){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400" i="1" dirty="0">
                <a:solidFill>
                  <a:srgbClr val="808080"/>
                </a:solidFill>
                <a:latin typeface="Consolas" panose="020B0609020204030204" pitchFamily="49" charset="0"/>
                <a:ea typeface="JetBrains Mono"/>
              </a:rPr>
              <a:t>// i = 1 3 5 7 9</a:t>
            </a:r>
            <a:br>
              <a:rPr lang="zh-CN" altLang="zh-CN" sz="1400" i="1" dirty="0">
                <a:solidFill>
                  <a:srgbClr val="808080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400" i="1" dirty="0">
                <a:solidFill>
                  <a:srgbClr val="808080"/>
                </a:solidFill>
                <a:latin typeface="Consolas" panose="020B0609020204030204" pitchFamily="49" charset="0"/>
                <a:ea typeface="JetBrains Mono"/>
              </a:rPr>
              <a:t>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}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}</a:t>
            </a:r>
            <a:endParaRPr lang="zh-CN" altLang="zh-CN" sz="3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1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3165721-AE0C-4849-B485-D71B6B4898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循环案例</a:t>
            </a:r>
            <a:r>
              <a:rPr lang="en-US" altLang="zh-CN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2</a:t>
            </a:r>
            <a:r>
              <a:rPr lang="zh-CN" altLang="en-US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：求奇数和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C66E0A-3E1B-45A4-97B9-3783B011FD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>
                <a:latin typeface="Consolas" panose="020B0609020204030204" pitchFamily="49" charset="0"/>
                <a:sym typeface="Consolas" panose="020B0609020204030204" pitchFamily="49" charset="0"/>
              </a:rPr>
              <a:t>需求：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求</a:t>
            </a:r>
            <a:r>
              <a:rPr lang="en-US" altLang="zh-CN" dirty="0">
                <a:latin typeface="Consolas" panose="020B0609020204030204" pitchFamily="49" charset="0"/>
                <a:sym typeface="Consolas" panose="020B0609020204030204" pitchFamily="49" charset="0"/>
              </a:rPr>
              <a:t>1-10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之间的奇数和，并把求和结果在控制台输出。</a:t>
            </a:r>
            <a:endParaRPr lang="en-US" altLang="zh-CN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1473FBD-CA81-4728-B2A5-D8E0CA2DCB23}"/>
              </a:ext>
            </a:extLst>
          </p:cNvPr>
          <p:cNvSpPr/>
          <p:nvPr/>
        </p:nvSpPr>
        <p:spPr>
          <a:xfrm>
            <a:off x="2195450" y="2298099"/>
            <a:ext cx="7051917" cy="328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方式二：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342900" indent="-3429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定义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for</a:t>
            </a:r>
            <a:r>
              <a:rPr lang="zh-CN" altLang="en-US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循环，使其能够依次产生：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1</a:t>
            </a:r>
            <a:r>
              <a:rPr lang="zh-CN" altLang="en-US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、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3</a:t>
            </a:r>
            <a:r>
              <a:rPr lang="zh-CN" altLang="en-US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、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5 </a:t>
            </a:r>
            <a:r>
              <a:rPr lang="zh-CN" altLang="en-US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、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7 </a:t>
            </a:r>
            <a:r>
              <a:rPr lang="zh-CN" altLang="en-US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、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9</a:t>
            </a:r>
            <a:r>
              <a:rPr lang="zh-CN" altLang="en-US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</a:t>
            </a:r>
            <a:endParaRPr lang="en-US" altLang="zh-CN" sz="1600" dirty="0">
              <a:solidFill>
                <a:srgbClr val="C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342900" indent="-3429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/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defRPr/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342900" indent="-3429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在循环外定义一个整数变量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sum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，循环每产生一个数据就加到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sum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中去。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342900" indent="-3429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循环结束后，输出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sum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变量即可。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BEE3CD4-2B83-4AE4-BA38-B783AFAA5606}"/>
              </a:ext>
            </a:extLst>
          </p:cNvPr>
          <p:cNvSpPr txBox="1"/>
          <p:nvPr/>
        </p:nvSpPr>
        <p:spPr>
          <a:xfrm>
            <a:off x="2729640" y="3650424"/>
            <a:ext cx="3504183" cy="704039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for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int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i 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; i &lt;=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10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; i+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=2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}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27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763828-504B-4614-9DA1-BADB6DF2C1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99453" y="1552415"/>
            <a:ext cx="5760538" cy="4511040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这节课如何实现求</a:t>
            </a:r>
            <a:r>
              <a:rPr lang="en-US" altLang="zh-CN" dirty="0">
                <a:latin typeface="Consolas" panose="020B0609020204030204" pitchFamily="49" charset="0"/>
                <a:sym typeface="Consolas" panose="020B0609020204030204" pitchFamily="49" charset="0"/>
              </a:rPr>
              <a:t>1-5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的数据和的？</a:t>
            </a:r>
            <a:endParaRPr lang="en-US" altLang="zh-CN" dirty="0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使用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for</a:t>
            </a:r>
            <a:r>
              <a:rPr lang="zh-CN" altLang="en-US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循环依次产生：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1</a:t>
            </a:r>
            <a:r>
              <a:rPr lang="zh-CN" altLang="en-US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、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2</a:t>
            </a:r>
            <a:r>
              <a:rPr lang="zh-CN" altLang="en-US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、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3</a:t>
            </a:r>
            <a:r>
              <a:rPr lang="zh-CN" altLang="en-US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、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4</a:t>
            </a:r>
            <a:r>
              <a:rPr lang="zh-CN" altLang="en-US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、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5</a:t>
            </a:r>
            <a:r>
              <a:rPr lang="zh-CN" altLang="en-US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。</a:t>
            </a:r>
            <a:endParaRPr lang="en-US" altLang="zh-CN" sz="16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endParaRPr lang="en-US" altLang="zh-CN" sz="16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16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16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在循环外定义变量</a:t>
            </a:r>
            <a:r>
              <a:rPr lang="en-US" altLang="zh-CN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sum</a:t>
            </a: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，用于累加循环产生的数据。</a:t>
            </a:r>
            <a:endParaRPr lang="en-US" altLang="zh-CN" sz="16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16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endParaRPr lang="en-US" altLang="zh-CN" sz="16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endParaRPr lang="en-US" altLang="zh-CN" sz="16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循环结束后，输出</a:t>
            </a:r>
            <a:r>
              <a:rPr lang="en-US" altLang="zh-CN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sum</a:t>
            </a: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即可。</a:t>
            </a:r>
            <a:endParaRPr lang="en-US" altLang="zh-CN" sz="16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852AEEA-17DE-4116-892D-5358D70749ED}"/>
              </a:ext>
            </a:extLst>
          </p:cNvPr>
          <p:cNvSpPr txBox="1"/>
          <p:nvPr/>
        </p:nvSpPr>
        <p:spPr>
          <a:xfrm>
            <a:off x="5820891" y="2626880"/>
            <a:ext cx="3517662" cy="791435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for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int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i 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; i &lt;=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5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; i++)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}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5EC0556-E887-83F9-42EF-9DE6D74C9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0891" y="4087650"/>
            <a:ext cx="3858129" cy="1077218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int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sum = </a:t>
            </a:r>
            <a:r>
              <a:rPr lang="en-US" altLang="zh-CN" sz="1600" dirty="0">
                <a:solidFill>
                  <a:srgbClr val="1750EB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0</a:t>
            </a:r>
            <a:r>
              <a:rPr lang="zh-CN" altLang="en-US" sz="16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；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for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int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i 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; i &lt;=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5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; i++)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</a:b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   sum += 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i</a:t>
            </a:r>
            <a:r>
              <a:rPr lang="zh-CN" altLang="en-US" sz="16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；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}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051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763828-504B-4614-9DA1-BADB6DF2C1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96655" y="1173480"/>
            <a:ext cx="6433193" cy="451104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  <a:sym typeface="Consolas" panose="020B0609020204030204" pitchFamily="49" charset="0"/>
              </a:rPr>
              <a:t>1. 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本节课是如何实现求奇数和的？</a:t>
            </a:r>
            <a:endParaRPr lang="en-US" altLang="zh-CN" dirty="0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方式一：</a:t>
            </a:r>
            <a:r>
              <a:rPr lang="zh-CN" altLang="en-US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使用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for</a:t>
            </a:r>
            <a:r>
              <a:rPr lang="zh-CN" altLang="en-US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产生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1-10</a:t>
            </a:r>
            <a:r>
              <a:rPr lang="zh-CN" altLang="en-US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的数据，再通过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if</a:t>
            </a:r>
            <a:r>
              <a:rPr lang="zh-CN" altLang="en-US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筛选出奇数</a:t>
            </a:r>
            <a:endParaRPr lang="en-US" altLang="zh-CN" sz="1600" dirty="0">
              <a:solidFill>
                <a:srgbClr val="C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1600" dirty="0">
              <a:solidFill>
                <a:srgbClr val="C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1600" dirty="0">
              <a:solidFill>
                <a:srgbClr val="C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endParaRPr lang="en-US" altLang="zh-CN" sz="16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endParaRPr lang="en-US" altLang="zh-CN" sz="16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16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方式二：直接使用</a:t>
            </a:r>
            <a:r>
              <a:rPr lang="en-US" altLang="zh-CN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for</a:t>
            </a: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循环直接产生</a:t>
            </a:r>
            <a:r>
              <a:rPr lang="en-US" altLang="zh-CN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1</a:t>
            </a: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、</a:t>
            </a:r>
            <a:r>
              <a:rPr lang="en-US" altLang="zh-CN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3</a:t>
            </a: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、</a:t>
            </a:r>
            <a:r>
              <a:rPr lang="en-US" altLang="zh-CN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5...</a:t>
            </a: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的奇数。</a:t>
            </a:r>
            <a:endParaRPr lang="en-US" altLang="zh-CN" sz="16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1EF4627-7EFC-4437-9FD7-13A417D4E7A8}"/>
              </a:ext>
            </a:extLst>
          </p:cNvPr>
          <p:cNvSpPr txBox="1"/>
          <p:nvPr/>
        </p:nvSpPr>
        <p:spPr>
          <a:xfrm>
            <a:off x="5976535" y="5149649"/>
            <a:ext cx="3608900" cy="704039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ea typeface="JetBrains Mono"/>
              </a:rPr>
              <a:t>for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(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ea typeface="JetBrains Mono"/>
              </a:rPr>
              <a:t>int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i = </a:t>
            </a:r>
            <a:r>
              <a:rPr lang="zh-CN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JetBrains Mono"/>
              </a:rPr>
              <a:t>1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; i &lt;= </a:t>
            </a:r>
            <a:r>
              <a:rPr lang="zh-CN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JetBrains Mono"/>
              </a:rPr>
              <a:t>10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; i+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=2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) {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}</a:t>
            </a:r>
            <a:endParaRPr lang="zh-CN" altLang="zh-CN" sz="3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CDC343D-E17D-47FD-8E39-27356B68BA01}"/>
              </a:ext>
            </a:extLst>
          </p:cNvPr>
          <p:cNvSpPr txBox="1"/>
          <p:nvPr/>
        </p:nvSpPr>
        <p:spPr>
          <a:xfrm>
            <a:off x="5976535" y="2622340"/>
            <a:ext cx="3608900" cy="1673535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ea typeface="JetBrains Mono"/>
              </a:rPr>
              <a:t>for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(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ea typeface="JetBrains Mono"/>
              </a:rPr>
              <a:t>int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i = </a:t>
            </a:r>
            <a:r>
              <a:rPr lang="zh-CN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JetBrains Mono"/>
              </a:rPr>
              <a:t>1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; i &lt;= </a:t>
            </a:r>
            <a:r>
              <a:rPr lang="zh-CN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JetBrains Mono"/>
              </a:rPr>
              <a:t>10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; i++) {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   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ea typeface="JetBrains Mono"/>
              </a:rPr>
              <a:t>if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(i % </a:t>
            </a:r>
            <a:r>
              <a:rPr lang="zh-CN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JetBrains Mono"/>
              </a:rPr>
              <a:t>2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== </a:t>
            </a:r>
            <a:r>
              <a:rPr lang="zh-CN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JetBrains Mono"/>
              </a:rPr>
              <a:t>1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){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400" i="1" dirty="0">
                <a:solidFill>
                  <a:srgbClr val="808080"/>
                </a:solidFill>
                <a:latin typeface="Consolas" panose="020B0609020204030204" pitchFamily="49" charset="0"/>
                <a:ea typeface="JetBrains Mono"/>
              </a:rPr>
              <a:t>// i = 1 3 5 7 9</a:t>
            </a:r>
            <a:br>
              <a:rPr lang="zh-CN" altLang="zh-CN" sz="1400" i="1" dirty="0">
                <a:solidFill>
                  <a:srgbClr val="808080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400" i="1" dirty="0">
                <a:solidFill>
                  <a:srgbClr val="808080"/>
                </a:solidFill>
                <a:latin typeface="Consolas" panose="020B0609020204030204" pitchFamily="49" charset="0"/>
                <a:ea typeface="JetBrains Mono"/>
              </a:rPr>
              <a:t>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}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}</a:t>
            </a:r>
            <a:endParaRPr lang="zh-CN" altLang="zh-CN" sz="3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96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3165721-AE0C-4849-B485-D71B6B4898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循环案例</a:t>
            </a:r>
            <a:r>
              <a:rPr lang="en-US" altLang="zh-CN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3</a:t>
            </a:r>
            <a:r>
              <a:rPr lang="zh-CN" altLang="en-US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：水仙花数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C66E0A-3E1B-45A4-97B9-3783B011FD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latin typeface="Consolas" panose="020B0609020204030204" pitchFamily="49" charset="0"/>
                <a:sym typeface="Consolas" panose="020B0609020204030204" pitchFamily="49" charset="0"/>
              </a:rPr>
              <a:t>需求：在控制台输出所有的“水仙花数”，水仙花数必须满足如下</a:t>
            </a:r>
            <a:r>
              <a:rPr lang="en-US" altLang="zh-CN" sz="1600" dirty="0">
                <a:latin typeface="Consolas" panose="020B0609020204030204" pitchFamily="49" charset="0"/>
                <a:sym typeface="Consolas" panose="020B0609020204030204" pitchFamily="49" charset="0"/>
              </a:rPr>
              <a:t>2</a:t>
            </a:r>
            <a:r>
              <a:rPr lang="zh-CN" altLang="en-US" sz="1600" dirty="0">
                <a:latin typeface="Consolas" panose="020B0609020204030204" pitchFamily="49" charset="0"/>
                <a:sym typeface="Consolas" panose="020B0609020204030204" pitchFamily="49" charset="0"/>
              </a:rPr>
              <a:t>个要求：</a:t>
            </a:r>
            <a:endParaRPr lang="en-US" altLang="zh-CN" sz="1600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1473FBD-CA81-4728-B2A5-D8E0CA2DCB23}"/>
              </a:ext>
            </a:extLst>
          </p:cNvPr>
          <p:cNvSpPr/>
          <p:nvPr/>
        </p:nvSpPr>
        <p:spPr>
          <a:xfrm>
            <a:off x="2195450" y="2042135"/>
            <a:ext cx="6517217" cy="7952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水仙花数是一个三位数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水仙花数的个位、十位、百位的数字立方和等于原数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515AB6B-C7E9-4532-B674-3C98264B5408}"/>
              </a:ext>
            </a:extLst>
          </p:cNvPr>
          <p:cNvSpPr/>
          <p:nvPr/>
        </p:nvSpPr>
        <p:spPr>
          <a:xfrm>
            <a:off x="2195450" y="2837417"/>
            <a:ext cx="8862591" cy="2206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分析：</a:t>
            </a:r>
          </a:p>
          <a:p>
            <a:pPr marL="342900" indent="-3429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定义一个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for</a:t>
            </a:r>
            <a:r>
              <a:rPr lang="zh-CN" altLang="en-US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循环从“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100</a:t>
            </a:r>
            <a:r>
              <a:rPr lang="zh-CN" altLang="en-US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一直到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999</a:t>
            </a:r>
            <a:r>
              <a:rPr lang="zh-CN" altLang="en-US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”。</a:t>
            </a:r>
            <a:endParaRPr lang="en-US" altLang="zh-CN" sz="1600" dirty="0">
              <a:solidFill>
                <a:srgbClr val="C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342900" indent="-3429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每次访问到数据后，提取该数据的：个位、十位、百位数字。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342900" indent="-3429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使用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if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判断：个位、十位、百位的数字立方和是否等于原数，等于则输出该数据。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415673B6-9429-43DA-9F58-8B27694C4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191" y="5297597"/>
            <a:ext cx="184785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58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763828-504B-4614-9DA1-BADB6DF2C1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01597" y="2120074"/>
            <a:ext cx="6904497" cy="2266554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如果还要知道水仙花数的个数怎么办？</a:t>
            </a:r>
            <a:endParaRPr lang="en-US" altLang="zh-CN" dirty="0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在循环外定义一个变量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count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用于记录水仙花数。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每输出水仙花数时，让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count++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。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lvl="1"/>
            <a:endParaRPr lang="zh-CN" altLang="en-US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80AF504-382B-455B-98D9-4CAF91288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567" y="3001103"/>
            <a:ext cx="1199101" cy="7905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1ABB55D-A8C0-4596-997B-899DF51BDD0D}"/>
              </a:ext>
            </a:extLst>
          </p:cNvPr>
          <p:cNvSpPr txBox="1"/>
          <p:nvPr/>
        </p:nvSpPr>
        <p:spPr>
          <a:xfrm>
            <a:off x="1941827" y="3206903"/>
            <a:ext cx="9925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2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问题</a:t>
            </a:r>
          </a:p>
        </p:txBody>
      </p:sp>
    </p:spTree>
    <p:extLst>
      <p:ext uri="{BB962C8B-B14F-4D97-AF65-F5344CB8AC3E}">
        <p14:creationId xmlns:p14="http://schemas.microsoft.com/office/powerpoint/2010/main" val="141690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763828-504B-4614-9DA1-BADB6DF2C1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3112" y="1377799"/>
            <a:ext cx="6969843" cy="451104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  <a:sym typeface="Consolas" panose="020B0609020204030204" pitchFamily="49" charset="0"/>
              </a:rPr>
              <a:t>1. 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如何找出水仙花数</a:t>
            </a:r>
            <a:r>
              <a:rPr lang="en-US" altLang="zh-CN" dirty="0">
                <a:latin typeface="Consolas" panose="020B0609020204030204" pitchFamily="49" charset="0"/>
                <a:sym typeface="Consolas" panose="020B0609020204030204" pitchFamily="49" charset="0"/>
              </a:rPr>
              <a:t>?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定义一个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for</a:t>
            </a:r>
            <a:r>
              <a:rPr lang="zh-CN" altLang="en-US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循环从“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100</a:t>
            </a:r>
            <a:r>
              <a:rPr lang="zh-CN" altLang="en-US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一直到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999</a:t>
            </a:r>
            <a:r>
              <a:rPr lang="zh-CN" altLang="en-US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”。</a:t>
            </a:r>
            <a:endParaRPr lang="en-US" altLang="zh-CN" sz="1600" dirty="0">
              <a:solidFill>
                <a:srgbClr val="C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每次访问到数据后，提取该数据的：个位、十位、百位数字。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看各个数的立方和是否等于原数，等于则输出原数据。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  <a:sym typeface="Consolas" panose="020B0609020204030204" pitchFamily="49" charset="0"/>
              </a:rPr>
              <a:t>2. 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如何计算出水仙花的个数</a:t>
            </a:r>
            <a:r>
              <a:rPr lang="en-US" altLang="zh-CN" dirty="0">
                <a:latin typeface="Consolas" panose="020B0609020204030204" pitchFamily="49" charset="0"/>
                <a:sym typeface="Consolas" panose="020B0609020204030204" pitchFamily="49" charset="0"/>
              </a:rPr>
              <a:t>?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在循环外定义一个变量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count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用于记录水仙花数。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每输出水仙花数时，让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count++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lvl="1">
              <a:lnSpc>
                <a:spcPct val="200000"/>
              </a:lnSpc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47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61614" y="270344"/>
            <a:ext cx="6198415" cy="5397633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分支结构</a:t>
            </a:r>
            <a:endParaRPr lang="en-US" altLang="zh-CN" sz="1600" b="1" dirty="0">
              <a:solidFill>
                <a:schemeClr val="tx1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循环结构</a:t>
            </a:r>
            <a:endParaRPr kumimoji="1" lang="en-US" altLang="zh-CN" b="1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for</a:t>
            </a:r>
            <a:r>
              <a:rPr kumimoji="1"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循环</a:t>
            </a:r>
            <a:endParaRPr kumimoji="1"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for</a:t>
            </a:r>
            <a:r>
              <a:rPr kumimoji="1" lang="zh-CN" alt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循环案例</a:t>
            </a:r>
            <a:endParaRPr kumimoji="1" lang="en-US" altLang="zh-CN" sz="1400" b="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while</a:t>
            </a:r>
            <a:r>
              <a:rPr kumimoji="1" lang="zh-CN" altLang="en-US" sz="1400" b="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循环</a:t>
            </a:r>
            <a:endParaRPr kumimoji="1" lang="en-US" altLang="zh-CN" sz="1400" b="0" dirty="0">
              <a:solidFill>
                <a:srgbClr val="C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while</a:t>
            </a:r>
            <a:r>
              <a:rPr kumimoji="1"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循环案例</a:t>
            </a:r>
            <a:endParaRPr kumimoji="1"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do-while</a:t>
            </a:r>
            <a:r>
              <a:rPr kumimoji="1" lang="zh-CN" altLang="en-US" sz="1400" b="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循环</a:t>
            </a:r>
            <a:endParaRPr kumimoji="1" lang="en-US" altLang="zh-CN" sz="1400" b="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400" b="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死循环</a:t>
            </a:r>
            <a:endParaRPr kumimoji="1" lang="en-US" altLang="zh-CN" sz="1400" b="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400" b="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循环嵌套</a:t>
            </a:r>
            <a:endParaRPr kumimoji="1" lang="en-US" altLang="zh-CN" sz="1400" b="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跳转关键字：</a:t>
            </a:r>
            <a:r>
              <a:rPr kumimoji="1" lang="en-US" altLang="zh-CN" b="1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break</a:t>
            </a:r>
            <a:r>
              <a:rPr kumimoji="1" lang="zh-CN" altLang="en-US" b="1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、</a:t>
            </a:r>
            <a:r>
              <a:rPr kumimoji="1" lang="en-US" altLang="zh-CN" b="1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continue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案例技术：随机数</a:t>
            </a:r>
            <a:r>
              <a:rPr kumimoji="1" lang="en-US" altLang="zh-CN" b="1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Random</a:t>
            </a:r>
            <a:r>
              <a:rPr kumimoji="1" lang="zh-CN" altLang="en-US" b="1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类</a:t>
            </a:r>
            <a:endParaRPr kumimoji="1" lang="en-US" altLang="zh-CN" b="1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070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分支结构</a:t>
            </a:r>
            <a:endParaRPr lang="en-US" altLang="zh-CN" sz="1600" b="1" dirty="0">
              <a:solidFill>
                <a:schemeClr val="tx1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b="0" dirty="0">
                <a:solidFill>
                  <a:srgbClr val="B23732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if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800" b="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switch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800" b="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switch</a:t>
            </a:r>
            <a:r>
              <a:rPr kumimoji="1" lang="zh-CN" altLang="en-US" sz="1800" b="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使用时的注意事项</a:t>
            </a:r>
            <a:endParaRPr kumimoji="1" lang="en-US" altLang="zh-CN" sz="1800" b="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循环结构</a:t>
            </a:r>
            <a:endParaRPr kumimoji="1" lang="en-US" altLang="zh-CN" b="1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跳转关键字：</a:t>
            </a:r>
            <a:r>
              <a:rPr kumimoji="1" lang="en-US" altLang="zh-CN" b="1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break</a:t>
            </a:r>
            <a:r>
              <a:rPr kumimoji="1" lang="zh-CN" altLang="en-US" b="1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、</a:t>
            </a:r>
            <a:r>
              <a:rPr kumimoji="1" lang="en-US" altLang="zh-CN" b="1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continue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案例技术：随机数</a:t>
            </a:r>
            <a:r>
              <a:rPr kumimoji="1" lang="en-US" altLang="zh-CN" b="1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Random</a:t>
            </a:r>
            <a:r>
              <a:rPr kumimoji="1" lang="zh-CN" altLang="en-US" b="1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类</a:t>
            </a:r>
            <a:endParaRPr kumimoji="1" lang="en-US" altLang="zh-CN" b="1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0754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">
            <a:extLst>
              <a:ext uri="{FF2B5EF4-FFF2-40B4-BE49-F238E27FC236}">
                <a16:creationId xmlns:a16="http://schemas.microsoft.com/office/drawing/2014/main" id="{A49776A0-D85E-4A0D-B388-FB6889F4D57F}"/>
              </a:ext>
            </a:extLst>
          </p:cNvPr>
          <p:cNvSpPr txBox="1"/>
          <p:nvPr/>
        </p:nvSpPr>
        <p:spPr>
          <a:xfrm>
            <a:off x="5973961" y="1755465"/>
            <a:ext cx="3956050" cy="1673535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int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i = 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0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while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(i &lt; 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3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)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.println(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"Hello World"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   i++;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}</a:t>
            </a:r>
            <a:endParaRPr lang="zh-CN" altLang="zh-CN" sz="32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BBFC6BF-B3BC-4304-8600-D294C944E990}"/>
              </a:ext>
            </a:extLst>
          </p:cNvPr>
          <p:cNvSpPr txBox="1"/>
          <p:nvPr/>
        </p:nvSpPr>
        <p:spPr>
          <a:xfrm>
            <a:off x="813382" y="1789861"/>
            <a:ext cx="3956050" cy="1677960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初始化语句</a:t>
            </a:r>
            <a:r>
              <a:rPr lang="en-US" altLang="zh-CN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;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while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(</a:t>
            </a:r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循环条件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) {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</a:b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   </a:t>
            </a: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循环体语句</a:t>
            </a:r>
            <a:r>
              <a:rPr lang="en-US" altLang="zh-CN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(</a:t>
            </a:r>
            <a:r>
              <a:rPr lang="zh-CN" altLang="en-US" sz="14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被重复执行的代码</a:t>
            </a:r>
            <a:r>
              <a:rPr lang="en-US" altLang="zh-CN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);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   迭代语句</a:t>
            </a:r>
            <a:r>
              <a:rPr lang="en-US" altLang="zh-CN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;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}</a:t>
            </a:r>
            <a:endParaRPr lang="en-US" altLang="zh-CN" sz="14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40" name="文本占位符 3">
            <a:extLst>
              <a:ext uri="{FF2B5EF4-FFF2-40B4-BE49-F238E27FC236}">
                <a16:creationId xmlns:a16="http://schemas.microsoft.com/office/drawing/2014/main" id="{57B70709-3842-4151-86BD-E249E98D2F55}"/>
              </a:ext>
            </a:extLst>
          </p:cNvPr>
          <p:cNvSpPr txBox="1">
            <a:spLocks/>
          </p:cNvSpPr>
          <p:nvPr/>
        </p:nvSpPr>
        <p:spPr>
          <a:xfrm>
            <a:off x="710880" y="1077395"/>
            <a:ext cx="3287683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Consolas" panose="020B0609020204030204" pitchFamily="49" charset="0"/>
                <a:sym typeface="Consolas" panose="020B0609020204030204" pitchFamily="49" charset="0"/>
              </a:rPr>
              <a:t>while </a:t>
            </a:r>
            <a:r>
              <a:rPr kumimoji="1"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循环</a:t>
            </a:r>
          </a:p>
        </p:txBody>
      </p:sp>
      <p:sp>
        <p:nvSpPr>
          <p:cNvPr id="34" name="文本占位符 3">
            <a:extLst>
              <a:ext uri="{FF2B5EF4-FFF2-40B4-BE49-F238E27FC236}">
                <a16:creationId xmlns:a16="http://schemas.microsoft.com/office/drawing/2014/main" id="{CEB97C43-B6F3-49E7-80CC-51B810E9277D}"/>
              </a:ext>
            </a:extLst>
          </p:cNvPr>
          <p:cNvSpPr txBox="1">
            <a:spLocks/>
          </p:cNvSpPr>
          <p:nvPr/>
        </p:nvSpPr>
        <p:spPr>
          <a:xfrm>
            <a:off x="5892101" y="1159147"/>
            <a:ext cx="1644863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示例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F3DA52F-0F4D-1B71-866A-94E9B2A8222F}"/>
              </a:ext>
            </a:extLst>
          </p:cNvPr>
          <p:cNvSpPr txBox="1"/>
          <p:nvPr/>
        </p:nvSpPr>
        <p:spPr>
          <a:xfrm>
            <a:off x="710880" y="3818190"/>
            <a:ext cx="11234335" cy="23055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执行的流程:</a:t>
            </a: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12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循环一开始，执行int i = 0 一次。</a:t>
            </a: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此时  </a:t>
            </a:r>
            <a:r>
              <a:rPr lang="en-US" altLang="zh-CN" sz="12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=0 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，接着计算机执行循环条件语句：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 &lt; 3 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返回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true , 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计算机就进到循环体中执行，输出 ：</a:t>
            </a:r>
            <a:r>
              <a:rPr lang="en-US" altLang="zh-CN" sz="12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helloWorld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 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，然后执行迭代语句</a:t>
            </a:r>
            <a:r>
              <a:rPr lang="en-US" altLang="zh-CN" sz="12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++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2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此时  </a:t>
            </a:r>
            <a:r>
              <a:rPr lang="en-US" altLang="zh-CN" sz="12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=1 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，接着计算机执行循环条件语句：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 &lt; 3 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返回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true , 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计算机就进到循环体中执行，输出 ：</a:t>
            </a:r>
            <a:r>
              <a:rPr lang="en-US" altLang="zh-CN" sz="12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helloWorld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 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，然后执行迭代语句</a:t>
            </a:r>
            <a:r>
              <a:rPr lang="en-US" altLang="zh-CN" sz="12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++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2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此时  </a:t>
            </a:r>
            <a:r>
              <a:rPr lang="en-US" altLang="zh-CN" sz="12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=2 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，接着计算机执行循环条件语句：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 &lt; 3 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返回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true , 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计算机就进到循环体中执行，输出 ：</a:t>
            </a:r>
            <a:r>
              <a:rPr lang="en-US" altLang="zh-CN" sz="12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helloWorld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 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，然后执行迭代语句</a:t>
            </a:r>
            <a:r>
              <a:rPr lang="en-US" altLang="zh-CN" sz="12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++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2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12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此时  </a:t>
            </a:r>
            <a:r>
              <a:rPr lang="en-US" altLang="zh-CN" sz="120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=3 </a:t>
            </a:r>
            <a:r>
              <a:rPr lang="zh-CN" altLang="en-US" sz="12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，然后判断循环条件：</a:t>
            </a:r>
            <a:r>
              <a:rPr lang="en-US" altLang="zh-CN" sz="12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3</a:t>
            </a:r>
            <a:r>
              <a:rPr lang="zh-CN" altLang="en-US" sz="12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&lt; </a:t>
            </a:r>
            <a:r>
              <a:rPr lang="en-US" altLang="zh-CN" sz="12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3</a:t>
            </a:r>
            <a:r>
              <a:rPr lang="zh-CN" altLang="en-US" sz="12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返回false, 循环立即结束！！</a:t>
            </a:r>
          </a:p>
        </p:txBody>
      </p:sp>
    </p:spTree>
    <p:extLst>
      <p:ext uri="{BB962C8B-B14F-4D97-AF65-F5344CB8AC3E}">
        <p14:creationId xmlns:p14="http://schemas.microsoft.com/office/powerpoint/2010/main" val="3329727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4" grpId="0"/>
      <p:bldP spid="2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0336191-56FA-8694-3492-9F202D8BE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33" y="1668909"/>
            <a:ext cx="3576290" cy="3452969"/>
          </a:xfrm>
          <a:prstGeom prst="rect">
            <a:avLst/>
          </a:prstGeom>
        </p:spPr>
      </p:pic>
      <p:sp>
        <p:nvSpPr>
          <p:cNvPr id="9" name="文本占位符 3">
            <a:extLst>
              <a:ext uri="{FF2B5EF4-FFF2-40B4-BE49-F238E27FC236}">
                <a16:creationId xmlns:a16="http://schemas.microsoft.com/office/drawing/2014/main" id="{A27143F2-361E-17DE-5445-9F339E1C3806}"/>
              </a:ext>
            </a:extLst>
          </p:cNvPr>
          <p:cNvSpPr txBox="1">
            <a:spLocks/>
          </p:cNvSpPr>
          <p:nvPr/>
        </p:nvSpPr>
        <p:spPr>
          <a:xfrm>
            <a:off x="3636823" y="3294529"/>
            <a:ext cx="8229355" cy="1760091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>
                <a:sym typeface="Consolas" panose="020B0609020204030204" pitchFamily="49" charset="0"/>
              </a:rPr>
              <a:t>1</a:t>
            </a:r>
            <a:r>
              <a:rPr kumimoji="1" lang="zh-CN" altLang="en-US" b="0" dirty="0">
                <a:sym typeface="Consolas" panose="020B0609020204030204" pitchFamily="49" charset="0"/>
              </a:rPr>
              <a:t>、</a:t>
            </a:r>
            <a:r>
              <a:rPr kumimoji="1" lang="en-US" altLang="zh-CN" b="0" dirty="0">
                <a:sym typeface="Consolas" panose="020B0609020204030204" pitchFamily="49" charset="0"/>
              </a:rPr>
              <a:t>while</a:t>
            </a:r>
            <a:r>
              <a:rPr kumimoji="1" lang="zh-CN" altLang="en-US" b="0" dirty="0">
                <a:sym typeface="Consolas" panose="020B0609020204030204" pitchFamily="49" charset="0"/>
              </a:rPr>
              <a:t>循环的格式，执行流程是怎么样的？</a:t>
            </a:r>
            <a:endParaRPr kumimoji="1" lang="en-US" altLang="zh-CN" b="0" dirty="0">
              <a:sym typeface="Consolas" panose="020B0609020204030204" pitchFamily="49" charset="0"/>
            </a:endParaRPr>
          </a:p>
          <a:p>
            <a:endParaRPr kumimoji="1" lang="en-US" altLang="zh-CN" b="0" dirty="0">
              <a:sym typeface="Consolas" panose="020B0609020204030204" pitchFamily="49" charset="0"/>
            </a:endParaRPr>
          </a:p>
          <a:p>
            <a:endParaRPr kumimoji="1" lang="en-US" altLang="zh-CN" b="0" dirty="0">
              <a:sym typeface="Consolas" panose="020B0609020204030204" pitchFamily="49" charset="0"/>
            </a:endParaRPr>
          </a:p>
          <a:p>
            <a:endParaRPr kumimoji="1" lang="en-US" altLang="zh-CN" b="0" dirty="0">
              <a:sym typeface="Consolas" panose="020B0609020204030204" pitchFamily="49" charset="0"/>
            </a:endParaRPr>
          </a:p>
          <a:p>
            <a:endParaRPr kumimoji="1" lang="en-US" altLang="zh-CN" b="0" dirty="0">
              <a:sym typeface="Consolas" panose="020B0609020204030204" pitchFamily="49" charset="0"/>
            </a:endParaRPr>
          </a:p>
          <a:p>
            <a:endParaRPr kumimoji="1" lang="en-US" altLang="zh-CN" b="0" dirty="0">
              <a:sym typeface="Consolas" panose="020B0609020204030204" pitchFamily="49" charset="0"/>
            </a:endParaRPr>
          </a:p>
          <a:p>
            <a:endParaRPr kumimoji="1" lang="en-US" altLang="zh-CN" b="0" dirty="0">
              <a:sym typeface="Consolas" panose="020B0609020204030204" pitchFamily="49" charset="0"/>
            </a:endParaRPr>
          </a:p>
          <a:p>
            <a:endParaRPr kumimoji="1" lang="en-US" altLang="zh-CN" b="0" dirty="0">
              <a:sym typeface="Consolas" panose="020B0609020204030204" pitchFamily="49" charset="0"/>
            </a:endParaRPr>
          </a:p>
          <a:p>
            <a:r>
              <a:rPr kumimoji="1" lang="en-US" altLang="zh-CN" b="0" dirty="0">
                <a:sym typeface="Consolas" panose="020B0609020204030204" pitchFamily="49" charset="0"/>
              </a:rPr>
              <a:t>2</a:t>
            </a:r>
            <a:r>
              <a:rPr kumimoji="1" lang="zh-CN" altLang="en-US" b="0" dirty="0">
                <a:sym typeface="Consolas" panose="020B0609020204030204" pitchFamily="49" charset="0"/>
              </a:rPr>
              <a:t>、</a:t>
            </a:r>
            <a:r>
              <a:rPr kumimoji="1" lang="en-US" altLang="zh-CN" b="0" dirty="0">
                <a:sym typeface="Consolas" panose="020B0609020204030204" pitchFamily="49" charset="0"/>
              </a:rPr>
              <a:t>while</a:t>
            </a:r>
            <a:r>
              <a:rPr kumimoji="1" lang="zh-CN" altLang="en-US" b="0" dirty="0">
                <a:sym typeface="Consolas" panose="020B0609020204030204" pitchFamily="49" charset="0"/>
              </a:rPr>
              <a:t>和</a:t>
            </a:r>
            <a:r>
              <a:rPr kumimoji="1" lang="en-US" altLang="zh-CN" b="0" dirty="0">
                <a:sym typeface="Consolas" panose="020B0609020204030204" pitchFamily="49" charset="0"/>
              </a:rPr>
              <a:t>for</a:t>
            </a:r>
            <a:r>
              <a:rPr kumimoji="1" lang="zh-CN" altLang="en-US" b="0" dirty="0">
                <a:sym typeface="Consolas" panose="020B0609020204030204" pitchFamily="49" charset="0"/>
              </a:rPr>
              <a:t>有什么区别？什么时候用</a:t>
            </a:r>
            <a:r>
              <a:rPr kumimoji="1" lang="en-US" altLang="zh-CN" b="0" dirty="0">
                <a:sym typeface="Consolas" panose="020B0609020204030204" pitchFamily="49" charset="0"/>
              </a:rPr>
              <a:t>for</a:t>
            </a:r>
            <a:r>
              <a:rPr kumimoji="1" lang="zh-CN" altLang="en-US" b="0" dirty="0">
                <a:sym typeface="Consolas" panose="020B0609020204030204" pitchFamily="49" charset="0"/>
              </a:rPr>
              <a:t>，什么时候用</a:t>
            </a:r>
            <a:r>
              <a:rPr kumimoji="1" lang="en-US" altLang="zh-CN" b="0" dirty="0">
                <a:sym typeface="Consolas" panose="020B0609020204030204" pitchFamily="49" charset="0"/>
              </a:rPr>
              <a:t>while</a:t>
            </a:r>
            <a:r>
              <a:rPr kumimoji="1" lang="zh-CN" altLang="en-US" b="0" dirty="0">
                <a:sym typeface="Consolas" panose="020B0609020204030204" pitchFamily="49" charset="0"/>
              </a:rPr>
              <a:t>？</a:t>
            </a:r>
            <a:endParaRPr kumimoji="1" lang="en-US" altLang="zh-CN" b="0" dirty="0">
              <a:sym typeface="Consolas" panose="020B0609020204030204" pitchFamily="49" charset="0"/>
            </a:endParaRPr>
          </a:p>
          <a:p>
            <a:pPr marL="1085822" lvl="2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功能上是完全一样的，</a:t>
            </a:r>
            <a:r>
              <a:rPr kumimoji="1"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for</a:t>
            </a: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能解决的</a:t>
            </a:r>
            <a:r>
              <a:rPr kumimoji="1"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while</a:t>
            </a: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也能解决，反之亦然。</a:t>
            </a:r>
            <a:endParaRPr kumimoji="1"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1085822" lvl="2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使用规范：知道循环几次：使用</a:t>
            </a:r>
            <a:r>
              <a:rPr kumimoji="1"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for</a:t>
            </a: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；不知道循环几次建议使用：</a:t>
            </a:r>
            <a:r>
              <a:rPr kumimoji="1"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while</a:t>
            </a: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。</a:t>
            </a:r>
            <a:endParaRPr kumimoji="1"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b="0" dirty="0">
              <a:sym typeface="Consolas" panose="020B0609020204030204" pitchFamily="49" charset="0"/>
            </a:endParaRPr>
          </a:p>
          <a:p>
            <a:endParaRPr kumimoji="1" lang="zh-CN" altLang="en-US" b="0" dirty="0">
              <a:sym typeface="Consolas" panose="020B0609020204030204" pitchFamily="49" charset="0"/>
            </a:endParaRPr>
          </a:p>
          <a:p>
            <a:pPr lvl="1"/>
            <a:endParaRPr kumimoji="1" lang="zh-CN" altLang="en-US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lvl="1"/>
            <a:endParaRPr kumimoji="1" lang="zh-CN" altLang="en-US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A1FE4AE2-CABB-C2E8-06C4-DA26E65644B2}"/>
              </a:ext>
            </a:extLst>
          </p:cNvPr>
          <p:cNvSpPr txBox="1"/>
          <p:nvPr/>
        </p:nvSpPr>
        <p:spPr>
          <a:xfrm>
            <a:off x="4541148" y="1928921"/>
            <a:ext cx="1796899" cy="1677960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初始化语句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;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1400" dirty="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while</a:t>
            </a:r>
            <a:r>
              <a:rPr lang="zh-CN" altLang="zh-CN" sz="1400" b="1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(</a:t>
            </a:r>
            <a:r>
              <a:rPr lang="zh-CN" altLang="en-US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循环条件</a:t>
            </a:r>
            <a:r>
              <a:rPr lang="zh-CN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) {</a:t>
            </a:r>
            <a:br>
              <a:rPr lang="zh-CN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</a:br>
            <a:r>
              <a:rPr lang="en-US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  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循环体语句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;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   迭代语句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;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}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CA723AF8-62A5-4147-2DA7-197E7B964F23}"/>
              </a:ext>
            </a:extLst>
          </p:cNvPr>
          <p:cNvSpPr txBox="1"/>
          <p:nvPr/>
        </p:nvSpPr>
        <p:spPr>
          <a:xfrm>
            <a:off x="6762770" y="1933346"/>
            <a:ext cx="4003842" cy="1673535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int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i = 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0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while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(i &lt; 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3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)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.println(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"Hello World"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   i++;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}</a:t>
            </a:r>
            <a:endParaRPr lang="zh-CN" altLang="zh-CN" sz="32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928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06822" y="1093939"/>
            <a:ext cx="5973761" cy="4256405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分支结构</a:t>
            </a:r>
            <a:endParaRPr lang="en-US" altLang="zh-CN" sz="1600" b="1" dirty="0">
              <a:solidFill>
                <a:schemeClr val="tx1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循环结构</a:t>
            </a:r>
            <a:endParaRPr kumimoji="1" lang="en-US" altLang="zh-CN" b="1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for</a:t>
            </a:r>
            <a:r>
              <a:rPr kumimoji="1"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循环</a:t>
            </a:r>
            <a:endParaRPr kumimoji="1"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for</a:t>
            </a:r>
            <a:r>
              <a:rPr kumimoji="1" lang="zh-CN" alt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循环案例</a:t>
            </a:r>
            <a:endParaRPr kumimoji="1" lang="en-US" altLang="zh-CN" sz="1400" b="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while</a:t>
            </a:r>
            <a:r>
              <a:rPr kumimoji="1"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循环</a:t>
            </a:r>
            <a:endParaRPr kumimoji="1"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while</a:t>
            </a:r>
            <a:r>
              <a:rPr kumimoji="1" lang="zh-CN" altLang="en-US" sz="1400" b="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循环案例</a:t>
            </a:r>
            <a:endParaRPr kumimoji="1" lang="en-US" altLang="zh-CN" sz="1400" b="0" dirty="0">
              <a:solidFill>
                <a:srgbClr val="C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do-while</a:t>
            </a:r>
            <a:r>
              <a:rPr kumimoji="1" lang="zh-CN" altLang="en-US" sz="1400" b="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循环</a:t>
            </a:r>
            <a:endParaRPr kumimoji="1" lang="en-US" altLang="zh-CN" sz="1400" b="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400" b="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死循环</a:t>
            </a:r>
            <a:endParaRPr kumimoji="1" lang="en-US" altLang="zh-CN" sz="1400" b="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400" b="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循环嵌套</a:t>
            </a:r>
            <a:endParaRPr kumimoji="1" lang="en-US" altLang="zh-CN" sz="1400" b="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跳转关键字：</a:t>
            </a:r>
            <a:r>
              <a:rPr kumimoji="1" lang="en-US" altLang="zh-CN" b="1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break</a:t>
            </a:r>
            <a:r>
              <a:rPr kumimoji="1" lang="zh-CN" altLang="en-US" b="1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、</a:t>
            </a:r>
            <a:r>
              <a:rPr kumimoji="1" lang="en-US" altLang="zh-CN" b="1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continue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案例技术：随机数</a:t>
            </a:r>
            <a:r>
              <a:rPr kumimoji="1" lang="en-US" altLang="zh-CN" b="1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Random</a:t>
            </a:r>
            <a:r>
              <a:rPr kumimoji="1" lang="zh-CN" altLang="en-US" b="1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类</a:t>
            </a:r>
            <a:endParaRPr kumimoji="1" lang="en-US" altLang="zh-CN" b="1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2066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3165721-AE0C-4849-B485-D71B6B4898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纸张折叠成珠穆朗玛峰的高度</a:t>
            </a:r>
          </a:p>
        </p:txBody>
      </p:sp>
      <p:sp>
        <p:nvSpPr>
          <p:cNvPr id="23" name="文本占位符 19">
            <a:extLst>
              <a:ext uri="{FF2B5EF4-FFF2-40B4-BE49-F238E27FC236}">
                <a16:creationId xmlns:a16="http://schemas.microsoft.com/office/drawing/2014/main" id="{2A0C0DB2-81EA-4982-A834-2AE8EDA58A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54682" y="1533350"/>
            <a:ext cx="8274559" cy="421957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sz="1800" b="1" dirty="0">
                <a:sym typeface="Consolas" panose="020B0609020204030204" pitchFamily="49" charset="0"/>
              </a:rPr>
              <a:t>需求：</a:t>
            </a:r>
            <a:r>
              <a:rPr lang="zh-CN" altLang="en-US" dirty="0">
                <a:sym typeface="Consolas" panose="020B0609020204030204" pitchFamily="49" charset="0"/>
              </a:rPr>
              <a:t>世界最高山峰珠穆朗玛峰高度是：</a:t>
            </a:r>
            <a:r>
              <a:rPr lang="en-US" altLang="zh-CN" dirty="0">
                <a:sym typeface="Consolas" panose="020B0609020204030204" pitchFamily="49" charset="0"/>
              </a:rPr>
              <a:t>8848.86</a:t>
            </a:r>
            <a:r>
              <a:rPr lang="zh-CN" altLang="en-US" dirty="0">
                <a:sym typeface="Consolas" panose="020B0609020204030204" pitchFamily="49" charset="0"/>
              </a:rPr>
              <a:t>米</a:t>
            </a:r>
            <a:r>
              <a:rPr lang="en-US" altLang="zh-CN" dirty="0">
                <a:sym typeface="Consolas" panose="020B0609020204030204" pitchFamily="49" charset="0"/>
              </a:rPr>
              <a:t>=8848860</a:t>
            </a:r>
            <a:r>
              <a:rPr lang="zh-CN" altLang="en-US" dirty="0">
                <a:sym typeface="Consolas" panose="020B0609020204030204" pitchFamily="49" charset="0"/>
              </a:rPr>
              <a:t>毫米，假如我有一张足够大的纸，它的厚度是</a:t>
            </a:r>
            <a:r>
              <a:rPr lang="en-US" altLang="zh-CN" dirty="0">
                <a:sym typeface="Consolas" panose="020B0609020204030204" pitchFamily="49" charset="0"/>
              </a:rPr>
              <a:t>0.1</a:t>
            </a:r>
            <a:r>
              <a:rPr lang="zh-CN" altLang="en-US" dirty="0">
                <a:sym typeface="Consolas" panose="020B0609020204030204" pitchFamily="49" charset="0"/>
              </a:rPr>
              <a:t>毫米。请问：该纸张折叠多少次，可以折成珠穆朗玛峰的高度？</a:t>
            </a:r>
            <a:endParaRPr lang="en-US" altLang="zh-CN" b="1" dirty="0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endParaRPr lang="en-US" altLang="zh-CN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C1099E8D-9797-4A4A-9243-A73858ED2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25" y="1798291"/>
            <a:ext cx="2903196" cy="2789207"/>
          </a:xfrm>
          <a:prstGeom prst="rect">
            <a:avLst/>
          </a:prstGeom>
        </p:spPr>
      </p:pic>
      <p:sp>
        <p:nvSpPr>
          <p:cNvPr id="5" name="文本占位符 19">
            <a:extLst>
              <a:ext uri="{FF2B5EF4-FFF2-40B4-BE49-F238E27FC236}">
                <a16:creationId xmlns:a16="http://schemas.microsoft.com/office/drawing/2014/main" id="{71FB7430-064B-53BF-2B5F-49C6B371F9F8}"/>
              </a:ext>
            </a:extLst>
          </p:cNvPr>
          <p:cNvSpPr txBox="1">
            <a:spLocks/>
          </p:cNvSpPr>
          <p:nvPr/>
        </p:nvSpPr>
        <p:spPr>
          <a:xfrm>
            <a:off x="3654681" y="2638425"/>
            <a:ext cx="8148435" cy="421957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b="1" dirty="0">
                <a:latin typeface="Consolas" panose="020B0609020204030204" pitchFamily="49" charset="0"/>
                <a:sym typeface="Consolas" panose="020B0609020204030204" pitchFamily="49" charset="0"/>
              </a:rPr>
              <a:t>分析</a:t>
            </a:r>
            <a:endParaRPr lang="en-US" altLang="zh-CN" sz="1800" b="1" dirty="0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定义变量存储珠穆朗玛峰的高度、纸张的高度。</a:t>
            </a:r>
            <a:endParaRPr lang="en-US" altLang="zh-CN" dirty="0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endParaRPr lang="en-US" altLang="zh-CN" dirty="0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endParaRPr lang="en-US" altLang="zh-CN" dirty="0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使用</a:t>
            </a:r>
            <a:r>
              <a:rPr lang="en-US" altLang="zh-CN" dirty="0">
                <a:latin typeface="Consolas" panose="020B0609020204030204" pitchFamily="49" charset="0"/>
                <a:sym typeface="Consolas" panose="020B0609020204030204" pitchFamily="49" charset="0"/>
              </a:rPr>
              <a:t>while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循环来控制纸张折叠，循环条件是（纸张厚度</a:t>
            </a:r>
            <a:r>
              <a:rPr lang="en-US" altLang="zh-CN" dirty="0">
                <a:latin typeface="Consolas" panose="020B0609020204030204" pitchFamily="49" charset="0"/>
                <a:sym typeface="Consolas" panose="020B0609020204030204" pitchFamily="49" charset="0"/>
              </a:rPr>
              <a:t>&lt;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山峰高度），循环每执行一次，就表示纸张折叠一次，并把纸张厚度变为原来两倍。</a:t>
            </a:r>
            <a:endParaRPr lang="en-US" altLang="zh-CN" dirty="0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循环外定义计数变量</a:t>
            </a:r>
            <a:r>
              <a:rPr lang="en-US" altLang="zh-CN" dirty="0">
                <a:latin typeface="Consolas" panose="020B0609020204030204" pitchFamily="49" charset="0"/>
                <a:sym typeface="Consolas" panose="020B0609020204030204" pitchFamily="49" charset="0"/>
              </a:rPr>
              <a:t>count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，循环每折叠一次纸张，让</a:t>
            </a:r>
            <a:r>
              <a:rPr lang="en-US" altLang="zh-CN" dirty="0">
                <a:latin typeface="Consolas" panose="020B0609020204030204" pitchFamily="49" charset="0"/>
                <a:sym typeface="Consolas" panose="020B0609020204030204" pitchFamily="49" charset="0"/>
              </a:rPr>
              <a:t>count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变量</a:t>
            </a:r>
            <a:r>
              <a:rPr lang="en-US" altLang="zh-CN" dirty="0">
                <a:latin typeface="Consolas" panose="020B0609020204030204" pitchFamily="49" charset="0"/>
                <a:sym typeface="Consolas" panose="020B0609020204030204" pitchFamily="49" charset="0"/>
              </a:rPr>
              <a:t>+1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；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BB2A141-87F3-49B4-7102-D539073A072F}"/>
              </a:ext>
            </a:extLst>
          </p:cNvPr>
          <p:cNvSpPr txBox="1"/>
          <p:nvPr/>
        </p:nvSpPr>
        <p:spPr>
          <a:xfrm>
            <a:off x="3760988" y="3788710"/>
            <a:ext cx="4342487" cy="707438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double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peakHeight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8848860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; 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// 山峰高度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double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paperThickness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0.1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; 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// 纸张厚度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CBC8E87-9FEE-8D4D-E172-08DCD38A5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0988" y="3346285"/>
            <a:ext cx="7251278" cy="44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388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FB12AE52-9676-AE5F-CAC0-BB8D9E134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30" y="2141794"/>
            <a:ext cx="3377397" cy="2924429"/>
          </a:xfrm>
          <a:prstGeom prst="rect">
            <a:avLst/>
          </a:prstGeom>
        </p:spPr>
      </p:pic>
      <p:sp>
        <p:nvSpPr>
          <p:cNvPr id="9" name="文本占位符 3">
            <a:extLst>
              <a:ext uri="{FF2B5EF4-FFF2-40B4-BE49-F238E27FC236}">
                <a16:creationId xmlns:a16="http://schemas.microsoft.com/office/drawing/2014/main" id="{7FE173AC-0B13-3CC6-A412-C9D288275F9C}"/>
              </a:ext>
            </a:extLst>
          </p:cNvPr>
          <p:cNvSpPr txBox="1">
            <a:spLocks/>
          </p:cNvSpPr>
          <p:nvPr/>
        </p:nvSpPr>
        <p:spPr>
          <a:xfrm>
            <a:off x="3083858" y="1386582"/>
            <a:ext cx="8650941" cy="4084835"/>
          </a:xfrm>
          <a:prstGeom prst="rect">
            <a:avLst/>
          </a:prstGeom>
        </p:spPr>
        <p:txBody>
          <a:bodyPr/>
          <a:lstStyle>
            <a:lvl1pPr marL="457189" indent="-45718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kumimoji="1" lang="en-US" altLang="zh-CN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7E49D40-40F4-7C6F-8FD2-35E2A4BE8C8A}"/>
              </a:ext>
            </a:extLst>
          </p:cNvPr>
          <p:cNvSpPr txBox="1"/>
          <p:nvPr/>
        </p:nvSpPr>
        <p:spPr>
          <a:xfrm>
            <a:off x="3568905" y="1014550"/>
            <a:ext cx="8406654" cy="51789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250000"/>
              </a:lnSpc>
              <a:buNone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1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、本案例是如何解决的？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800100" lvl="1" indent="-34290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 定义变量存储珠穆朗玛峰的高度、纸张的厚度。</a:t>
            </a:r>
            <a:endParaRPr lang="en-US" altLang="zh-CN" sz="14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800100" lvl="1" indent="-34290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 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使用</a:t>
            </a: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while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循环来控制纸张折叠，循环条件是（纸张厚度</a:t>
            </a: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&lt;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山峰高度）</a:t>
            </a:r>
            <a:endParaRPr lang="en-US" altLang="zh-CN" sz="14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800100" lvl="1" indent="-34290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 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循环每执行一次，就表示纸张折叠一次，并把纸张厚度变为原来两倍。</a:t>
            </a:r>
            <a:endParaRPr lang="en-US" altLang="zh-CN" sz="14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800100" lvl="1" indent="-34290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 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循环外定义计数变量</a:t>
            </a: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count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，循环每折叠一次纸张，让</a:t>
            </a: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count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变量</a:t>
            </a: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+1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；</a:t>
            </a:r>
            <a:endParaRPr lang="en-US" altLang="zh-CN" sz="14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lvl="1">
              <a:lnSpc>
                <a:spcPct val="200000"/>
              </a:lnSpc>
            </a:pPr>
            <a:endParaRPr lang="zh-CN" altLang="en-US" sz="14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2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、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for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和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while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使用总结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800100" lvl="1" indent="-34290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其实</a:t>
            </a: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while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能做的</a:t>
            </a: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for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都能实现</a:t>
            </a: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,for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能做的</a:t>
            </a: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while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也都能实现，功能上无区别。</a:t>
            </a:r>
            <a:endParaRPr lang="en-US" altLang="zh-CN" sz="14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800100" lvl="1" indent="-34290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使用规范：如果一开始不知道循环次数的情况下，建议使用while循环解决更专业。一开始就知道循环几次的情况下，使用</a:t>
            </a: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for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循环来解决更专业。</a:t>
            </a:r>
          </a:p>
        </p:txBody>
      </p:sp>
    </p:spTree>
    <p:extLst>
      <p:ext uri="{BB962C8B-B14F-4D97-AF65-F5344CB8AC3E}">
        <p14:creationId xmlns:p14="http://schemas.microsoft.com/office/powerpoint/2010/main" val="112422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78384" y="1054183"/>
            <a:ext cx="5973761" cy="4256405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分支结构</a:t>
            </a:r>
            <a:endParaRPr lang="en-US" altLang="zh-CN" sz="1600" b="1" dirty="0">
              <a:solidFill>
                <a:schemeClr val="tx1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循环结构</a:t>
            </a:r>
            <a:endParaRPr kumimoji="1" lang="en-US" altLang="zh-CN" b="1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for</a:t>
            </a:r>
            <a:r>
              <a:rPr kumimoji="1"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循环</a:t>
            </a:r>
            <a:endParaRPr kumimoji="1"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for</a:t>
            </a:r>
            <a:r>
              <a:rPr kumimoji="1" lang="zh-CN" alt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循环案例</a:t>
            </a:r>
            <a:endParaRPr kumimoji="1" lang="en-US" altLang="zh-CN" sz="1400" b="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while</a:t>
            </a:r>
            <a:r>
              <a:rPr kumimoji="1" lang="zh-CN" alt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循环</a:t>
            </a:r>
            <a:endParaRPr kumimoji="1" lang="en-US" altLang="zh-CN" sz="1400" b="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while</a:t>
            </a:r>
            <a:r>
              <a:rPr kumimoji="1" lang="zh-CN" alt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循环案例</a:t>
            </a:r>
            <a:endParaRPr kumimoji="1" lang="en-US" altLang="zh-CN" sz="1400" b="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do-while</a:t>
            </a:r>
            <a:r>
              <a:rPr kumimoji="1" lang="zh-CN" altLang="en-US" sz="1400" b="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循环、三种循环小结</a:t>
            </a:r>
            <a:endParaRPr kumimoji="1" lang="en-US" altLang="zh-CN" sz="1400" b="0" dirty="0">
              <a:solidFill>
                <a:srgbClr val="C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死循环</a:t>
            </a:r>
            <a:endParaRPr kumimoji="1" lang="en-US" altLang="zh-CN" sz="1400" b="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循环嵌套</a:t>
            </a:r>
            <a:endParaRPr kumimoji="1" lang="en-US" altLang="zh-CN" sz="1400" b="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跳转关键字：</a:t>
            </a:r>
            <a:r>
              <a:rPr kumimoji="1" lang="en-US" altLang="zh-CN" b="1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break</a:t>
            </a:r>
            <a:r>
              <a:rPr kumimoji="1" lang="zh-CN" altLang="en-US" b="1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、</a:t>
            </a:r>
            <a:r>
              <a:rPr kumimoji="1" lang="en-US" altLang="zh-CN" b="1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continue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案例技术：随机数</a:t>
            </a:r>
            <a:r>
              <a:rPr kumimoji="1" lang="en-US" altLang="zh-CN" b="1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Random</a:t>
            </a:r>
            <a:r>
              <a:rPr kumimoji="1" lang="zh-CN" altLang="en-US" b="1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类</a:t>
            </a:r>
            <a:endParaRPr kumimoji="1" lang="en-US" altLang="zh-CN" b="1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5593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占位符 3">
            <a:extLst>
              <a:ext uri="{FF2B5EF4-FFF2-40B4-BE49-F238E27FC236}">
                <a16:creationId xmlns:a16="http://schemas.microsoft.com/office/drawing/2014/main" id="{57B70709-3842-4151-86BD-E249E98D2F55}"/>
              </a:ext>
            </a:extLst>
          </p:cNvPr>
          <p:cNvSpPr txBox="1">
            <a:spLocks/>
          </p:cNvSpPr>
          <p:nvPr/>
        </p:nvSpPr>
        <p:spPr>
          <a:xfrm>
            <a:off x="713041" y="986819"/>
            <a:ext cx="1949477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en-US" altLang="zh-CN" dirty="0">
                <a:latin typeface="Consolas" panose="020B0609020204030204" pitchFamily="49" charset="0"/>
                <a:sym typeface="Consolas" panose="020B0609020204030204" pitchFamily="49" charset="0"/>
              </a:rPr>
              <a:t>do-while</a:t>
            </a:r>
            <a:r>
              <a:rPr kumimoji="1"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循环</a:t>
            </a:r>
          </a:p>
        </p:txBody>
      </p:sp>
      <p:sp>
        <p:nvSpPr>
          <p:cNvPr id="38" name="TextBox 3">
            <a:extLst>
              <a:ext uri="{FF2B5EF4-FFF2-40B4-BE49-F238E27FC236}">
                <a16:creationId xmlns:a16="http://schemas.microsoft.com/office/drawing/2014/main" id="{3850ADF7-8FDC-4962-AFB0-4F1E8B661D4D}"/>
              </a:ext>
            </a:extLst>
          </p:cNvPr>
          <p:cNvSpPr txBox="1"/>
          <p:nvPr/>
        </p:nvSpPr>
        <p:spPr>
          <a:xfrm>
            <a:off x="782380" y="1708955"/>
            <a:ext cx="4040592" cy="1446999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初始化语句</a:t>
            </a:r>
            <a:r>
              <a:rPr lang="en-US" altLang="zh-CN" sz="12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;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do</a:t>
            </a:r>
            <a:r>
              <a:rPr lang="en-US" altLang="zh-CN" sz="12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{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   </a:t>
            </a:r>
            <a:r>
              <a:rPr lang="zh-CN" altLang="en-US" sz="12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循环体语句</a:t>
            </a:r>
            <a:r>
              <a:rPr lang="en-US" altLang="zh-CN" sz="12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;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   迭代语句</a:t>
            </a:r>
            <a:r>
              <a:rPr lang="en-US" altLang="zh-CN" sz="12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;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} </a:t>
            </a:r>
            <a:r>
              <a:rPr lang="en-US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while </a:t>
            </a:r>
            <a:r>
              <a:rPr lang="en-US" altLang="zh-CN" sz="12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(</a:t>
            </a:r>
            <a:r>
              <a:rPr lang="zh-CN" altLang="en-US" sz="12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循环条件</a:t>
            </a:r>
            <a:r>
              <a:rPr lang="en-US" altLang="zh-CN" sz="12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);</a:t>
            </a:r>
          </a:p>
        </p:txBody>
      </p:sp>
      <p:sp>
        <p:nvSpPr>
          <p:cNvPr id="39" name="TextBox 3">
            <a:extLst>
              <a:ext uri="{FF2B5EF4-FFF2-40B4-BE49-F238E27FC236}">
                <a16:creationId xmlns:a16="http://schemas.microsoft.com/office/drawing/2014/main" id="{D0FD7125-36CD-4121-921C-14E0872FA347}"/>
              </a:ext>
            </a:extLst>
          </p:cNvPr>
          <p:cNvSpPr txBox="1"/>
          <p:nvPr/>
        </p:nvSpPr>
        <p:spPr>
          <a:xfrm>
            <a:off x="769610" y="3356418"/>
            <a:ext cx="4062603" cy="1443152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int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i = </a:t>
            </a:r>
            <a:r>
              <a:rPr lang="zh-CN" altLang="zh-CN" sz="1200" dirty="0">
                <a:solidFill>
                  <a:srgbClr val="1750EB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0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</a:br>
            <a:r>
              <a:rPr lang="en-US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do</a:t>
            </a: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{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   </a:t>
            </a:r>
            <a:r>
              <a:rPr lang="en-US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System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.</a:t>
            </a:r>
            <a:r>
              <a:rPr lang="zh-CN" altLang="zh-CN" sz="1200" i="1" dirty="0">
                <a:solidFill>
                  <a:srgbClr val="871094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out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.println(</a:t>
            </a:r>
            <a:r>
              <a:rPr lang="en-US" altLang="zh-CN" sz="1200" dirty="0">
                <a:solidFill>
                  <a:srgbClr val="067D17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“</a:t>
            </a:r>
            <a:r>
              <a:rPr lang="zh-CN" altLang="zh-CN" sz="1200" dirty="0">
                <a:solidFill>
                  <a:srgbClr val="067D17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Hello World</a:t>
            </a:r>
            <a:r>
              <a:rPr lang="zh-CN" altLang="en-US" sz="1200" dirty="0">
                <a:solidFill>
                  <a:srgbClr val="067D17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！</a:t>
            </a:r>
            <a:r>
              <a:rPr lang="zh-CN" altLang="zh-CN" sz="1200" dirty="0">
                <a:solidFill>
                  <a:srgbClr val="067D17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"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);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   </a:t>
            </a:r>
            <a:r>
              <a:rPr lang="en-US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 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i++;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}</a:t>
            </a:r>
            <a:r>
              <a:rPr lang="en-US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while</a:t>
            </a:r>
            <a:r>
              <a:rPr lang="en-US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( </a:t>
            </a:r>
            <a:r>
              <a:rPr lang="en-US" altLang="zh-CN" sz="1200" dirty="0" err="1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&lt; 3);</a:t>
            </a:r>
            <a:endParaRPr lang="zh-CN" altLang="zh-CN" sz="28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E18EB1F-0F60-4FD0-9671-9D6700F22805}"/>
              </a:ext>
            </a:extLst>
          </p:cNvPr>
          <p:cNvSpPr/>
          <p:nvPr/>
        </p:nvSpPr>
        <p:spPr bwMode="auto">
          <a:xfrm>
            <a:off x="6569527" y="2731516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dirty="0">
                <a:solidFill>
                  <a:schemeClr val="bg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条件判断语句</a:t>
            </a:r>
          </a:p>
        </p:txBody>
      </p:sp>
      <p:sp>
        <p:nvSpPr>
          <p:cNvPr id="42" name="TextBox 28">
            <a:extLst>
              <a:ext uri="{FF2B5EF4-FFF2-40B4-BE49-F238E27FC236}">
                <a16:creationId xmlns:a16="http://schemas.microsoft.com/office/drawing/2014/main" id="{86F6F549-4948-4D01-9DC0-8238ED223E02}"/>
              </a:ext>
            </a:extLst>
          </p:cNvPr>
          <p:cNvSpPr txBox="1"/>
          <p:nvPr/>
        </p:nvSpPr>
        <p:spPr bwMode="auto">
          <a:xfrm>
            <a:off x="6908369" y="3639820"/>
            <a:ext cx="802217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B6020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true</a:t>
            </a:r>
            <a:endParaRPr lang="zh-CN" altLang="en-US" sz="1400" b="1" dirty="0">
              <a:solidFill>
                <a:srgbClr val="B60206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43" name="TextBox 39">
            <a:extLst>
              <a:ext uri="{FF2B5EF4-FFF2-40B4-BE49-F238E27FC236}">
                <a16:creationId xmlns:a16="http://schemas.microsoft.com/office/drawing/2014/main" id="{7B36DBC7-9E46-4CF4-9C3A-67024D0087FE}"/>
              </a:ext>
            </a:extLst>
          </p:cNvPr>
          <p:cNvSpPr txBox="1"/>
          <p:nvPr/>
        </p:nvSpPr>
        <p:spPr bwMode="auto">
          <a:xfrm>
            <a:off x="6600454" y="4497991"/>
            <a:ext cx="802216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B6020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false</a:t>
            </a:r>
            <a:endParaRPr lang="zh-CN" altLang="en-US" sz="1400" b="1" dirty="0">
              <a:solidFill>
                <a:srgbClr val="B60206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44" name="TextBox 20">
            <a:extLst>
              <a:ext uri="{FF2B5EF4-FFF2-40B4-BE49-F238E27FC236}">
                <a16:creationId xmlns:a16="http://schemas.microsoft.com/office/drawing/2014/main" id="{78B8ECDD-0850-4DEF-831F-0AE07EB6D64D}"/>
              </a:ext>
            </a:extLst>
          </p:cNvPr>
          <p:cNvSpPr txBox="1"/>
          <p:nvPr/>
        </p:nvSpPr>
        <p:spPr bwMode="auto">
          <a:xfrm>
            <a:off x="6652253" y="1790922"/>
            <a:ext cx="1058333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dirty="0">
                <a:solidFill>
                  <a:schemeClr val="bg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语句体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FD7C7244-07B6-4CFA-8539-28D1177679A2}"/>
              </a:ext>
            </a:extLst>
          </p:cNvPr>
          <p:cNvCxnSpPr/>
          <p:nvPr/>
        </p:nvCxnSpPr>
        <p:spPr bwMode="auto">
          <a:xfrm flipH="1">
            <a:off x="6403079" y="1848456"/>
            <a:ext cx="0" cy="402167"/>
          </a:xfrm>
          <a:prstGeom prst="straightConnector1">
            <a:avLst/>
          </a:prstGeom>
          <a:ln w="25400">
            <a:solidFill>
              <a:srgbClr val="AD2B2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流程图: 决策 45">
            <a:extLst>
              <a:ext uri="{FF2B5EF4-FFF2-40B4-BE49-F238E27FC236}">
                <a16:creationId xmlns:a16="http://schemas.microsoft.com/office/drawing/2014/main" id="{071D0AF0-94CA-4A20-9970-E5A4F8A84519}"/>
              </a:ext>
            </a:extLst>
          </p:cNvPr>
          <p:cNvSpPr/>
          <p:nvPr/>
        </p:nvSpPr>
        <p:spPr bwMode="auto">
          <a:xfrm>
            <a:off x="5598571" y="3814203"/>
            <a:ext cx="1617714" cy="683788"/>
          </a:xfrm>
          <a:prstGeom prst="flowChartDecisi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29544A2B-C3E4-4928-B58B-7A224764300F}"/>
              </a:ext>
            </a:extLst>
          </p:cNvPr>
          <p:cNvSpPr/>
          <p:nvPr/>
        </p:nvSpPr>
        <p:spPr bwMode="auto">
          <a:xfrm>
            <a:off x="5987904" y="3988321"/>
            <a:ext cx="8899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dirty="0">
                <a:solidFill>
                  <a:schemeClr val="bg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循环条件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998285B-7623-4A2E-9768-3263D2FE248E}"/>
              </a:ext>
            </a:extLst>
          </p:cNvPr>
          <p:cNvSpPr/>
          <p:nvPr/>
        </p:nvSpPr>
        <p:spPr bwMode="auto">
          <a:xfrm>
            <a:off x="5653640" y="2250623"/>
            <a:ext cx="1441449" cy="385233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49" name="TextBox 20">
            <a:extLst>
              <a:ext uri="{FF2B5EF4-FFF2-40B4-BE49-F238E27FC236}">
                <a16:creationId xmlns:a16="http://schemas.microsoft.com/office/drawing/2014/main" id="{05CBF190-0BA5-4C08-A93A-1B818730E81E}"/>
              </a:ext>
            </a:extLst>
          </p:cNvPr>
          <p:cNvSpPr txBox="1"/>
          <p:nvPr/>
        </p:nvSpPr>
        <p:spPr bwMode="auto">
          <a:xfrm>
            <a:off x="5840426" y="2280886"/>
            <a:ext cx="1159933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dirty="0">
                <a:solidFill>
                  <a:schemeClr val="bg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循环体语句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43C01553-0A34-491D-9C01-D93E8121B23F}"/>
              </a:ext>
            </a:extLst>
          </p:cNvPr>
          <p:cNvCxnSpPr/>
          <p:nvPr/>
        </p:nvCxnSpPr>
        <p:spPr bwMode="auto">
          <a:xfrm flipH="1">
            <a:off x="6403079" y="2635856"/>
            <a:ext cx="0" cy="402167"/>
          </a:xfrm>
          <a:prstGeom prst="straightConnector1">
            <a:avLst/>
          </a:prstGeom>
          <a:ln w="25400">
            <a:solidFill>
              <a:srgbClr val="AD2B2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58F57AA1-4DC7-4A79-8372-F6F131AE6A77}"/>
              </a:ext>
            </a:extLst>
          </p:cNvPr>
          <p:cNvSpPr/>
          <p:nvPr/>
        </p:nvSpPr>
        <p:spPr bwMode="auto">
          <a:xfrm>
            <a:off x="5645482" y="3029191"/>
            <a:ext cx="1441449" cy="385233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迭代语句</a:t>
            </a: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0E95F763-F0C5-4EFC-880F-EA711057071E}"/>
              </a:ext>
            </a:extLst>
          </p:cNvPr>
          <p:cNvCxnSpPr/>
          <p:nvPr/>
        </p:nvCxnSpPr>
        <p:spPr bwMode="auto">
          <a:xfrm flipH="1">
            <a:off x="6403079" y="3414424"/>
            <a:ext cx="0" cy="402167"/>
          </a:xfrm>
          <a:prstGeom prst="straightConnector1">
            <a:avLst/>
          </a:prstGeom>
          <a:ln w="25400">
            <a:solidFill>
              <a:srgbClr val="AD2B2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66F9B3AD-D848-4EB1-A892-DA66C15EF407}"/>
              </a:ext>
            </a:extLst>
          </p:cNvPr>
          <p:cNvCxnSpPr/>
          <p:nvPr/>
        </p:nvCxnSpPr>
        <p:spPr bwMode="auto">
          <a:xfrm flipH="1">
            <a:off x="6403079" y="4467828"/>
            <a:ext cx="0" cy="402167"/>
          </a:xfrm>
          <a:prstGeom prst="straightConnector1">
            <a:avLst/>
          </a:prstGeom>
          <a:ln w="25400">
            <a:solidFill>
              <a:srgbClr val="AD2B2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087551F4-0CA9-457E-A46D-855927D8FA5B}"/>
              </a:ext>
            </a:extLst>
          </p:cNvPr>
          <p:cNvCxnSpPr>
            <a:stCxn id="46" idx="3"/>
            <a:endCxn id="48" idx="3"/>
          </p:cNvCxnSpPr>
          <p:nvPr/>
        </p:nvCxnSpPr>
        <p:spPr>
          <a:xfrm flipH="1" flipV="1">
            <a:off x="7095089" y="2443240"/>
            <a:ext cx="121196" cy="1712857"/>
          </a:xfrm>
          <a:prstGeom prst="bentConnector3">
            <a:avLst>
              <a:gd name="adj1" fmla="val -774624"/>
            </a:avLst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73CD8F43-4A95-40D5-BCBB-607337EEFB9C}"/>
              </a:ext>
            </a:extLst>
          </p:cNvPr>
          <p:cNvSpPr/>
          <p:nvPr/>
        </p:nvSpPr>
        <p:spPr bwMode="auto">
          <a:xfrm>
            <a:off x="5630872" y="4875180"/>
            <a:ext cx="1442133" cy="385233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循环结束</a:t>
            </a:r>
          </a:p>
        </p:txBody>
      </p:sp>
      <p:sp>
        <p:nvSpPr>
          <p:cNvPr id="56" name="TextBox 22">
            <a:extLst>
              <a:ext uri="{FF2B5EF4-FFF2-40B4-BE49-F238E27FC236}">
                <a16:creationId xmlns:a16="http://schemas.microsoft.com/office/drawing/2014/main" id="{DEB54CF4-A41B-429F-8D05-1594A9821E72}"/>
              </a:ext>
            </a:extLst>
          </p:cNvPr>
          <p:cNvSpPr txBox="1"/>
          <p:nvPr/>
        </p:nvSpPr>
        <p:spPr bwMode="auto">
          <a:xfrm>
            <a:off x="5733154" y="1492674"/>
            <a:ext cx="1339849" cy="30777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1400" dirty="0">
                <a:solidFill>
                  <a:schemeClr val="bg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初始化语句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50BBB6E0-F831-4FE4-936B-65D1371D87FF}"/>
              </a:ext>
            </a:extLst>
          </p:cNvPr>
          <p:cNvSpPr txBox="1"/>
          <p:nvPr/>
        </p:nvSpPr>
        <p:spPr>
          <a:xfrm>
            <a:off x="650288" y="5029030"/>
            <a:ext cx="2603900" cy="1011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do-while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循环的特点：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先执行后判断。</a:t>
            </a:r>
            <a:endParaRPr kumimoji="1"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F94C620A-DEC7-5116-B6B7-7DFC1A671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5566" y="1823289"/>
            <a:ext cx="2419513" cy="3981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085A3A26-3904-CB8A-1354-A43EDE7D9618}"/>
              </a:ext>
            </a:extLst>
          </p:cNvPr>
          <p:cNvSpPr txBox="1"/>
          <p:nvPr/>
        </p:nvSpPr>
        <p:spPr>
          <a:xfrm>
            <a:off x="8811260" y="1073713"/>
            <a:ext cx="3183516" cy="5728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do-while</a:t>
            </a: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循环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应用场景示例</a:t>
            </a:r>
            <a:endParaRPr lang="en-US" altLang="zh-CN" sz="18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020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1" grpId="0"/>
      <p:bldP spid="42" grpId="0"/>
      <p:bldP spid="43" grpId="0"/>
      <p:bldP spid="44" grpId="0"/>
      <p:bldP spid="46" grpId="0" animBg="1"/>
      <p:bldP spid="47" grpId="0"/>
      <p:bldP spid="48" grpId="0" animBg="1"/>
      <p:bldP spid="49" grpId="0"/>
      <p:bldP spid="51" grpId="0" animBg="1"/>
      <p:bldP spid="55" grpId="0" animBg="1"/>
      <p:bldP spid="56" grpId="0" animBg="1"/>
      <p:bldP spid="57" grpId="0"/>
      <p:bldP spid="2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占位符 3">
            <a:extLst>
              <a:ext uri="{FF2B5EF4-FFF2-40B4-BE49-F238E27FC236}">
                <a16:creationId xmlns:a16="http://schemas.microsoft.com/office/drawing/2014/main" id="{57B70709-3842-4151-86BD-E249E98D2F55}"/>
              </a:ext>
            </a:extLst>
          </p:cNvPr>
          <p:cNvSpPr txBox="1">
            <a:spLocks/>
          </p:cNvSpPr>
          <p:nvPr/>
        </p:nvSpPr>
        <p:spPr>
          <a:xfrm>
            <a:off x="721200" y="112796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三种循环的区别小结</a:t>
            </a:r>
          </a:p>
        </p:txBody>
      </p:sp>
      <p:sp>
        <p:nvSpPr>
          <p:cNvPr id="24" name="TextBox 4">
            <a:extLst>
              <a:ext uri="{FF2B5EF4-FFF2-40B4-BE49-F238E27FC236}">
                <a16:creationId xmlns:a16="http://schemas.microsoft.com/office/drawing/2014/main" id="{8FAB1D8D-B3FD-4D31-94BD-BC404997A761}"/>
              </a:ext>
            </a:extLst>
          </p:cNvPr>
          <p:cNvSpPr txBox="1"/>
          <p:nvPr/>
        </p:nvSpPr>
        <p:spPr>
          <a:xfrm>
            <a:off x="710879" y="1639832"/>
            <a:ext cx="10759920" cy="4259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8288" lvl="4" indent="-268288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zh-CN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for</a:t>
            </a: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循环 和 </a:t>
            </a:r>
            <a:r>
              <a:rPr lang="en-US" altLang="zh-CN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while</a:t>
            </a: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循环（先判断后执行）</a:t>
            </a:r>
            <a:r>
              <a:rPr lang="en-US" altLang="zh-CN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; do...while </a:t>
            </a: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（先执行后判断）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25" name="TextBox 9">
            <a:extLst>
              <a:ext uri="{FF2B5EF4-FFF2-40B4-BE49-F238E27FC236}">
                <a16:creationId xmlns:a16="http://schemas.microsoft.com/office/drawing/2014/main" id="{7734BC54-ACBB-45BB-80D8-69AF54834B81}"/>
              </a:ext>
            </a:extLst>
          </p:cNvPr>
          <p:cNvSpPr txBox="1"/>
          <p:nvPr/>
        </p:nvSpPr>
        <p:spPr>
          <a:xfrm>
            <a:off x="721200" y="2322210"/>
            <a:ext cx="10749599" cy="1503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en-US" altLang="zh-CN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for</a:t>
            </a: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循环和</a:t>
            </a:r>
            <a:r>
              <a:rPr lang="en-US" altLang="zh-CN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while</a:t>
            </a: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循环的执行流程是一模一样的，功能上无区别，</a:t>
            </a:r>
            <a:r>
              <a:rPr lang="en-US" altLang="zh-CN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for</a:t>
            </a: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能做的</a:t>
            </a:r>
            <a:r>
              <a:rPr lang="en-US" altLang="zh-CN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while</a:t>
            </a: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也能做，反之亦然。</a:t>
            </a:r>
            <a:endParaRPr lang="en-US" altLang="zh-CN" sz="16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使用规范：如果已知循环次数建议使用</a:t>
            </a:r>
            <a:r>
              <a:rPr lang="en-US" altLang="zh-CN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for</a:t>
            </a: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循环，如果不清楚要循环多少次建议使用</a:t>
            </a:r>
            <a:r>
              <a:rPr lang="en-US" altLang="zh-CN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while</a:t>
            </a: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循环。</a:t>
            </a:r>
            <a:endParaRPr lang="en-US" altLang="zh-CN" sz="16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其他区别：</a:t>
            </a:r>
            <a:r>
              <a:rPr lang="en-US" altLang="zh-CN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for</a:t>
            </a: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循环中，控制循环的变量只在循环中使用。</a:t>
            </a:r>
            <a:r>
              <a:rPr lang="en-US" altLang="zh-CN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while</a:t>
            </a: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循环中，控制循环的变量在循环后还可以继续使用。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5FBD5F2B-7E43-48E1-AFD9-C4B732B4F21E}"/>
              </a:ext>
            </a:extLst>
          </p:cNvPr>
          <p:cNvSpPr txBox="1"/>
          <p:nvPr/>
        </p:nvSpPr>
        <p:spPr>
          <a:xfrm>
            <a:off x="5472133" y="4081806"/>
            <a:ext cx="3956050" cy="1724639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int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i = </a:t>
            </a:r>
            <a:r>
              <a:rPr lang="zh-CN" altLang="zh-CN" sz="1200" dirty="0">
                <a:solidFill>
                  <a:srgbClr val="1750EB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0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</a:b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while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(i &lt; </a:t>
            </a:r>
            <a:r>
              <a:rPr lang="zh-CN" altLang="zh-CN" sz="1200" dirty="0">
                <a:solidFill>
                  <a:srgbClr val="1750EB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3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) {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System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.</a:t>
            </a:r>
            <a:r>
              <a:rPr lang="zh-CN" altLang="zh-CN" sz="1200" i="1" dirty="0">
                <a:solidFill>
                  <a:srgbClr val="871094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out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.println(</a:t>
            </a:r>
            <a:r>
              <a:rPr lang="zh-CN" altLang="zh-CN" sz="1200" dirty="0">
                <a:solidFill>
                  <a:srgbClr val="067D17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"Hello World"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);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   i++;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}</a:t>
            </a:r>
            <a:endParaRPr lang="en-US" altLang="zh-CN" sz="1200" dirty="0">
              <a:solidFill>
                <a:srgbClr val="080808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System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.</a:t>
            </a:r>
            <a:r>
              <a:rPr lang="zh-CN" altLang="zh-CN" sz="1200" i="1" dirty="0">
                <a:solidFill>
                  <a:srgbClr val="871094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out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.println</a:t>
            </a:r>
            <a:r>
              <a:rPr lang="en-US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i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);</a:t>
            </a:r>
            <a:endParaRPr lang="en-US" altLang="zh-CN" sz="1200" dirty="0">
              <a:solidFill>
                <a:srgbClr val="080808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17D48648-731A-47C7-811A-40ED4A423B8B}"/>
              </a:ext>
            </a:extLst>
          </p:cNvPr>
          <p:cNvSpPr txBox="1"/>
          <p:nvPr/>
        </p:nvSpPr>
        <p:spPr>
          <a:xfrm>
            <a:off x="1079789" y="4081806"/>
            <a:ext cx="4055359" cy="1170641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for</a:t>
            </a:r>
            <a:r>
              <a:rPr lang="en-US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(</a:t>
            </a: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int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i = </a:t>
            </a:r>
            <a:r>
              <a:rPr lang="en-US" altLang="zh-CN" sz="1200" dirty="0">
                <a:solidFill>
                  <a:srgbClr val="1750EB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0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; i &lt; </a:t>
            </a:r>
            <a:r>
              <a:rPr lang="en-US" altLang="zh-CN" sz="1200" dirty="0">
                <a:solidFill>
                  <a:srgbClr val="1750EB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3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; i++</a:t>
            </a:r>
            <a:r>
              <a:rPr lang="en-US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)</a:t>
            </a:r>
            <a:r>
              <a:rPr lang="en-US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{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System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.</a:t>
            </a:r>
            <a:r>
              <a:rPr lang="zh-CN" altLang="zh-CN" sz="1200" i="1" dirty="0">
                <a:solidFill>
                  <a:srgbClr val="871094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out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.println(</a:t>
            </a:r>
            <a:r>
              <a:rPr lang="zh-CN" altLang="zh-CN" sz="1200" dirty="0">
                <a:solidFill>
                  <a:srgbClr val="067D17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“</a:t>
            </a:r>
            <a:r>
              <a:rPr lang="en-US" altLang="zh-CN" sz="1200" dirty="0">
                <a:solidFill>
                  <a:srgbClr val="067D17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Hello World</a:t>
            </a:r>
            <a:r>
              <a:rPr lang="zh-CN" altLang="zh-CN" sz="1200" dirty="0">
                <a:solidFill>
                  <a:srgbClr val="067D17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"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);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}</a:t>
            </a:r>
            <a:endParaRPr lang="en-US" altLang="zh-CN" sz="1200" dirty="0">
              <a:solidFill>
                <a:srgbClr val="080808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System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.</a:t>
            </a:r>
            <a:r>
              <a:rPr lang="zh-CN" altLang="zh-CN" sz="1200" i="1" dirty="0">
                <a:solidFill>
                  <a:srgbClr val="871094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out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.println(</a:t>
            </a:r>
            <a:r>
              <a:rPr lang="en-US" altLang="zh-CN" sz="1200" dirty="0" err="1">
                <a:solidFill>
                  <a:srgbClr val="FF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i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);</a:t>
            </a:r>
            <a:endParaRPr lang="en-US" altLang="zh-CN" sz="1200" dirty="0">
              <a:solidFill>
                <a:srgbClr val="080808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37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71365" y="446071"/>
            <a:ext cx="6213758" cy="5780868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分支结构</a:t>
            </a:r>
            <a:endParaRPr lang="en-US" altLang="zh-CN" sz="1600" b="1" dirty="0">
              <a:solidFill>
                <a:schemeClr val="tx1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循环结构</a:t>
            </a:r>
            <a:endParaRPr kumimoji="1" lang="en-US" altLang="zh-CN" b="1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for</a:t>
            </a:r>
            <a:r>
              <a:rPr kumimoji="1"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循环</a:t>
            </a:r>
            <a:endParaRPr kumimoji="1"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for</a:t>
            </a:r>
            <a:r>
              <a:rPr kumimoji="1" lang="zh-CN" alt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循环案例</a:t>
            </a:r>
            <a:endParaRPr kumimoji="1" lang="en-US" altLang="zh-CN" sz="1400" b="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while</a:t>
            </a:r>
            <a:r>
              <a:rPr kumimoji="1" lang="zh-CN" alt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循环</a:t>
            </a:r>
            <a:endParaRPr kumimoji="1" lang="en-US" altLang="zh-CN" sz="1400" b="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while</a:t>
            </a:r>
            <a:r>
              <a:rPr kumimoji="1" lang="zh-CN" alt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循环案例</a:t>
            </a:r>
            <a:endParaRPr kumimoji="1" lang="en-US" altLang="zh-CN" sz="1400" b="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do-while</a:t>
            </a:r>
            <a:r>
              <a:rPr kumimoji="1" lang="zh-CN" alt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循环</a:t>
            </a:r>
            <a:endParaRPr kumimoji="1" lang="en-US" altLang="zh-CN" sz="1400" b="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400" b="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死循环</a:t>
            </a:r>
            <a:endParaRPr kumimoji="1" lang="en-US" altLang="zh-CN" sz="1400" b="0" dirty="0">
              <a:solidFill>
                <a:srgbClr val="C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循环嵌套</a:t>
            </a:r>
            <a:endParaRPr kumimoji="1" lang="en-US" altLang="zh-CN" sz="1400" b="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跳转关键字：</a:t>
            </a:r>
            <a:r>
              <a:rPr kumimoji="1" lang="en-US" altLang="zh-CN" b="1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break</a:t>
            </a:r>
            <a:r>
              <a:rPr kumimoji="1" lang="zh-CN" altLang="en-US" b="1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、</a:t>
            </a:r>
            <a:r>
              <a:rPr kumimoji="1" lang="en-US" altLang="zh-CN" b="1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continue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案例技术：随机数</a:t>
            </a:r>
            <a:r>
              <a:rPr kumimoji="1" lang="en-US" altLang="zh-CN" b="1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Random</a:t>
            </a:r>
            <a:r>
              <a:rPr kumimoji="1" lang="zh-CN" altLang="en-US" b="1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类</a:t>
            </a:r>
            <a:endParaRPr kumimoji="1" lang="en-US" altLang="zh-CN" b="1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2194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2A22C240-C07F-45A6-A0C9-102D2191C5B9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死循环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D249C0F-8703-4A5D-BB46-2C8BE50D08A5}"/>
              </a:ext>
            </a:extLst>
          </p:cNvPr>
          <p:cNvSpPr/>
          <p:nvPr/>
        </p:nvSpPr>
        <p:spPr>
          <a:xfrm>
            <a:off x="710880" y="1491517"/>
            <a:ext cx="6299519" cy="425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594" indent="-228594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可以一直执行下去的一种循环，如果没有干预不会停下来。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10" name="文本占位符 3">
            <a:extLst>
              <a:ext uri="{FF2B5EF4-FFF2-40B4-BE49-F238E27FC236}">
                <a16:creationId xmlns:a16="http://schemas.microsoft.com/office/drawing/2014/main" id="{2C740BB5-B799-4346-9764-718656A56A7B}"/>
              </a:ext>
            </a:extLst>
          </p:cNvPr>
          <p:cNvSpPr txBox="1">
            <a:spLocks/>
          </p:cNvSpPr>
          <p:nvPr/>
        </p:nvSpPr>
        <p:spPr>
          <a:xfrm>
            <a:off x="710880" y="2068874"/>
            <a:ext cx="1780071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死循环的写法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CEFA9C5-FE05-44C5-8A03-BFD5DAB15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108" y="2586064"/>
            <a:ext cx="4370492" cy="3612527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ea typeface="JetBrains Mono"/>
              </a:rPr>
              <a:t>for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(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; ; ) {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    System.</a:t>
            </a:r>
            <a:r>
              <a:rPr lang="zh-CN" altLang="zh-CN" sz="1400" b="1" i="1" dirty="0">
                <a:solidFill>
                  <a:srgbClr val="660E7A"/>
                </a:solidFill>
                <a:latin typeface="Consolas" panose="020B0609020204030204" pitchFamily="49" charset="0"/>
                <a:ea typeface="JetBrains Mono"/>
              </a:rPr>
              <a:t>out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.println(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  <a:ea typeface="JetBrains Mono"/>
              </a:rPr>
              <a:t>"Hello World</a:t>
            </a:r>
            <a:r>
              <a:rPr lang="en-US" altLang="zh-CN" sz="1400" b="1" dirty="0">
                <a:solidFill>
                  <a:srgbClr val="008000"/>
                </a:solidFill>
                <a:latin typeface="Consolas" panose="020B0609020204030204" pitchFamily="49" charset="0"/>
                <a:ea typeface="JetBrains Mono"/>
              </a:rPr>
              <a:t>1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  <a:ea typeface="JetBrains Mono"/>
              </a:rPr>
              <a:t>"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);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}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400" i="1" dirty="0">
                <a:solidFill>
                  <a:srgbClr val="808080"/>
                </a:solidFill>
                <a:latin typeface="Consolas" panose="020B0609020204030204" pitchFamily="49" charset="0"/>
                <a:ea typeface="JetBrains Mono"/>
              </a:rPr>
              <a:t>// </a:t>
            </a:r>
            <a:r>
              <a:rPr lang="zh-CN" altLang="zh-CN" sz="1400" i="1" dirty="0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经典写法</a:t>
            </a:r>
            <a:br>
              <a:rPr lang="zh-CN" altLang="zh-CN" sz="1400" i="1" dirty="0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ea typeface="JetBrains Mono"/>
              </a:rPr>
              <a:t>while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(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ea typeface="JetBrains Mono"/>
              </a:rPr>
              <a:t>true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) {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    System.</a:t>
            </a:r>
            <a:r>
              <a:rPr lang="zh-CN" altLang="zh-CN" sz="1400" b="1" i="1" dirty="0">
                <a:solidFill>
                  <a:srgbClr val="660E7A"/>
                </a:solidFill>
                <a:latin typeface="Consolas" panose="020B0609020204030204" pitchFamily="49" charset="0"/>
                <a:ea typeface="JetBrains Mono"/>
              </a:rPr>
              <a:t>out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.println(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  <a:ea typeface="JetBrains Mono"/>
              </a:rPr>
              <a:t>"Hello World</a:t>
            </a:r>
            <a:r>
              <a:rPr lang="en-US" altLang="zh-CN" sz="1400" b="1" dirty="0">
                <a:solidFill>
                  <a:srgbClr val="008000"/>
                </a:solidFill>
                <a:latin typeface="Consolas" panose="020B0609020204030204" pitchFamily="49" charset="0"/>
                <a:ea typeface="JetBrains Mono"/>
              </a:rPr>
              <a:t>2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  <a:ea typeface="JetBrains Mono"/>
              </a:rPr>
              <a:t>"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);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}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</a:b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ea typeface="JetBrains Mono"/>
              </a:rPr>
              <a:t>do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{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    System.</a:t>
            </a:r>
            <a:r>
              <a:rPr lang="zh-CN" altLang="zh-CN" sz="1400" b="1" i="1" dirty="0">
                <a:solidFill>
                  <a:srgbClr val="660E7A"/>
                </a:solidFill>
                <a:latin typeface="Consolas" panose="020B0609020204030204" pitchFamily="49" charset="0"/>
                <a:ea typeface="JetBrains Mono"/>
              </a:rPr>
              <a:t>out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.println(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  <a:ea typeface="JetBrains Mono"/>
              </a:rPr>
              <a:t>"Hello World</a:t>
            </a:r>
            <a:r>
              <a:rPr lang="en-US" altLang="zh-CN" sz="1400" b="1" dirty="0">
                <a:solidFill>
                  <a:srgbClr val="008000"/>
                </a:solidFill>
                <a:latin typeface="Consolas" panose="020B0609020204030204" pitchFamily="49" charset="0"/>
                <a:ea typeface="JetBrains Mono"/>
              </a:rPr>
              <a:t>3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  <a:ea typeface="JetBrains Mono"/>
              </a:rPr>
              <a:t>"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);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}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ea typeface="JetBrains Mono"/>
              </a:rPr>
              <a:t>while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(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ea typeface="JetBrains Mono"/>
              </a:rPr>
              <a:t>true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);</a:t>
            </a:r>
            <a:endParaRPr lang="zh-CN" altLang="zh-CN" sz="3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8A1D2BA-C962-7394-20C6-F3EE2F2C8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869" y="3008585"/>
            <a:ext cx="4872040" cy="101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198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占位符 3">
            <a:extLst>
              <a:ext uri="{FF2B5EF4-FFF2-40B4-BE49-F238E27FC236}">
                <a16:creationId xmlns:a16="http://schemas.microsoft.com/office/drawing/2014/main" id="{A9B1F3F2-D206-45C1-A55C-1358430B3AB0}"/>
              </a:ext>
            </a:extLst>
          </p:cNvPr>
          <p:cNvSpPr txBox="1">
            <a:spLocks/>
          </p:cNvSpPr>
          <p:nvPr/>
        </p:nvSpPr>
        <p:spPr>
          <a:xfrm>
            <a:off x="732046" y="982926"/>
            <a:ext cx="2155087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Consolas" panose="020B0609020204030204" pitchFamily="49" charset="0"/>
                <a:sym typeface="Consolas" panose="020B0609020204030204" pitchFamily="49" charset="0"/>
              </a:rPr>
              <a:t>if</a:t>
            </a:r>
            <a:r>
              <a:rPr kumimoji="1"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分支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69B91D5-A6BC-4D55-8E9E-143DE106AE45}"/>
              </a:ext>
            </a:extLst>
          </p:cNvPr>
          <p:cNvSpPr txBox="1"/>
          <p:nvPr/>
        </p:nvSpPr>
        <p:spPr>
          <a:xfrm>
            <a:off x="732046" y="1500116"/>
            <a:ext cx="60947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根据</a:t>
            </a:r>
            <a:r>
              <a:rPr lang="zh-CN" altLang="en-US" sz="1600" dirty="0">
                <a:solidFill>
                  <a:srgbClr val="33333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条件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（真或假）来决定执行</a:t>
            </a:r>
            <a:r>
              <a:rPr lang="zh-CN" altLang="en-US" sz="1600" dirty="0">
                <a:solidFill>
                  <a:srgbClr val="33333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某段代码。</a:t>
            </a:r>
            <a:endParaRPr lang="zh-CN" altLang="en-US" sz="16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29" name="文本占位符 3">
            <a:extLst>
              <a:ext uri="{FF2B5EF4-FFF2-40B4-BE49-F238E27FC236}">
                <a16:creationId xmlns:a16="http://schemas.microsoft.com/office/drawing/2014/main" id="{79D7431E-705F-44AB-9BBE-1953B5392995}"/>
              </a:ext>
            </a:extLst>
          </p:cNvPr>
          <p:cNvSpPr txBox="1">
            <a:spLocks/>
          </p:cNvSpPr>
          <p:nvPr/>
        </p:nvSpPr>
        <p:spPr>
          <a:xfrm>
            <a:off x="629409" y="1955540"/>
            <a:ext cx="2155087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Consolas" panose="020B0609020204030204" pitchFamily="49" charset="0"/>
                <a:sym typeface="Consolas" panose="020B0609020204030204" pitchFamily="49" charset="0"/>
              </a:rPr>
              <a:t> if</a:t>
            </a:r>
            <a:r>
              <a:rPr kumimoji="1"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分支应用场景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5FE8155-EECB-975F-8C23-5700A5E2B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894" y="2472730"/>
            <a:ext cx="2289143" cy="406624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4CA8A72-14A2-FB57-11E8-BAD2B9559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175" y="2472730"/>
            <a:ext cx="3116424" cy="311642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D06698D-B10F-19F0-1A1E-9DDA68C835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6175" y="2472730"/>
            <a:ext cx="1548601" cy="100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212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88005" y="1106749"/>
            <a:ext cx="6790810" cy="1760091"/>
          </a:xfrm>
        </p:spPr>
        <p:txBody>
          <a:bodyPr/>
          <a:lstStyle/>
          <a:p>
            <a:r>
              <a:rPr kumimoji="1"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死循环有几种写法？</a:t>
            </a:r>
            <a:endParaRPr kumimoji="1" lang="en-US" altLang="zh-CN" dirty="0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pPr lvl="1"/>
            <a:endParaRPr kumimoji="1" lang="en-US" altLang="zh-CN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B3C68E4-8D52-7C41-E587-A613E2E38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4873" y="2263769"/>
            <a:ext cx="3823644" cy="3109634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200" b="1" dirty="0">
                <a:solidFill>
                  <a:srgbClr val="000080"/>
                </a:solidFill>
                <a:latin typeface="Consolas" panose="020B0609020204030204" pitchFamily="49" charset="0"/>
                <a:ea typeface="JetBrains Mono"/>
              </a:rPr>
              <a:t>for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(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; ; ) {</a:t>
            </a:r>
            <a:b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    System.</a:t>
            </a:r>
            <a:r>
              <a:rPr lang="zh-CN" altLang="zh-CN" sz="1200" b="1" i="1" dirty="0">
                <a:solidFill>
                  <a:srgbClr val="660E7A"/>
                </a:solidFill>
                <a:latin typeface="Consolas" panose="020B0609020204030204" pitchFamily="49" charset="0"/>
                <a:ea typeface="JetBrains Mono"/>
              </a:rPr>
              <a:t>out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.println(</a:t>
            </a:r>
            <a:r>
              <a:rPr lang="zh-CN" altLang="zh-CN" sz="1200" b="1" dirty="0">
                <a:solidFill>
                  <a:srgbClr val="008000"/>
                </a:solidFill>
                <a:latin typeface="Consolas" panose="020B0609020204030204" pitchFamily="49" charset="0"/>
                <a:ea typeface="JetBrains Mono"/>
              </a:rPr>
              <a:t>"Hello World</a:t>
            </a:r>
            <a:r>
              <a:rPr lang="en-US" altLang="zh-CN" sz="1200" b="1" dirty="0">
                <a:solidFill>
                  <a:srgbClr val="008000"/>
                </a:solidFill>
                <a:latin typeface="Consolas" panose="020B0609020204030204" pitchFamily="49" charset="0"/>
                <a:ea typeface="JetBrains Mono"/>
              </a:rPr>
              <a:t>1</a:t>
            </a:r>
            <a:r>
              <a:rPr lang="zh-CN" altLang="zh-CN" sz="1200" b="1" dirty="0">
                <a:solidFill>
                  <a:srgbClr val="008000"/>
                </a:solidFill>
                <a:latin typeface="Consolas" panose="020B0609020204030204" pitchFamily="49" charset="0"/>
                <a:ea typeface="JetBrains Mono"/>
              </a:rPr>
              <a:t>"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);</a:t>
            </a:r>
            <a:b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}</a:t>
            </a:r>
            <a:b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i="1" dirty="0">
                <a:solidFill>
                  <a:srgbClr val="808080"/>
                </a:solidFill>
                <a:latin typeface="Consolas" panose="020B0609020204030204" pitchFamily="49" charset="0"/>
                <a:ea typeface="JetBrains Mono"/>
              </a:rPr>
              <a:t>// </a:t>
            </a:r>
            <a:r>
              <a:rPr lang="zh-CN" altLang="zh-CN" sz="1200" i="1" dirty="0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经典写法</a:t>
            </a:r>
            <a:br>
              <a:rPr lang="zh-CN" altLang="zh-CN" sz="1200" i="1" dirty="0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zh-CN" altLang="zh-CN" sz="1200" b="1" dirty="0">
                <a:solidFill>
                  <a:srgbClr val="000080"/>
                </a:solidFill>
                <a:latin typeface="Consolas" panose="020B0609020204030204" pitchFamily="49" charset="0"/>
                <a:ea typeface="JetBrains Mono"/>
              </a:rPr>
              <a:t>while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(</a:t>
            </a:r>
            <a:r>
              <a:rPr lang="zh-CN" altLang="zh-CN" sz="1200" b="1" dirty="0">
                <a:solidFill>
                  <a:srgbClr val="000080"/>
                </a:solidFill>
                <a:latin typeface="Consolas" panose="020B0609020204030204" pitchFamily="49" charset="0"/>
                <a:ea typeface="JetBrains Mono"/>
              </a:rPr>
              <a:t>true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) {</a:t>
            </a:r>
            <a:b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    System.</a:t>
            </a:r>
            <a:r>
              <a:rPr lang="zh-CN" altLang="zh-CN" sz="1200" b="1" i="1" dirty="0">
                <a:solidFill>
                  <a:srgbClr val="660E7A"/>
                </a:solidFill>
                <a:latin typeface="Consolas" panose="020B0609020204030204" pitchFamily="49" charset="0"/>
                <a:ea typeface="JetBrains Mono"/>
              </a:rPr>
              <a:t>out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.println(</a:t>
            </a:r>
            <a:r>
              <a:rPr lang="zh-CN" altLang="zh-CN" sz="1200" b="1" dirty="0">
                <a:solidFill>
                  <a:srgbClr val="008000"/>
                </a:solidFill>
                <a:latin typeface="Consolas" panose="020B0609020204030204" pitchFamily="49" charset="0"/>
                <a:ea typeface="JetBrains Mono"/>
              </a:rPr>
              <a:t>"Hello World</a:t>
            </a:r>
            <a:r>
              <a:rPr lang="en-US" altLang="zh-CN" sz="1200" b="1" dirty="0">
                <a:solidFill>
                  <a:srgbClr val="008000"/>
                </a:solidFill>
                <a:latin typeface="Consolas" panose="020B0609020204030204" pitchFamily="49" charset="0"/>
                <a:ea typeface="JetBrains Mono"/>
              </a:rPr>
              <a:t>2</a:t>
            </a:r>
            <a:r>
              <a:rPr lang="zh-CN" altLang="zh-CN" sz="1200" b="1" dirty="0">
                <a:solidFill>
                  <a:srgbClr val="008000"/>
                </a:solidFill>
                <a:latin typeface="Consolas" panose="020B0609020204030204" pitchFamily="49" charset="0"/>
                <a:ea typeface="JetBrains Mono"/>
              </a:rPr>
              <a:t>"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);</a:t>
            </a:r>
            <a:b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}</a:t>
            </a:r>
            <a:b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</a:br>
            <a:b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b="1" dirty="0">
                <a:solidFill>
                  <a:srgbClr val="000080"/>
                </a:solidFill>
                <a:latin typeface="Consolas" panose="020B0609020204030204" pitchFamily="49" charset="0"/>
                <a:ea typeface="JetBrains Mono"/>
              </a:rPr>
              <a:t>do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{</a:t>
            </a:r>
            <a:b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    System.</a:t>
            </a:r>
            <a:r>
              <a:rPr lang="zh-CN" altLang="zh-CN" sz="1200" b="1" i="1" dirty="0">
                <a:solidFill>
                  <a:srgbClr val="660E7A"/>
                </a:solidFill>
                <a:latin typeface="Consolas" panose="020B0609020204030204" pitchFamily="49" charset="0"/>
                <a:ea typeface="JetBrains Mono"/>
              </a:rPr>
              <a:t>out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.println(</a:t>
            </a:r>
            <a:r>
              <a:rPr lang="zh-CN" altLang="zh-CN" sz="1200" b="1" dirty="0">
                <a:solidFill>
                  <a:srgbClr val="008000"/>
                </a:solidFill>
                <a:latin typeface="Consolas" panose="020B0609020204030204" pitchFamily="49" charset="0"/>
                <a:ea typeface="JetBrains Mono"/>
              </a:rPr>
              <a:t>"Hello World</a:t>
            </a:r>
            <a:r>
              <a:rPr lang="en-US" altLang="zh-CN" sz="1200" b="1" dirty="0">
                <a:solidFill>
                  <a:srgbClr val="008000"/>
                </a:solidFill>
                <a:latin typeface="Consolas" panose="020B0609020204030204" pitchFamily="49" charset="0"/>
                <a:ea typeface="JetBrains Mono"/>
              </a:rPr>
              <a:t>3</a:t>
            </a:r>
            <a:r>
              <a:rPr lang="zh-CN" altLang="zh-CN" sz="1200" b="1" dirty="0">
                <a:solidFill>
                  <a:srgbClr val="008000"/>
                </a:solidFill>
                <a:latin typeface="Consolas" panose="020B0609020204030204" pitchFamily="49" charset="0"/>
                <a:ea typeface="JetBrains Mono"/>
              </a:rPr>
              <a:t>"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);</a:t>
            </a:r>
            <a:b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} </a:t>
            </a:r>
            <a:r>
              <a:rPr lang="zh-CN" altLang="zh-CN" sz="1200" b="1" dirty="0">
                <a:solidFill>
                  <a:srgbClr val="000080"/>
                </a:solidFill>
                <a:latin typeface="Consolas" panose="020B0609020204030204" pitchFamily="49" charset="0"/>
                <a:ea typeface="JetBrains Mono"/>
              </a:rPr>
              <a:t>while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(</a:t>
            </a:r>
            <a:r>
              <a:rPr lang="zh-CN" altLang="zh-CN" sz="1200" b="1" dirty="0">
                <a:solidFill>
                  <a:srgbClr val="000080"/>
                </a:solidFill>
                <a:latin typeface="Consolas" panose="020B0609020204030204" pitchFamily="49" charset="0"/>
                <a:ea typeface="JetBrains Mono"/>
              </a:rPr>
              <a:t>true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);</a:t>
            </a:r>
            <a:endParaRPr lang="zh-CN" altLang="zh-CN" sz="3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891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61549" y="998524"/>
            <a:ext cx="5973761" cy="42564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分支结构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循环结构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for</a:t>
            </a:r>
            <a:r>
              <a:rPr kumimoji="1" lang="zh-CN" alt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循环</a:t>
            </a:r>
            <a:endParaRPr kumimoji="1" lang="en-US" altLang="zh-CN" sz="1400" b="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for</a:t>
            </a:r>
            <a:r>
              <a:rPr kumimoji="1"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循环案例</a:t>
            </a:r>
            <a:endParaRPr kumimoji="1"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while</a:t>
            </a:r>
            <a:r>
              <a:rPr kumimoji="1" lang="zh-CN" altLang="en-US" sz="1400" b="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循环</a:t>
            </a:r>
            <a:endParaRPr kumimoji="1" lang="en-US" altLang="zh-CN" sz="1400" b="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while</a:t>
            </a:r>
            <a:r>
              <a:rPr kumimoji="1" lang="zh-CN" altLang="en-US" sz="1400" b="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循环案例</a:t>
            </a:r>
            <a:endParaRPr kumimoji="1" lang="en-US" altLang="zh-CN" sz="1400" b="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do-while</a:t>
            </a:r>
            <a:r>
              <a:rPr kumimoji="1" lang="zh-CN" altLang="en-US" sz="1400" b="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循环</a:t>
            </a:r>
            <a:endParaRPr kumimoji="1" lang="en-US" altLang="zh-CN" sz="1400" b="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400" b="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死循环</a:t>
            </a:r>
            <a:endParaRPr kumimoji="1" lang="en-US" altLang="zh-CN" sz="1400" b="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400" b="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循环嵌套</a:t>
            </a:r>
            <a:endParaRPr kumimoji="1" lang="en-US" altLang="zh-CN" sz="1400" b="0" dirty="0">
              <a:solidFill>
                <a:srgbClr val="C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跳转关键字：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break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、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continue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案例</a:t>
            </a:r>
            <a:r>
              <a:rPr lang="zh-CN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技术：生成随机数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8005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2A22C240-C07F-45A6-A0C9-102D2191C5B9}"/>
              </a:ext>
            </a:extLst>
          </p:cNvPr>
          <p:cNvSpPr txBox="1">
            <a:spLocks/>
          </p:cNvSpPr>
          <p:nvPr/>
        </p:nvSpPr>
        <p:spPr>
          <a:xfrm>
            <a:off x="731521" y="1110306"/>
            <a:ext cx="1422743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循环嵌套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D249C0F-8703-4A5D-BB46-2C8BE50D08A5}"/>
              </a:ext>
            </a:extLst>
          </p:cNvPr>
          <p:cNvSpPr/>
          <p:nvPr/>
        </p:nvSpPr>
        <p:spPr>
          <a:xfrm>
            <a:off x="731521" y="1566318"/>
            <a:ext cx="6517217" cy="42710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594" indent="-228594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循环中又包含循环。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716D4F5-A4A0-4234-9173-6B211B286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1" y="3934979"/>
            <a:ext cx="5122741" cy="1073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循环嵌套的特点</a:t>
            </a:r>
            <a:endParaRPr lang="en-US" altLang="zh-CN" b="1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外部循环每循环一次，内部循环会全部执行完一轮。</a:t>
            </a:r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A4E3CB96-7634-4581-A544-BAB560010CCD}"/>
              </a:ext>
            </a:extLst>
          </p:cNvPr>
          <p:cNvSpPr txBox="1"/>
          <p:nvPr/>
        </p:nvSpPr>
        <p:spPr>
          <a:xfrm>
            <a:off x="835423" y="2163982"/>
            <a:ext cx="4086202" cy="1600438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for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int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i = </a:t>
            </a:r>
            <a:r>
              <a:rPr lang="en-US" altLang="zh-CN" sz="1400" dirty="0">
                <a:solidFill>
                  <a:srgbClr val="1750EB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0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; </a:t>
            </a:r>
            <a:r>
              <a:rPr lang="en-US" altLang="zh-CN" sz="1400" dirty="0" err="1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i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&lt;</a:t>
            </a: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1750EB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3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; i++)</a:t>
            </a:r>
            <a:r>
              <a:rPr lang="en-US" altLang="zh-CN" sz="1400" b="1" dirty="0">
                <a:solidFill>
                  <a:srgbClr val="FF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{</a:t>
            </a:r>
            <a:endParaRPr lang="en-US" altLang="zh-CN" sz="1400" dirty="0">
              <a:solidFill>
                <a:srgbClr val="080808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>
              <a:defRPr/>
            </a:pPr>
            <a:endParaRPr lang="en-US" altLang="zh-CN" sz="1400" dirty="0">
              <a:solidFill>
                <a:srgbClr val="080808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for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int </a:t>
            </a: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j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= </a:t>
            </a:r>
            <a:r>
              <a:rPr lang="en-US" altLang="zh-CN" sz="1400" dirty="0">
                <a:solidFill>
                  <a:srgbClr val="1750EB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0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; </a:t>
            </a: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j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&lt; 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5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; </a:t>
            </a: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j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++)</a:t>
            </a:r>
            <a:r>
              <a:rPr lang="en-US" altLang="zh-CN" sz="1400" b="1" dirty="0">
                <a:solidFill>
                  <a:srgbClr val="FF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</a:b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.println(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"</a:t>
            </a:r>
            <a:r>
              <a:rPr lang="zh-CN" altLang="en-US" sz="1400" dirty="0">
                <a:solidFill>
                  <a:srgbClr val="067D17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我爱你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);</a:t>
            </a:r>
            <a:endParaRPr lang="en-US" altLang="zh-CN" sz="1400" dirty="0">
              <a:solidFill>
                <a:srgbClr val="080808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   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}</a:t>
            </a:r>
            <a:endParaRPr lang="en-US" altLang="zh-CN" sz="1400" dirty="0">
              <a:solidFill>
                <a:srgbClr val="080808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>
              <a:defRPr/>
            </a:pP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}</a:t>
            </a:r>
            <a:endParaRPr lang="en-US" altLang="zh-CN" sz="1400" dirty="0">
              <a:solidFill>
                <a:srgbClr val="080808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9F99AD7-3A4C-47F2-A50E-B3EDEE836334}"/>
              </a:ext>
            </a:extLst>
          </p:cNvPr>
          <p:cNvSpPr/>
          <p:nvPr/>
        </p:nvSpPr>
        <p:spPr>
          <a:xfrm>
            <a:off x="1314847" y="2587507"/>
            <a:ext cx="3382968" cy="73236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3165721-AE0C-4849-B485-D71B6B4898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循环嵌套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C66E0A-3E1B-45A4-97B9-3783B011FD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latin typeface="Consolas" panose="020B0609020204030204" pitchFamily="49" charset="0"/>
                <a:sym typeface="Consolas" panose="020B0609020204030204" pitchFamily="49" charset="0"/>
              </a:rPr>
              <a:t>需求：在控制台使用 * 打印出</a:t>
            </a:r>
            <a:r>
              <a:rPr lang="en-US" altLang="zh-CN" sz="1600" dirty="0">
                <a:latin typeface="Consolas" panose="020B0609020204030204" pitchFamily="49" charset="0"/>
                <a:sym typeface="Consolas" panose="020B0609020204030204" pitchFamily="49" charset="0"/>
              </a:rPr>
              <a:t>4</a:t>
            </a:r>
            <a:r>
              <a:rPr lang="zh-CN" altLang="en-US" sz="1600" dirty="0">
                <a:latin typeface="Consolas" panose="020B0609020204030204" pitchFamily="49" charset="0"/>
                <a:sym typeface="Consolas" panose="020B0609020204030204" pitchFamily="49" charset="0"/>
              </a:rPr>
              <a:t>行</a:t>
            </a:r>
            <a:r>
              <a:rPr lang="en-US" altLang="zh-CN" sz="1600" dirty="0">
                <a:latin typeface="Consolas" panose="020B0609020204030204" pitchFamily="49" charset="0"/>
                <a:sym typeface="Consolas" panose="020B0609020204030204" pitchFamily="49" charset="0"/>
              </a:rPr>
              <a:t>5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列的矩形</a:t>
            </a:r>
            <a:endParaRPr lang="en-US" altLang="zh-CN" sz="1600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EC28552D-034D-40BD-A9B2-4D40DFA4C15C}"/>
              </a:ext>
            </a:extLst>
          </p:cNvPr>
          <p:cNvSpPr txBox="1"/>
          <p:nvPr/>
        </p:nvSpPr>
        <p:spPr>
          <a:xfrm>
            <a:off x="2297083" y="2259943"/>
            <a:ext cx="1866838" cy="954107"/>
          </a:xfrm>
          <a:prstGeom prst="rect">
            <a:avLst/>
          </a:prstGeom>
          <a:solidFill>
            <a:srgbClr val="0C0C0C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CCCCCC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*****</a:t>
            </a:r>
          </a:p>
          <a:p>
            <a:pPr>
              <a:defRPr/>
            </a:pPr>
            <a:r>
              <a:rPr lang="en-US" altLang="zh-CN" sz="1400" b="1" dirty="0">
                <a:solidFill>
                  <a:srgbClr val="CCCCCC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*****</a:t>
            </a:r>
          </a:p>
          <a:p>
            <a:pPr>
              <a:defRPr/>
            </a:pPr>
            <a:r>
              <a:rPr lang="en-US" altLang="zh-CN" sz="1400" b="1" dirty="0">
                <a:solidFill>
                  <a:srgbClr val="CCCCCC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*****</a:t>
            </a:r>
          </a:p>
          <a:p>
            <a:pPr>
              <a:defRPr/>
            </a:pPr>
            <a:r>
              <a:rPr lang="en-US" altLang="zh-CN" sz="1400" b="1" dirty="0">
                <a:solidFill>
                  <a:srgbClr val="CCCCCC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*****</a:t>
            </a:r>
            <a:endParaRPr lang="zh-CN" altLang="zh-CN" sz="1400" b="1" dirty="0">
              <a:solidFill>
                <a:srgbClr val="CCCCCC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A62DBDDA-73FA-476D-BEB8-2C30C16CCEBE}"/>
              </a:ext>
            </a:extLst>
          </p:cNvPr>
          <p:cNvSpPr txBox="1"/>
          <p:nvPr/>
        </p:nvSpPr>
        <p:spPr>
          <a:xfrm>
            <a:off x="2195450" y="3515041"/>
            <a:ext cx="4391781" cy="738664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for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int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i = 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1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; </a:t>
            </a:r>
            <a:r>
              <a:rPr lang="en-US" altLang="zh-CN" sz="1400" dirty="0" err="1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i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&lt;= </a:t>
            </a:r>
            <a:r>
              <a:rPr lang="en-US" altLang="zh-CN" sz="1400" dirty="0">
                <a:solidFill>
                  <a:srgbClr val="1750EB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4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; i++)</a:t>
            </a:r>
            <a:r>
              <a:rPr lang="en-US" altLang="zh-CN" sz="1400" b="1" dirty="0">
                <a:solidFill>
                  <a:srgbClr val="FF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{</a:t>
            </a:r>
            <a:endParaRPr lang="en-US" altLang="zh-CN" sz="1400" dirty="0">
              <a:solidFill>
                <a:srgbClr val="080808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.println(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*****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}</a:t>
            </a:r>
            <a:endParaRPr lang="en-US" altLang="zh-CN" sz="1400" dirty="0">
              <a:solidFill>
                <a:srgbClr val="080808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E275F18-DD6C-457C-AC43-3E66ED7E7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088330" y="3064118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思想气泡: 云 4">
            <a:extLst>
              <a:ext uri="{FF2B5EF4-FFF2-40B4-BE49-F238E27FC236}">
                <a16:creationId xmlns:a16="http://schemas.microsoft.com/office/drawing/2014/main" id="{8B0054B0-8D4E-4BC5-82E1-F8197412745D}"/>
              </a:ext>
            </a:extLst>
          </p:cNvPr>
          <p:cNvSpPr/>
          <p:nvPr/>
        </p:nvSpPr>
        <p:spPr>
          <a:xfrm>
            <a:off x="7385550" y="2526525"/>
            <a:ext cx="2654423" cy="1127464"/>
          </a:xfrm>
          <a:prstGeom prst="cloudCallout">
            <a:avLst>
              <a:gd name="adj1" fmla="val 40037"/>
              <a:gd name="adj2" fmla="val 49114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100</a:t>
            </a:r>
            <a:r>
              <a:rPr lang="zh-CN" altLang="en-US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列呢</a:t>
            </a:r>
            <a:r>
              <a:rPr lang="en-US" altLang="zh-CN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?</a:t>
            </a:r>
            <a:endParaRPr lang="zh-CN" altLang="en-US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610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67850" y="592259"/>
            <a:ext cx="5973761" cy="42564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分支结构</a:t>
            </a:r>
            <a:endParaRPr lang="en-US" altLang="zh-CN" sz="1600" b="1" dirty="0">
              <a:solidFill>
                <a:schemeClr val="tx1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循环结构</a:t>
            </a:r>
            <a:endParaRPr kumimoji="1" lang="en-US" altLang="zh-CN" b="1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跳转关键字：</a:t>
            </a:r>
            <a:r>
              <a:rPr kumimoji="1"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break</a:t>
            </a:r>
            <a:r>
              <a:rPr kumimoji="1"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、</a:t>
            </a:r>
            <a:r>
              <a:rPr kumimoji="1"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continue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案例技术：随机数</a:t>
            </a:r>
            <a:r>
              <a:rPr kumimoji="1" lang="en-US" altLang="zh-CN" b="1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Random</a:t>
            </a:r>
            <a:r>
              <a:rPr kumimoji="1" lang="zh-CN" altLang="en-US" b="1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类</a:t>
            </a:r>
            <a:endParaRPr kumimoji="1" lang="en-US" altLang="zh-CN" b="1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45299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占位符 3">
            <a:extLst>
              <a:ext uri="{FF2B5EF4-FFF2-40B4-BE49-F238E27FC236}">
                <a16:creationId xmlns:a16="http://schemas.microsoft.com/office/drawing/2014/main" id="{57B70709-3842-4151-86BD-E249E98D2F55}"/>
              </a:ext>
            </a:extLst>
          </p:cNvPr>
          <p:cNvSpPr txBox="1">
            <a:spLocks/>
          </p:cNvSpPr>
          <p:nvPr/>
        </p:nvSpPr>
        <p:spPr>
          <a:xfrm>
            <a:off x="720028" y="1165545"/>
            <a:ext cx="2350035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跳转关键字</a:t>
            </a: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id="{8A2D3E6B-DAB5-4CFC-B0F6-8AE5A73B8781}"/>
              </a:ext>
            </a:extLst>
          </p:cNvPr>
          <p:cNvSpPr txBox="1"/>
          <p:nvPr/>
        </p:nvSpPr>
        <p:spPr>
          <a:xfrm>
            <a:off x="720028" y="1682735"/>
            <a:ext cx="6999527" cy="1011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8288" lvl="4" indent="-268288">
              <a:lnSpc>
                <a:spcPct val="200000"/>
              </a:lnSpc>
              <a:buFont typeface="Wingdings" pitchFamily="2" charset="2"/>
              <a:buChar char="l"/>
              <a:defRPr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break   : 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跳出并结束当前所在循环的执行。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268288" lvl="4" indent="-268288">
              <a:lnSpc>
                <a:spcPct val="200000"/>
              </a:lnSpc>
              <a:buFont typeface="Wingdings" pitchFamily="2" charset="2"/>
              <a:buChar char="l"/>
              <a:defRPr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continue: 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用于跳出当前循环的当次执行，直接进入循环的下一次执行。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D897D4B1-7ACE-4022-8F06-E99F149B38AA}"/>
              </a:ext>
            </a:extLst>
          </p:cNvPr>
          <p:cNvSpPr txBox="1"/>
          <p:nvPr/>
        </p:nvSpPr>
        <p:spPr>
          <a:xfrm>
            <a:off x="1055282" y="3564204"/>
            <a:ext cx="5717475" cy="89595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break : </a:t>
            </a:r>
            <a:r>
              <a:rPr lang="zh-CN" altLang="en-US" sz="14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只能用于结束所在循环</a:t>
            </a:r>
            <a:r>
              <a:rPr lang="en-US" altLang="zh-CN" sz="14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, </a:t>
            </a:r>
            <a:r>
              <a:rPr lang="zh-CN" altLang="en-US" sz="14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或者结束所在</a:t>
            </a:r>
            <a:r>
              <a:rPr lang="en-US" altLang="zh-CN" sz="14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switch</a:t>
            </a:r>
            <a:r>
              <a:rPr lang="zh-CN" altLang="en-US" sz="14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分支的执行。</a:t>
            </a:r>
            <a:endParaRPr lang="en-US" altLang="zh-CN" sz="1400" dirty="0">
              <a:solidFill>
                <a:srgbClr val="C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continue : </a:t>
            </a:r>
            <a:r>
              <a:rPr lang="zh-CN" altLang="en-US" sz="14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只能在循环中进行使用。</a:t>
            </a:r>
            <a:endParaRPr lang="en-US" altLang="zh-CN" sz="1400" dirty="0">
              <a:solidFill>
                <a:srgbClr val="C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7169239-2C2D-4145-84BD-26B532870563}"/>
              </a:ext>
            </a:extLst>
          </p:cNvPr>
          <p:cNvSpPr/>
          <p:nvPr/>
        </p:nvSpPr>
        <p:spPr>
          <a:xfrm>
            <a:off x="836181" y="3147261"/>
            <a:ext cx="6155679" cy="141351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034A954-BD14-4351-A92D-743B8C6D9CE1}"/>
              </a:ext>
            </a:extLst>
          </p:cNvPr>
          <p:cNvSpPr/>
          <p:nvPr/>
        </p:nvSpPr>
        <p:spPr>
          <a:xfrm>
            <a:off x="720028" y="3270784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注意事项</a:t>
            </a:r>
          </a:p>
        </p:txBody>
      </p:sp>
    </p:spTree>
    <p:extLst>
      <p:ext uri="{BB962C8B-B14F-4D97-AF65-F5344CB8AC3E}">
        <p14:creationId xmlns:p14="http://schemas.microsoft.com/office/powerpoint/2010/main" val="11484579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3165721-AE0C-4849-B485-D71B6B4898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密码验证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C66E0A-3E1B-45A4-97B9-3783B011FD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533350"/>
            <a:ext cx="9485016" cy="4219575"/>
          </a:xfrm>
        </p:spPr>
        <p:txBody>
          <a:bodyPr/>
          <a:lstStyle/>
          <a:p>
            <a:pPr>
              <a:lnSpc>
                <a:spcPct val="200000"/>
              </a:lnSpc>
              <a:defRPr/>
            </a:pPr>
            <a:r>
              <a:rPr lang="zh-CN" altLang="en-US" sz="1800" b="1" dirty="0">
                <a:latin typeface="Consolas" panose="020B0609020204030204" pitchFamily="49" charset="0"/>
                <a:sym typeface="Consolas" panose="020B0609020204030204" pitchFamily="49" charset="0"/>
              </a:rPr>
              <a:t>需求：</a:t>
            </a:r>
            <a:endParaRPr lang="en-US" altLang="zh-CN" sz="1800" b="1" dirty="0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sym typeface="Consolas" panose="020B0609020204030204" pitchFamily="49" charset="0"/>
              </a:rPr>
              <a:t>系统密码是</a:t>
            </a:r>
            <a:r>
              <a:rPr lang="en-US" altLang="zh-CN" dirty="0">
                <a:sym typeface="Consolas" panose="020B0609020204030204" pitchFamily="49" charset="0"/>
              </a:rPr>
              <a:t>520</a:t>
            </a:r>
            <a:r>
              <a:rPr lang="zh-CN" altLang="en-US" dirty="0">
                <a:sym typeface="Consolas" panose="020B0609020204030204" pitchFamily="49" charset="0"/>
              </a:rPr>
              <a:t>，请用户不断的输入密码验证，验证不对输出：</a:t>
            </a:r>
            <a:r>
              <a:rPr lang="zh-CN" altLang="en-US" sz="1600" dirty="0">
                <a:sym typeface="Consolas" panose="020B0609020204030204" pitchFamily="49" charset="0"/>
              </a:rPr>
              <a:t>密码错误，验证成功输出：欢迎进入系统，并停止程序。</a:t>
            </a:r>
            <a:endParaRPr lang="en-US" altLang="zh-CN" sz="1600" dirty="0">
              <a:sym typeface="Consolas" panose="020B0609020204030204" pitchFamily="49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515AB6B-C7E9-4532-B674-3C98264B5408}"/>
              </a:ext>
            </a:extLst>
          </p:cNvPr>
          <p:cNvSpPr/>
          <p:nvPr/>
        </p:nvSpPr>
        <p:spPr>
          <a:xfrm>
            <a:off x="2195450" y="2995947"/>
            <a:ext cx="8862591" cy="2206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分析：</a:t>
            </a:r>
          </a:p>
          <a:p>
            <a:pPr marL="342900" indent="-3429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定义一个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整型变量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记录正确的密码：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520</a:t>
            </a:r>
          </a:p>
          <a:p>
            <a:pPr marL="342900" indent="-3429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使用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while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死循环，让用户不断输入数据，与正确密码比对：验证不成功输出：密码错误、验证成功输出：欢迎进入系统，并使用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break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结束当前循环的执行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9676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93853" y="880969"/>
            <a:ext cx="5973761" cy="42564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分支结构</a:t>
            </a:r>
            <a:endParaRPr lang="en-US" altLang="zh-CN" sz="1600" b="1" dirty="0">
              <a:solidFill>
                <a:schemeClr val="tx1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循环结构</a:t>
            </a:r>
            <a:endParaRPr kumimoji="1" lang="en-US" altLang="zh-CN" b="1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跳转关键字：</a:t>
            </a:r>
            <a:r>
              <a:rPr kumimoji="1"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break</a:t>
            </a: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、</a:t>
            </a:r>
            <a:r>
              <a:rPr kumimoji="1"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continue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案例技术：生成随机数</a:t>
            </a:r>
            <a:endParaRPr kumimoji="1" lang="en-US" altLang="zh-CN" b="1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b="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Random</a:t>
            </a:r>
            <a:r>
              <a:rPr kumimoji="1" lang="zh-CN" altLang="en-US" b="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的使用</a:t>
            </a:r>
            <a:endParaRPr kumimoji="1" lang="en-US" altLang="zh-CN" b="0" dirty="0">
              <a:solidFill>
                <a:srgbClr val="C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b="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猜数字游戏</a:t>
            </a:r>
            <a:endParaRPr kumimoji="1" lang="en-US" altLang="zh-CN" b="1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DB0D35F-D03E-4D6E-5300-49AE4F33D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8249" y="3566159"/>
            <a:ext cx="1527213" cy="39433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59BB0C9-1CA2-FB29-748E-F95506D45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1292" y="4102099"/>
            <a:ext cx="1381125" cy="34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588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占位符 3">
            <a:extLst>
              <a:ext uri="{FF2B5EF4-FFF2-40B4-BE49-F238E27FC236}">
                <a16:creationId xmlns:a16="http://schemas.microsoft.com/office/drawing/2014/main" id="{57B70709-3842-4151-86BD-E249E98D2F55}"/>
              </a:ext>
            </a:extLst>
          </p:cNvPr>
          <p:cNvSpPr txBox="1">
            <a:spLocks/>
          </p:cNvSpPr>
          <p:nvPr/>
        </p:nvSpPr>
        <p:spPr>
          <a:xfrm>
            <a:off x="710881" y="940081"/>
            <a:ext cx="2830482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Consolas" panose="020B0609020204030204" pitchFamily="49" charset="0"/>
                <a:sym typeface="Consolas" panose="020B0609020204030204" pitchFamily="49" charset="0"/>
              </a:rPr>
              <a:t>Random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id="{8A2D3E6B-DAB5-4CFC-B0F6-8AE5A73B8781}"/>
              </a:ext>
            </a:extLst>
          </p:cNvPr>
          <p:cNvSpPr txBox="1"/>
          <p:nvPr/>
        </p:nvSpPr>
        <p:spPr>
          <a:xfrm>
            <a:off x="710880" y="1411048"/>
            <a:ext cx="4163337" cy="4259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8288" lvl="4" indent="-268288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作用：生成随机数。</a:t>
            </a:r>
          </a:p>
        </p:txBody>
      </p:sp>
      <p:sp>
        <p:nvSpPr>
          <p:cNvPr id="15" name="文本占位符 3">
            <a:extLst>
              <a:ext uri="{FF2B5EF4-FFF2-40B4-BE49-F238E27FC236}">
                <a16:creationId xmlns:a16="http://schemas.microsoft.com/office/drawing/2014/main" id="{4A1EC2AC-06FE-4B93-95B2-A071540A2069}"/>
              </a:ext>
            </a:extLst>
          </p:cNvPr>
          <p:cNvSpPr txBox="1">
            <a:spLocks/>
          </p:cNvSpPr>
          <p:nvPr/>
        </p:nvSpPr>
        <p:spPr>
          <a:xfrm>
            <a:off x="710880" y="2086957"/>
            <a:ext cx="361792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得到</a:t>
            </a:r>
            <a:r>
              <a:rPr kumimoji="1" lang="en-US" altLang="zh-CN" dirty="0">
                <a:latin typeface="Consolas" panose="020B0609020204030204" pitchFamily="49" charset="0"/>
                <a:sym typeface="Consolas" panose="020B0609020204030204" pitchFamily="49" charset="0"/>
              </a:rPr>
              <a:t>0-9</a:t>
            </a:r>
            <a:r>
              <a:rPr kumimoji="1"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的随机数的实现步骤：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44A267D-E076-476B-BBB2-38C3CF726BCC}"/>
              </a:ext>
            </a:extLst>
          </p:cNvPr>
          <p:cNvSpPr txBox="1"/>
          <p:nvPr/>
        </p:nvSpPr>
        <p:spPr>
          <a:xfrm>
            <a:off x="747671" y="2765026"/>
            <a:ext cx="50347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①：导包：告诉程序去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JDK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的哪个包中找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Random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B5B45F7-8A58-40AE-A80A-4544AC28E524}"/>
              </a:ext>
            </a:extLst>
          </p:cNvPr>
          <p:cNvSpPr txBox="1"/>
          <p:nvPr/>
        </p:nvSpPr>
        <p:spPr>
          <a:xfrm>
            <a:off x="747671" y="3524938"/>
            <a:ext cx="3466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②：写一行代码拿到随机数对象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F5F3EFB-AB9C-4A0D-A86F-FB4FAC85ECA3}"/>
              </a:ext>
            </a:extLst>
          </p:cNvPr>
          <p:cNvSpPr txBox="1"/>
          <p:nvPr/>
        </p:nvSpPr>
        <p:spPr>
          <a:xfrm>
            <a:off x="710880" y="4246493"/>
            <a:ext cx="4478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③：调用随机数的功能获取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0-9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之间的随机数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3C9EE8D-BD44-4E94-86B8-696DBA07A0A9}"/>
              </a:ext>
            </a:extLst>
          </p:cNvPr>
          <p:cNvSpPr txBox="1"/>
          <p:nvPr/>
        </p:nvSpPr>
        <p:spPr>
          <a:xfrm>
            <a:off x="6575756" y="2371646"/>
            <a:ext cx="4589765" cy="3109634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package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com.itheima.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random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import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java.util.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Random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public class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Test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public static void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main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String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[] args)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      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Random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new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Random()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</a:br>
            <a:r>
              <a:rPr lang="en-US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      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number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=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.next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(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10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);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</a:b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System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out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.println(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“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随机生成了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：”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+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number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</a:b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}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0849E46-7F62-47DC-982F-C87E14EA842A}"/>
              </a:ext>
            </a:extLst>
          </p:cNvPr>
          <p:cNvSpPr/>
          <p:nvPr/>
        </p:nvSpPr>
        <p:spPr>
          <a:xfrm>
            <a:off x="6654806" y="2686103"/>
            <a:ext cx="2154938" cy="333504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81724AC-4B0E-4BFC-BD10-FDE491B7BADC}"/>
              </a:ext>
            </a:extLst>
          </p:cNvPr>
          <p:cNvSpPr/>
          <p:nvPr/>
        </p:nvSpPr>
        <p:spPr>
          <a:xfrm>
            <a:off x="7323513" y="3549423"/>
            <a:ext cx="2154938" cy="333504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493743B-068D-4AA8-9436-177EC85F09AB}"/>
              </a:ext>
            </a:extLst>
          </p:cNvPr>
          <p:cNvSpPr/>
          <p:nvPr/>
        </p:nvSpPr>
        <p:spPr>
          <a:xfrm>
            <a:off x="7323513" y="4052898"/>
            <a:ext cx="2413264" cy="333504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F6E6132-A63B-469C-9416-5842EB621D32}"/>
              </a:ext>
            </a:extLst>
          </p:cNvPr>
          <p:cNvSpPr txBox="1"/>
          <p:nvPr/>
        </p:nvSpPr>
        <p:spPr>
          <a:xfrm>
            <a:off x="797162" y="5109702"/>
            <a:ext cx="6056914" cy="841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zh-CN" altLang="en-US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注意：</a:t>
            </a:r>
            <a:endParaRPr kumimoji="0" lang="en-US" altLang="zh-CN" b="1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next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(n)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功能只能生成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:</a:t>
            </a:r>
            <a:r>
              <a:rPr lang="zh-CN" altLang="en-US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0 </a:t>
            </a:r>
            <a:r>
              <a:rPr lang="zh-CN" altLang="en-US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至 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n-1</a:t>
            </a:r>
            <a:r>
              <a:rPr lang="zh-CN" altLang="en-US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之间的随机数，不包含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n</a:t>
            </a:r>
            <a:r>
              <a:rPr lang="zh-CN" altLang="en-US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。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6FDB383-3CE6-4E7C-ADF0-903BDB903C1E}"/>
              </a:ext>
            </a:extLst>
          </p:cNvPr>
          <p:cNvCxnSpPr>
            <a:cxnSpLocks/>
          </p:cNvCxnSpPr>
          <p:nvPr/>
        </p:nvCxnSpPr>
        <p:spPr>
          <a:xfrm>
            <a:off x="5138166" y="2934303"/>
            <a:ext cx="1516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4008FF67-BB4F-4997-90B5-96D675995182}"/>
              </a:ext>
            </a:extLst>
          </p:cNvPr>
          <p:cNvCxnSpPr>
            <a:cxnSpLocks/>
          </p:cNvCxnSpPr>
          <p:nvPr/>
        </p:nvCxnSpPr>
        <p:spPr>
          <a:xfrm>
            <a:off x="3665913" y="3716175"/>
            <a:ext cx="3657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E7658036-7B82-4480-B515-058847118F7B}"/>
              </a:ext>
            </a:extLst>
          </p:cNvPr>
          <p:cNvCxnSpPr>
            <a:cxnSpLocks/>
          </p:cNvCxnSpPr>
          <p:nvPr/>
        </p:nvCxnSpPr>
        <p:spPr>
          <a:xfrm>
            <a:off x="4788131" y="4356181"/>
            <a:ext cx="25353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697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 animBg="1"/>
      <p:bldP spid="22" grpId="0" animBg="1"/>
      <p:bldP spid="23" grpId="0" animBg="1"/>
      <p:bldP spid="25" grpId="0" animBg="1"/>
      <p:bldP spid="29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:a16="http://schemas.microsoft.com/office/drawing/2014/main" id="{356FB7D4-4463-402B-85AD-90C60B32658A}"/>
              </a:ext>
            </a:extLst>
          </p:cNvPr>
          <p:cNvSpPr txBox="1"/>
          <p:nvPr/>
        </p:nvSpPr>
        <p:spPr>
          <a:xfrm>
            <a:off x="697069" y="1642966"/>
            <a:ext cx="6094708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例如：要生成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1 – 10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之间的随机数，程序怎么实现？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959BCFA-C66A-40AD-AFA2-03DD01939847}"/>
              </a:ext>
            </a:extLst>
          </p:cNvPr>
          <p:cNvSpPr txBox="1"/>
          <p:nvPr/>
        </p:nvSpPr>
        <p:spPr>
          <a:xfrm>
            <a:off x="697069" y="1225636"/>
            <a:ext cx="4980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Random</a:t>
            </a:r>
            <a:r>
              <a:rPr lang="zh-CN" altLang="en-US" b="1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生成指定区间随机数。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C3FD0D3-64FA-498F-8186-F5D14024E67B}"/>
              </a:ext>
            </a:extLst>
          </p:cNvPr>
          <p:cNvSpPr txBox="1"/>
          <p:nvPr/>
        </p:nvSpPr>
        <p:spPr>
          <a:xfrm>
            <a:off x="819367" y="3168087"/>
            <a:ext cx="815701" cy="369332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1- 10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E5398FD-8804-4A5E-9B0A-A674A3797271}"/>
              </a:ext>
            </a:extLst>
          </p:cNvPr>
          <p:cNvSpPr txBox="1"/>
          <p:nvPr/>
        </p:nvSpPr>
        <p:spPr>
          <a:xfrm>
            <a:off x="819368" y="3850060"/>
            <a:ext cx="4650408" cy="791435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Random r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new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Random();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int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number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.nextInt(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10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) +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;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// 1-10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1A72E7D-D2AC-476A-85BD-A5B8EA94C0B8}"/>
              </a:ext>
            </a:extLst>
          </p:cNvPr>
          <p:cNvSpPr txBox="1"/>
          <p:nvPr/>
        </p:nvSpPr>
        <p:spPr>
          <a:xfrm>
            <a:off x="2099232" y="3168087"/>
            <a:ext cx="924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-1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4ED45937-EF61-44ED-BA00-5F6C0AC633D8}"/>
              </a:ext>
            </a:extLst>
          </p:cNvPr>
          <p:cNvSpPr txBox="1"/>
          <p:nvPr/>
        </p:nvSpPr>
        <p:spPr>
          <a:xfrm>
            <a:off x="2986546" y="3179754"/>
            <a:ext cx="1429811" cy="369332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（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0-9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）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+ 1</a:t>
            </a:r>
            <a:endParaRPr lang="en-US" altLang="zh-CN" sz="1800" dirty="0">
              <a:solidFill>
                <a:srgbClr val="FF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7444F3C8-AA1F-4DF5-8786-69B359610B4A}"/>
              </a:ext>
            </a:extLst>
          </p:cNvPr>
          <p:cNvSpPr txBox="1"/>
          <p:nvPr/>
        </p:nvSpPr>
        <p:spPr>
          <a:xfrm>
            <a:off x="2397986" y="4663934"/>
            <a:ext cx="10054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（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0-9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）</a:t>
            </a:r>
            <a:endParaRPr lang="zh-CN" altLang="en-US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F9A22E8-4703-4A19-BC6E-EBFAD7B4A32E}"/>
              </a:ext>
            </a:extLst>
          </p:cNvPr>
          <p:cNvSpPr/>
          <p:nvPr/>
        </p:nvSpPr>
        <p:spPr>
          <a:xfrm>
            <a:off x="2276643" y="4292352"/>
            <a:ext cx="1528191" cy="70755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B99B017-B5D7-492C-861D-AD49D42C6592}"/>
              </a:ext>
            </a:extLst>
          </p:cNvPr>
          <p:cNvCxnSpPr/>
          <p:nvPr/>
        </p:nvCxnSpPr>
        <p:spPr>
          <a:xfrm>
            <a:off x="1721535" y="3337272"/>
            <a:ext cx="354170" cy="7157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4B28FFB-D17B-4B83-AC3B-B83CACD2F0B6}"/>
              </a:ext>
            </a:extLst>
          </p:cNvPr>
          <p:cNvCxnSpPr/>
          <p:nvPr/>
        </p:nvCxnSpPr>
        <p:spPr>
          <a:xfrm>
            <a:off x="2518009" y="3356435"/>
            <a:ext cx="354170" cy="7157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E575E7C4-C682-B896-85B7-ACF1D0B2A442}"/>
              </a:ext>
            </a:extLst>
          </p:cNvPr>
          <p:cNvSpPr txBox="1"/>
          <p:nvPr/>
        </p:nvSpPr>
        <p:spPr>
          <a:xfrm>
            <a:off x="697069" y="2497781"/>
            <a:ext cx="61223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技巧：减加法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3503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1" grpId="0" animBg="1"/>
      <p:bldP spid="42" grpId="0"/>
      <p:bldP spid="43" grpId="0" animBg="1"/>
      <p:bldP spid="44" grpId="0"/>
      <p:bldP spid="16" grpId="0" animBg="1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3">
            <a:extLst>
              <a:ext uri="{FF2B5EF4-FFF2-40B4-BE49-F238E27FC236}">
                <a16:creationId xmlns:a16="http://schemas.microsoft.com/office/drawing/2014/main" id="{C3E0A3C9-4AD6-4449-A8A5-2BB26F1C6316}"/>
              </a:ext>
            </a:extLst>
          </p:cNvPr>
          <p:cNvSpPr txBox="1"/>
          <p:nvPr/>
        </p:nvSpPr>
        <p:spPr>
          <a:xfrm>
            <a:off x="1444222" y="1710078"/>
            <a:ext cx="2153738" cy="1031629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(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条件表达式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 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代码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;	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}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7E2C7A19-0C1C-4A2C-9051-D7F68BB6D782}"/>
              </a:ext>
            </a:extLst>
          </p:cNvPr>
          <p:cNvSpPr txBox="1"/>
          <p:nvPr/>
        </p:nvSpPr>
        <p:spPr>
          <a:xfrm>
            <a:off x="4037096" y="1710078"/>
            <a:ext cx="1878499" cy="1677960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(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条件表达式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 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代码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1;	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} </a:t>
            </a:r>
            <a:r>
              <a:rPr lang="en-US" altLang="zh-CN" sz="1400" dirty="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else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 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代码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2;	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}</a:t>
            </a:r>
          </a:p>
        </p:txBody>
      </p:sp>
      <p:sp>
        <p:nvSpPr>
          <p:cNvPr id="27" name="TextBox 3">
            <a:extLst>
              <a:ext uri="{FF2B5EF4-FFF2-40B4-BE49-F238E27FC236}">
                <a16:creationId xmlns:a16="http://schemas.microsoft.com/office/drawing/2014/main" id="{916A6DC7-70FD-4B11-AD38-63DDFF920A01}"/>
              </a:ext>
            </a:extLst>
          </p:cNvPr>
          <p:cNvSpPr txBox="1"/>
          <p:nvPr/>
        </p:nvSpPr>
        <p:spPr>
          <a:xfrm>
            <a:off x="6568614" y="1710078"/>
            <a:ext cx="2468057" cy="3616952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(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条件表达式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1) {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 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代码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1;	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} </a:t>
            </a:r>
            <a:r>
              <a:rPr lang="en-US" altLang="zh-CN" sz="1400" dirty="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else if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(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条件表达式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2) {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 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代码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2;	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} </a:t>
            </a:r>
            <a:r>
              <a:rPr lang="en-US" altLang="zh-CN" sz="1400" dirty="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else if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(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条件表达式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3) {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 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代码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3;	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} 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. . .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else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{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 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代码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n;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}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BBA617-8E8E-4048-B6F8-FEDC432E5D21}"/>
              </a:ext>
            </a:extLst>
          </p:cNvPr>
          <p:cNvSpPr txBox="1"/>
          <p:nvPr/>
        </p:nvSpPr>
        <p:spPr>
          <a:xfrm>
            <a:off x="639056" y="107717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if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分支有三种形式</a:t>
            </a:r>
          </a:p>
        </p:txBody>
      </p:sp>
    </p:spTree>
    <p:extLst>
      <p:ext uri="{BB962C8B-B14F-4D97-AF65-F5344CB8AC3E}">
        <p14:creationId xmlns:p14="http://schemas.microsoft.com/office/powerpoint/2010/main" val="415260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6" grpId="0" animBg="1"/>
      <p:bldP spid="27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90852" y="1445063"/>
            <a:ext cx="6790810" cy="1983937"/>
          </a:xfrm>
        </p:spPr>
        <p:txBody>
          <a:bodyPr/>
          <a:lstStyle/>
          <a:p>
            <a:r>
              <a:rPr kumimoji="1" lang="en-US" altLang="zh-CN" dirty="0">
                <a:sym typeface="Consolas" panose="020B0609020204030204" pitchFamily="49" charset="0"/>
              </a:rPr>
              <a:t>Random</a:t>
            </a:r>
            <a:r>
              <a:rPr kumimoji="1" lang="zh-CN" altLang="en-US" dirty="0">
                <a:sym typeface="Consolas" panose="020B0609020204030204" pitchFamily="49" charset="0"/>
              </a:rPr>
              <a:t>生成随机数需要几步？</a:t>
            </a:r>
            <a:endParaRPr kumimoji="1" lang="en-US" altLang="zh-CN" dirty="0">
              <a:sym typeface="Consolas" panose="020B0609020204030204" pitchFamily="49" charset="0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导包：</a:t>
            </a:r>
            <a:r>
              <a:rPr kumimoji="1"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import </a:t>
            </a:r>
            <a:r>
              <a:rPr kumimoji="1"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java.util.Random</a:t>
            </a:r>
            <a:r>
              <a:rPr kumimoji="1"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;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kumimoji="1"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Random r = new Random();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kumimoji="1"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int number = </a:t>
            </a:r>
            <a:r>
              <a:rPr kumimoji="1"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r.nextInt</a:t>
            </a:r>
            <a:r>
              <a:rPr kumimoji="1"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(10);</a:t>
            </a:r>
          </a:p>
          <a:p>
            <a:pPr lvl="1"/>
            <a:endParaRPr kumimoji="1"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13" name="文本占位符 3">
            <a:extLst>
              <a:ext uri="{FF2B5EF4-FFF2-40B4-BE49-F238E27FC236}">
                <a16:creationId xmlns:a16="http://schemas.microsoft.com/office/drawing/2014/main" id="{46AB9B0F-420E-430F-824D-78F374433C45}"/>
              </a:ext>
            </a:extLst>
          </p:cNvPr>
          <p:cNvSpPr txBox="1">
            <a:spLocks/>
          </p:cNvSpPr>
          <p:nvPr/>
        </p:nvSpPr>
        <p:spPr>
          <a:xfrm>
            <a:off x="4690852" y="3652846"/>
            <a:ext cx="6790810" cy="1760091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 kern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21917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82875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>
                <a:sym typeface="Consolas" panose="020B0609020204030204" pitchFamily="49" charset="0"/>
              </a:rPr>
              <a:t>2. </a:t>
            </a:r>
            <a:r>
              <a:rPr kumimoji="1" lang="zh-CN" altLang="en-US" dirty="0">
                <a:sym typeface="Consolas" panose="020B0609020204030204" pitchFamily="49" charset="0"/>
              </a:rPr>
              <a:t>如何生成 </a:t>
            </a:r>
            <a:r>
              <a:rPr kumimoji="1" lang="en-US" altLang="zh-CN" dirty="0">
                <a:sym typeface="Consolas" panose="020B0609020204030204" pitchFamily="49" charset="0"/>
              </a:rPr>
              <a:t>65 – 91</a:t>
            </a:r>
            <a:r>
              <a:rPr kumimoji="1" lang="zh-CN" altLang="en-US" dirty="0">
                <a:sym typeface="Consolas" panose="020B0609020204030204" pitchFamily="49" charset="0"/>
              </a:rPr>
              <a:t>之间的随机数？</a:t>
            </a:r>
            <a:endParaRPr kumimoji="1" lang="en-US" altLang="zh-CN" dirty="0">
              <a:sym typeface="Consolas" panose="020B0609020204030204" pitchFamily="49" charset="0"/>
            </a:endParaRPr>
          </a:p>
          <a:p>
            <a:pPr marL="895335" lvl="1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kumimoji="1"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65 – 91  =&gt;  -65 =&gt; </a:t>
            </a: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（</a:t>
            </a:r>
            <a:r>
              <a:rPr kumimoji="1"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0 - 26</a:t>
            </a: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）</a:t>
            </a:r>
            <a:r>
              <a:rPr kumimoji="1"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+ 65</a:t>
            </a:r>
          </a:p>
          <a:p>
            <a:pPr marL="895335" lvl="1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kumimoji="1"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int number = </a:t>
            </a:r>
            <a:r>
              <a:rPr kumimoji="1"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r.nextInt</a:t>
            </a:r>
            <a:r>
              <a:rPr kumimoji="1"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(27) + 65;</a:t>
            </a:r>
          </a:p>
          <a:p>
            <a:pPr lvl="1"/>
            <a:endParaRPr kumimoji="1"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451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分支结构</a:t>
            </a:r>
            <a:endParaRPr lang="en-US" altLang="zh-CN" sz="1600" b="1" dirty="0">
              <a:solidFill>
                <a:schemeClr val="tx1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循环结构</a:t>
            </a:r>
            <a:endParaRPr kumimoji="1" lang="en-US" altLang="zh-CN" b="1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跳转关键字：</a:t>
            </a:r>
            <a:r>
              <a:rPr kumimoji="1"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break</a:t>
            </a: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、</a:t>
            </a:r>
            <a:r>
              <a:rPr kumimoji="1"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continue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案例技术：随机数</a:t>
            </a:r>
            <a:r>
              <a:rPr kumimoji="1" lang="en-US" altLang="zh-CN" b="1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Random</a:t>
            </a:r>
            <a:r>
              <a:rPr kumimoji="1" lang="zh-CN" altLang="en-US" b="1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类</a:t>
            </a:r>
            <a:endParaRPr kumimoji="1" lang="en-US" altLang="zh-CN" b="1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Random</a:t>
            </a:r>
            <a:r>
              <a:rPr kumimoji="1" lang="zh-CN" altLang="en-US" b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的使用</a:t>
            </a:r>
            <a:endParaRPr kumimoji="1" lang="en-US" altLang="zh-CN" sz="1800" b="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800" b="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猜数字游戏</a:t>
            </a:r>
            <a:endParaRPr kumimoji="1" lang="en-US" altLang="zh-CN" sz="1800" b="0" dirty="0">
              <a:solidFill>
                <a:srgbClr val="C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lvl="1"/>
            <a:endParaRPr kumimoji="1" lang="en-US" altLang="zh-CN" b="1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745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3165721-AE0C-4849-B485-D71B6B4898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猜数字游戏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AD65910-F56D-4CFD-8211-BD1B314CFBEC}"/>
              </a:ext>
            </a:extLst>
          </p:cNvPr>
          <p:cNvSpPr/>
          <p:nvPr/>
        </p:nvSpPr>
        <p:spPr>
          <a:xfrm>
            <a:off x="782319" y="1533350"/>
            <a:ext cx="9991698" cy="3355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需求：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285750" indent="-28575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随机生成一个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1-100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之间的数据，提示用户猜测，猜大提示过大，猜小提示过小，直到猜中结束游戏。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分析：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342900" indent="-3429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先随机生成一个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1-100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之间的数据。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342900" indent="-3429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定义一个死循环让用户可以一直猜测。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342900" indent="-3429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在死循环里，每次都提示用户输入一个猜测的数字，猜大提示过大，猜小提示过小，猜中则结束游戏。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97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846C69F5-B106-4100-AECE-A21E3335866C}"/>
              </a:ext>
            </a:extLst>
          </p:cNvPr>
          <p:cNvSpPr/>
          <p:nvPr/>
        </p:nvSpPr>
        <p:spPr>
          <a:xfrm>
            <a:off x="626213" y="4351005"/>
            <a:ext cx="8577054" cy="519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792" indent="-304792">
              <a:lnSpc>
                <a:spcPct val="200000"/>
              </a:lnSpc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首先判断条件表达式的结果，如果</a:t>
            </a:r>
            <a:r>
              <a:rPr lang="zh-CN" altLang="en-US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为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true</a:t>
            </a:r>
            <a:r>
              <a:rPr lang="zh-CN" altLang="en-US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执行语句体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，</a:t>
            </a:r>
            <a:r>
              <a:rPr lang="zh-CN" altLang="en-US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为 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false </a:t>
            </a:r>
            <a:r>
              <a:rPr lang="zh-CN" altLang="en-US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就不执行语句体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7EF0410-7282-44D1-B667-2893D6F6109D}"/>
              </a:ext>
            </a:extLst>
          </p:cNvPr>
          <p:cNvCxnSpPr>
            <a:cxnSpLocks/>
          </p:cNvCxnSpPr>
          <p:nvPr/>
        </p:nvCxnSpPr>
        <p:spPr>
          <a:xfrm>
            <a:off x="5614372" y="877022"/>
            <a:ext cx="0" cy="457113"/>
          </a:xfrm>
          <a:prstGeom prst="straightConnector1">
            <a:avLst/>
          </a:prstGeom>
          <a:ln w="2794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3">
            <a:extLst>
              <a:ext uri="{FF2B5EF4-FFF2-40B4-BE49-F238E27FC236}">
                <a16:creationId xmlns:a16="http://schemas.microsoft.com/office/drawing/2014/main" id="{875839C9-F62E-4029-96F0-4A2F3E5AC0C0}"/>
              </a:ext>
            </a:extLst>
          </p:cNvPr>
          <p:cNvSpPr txBox="1"/>
          <p:nvPr/>
        </p:nvSpPr>
        <p:spPr>
          <a:xfrm>
            <a:off x="774666" y="1641912"/>
            <a:ext cx="2153738" cy="1673535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格式：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(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条件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 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语句体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;	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… 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58868BD-DAAF-462B-8496-6F62828FDC7A}"/>
              </a:ext>
            </a:extLst>
          </p:cNvPr>
          <p:cNvSpPr/>
          <p:nvPr/>
        </p:nvSpPr>
        <p:spPr>
          <a:xfrm>
            <a:off x="4964633" y="2755637"/>
            <a:ext cx="1344083" cy="383116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语句体</a:t>
            </a:r>
          </a:p>
        </p:txBody>
      </p:sp>
      <p:sp>
        <p:nvSpPr>
          <p:cNvPr id="32" name="流程图: 决策 12">
            <a:extLst>
              <a:ext uri="{FF2B5EF4-FFF2-40B4-BE49-F238E27FC236}">
                <a16:creationId xmlns:a16="http://schemas.microsoft.com/office/drawing/2014/main" id="{CA357797-6748-480C-973B-0D9072758D56}"/>
              </a:ext>
            </a:extLst>
          </p:cNvPr>
          <p:cNvSpPr/>
          <p:nvPr/>
        </p:nvSpPr>
        <p:spPr>
          <a:xfrm>
            <a:off x="4683074" y="1386175"/>
            <a:ext cx="1881691" cy="853435"/>
          </a:xfrm>
          <a:prstGeom prst="flowChartDecision">
            <a:avLst/>
          </a:prstGeom>
          <a:noFill/>
          <a:ln w="19050">
            <a:solidFill>
              <a:srgbClr val="AD2B2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判断条件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3E5C014A-F911-4ABE-8624-FC8121BC4A7F}"/>
              </a:ext>
            </a:extLst>
          </p:cNvPr>
          <p:cNvCxnSpPr>
            <a:cxnSpLocks/>
          </p:cNvCxnSpPr>
          <p:nvPr/>
        </p:nvCxnSpPr>
        <p:spPr>
          <a:xfrm>
            <a:off x="5636675" y="2269067"/>
            <a:ext cx="0" cy="457113"/>
          </a:xfrm>
          <a:prstGeom prst="straightConnector1">
            <a:avLst/>
          </a:prstGeom>
          <a:ln w="2794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022980FB-AD80-4FEC-8ECD-11BE20B026C4}"/>
              </a:ext>
            </a:extLst>
          </p:cNvPr>
          <p:cNvSpPr txBox="1"/>
          <p:nvPr/>
        </p:nvSpPr>
        <p:spPr>
          <a:xfrm>
            <a:off x="4964633" y="2239610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true</a:t>
            </a:r>
            <a:endParaRPr lang="zh-CN" altLang="en-US" sz="14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98B1410-377C-44CC-ABC8-3A6C395E7CC3}"/>
              </a:ext>
            </a:extLst>
          </p:cNvPr>
          <p:cNvSpPr/>
          <p:nvPr/>
        </p:nvSpPr>
        <p:spPr>
          <a:xfrm>
            <a:off x="4964633" y="3674730"/>
            <a:ext cx="1344083" cy="383116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跳出分支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7279499E-455E-4C55-8C56-948854F3C899}"/>
              </a:ext>
            </a:extLst>
          </p:cNvPr>
          <p:cNvCxnSpPr>
            <a:cxnSpLocks/>
          </p:cNvCxnSpPr>
          <p:nvPr/>
        </p:nvCxnSpPr>
        <p:spPr>
          <a:xfrm>
            <a:off x="5636675" y="3188160"/>
            <a:ext cx="0" cy="457113"/>
          </a:xfrm>
          <a:prstGeom prst="straightConnector1">
            <a:avLst/>
          </a:prstGeom>
          <a:ln w="2794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2A79C2E7-FFB6-4647-A1D6-C13FAA93134D}"/>
              </a:ext>
            </a:extLst>
          </p:cNvPr>
          <p:cNvSpPr txBox="1"/>
          <p:nvPr/>
        </p:nvSpPr>
        <p:spPr>
          <a:xfrm>
            <a:off x="6620168" y="1334135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false</a:t>
            </a:r>
            <a:endParaRPr lang="zh-CN" altLang="en-US" sz="14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5F14E5F6-1EF2-4CEE-A60A-1082F46D473E}"/>
              </a:ext>
            </a:extLst>
          </p:cNvPr>
          <p:cNvCxnSpPr>
            <a:cxnSpLocks/>
          </p:cNvCxnSpPr>
          <p:nvPr/>
        </p:nvCxnSpPr>
        <p:spPr>
          <a:xfrm flipH="1">
            <a:off x="6308716" y="1812892"/>
            <a:ext cx="256049" cy="2053395"/>
          </a:xfrm>
          <a:prstGeom prst="bentConnector3">
            <a:avLst>
              <a:gd name="adj1" fmla="val -397042"/>
            </a:avLst>
          </a:prstGeom>
          <a:ln w="2794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5B90763-5BE1-4ABD-BFBD-9EFFFE4AD2DB}"/>
              </a:ext>
            </a:extLst>
          </p:cNvPr>
          <p:cNvSpPr txBox="1"/>
          <p:nvPr/>
        </p:nvSpPr>
        <p:spPr>
          <a:xfrm>
            <a:off x="658478" y="5507148"/>
            <a:ext cx="7723522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594" indent="-228594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if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语句中，</a:t>
            </a:r>
            <a:r>
              <a:rPr lang="zh-CN" altLang="en-US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如果大括号控制的只有一行代码，则大括号可以省略不写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。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DFF6EA4-6D7B-42AA-89E9-B42273816911}"/>
              </a:ext>
            </a:extLst>
          </p:cNvPr>
          <p:cNvSpPr txBox="1"/>
          <p:nvPr/>
        </p:nvSpPr>
        <p:spPr>
          <a:xfrm>
            <a:off x="626213" y="4954270"/>
            <a:ext cx="6096000" cy="5728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注意事项：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D5D1941-7DA6-4DC2-961D-2AC9DAFC0A1B}"/>
              </a:ext>
            </a:extLst>
          </p:cNvPr>
          <p:cNvSpPr txBox="1"/>
          <p:nvPr/>
        </p:nvSpPr>
        <p:spPr>
          <a:xfrm>
            <a:off x="626213" y="3879939"/>
            <a:ext cx="1431187" cy="5728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执行流程：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25" name="文本占位符 3">
            <a:extLst>
              <a:ext uri="{FF2B5EF4-FFF2-40B4-BE49-F238E27FC236}">
                <a16:creationId xmlns:a16="http://schemas.microsoft.com/office/drawing/2014/main" id="{A9B1F3F2-D206-45C1-A55C-1358430B3AB0}"/>
              </a:ext>
            </a:extLst>
          </p:cNvPr>
          <p:cNvSpPr txBox="1">
            <a:spLocks/>
          </p:cNvSpPr>
          <p:nvPr/>
        </p:nvSpPr>
        <p:spPr>
          <a:xfrm>
            <a:off x="732046" y="982926"/>
            <a:ext cx="2155087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Consolas" panose="020B0609020204030204" pitchFamily="49" charset="0"/>
                <a:sym typeface="Consolas" panose="020B0609020204030204" pitchFamily="49" charset="0"/>
              </a:rPr>
              <a:t>if </a:t>
            </a:r>
            <a:r>
              <a:rPr kumimoji="1"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第一种形式</a:t>
            </a:r>
          </a:p>
        </p:txBody>
      </p:sp>
    </p:spTree>
    <p:extLst>
      <p:ext uri="{BB962C8B-B14F-4D97-AF65-F5344CB8AC3E}">
        <p14:creationId xmlns:p14="http://schemas.microsoft.com/office/powerpoint/2010/main" val="3073235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2A22C240-C07F-45A6-A0C9-102D2191C5B9}"/>
              </a:ext>
            </a:extLst>
          </p:cNvPr>
          <p:cNvSpPr txBox="1">
            <a:spLocks/>
          </p:cNvSpPr>
          <p:nvPr/>
        </p:nvSpPr>
        <p:spPr>
          <a:xfrm>
            <a:off x="732046" y="982926"/>
            <a:ext cx="2155087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Consolas" panose="020B0609020204030204" pitchFamily="49" charset="0"/>
                <a:sym typeface="Consolas" panose="020B0609020204030204" pitchFamily="49" charset="0"/>
              </a:rPr>
              <a:t>if </a:t>
            </a:r>
            <a:r>
              <a:rPr kumimoji="1"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第二种形式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7EF0410-7282-44D1-B667-2893D6F6109D}"/>
              </a:ext>
            </a:extLst>
          </p:cNvPr>
          <p:cNvCxnSpPr>
            <a:cxnSpLocks/>
          </p:cNvCxnSpPr>
          <p:nvPr/>
        </p:nvCxnSpPr>
        <p:spPr>
          <a:xfrm>
            <a:off x="5286037" y="1144794"/>
            <a:ext cx="0" cy="457113"/>
          </a:xfrm>
          <a:prstGeom prst="straightConnector1">
            <a:avLst/>
          </a:prstGeom>
          <a:ln w="2794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3">
            <a:extLst>
              <a:ext uri="{FF2B5EF4-FFF2-40B4-BE49-F238E27FC236}">
                <a16:creationId xmlns:a16="http://schemas.microsoft.com/office/drawing/2014/main" id="{875839C9-F62E-4029-96F0-4A2F3E5AC0C0}"/>
              </a:ext>
            </a:extLst>
          </p:cNvPr>
          <p:cNvSpPr txBox="1"/>
          <p:nvPr/>
        </p:nvSpPr>
        <p:spPr>
          <a:xfrm>
            <a:off x="827691" y="1770289"/>
            <a:ext cx="2544234" cy="2319866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格式：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(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条件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 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语句体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1;	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} </a:t>
            </a:r>
            <a:r>
              <a:rPr lang="en-US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else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 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语句体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2;	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...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58868BD-DAAF-462B-8496-6F62828FDC7A}"/>
              </a:ext>
            </a:extLst>
          </p:cNvPr>
          <p:cNvSpPr/>
          <p:nvPr/>
        </p:nvSpPr>
        <p:spPr>
          <a:xfrm>
            <a:off x="4636298" y="3023409"/>
            <a:ext cx="1344083" cy="383116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语句体</a:t>
            </a:r>
            <a:r>
              <a:rPr lang="en-US" altLang="zh-CN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1</a:t>
            </a:r>
            <a:endParaRPr lang="zh-CN" altLang="en-US" sz="14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32" name="流程图: 决策 12">
            <a:extLst>
              <a:ext uri="{FF2B5EF4-FFF2-40B4-BE49-F238E27FC236}">
                <a16:creationId xmlns:a16="http://schemas.microsoft.com/office/drawing/2014/main" id="{CA357797-6748-480C-973B-0D9072758D56}"/>
              </a:ext>
            </a:extLst>
          </p:cNvPr>
          <p:cNvSpPr/>
          <p:nvPr/>
        </p:nvSpPr>
        <p:spPr>
          <a:xfrm>
            <a:off x="4354739" y="1653947"/>
            <a:ext cx="1881691" cy="853435"/>
          </a:xfrm>
          <a:prstGeom prst="flowChartDecision">
            <a:avLst/>
          </a:prstGeom>
          <a:noFill/>
          <a:ln w="19050">
            <a:solidFill>
              <a:srgbClr val="AD2B2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判断条件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3E5C014A-F911-4ABE-8624-FC8121BC4A7F}"/>
              </a:ext>
            </a:extLst>
          </p:cNvPr>
          <p:cNvCxnSpPr>
            <a:cxnSpLocks/>
          </p:cNvCxnSpPr>
          <p:nvPr/>
        </p:nvCxnSpPr>
        <p:spPr>
          <a:xfrm>
            <a:off x="5308340" y="2536839"/>
            <a:ext cx="0" cy="457113"/>
          </a:xfrm>
          <a:prstGeom prst="straightConnector1">
            <a:avLst/>
          </a:prstGeom>
          <a:ln w="2794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022980FB-AD80-4FEC-8ECD-11BE20B026C4}"/>
              </a:ext>
            </a:extLst>
          </p:cNvPr>
          <p:cNvSpPr txBox="1"/>
          <p:nvPr/>
        </p:nvSpPr>
        <p:spPr>
          <a:xfrm>
            <a:off x="4636298" y="2507382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true</a:t>
            </a:r>
            <a:endParaRPr lang="zh-CN" altLang="en-US" sz="14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98B1410-377C-44CC-ABC8-3A6C395E7CC3}"/>
              </a:ext>
            </a:extLst>
          </p:cNvPr>
          <p:cNvSpPr/>
          <p:nvPr/>
        </p:nvSpPr>
        <p:spPr>
          <a:xfrm>
            <a:off x="4636298" y="3942502"/>
            <a:ext cx="1344083" cy="383116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跳出分支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7279499E-455E-4C55-8C56-948854F3C899}"/>
              </a:ext>
            </a:extLst>
          </p:cNvPr>
          <p:cNvCxnSpPr>
            <a:cxnSpLocks/>
          </p:cNvCxnSpPr>
          <p:nvPr/>
        </p:nvCxnSpPr>
        <p:spPr>
          <a:xfrm>
            <a:off x="5308340" y="3455932"/>
            <a:ext cx="0" cy="457113"/>
          </a:xfrm>
          <a:prstGeom prst="straightConnector1">
            <a:avLst/>
          </a:prstGeom>
          <a:ln w="2794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2A79C2E7-FFB6-4647-A1D6-C13FAA93134D}"/>
              </a:ext>
            </a:extLst>
          </p:cNvPr>
          <p:cNvSpPr txBox="1"/>
          <p:nvPr/>
        </p:nvSpPr>
        <p:spPr>
          <a:xfrm>
            <a:off x="6291833" y="1601907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false</a:t>
            </a:r>
            <a:endParaRPr lang="zh-CN" altLang="en-US" sz="14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47004FA-E019-49B3-84FE-9834E86214E9}"/>
              </a:ext>
            </a:extLst>
          </p:cNvPr>
          <p:cNvSpPr/>
          <p:nvPr/>
        </p:nvSpPr>
        <p:spPr>
          <a:xfrm>
            <a:off x="6376198" y="3023409"/>
            <a:ext cx="1344083" cy="383116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语句体</a:t>
            </a:r>
            <a:r>
              <a:rPr lang="en-US" altLang="zh-CN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2</a:t>
            </a:r>
            <a:endParaRPr lang="zh-CN" altLang="en-US" sz="14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cxnSp>
        <p:nvCxnSpPr>
          <p:cNvPr id="4" name="连接符: 肘形 3">
            <a:extLst>
              <a:ext uri="{FF2B5EF4-FFF2-40B4-BE49-F238E27FC236}">
                <a16:creationId xmlns:a16="http://schemas.microsoft.com/office/drawing/2014/main" id="{24BECE16-D266-459E-AE60-55DEA79C3B65}"/>
              </a:ext>
            </a:extLst>
          </p:cNvPr>
          <p:cNvCxnSpPr>
            <a:stCxn id="32" idx="3"/>
            <a:endCxn id="17" idx="0"/>
          </p:cNvCxnSpPr>
          <p:nvPr/>
        </p:nvCxnSpPr>
        <p:spPr>
          <a:xfrm>
            <a:off x="6236430" y="2080665"/>
            <a:ext cx="811810" cy="942744"/>
          </a:xfrm>
          <a:prstGeom prst="bentConnector2">
            <a:avLst/>
          </a:prstGeom>
          <a:ln w="2794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C1139822-E6CE-403F-97D5-CF9A73567B45}"/>
              </a:ext>
            </a:extLst>
          </p:cNvPr>
          <p:cNvCxnSpPr>
            <a:cxnSpLocks/>
            <a:stCxn id="17" idx="2"/>
            <a:endCxn id="35" idx="3"/>
          </p:cNvCxnSpPr>
          <p:nvPr/>
        </p:nvCxnSpPr>
        <p:spPr>
          <a:xfrm rot="5400000">
            <a:off x="6150544" y="3236363"/>
            <a:ext cx="727535" cy="1067859"/>
          </a:xfrm>
          <a:prstGeom prst="bentConnector2">
            <a:avLst/>
          </a:prstGeom>
          <a:ln w="2794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949E8327-A6A1-4A3E-9BF7-D949F6FBF9E0}"/>
              </a:ext>
            </a:extLst>
          </p:cNvPr>
          <p:cNvSpPr/>
          <p:nvPr/>
        </p:nvSpPr>
        <p:spPr>
          <a:xfrm>
            <a:off x="732046" y="4976792"/>
            <a:ext cx="8577054" cy="519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792" indent="-304792">
              <a:lnSpc>
                <a:spcPct val="200000"/>
              </a:lnSpc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首先判断条件表达式的结果，如果</a:t>
            </a:r>
            <a:r>
              <a:rPr lang="zh-CN" altLang="en-US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为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true</a:t>
            </a:r>
            <a:r>
              <a:rPr lang="zh-CN" altLang="en-US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执行语句体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1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，</a:t>
            </a:r>
            <a:r>
              <a:rPr lang="zh-CN" altLang="en-US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为 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false </a:t>
            </a:r>
            <a:r>
              <a:rPr lang="zh-CN" altLang="en-US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就执行语句体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2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00BE013-F474-4D3C-A51B-851B5DD9B2FD}"/>
              </a:ext>
            </a:extLst>
          </p:cNvPr>
          <p:cNvSpPr txBox="1"/>
          <p:nvPr/>
        </p:nvSpPr>
        <p:spPr>
          <a:xfrm>
            <a:off x="732046" y="4505726"/>
            <a:ext cx="1431187" cy="5728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执行流程：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933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846C69F5-B106-4100-AECE-A21E3335866C}"/>
              </a:ext>
            </a:extLst>
          </p:cNvPr>
          <p:cNvSpPr/>
          <p:nvPr/>
        </p:nvSpPr>
        <p:spPr>
          <a:xfrm>
            <a:off x="4538821" y="4452728"/>
            <a:ext cx="7356587" cy="172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执行流程：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先</a:t>
            </a:r>
            <a:r>
              <a:rPr lang="zh-CN" altLang="en-US" sz="1400" dirty="0">
                <a:solidFill>
                  <a:srgbClr val="FF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判断条件</a:t>
            </a:r>
            <a:r>
              <a:rPr lang="en-US" altLang="zh-CN" sz="1400" dirty="0">
                <a:solidFill>
                  <a:srgbClr val="FF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1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的值，如果为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true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则执行语句体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1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，分支结束；如果为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false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则</a:t>
            </a:r>
            <a:r>
              <a:rPr lang="zh-CN" altLang="en-US" sz="1400" dirty="0">
                <a:solidFill>
                  <a:srgbClr val="FF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判断条件</a:t>
            </a:r>
            <a:r>
              <a:rPr lang="en-US" altLang="zh-CN" sz="1400" dirty="0">
                <a:solidFill>
                  <a:srgbClr val="FF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2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的值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如果值为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true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就执行语句体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2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，分支结束；如果为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false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则</a:t>
            </a:r>
            <a:r>
              <a:rPr lang="zh-CN" altLang="en-US" sz="1400" dirty="0">
                <a:solidFill>
                  <a:srgbClr val="FF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判断条件</a:t>
            </a:r>
            <a:r>
              <a:rPr lang="en-US" altLang="zh-CN" sz="1400" dirty="0">
                <a:solidFill>
                  <a:srgbClr val="FF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3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的值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...</a:t>
            </a:r>
          </a:p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如果没有任何条件为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true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，就执行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else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分支的语句体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n+1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。</a:t>
            </a:r>
          </a:p>
        </p:txBody>
      </p:sp>
      <p:sp>
        <p:nvSpPr>
          <p:cNvPr id="30" name="TextBox 3">
            <a:extLst>
              <a:ext uri="{FF2B5EF4-FFF2-40B4-BE49-F238E27FC236}">
                <a16:creationId xmlns:a16="http://schemas.microsoft.com/office/drawing/2014/main" id="{875839C9-F62E-4029-96F0-4A2F3E5AC0C0}"/>
              </a:ext>
            </a:extLst>
          </p:cNvPr>
          <p:cNvSpPr txBox="1"/>
          <p:nvPr/>
        </p:nvSpPr>
        <p:spPr>
          <a:xfrm>
            <a:off x="767767" y="1841821"/>
            <a:ext cx="3188172" cy="3940118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格式：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(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条件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1) {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 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语句体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1;	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} </a:t>
            </a:r>
            <a:r>
              <a:rPr lang="en-US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else if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(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条件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2) {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 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语句体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2;	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} </a:t>
            </a:r>
            <a:r>
              <a:rPr lang="en-US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else if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(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条件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3) {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 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语句体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4;	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} 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. . .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else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{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 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语句体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n+1;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}</a:t>
            </a:r>
          </a:p>
        </p:txBody>
      </p:sp>
      <p:grpSp>
        <p:nvGrpSpPr>
          <p:cNvPr id="11" name="组合 117">
            <a:extLst>
              <a:ext uri="{FF2B5EF4-FFF2-40B4-BE49-F238E27FC236}">
                <a16:creationId xmlns:a16="http://schemas.microsoft.com/office/drawing/2014/main" id="{7A588524-BC4F-4383-9DB1-A86D74441756}"/>
              </a:ext>
            </a:extLst>
          </p:cNvPr>
          <p:cNvGrpSpPr>
            <a:grpSpLocks/>
          </p:cNvGrpSpPr>
          <p:nvPr/>
        </p:nvGrpSpPr>
        <p:grpSpPr bwMode="auto">
          <a:xfrm>
            <a:off x="4542159" y="1015790"/>
            <a:ext cx="1177925" cy="3240088"/>
            <a:chOff x="3419872" y="1707654"/>
            <a:chExt cx="1177928" cy="3241253"/>
          </a:xfrm>
        </p:grpSpPr>
        <p:grpSp>
          <p:nvGrpSpPr>
            <p:cNvPr id="12" name="组合 29">
              <a:extLst>
                <a:ext uri="{FF2B5EF4-FFF2-40B4-BE49-F238E27FC236}">
                  <a16:creationId xmlns:a16="http://schemas.microsoft.com/office/drawing/2014/main" id="{648731A0-B53A-4FB2-B301-1AE1363D95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9872" y="1996683"/>
              <a:ext cx="1152528" cy="562177"/>
              <a:chOff x="5796136" y="1636321"/>
              <a:chExt cx="1152614" cy="562484"/>
            </a:xfrm>
          </p:grpSpPr>
          <p:sp>
            <p:nvSpPr>
              <p:cNvPr id="24" name="流程图: 决策 23">
                <a:extLst>
                  <a:ext uri="{FF2B5EF4-FFF2-40B4-BE49-F238E27FC236}">
                    <a16:creationId xmlns:a16="http://schemas.microsoft.com/office/drawing/2014/main" id="{8B676594-05AC-4DDD-8E4F-3B89186277A2}"/>
                  </a:ext>
                </a:extLst>
              </p:cNvPr>
              <p:cNvSpPr/>
              <p:nvPr/>
            </p:nvSpPr>
            <p:spPr>
              <a:xfrm>
                <a:off x="5796136" y="1636321"/>
                <a:ext cx="1152614" cy="562484"/>
              </a:xfrm>
              <a:prstGeom prst="flowChartDecision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Consolas" panose="020B0609020204030204" pitchFamily="49" charset="0"/>
                </a:endParaRP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85D69682-3BC1-4446-B10F-FC70846B9DBC}"/>
                  </a:ext>
                </a:extLst>
              </p:cNvPr>
              <p:cNvSpPr/>
              <p:nvPr/>
            </p:nvSpPr>
            <p:spPr>
              <a:xfrm>
                <a:off x="5983475" y="1787271"/>
                <a:ext cx="803337" cy="2542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zh-CN" alt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  <a:ea typeface="阿里巴巴普惠体" panose="00020600040101010101" pitchFamily="18" charset="-122"/>
                    <a:cs typeface="阿里巴巴普惠体" panose="00020600040101010101" pitchFamily="18" charset="-122"/>
                    <a:sym typeface="Consolas" panose="020B0609020204030204" pitchFamily="49" charset="0"/>
                  </a:rPr>
                  <a:t>判断条件</a:t>
                </a:r>
                <a:r>
                  <a:rPr lang="en-US" altLang="zh-CN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  <a:ea typeface="阿里巴巴普惠体" panose="00020600040101010101" pitchFamily="18" charset="-122"/>
                    <a:cs typeface="阿里巴巴普惠体" panose="00020600040101010101" pitchFamily="18" charset="-122"/>
                    <a:sym typeface="Consolas" panose="020B0609020204030204" pitchFamily="49" charset="0"/>
                  </a:rPr>
                  <a:t>1</a:t>
                </a:r>
                <a:endParaRPr lang="zh-CN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Consolas" panose="020B0609020204030204" pitchFamily="49" charset="0"/>
                </a:endParaRPr>
              </a:p>
            </p:txBody>
          </p:sp>
        </p:grpSp>
        <p:grpSp>
          <p:nvGrpSpPr>
            <p:cNvPr id="13" name="组合 32">
              <a:extLst>
                <a:ext uri="{FF2B5EF4-FFF2-40B4-BE49-F238E27FC236}">
                  <a16:creationId xmlns:a16="http://schemas.microsoft.com/office/drawing/2014/main" id="{73F0E826-7C84-4111-B0D5-00A7BF76AA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48447" y="2860179"/>
              <a:ext cx="1081087" cy="288925"/>
              <a:chOff x="4668058" y="3332162"/>
              <a:chExt cx="1081087" cy="288925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70FB9425-34C7-4436-9831-32E2A5695BEA}"/>
                  </a:ext>
                </a:extLst>
              </p:cNvPr>
              <p:cNvSpPr/>
              <p:nvPr/>
            </p:nvSpPr>
            <p:spPr>
              <a:xfrm>
                <a:off x="4668058" y="3332576"/>
                <a:ext cx="1081091" cy="289029"/>
              </a:xfrm>
              <a:prstGeom prst="rect">
                <a:avLst/>
              </a:prstGeom>
              <a:solidFill>
                <a:srgbClr val="B237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Consolas" panose="020B0609020204030204" pitchFamily="49" charset="0"/>
                </a:endParaRPr>
              </a:p>
            </p:txBody>
          </p:sp>
          <p:sp>
            <p:nvSpPr>
              <p:cNvPr id="23" name="TextBox 34">
                <a:extLst>
                  <a:ext uri="{FF2B5EF4-FFF2-40B4-BE49-F238E27FC236}">
                    <a16:creationId xmlns:a16="http://schemas.microsoft.com/office/drawing/2014/main" id="{15083FD0-0400-480C-8261-2457F3AD584A}"/>
                  </a:ext>
                </a:extLst>
              </p:cNvPr>
              <p:cNvSpPr txBox="1"/>
              <p:nvPr/>
            </p:nvSpPr>
            <p:spPr>
              <a:xfrm>
                <a:off x="4887134" y="3346869"/>
                <a:ext cx="793752" cy="254091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050">
                    <a:solidFill>
                      <a:schemeClr val="bg1"/>
                    </a:solidFill>
                    <a:latin typeface="Consolas" panose="020B0609020204030204" pitchFamily="49" charset="0"/>
                    <a:ea typeface="阿里巴巴普惠体" panose="00020600040101010101" pitchFamily="18" charset="-122"/>
                    <a:cs typeface="阿里巴巴普惠体" panose="00020600040101010101" pitchFamily="18" charset="-122"/>
                    <a:sym typeface="Consolas" panose="020B0609020204030204" pitchFamily="49" charset="0"/>
                  </a:rPr>
                  <a:t>语句体</a:t>
                </a:r>
                <a:r>
                  <a:rPr lang="en-US" altLang="zh-CN" sz="1050">
                    <a:solidFill>
                      <a:schemeClr val="bg1"/>
                    </a:solidFill>
                    <a:latin typeface="Consolas" panose="020B0609020204030204" pitchFamily="49" charset="0"/>
                    <a:ea typeface="阿里巴巴普惠体" panose="00020600040101010101" pitchFamily="18" charset="-122"/>
                    <a:cs typeface="阿里巴巴普惠体" panose="00020600040101010101" pitchFamily="18" charset="-122"/>
                    <a:sym typeface="Consolas" panose="020B0609020204030204" pitchFamily="49" charset="0"/>
                  </a:rPr>
                  <a:t>1</a:t>
                </a:r>
                <a:endParaRPr lang="zh-CN" altLang="en-US" sz="1050">
                  <a:solidFill>
                    <a:schemeClr val="bg1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Consolas" panose="020B0609020204030204" pitchFamily="49" charset="0"/>
                </a:endParaRPr>
              </a:p>
            </p:txBody>
          </p:sp>
        </p:grpSp>
        <p:grpSp>
          <p:nvGrpSpPr>
            <p:cNvPr id="14" name="组合 35">
              <a:extLst>
                <a:ext uri="{FF2B5EF4-FFF2-40B4-BE49-F238E27FC236}">
                  <a16:creationId xmlns:a16="http://schemas.microsoft.com/office/drawing/2014/main" id="{FCFC6BA2-7247-4F2D-8B9E-CEB876CB76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48447" y="4659878"/>
              <a:ext cx="1081091" cy="289029"/>
              <a:chOff x="4684316" y="3741633"/>
              <a:chExt cx="1081090" cy="289029"/>
            </a:xfrm>
          </p:grpSpPr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B608ACED-FEAC-459C-B8C3-69C8BB2B4AFC}"/>
                  </a:ext>
                </a:extLst>
              </p:cNvPr>
              <p:cNvSpPr/>
              <p:nvPr/>
            </p:nvSpPr>
            <p:spPr>
              <a:xfrm>
                <a:off x="4684316" y="3741633"/>
                <a:ext cx="1081090" cy="289029"/>
              </a:xfrm>
              <a:prstGeom prst="rect">
                <a:avLst/>
              </a:prstGeom>
              <a:solidFill>
                <a:srgbClr val="B237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Consolas" panose="020B0609020204030204" pitchFamily="49" charset="0"/>
                </a:endParaRPr>
              </a:p>
            </p:txBody>
          </p:sp>
          <p:sp>
            <p:nvSpPr>
              <p:cNvPr id="21" name="TextBox 37">
                <a:extLst>
                  <a:ext uri="{FF2B5EF4-FFF2-40B4-BE49-F238E27FC236}">
                    <a16:creationId xmlns:a16="http://schemas.microsoft.com/office/drawing/2014/main" id="{3A133A8B-2B3B-4803-9FB3-D7C674643ECA}"/>
                  </a:ext>
                </a:extLst>
              </p:cNvPr>
              <p:cNvSpPr txBox="1"/>
              <p:nvPr/>
            </p:nvSpPr>
            <p:spPr>
              <a:xfrm>
                <a:off x="4868466" y="3759101"/>
                <a:ext cx="795339" cy="25400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050" dirty="0">
                    <a:solidFill>
                      <a:schemeClr val="bg1"/>
                    </a:solidFill>
                    <a:latin typeface="Consolas" panose="020B0609020204030204" pitchFamily="49" charset="0"/>
                    <a:ea typeface="阿里巴巴普惠体" panose="00020600040101010101" pitchFamily="18" charset="-122"/>
                    <a:cs typeface="阿里巴巴普惠体" panose="00020600040101010101" pitchFamily="18" charset="-122"/>
                    <a:sym typeface="Consolas" panose="020B0609020204030204" pitchFamily="49" charset="0"/>
                  </a:rPr>
                  <a:t>跳出分支</a:t>
                </a:r>
              </a:p>
            </p:txBody>
          </p:sp>
        </p:grp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372EFACD-8FDA-41B3-937C-519BC62AA683}"/>
                </a:ext>
              </a:extLst>
            </p:cNvPr>
            <p:cNvCxnSpPr/>
            <p:nvPr/>
          </p:nvCxnSpPr>
          <p:spPr>
            <a:xfrm>
              <a:off x="3999311" y="1707654"/>
              <a:ext cx="0" cy="289029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F12BCEEF-9B2C-4F37-851E-1731E0F2192D}"/>
                </a:ext>
              </a:extLst>
            </p:cNvPr>
            <p:cNvCxnSpPr>
              <a:stCxn id="22" idx="2"/>
              <a:endCxn id="20" idx="0"/>
            </p:cNvCxnSpPr>
            <p:nvPr/>
          </p:nvCxnSpPr>
          <p:spPr>
            <a:xfrm flipH="1">
              <a:off x="3988198" y="3149622"/>
              <a:ext cx="0" cy="1510256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组合 40">
              <a:extLst>
                <a:ext uri="{FF2B5EF4-FFF2-40B4-BE49-F238E27FC236}">
                  <a16:creationId xmlns:a16="http://schemas.microsoft.com/office/drawing/2014/main" id="{F2A5F59D-85CB-4433-B9B4-552FB7CA80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96137" y="2558553"/>
              <a:ext cx="601663" cy="301625"/>
              <a:chOff x="6372192" y="2198498"/>
              <a:chExt cx="602203" cy="301243"/>
            </a:xfrm>
          </p:grpSpPr>
          <p:cxnSp>
            <p:nvCxnSpPr>
              <p:cNvPr id="18" name="直接箭头连接符 17">
                <a:extLst>
                  <a:ext uri="{FF2B5EF4-FFF2-40B4-BE49-F238E27FC236}">
                    <a16:creationId xmlns:a16="http://schemas.microsoft.com/office/drawing/2014/main" id="{168A543B-E7DA-4D3E-8B15-A464C6FA2D2C}"/>
                  </a:ext>
                </a:extLst>
              </p:cNvPr>
              <p:cNvCxnSpPr/>
              <p:nvPr/>
            </p:nvCxnSpPr>
            <p:spPr>
              <a:xfrm>
                <a:off x="6373779" y="2198805"/>
                <a:ext cx="0" cy="301351"/>
              </a:xfrm>
              <a:prstGeom prst="straightConnector1">
                <a:avLst/>
              </a:prstGeom>
              <a:ln w="19050">
                <a:solidFill>
                  <a:schemeClr val="accent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42">
                <a:extLst>
                  <a:ext uri="{FF2B5EF4-FFF2-40B4-BE49-F238E27FC236}">
                    <a16:creationId xmlns:a16="http://schemas.microsoft.com/office/drawing/2014/main" id="{CAF00489-1088-445A-B374-79F4A102025E}"/>
                  </a:ext>
                </a:extLst>
              </p:cNvPr>
              <p:cNvSpPr txBox="1"/>
              <p:nvPr/>
            </p:nvSpPr>
            <p:spPr>
              <a:xfrm>
                <a:off x="6372191" y="2211493"/>
                <a:ext cx="602204" cy="25376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050" b="1" dirty="0">
                    <a:solidFill>
                      <a:srgbClr val="B23732"/>
                    </a:solidFill>
                    <a:latin typeface="Consolas" panose="020B0609020204030204" pitchFamily="49" charset="0"/>
                    <a:ea typeface="阿里巴巴普惠体" panose="00020600040101010101" pitchFamily="18" charset="-122"/>
                    <a:cs typeface="阿里巴巴普惠体" panose="00020600040101010101" pitchFamily="18" charset="-122"/>
                    <a:sym typeface="Consolas" panose="020B0609020204030204" pitchFamily="49" charset="0"/>
                  </a:rPr>
                  <a:t>true</a:t>
                </a:r>
                <a:endParaRPr lang="zh-CN" altLang="en-US" sz="1050" b="1" dirty="0">
                  <a:solidFill>
                    <a:srgbClr val="B23732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Consolas" panose="020B0609020204030204" pitchFamily="49" charset="0"/>
                </a:endParaRPr>
              </a:p>
            </p:txBody>
          </p:sp>
        </p:grp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0D61A91-9993-4C2A-9C55-3AFD28E4F36A}"/>
              </a:ext>
            </a:extLst>
          </p:cNvPr>
          <p:cNvGrpSpPr>
            <a:grpSpLocks/>
          </p:cNvGrpSpPr>
          <p:nvPr/>
        </p:nvGrpSpPr>
        <p:grpSpPr bwMode="auto">
          <a:xfrm>
            <a:off x="7110734" y="1777790"/>
            <a:ext cx="1042988" cy="473075"/>
            <a:chOff x="6936917" y="1636217"/>
            <a:chExt cx="697739" cy="473405"/>
          </a:xfrm>
        </p:grpSpPr>
        <p:cxnSp>
          <p:nvCxnSpPr>
            <p:cNvPr id="27" name="肘形连接符 53">
              <a:extLst>
                <a:ext uri="{FF2B5EF4-FFF2-40B4-BE49-F238E27FC236}">
                  <a16:creationId xmlns:a16="http://schemas.microsoft.com/office/drawing/2014/main" id="{1B703BBA-365B-4831-A369-FD30DDEE65A5}"/>
                </a:ext>
              </a:extLst>
            </p:cNvPr>
            <p:cNvCxnSpPr/>
            <p:nvPr/>
          </p:nvCxnSpPr>
          <p:spPr>
            <a:xfrm>
              <a:off x="6936917" y="1917401"/>
              <a:ext cx="577732" cy="192221"/>
            </a:xfrm>
            <a:prstGeom prst="bentConnector2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54">
              <a:extLst>
                <a:ext uri="{FF2B5EF4-FFF2-40B4-BE49-F238E27FC236}">
                  <a16:creationId xmlns:a16="http://schemas.microsoft.com/office/drawing/2014/main" id="{B3C28108-6DC6-4E7C-9703-33EC7F29857C}"/>
                </a:ext>
              </a:extLst>
            </p:cNvPr>
            <p:cNvSpPr txBox="1"/>
            <p:nvPr/>
          </p:nvSpPr>
          <p:spPr>
            <a:xfrm>
              <a:off x="7032498" y="1636217"/>
              <a:ext cx="602158" cy="25417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50" b="1" dirty="0">
                  <a:solidFill>
                    <a:schemeClr val="accent2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Consolas" panose="020B0609020204030204" pitchFamily="49" charset="0"/>
                </a:rPr>
                <a:t>false</a:t>
              </a:r>
              <a:endParaRPr lang="zh-CN" altLang="en-US" sz="1050" b="1" dirty="0">
                <a:solidFill>
                  <a:schemeClr val="accent2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1B5A2B73-B0A5-4706-B001-84A541998FD3}"/>
              </a:ext>
            </a:extLst>
          </p:cNvPr>
          <p:cNvGrpSpPr>
            <a:grpSpLocks/>
          </p:cNvGrpSpPr>
          <p:nvPr/>
        </p:nvGrpSpPr>
        <p:grpSpPr bwMode="auto">
          <a:xfrm>
            <a:off x="7398072" y="2244515"/>
            <a:ext cx="1152525" cy="561975"/>
            <a:chOff x="5796136" y="1636217"/>
            <a:chExt cx="1152611" cy="562282"/>
          </a:xfrm>
          <a:noFill/>
        </p:grpSpPr>
        <p:sp>
          <p:nvSpPr>
            <p:cNvPr id="31" name="流程图: 决策 30">
              <a:extLst>
                <a:ext uri="{FF2B5EF4-FFF2-40B4-BE49-F238E27FC236}">
                  <a16:creationId xmlns:a16="http://schemas.microsoft.com/office/drawing/2014/main" id="{79AE2A16-55A3-45AF-814C-09D9E71991EB}"/>
                </a:ext>
              </a:extLst>
            </p:cNvPr>
            <p:cNvSpPr/>
            <p:nvPr/>
          </p:nvSpPr>
          <p:spPr>
            <a:xfrm>
              <a:off x="5796136" y="1636217"/>
              <a:ext cx="1152611" cy="562282"/>
            </a:xfrm>
            <a:prstGeom prst="flowChartDecision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54CB626E-F084-415C-98F4-390A05E6E29E}"/>
                </a:ext>
              </a:extLst>
            </p:cNvPr>
            <p:cNvSpPr/>
            <p:nvPr/>
          </p:nvSpPr>
          <p:spPr>
            <a:xfrm>
              <a:off x="6108442" y="1787112"/>
              <a:ext cx="553399" cy="254055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Consolas" panose="020B0609020204030204" pitchFamily="49" charset="0"/>
                </a:rPr>
                <a:t>.....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F026BD55-F4F5-4FAB-A42A-D37D4691C24A}"/>
              </a:ext>
            </a:extLst>
          </p:cNvPr>
          <p:cNvGrpSpPr>
            <a:grpSpLocks/>
          </p:cNvGrpSpPr>
          <p:nvPr/>
        </p:nvGrpSpPr>
        <p:grpSpPr bwMode="auto">
          <a:xfrm>
            <a:off x="7974334" y="2793790"/>
            <a:ext cx="615950" cy="311150"/>
            <a:chOff x="6852395" y="3486720"/>
            <a:chExt cx="616297" cy="311424"/>
          </a:xfrm>
        </p:grpSpPr>
        <p:sp>
          <p:nvSpPr>
            <p:cNvPr id="34" name="TextBox 62">
              <a:extLst>
                <a:ext uri="{FF2B5EF4-FFF2-40B4-BE49-F238E27FC236}">
                  <a16:creationId xmlns:a16="http://schemas.microsoft.com/office/drawing/2014/main" id="{438134D0-09B0-4732-B4DE-424E9C94269D}"/>
                </a:ext>
              </a:extLst>
            </p:cNvPr>
            <p:cNvSpPr txBox="1"/>
            <p:nvPr/>
          </p:nvSpPr>
          <p:spPr bwMode="auto">
            <a:xfrm>
              <a:off x="6866691" y="3497843"/>
              <a:ext cx="602001" cy="25422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50" b="1" dirty="0">
                  <a:solidFill>
                    <a:schemeClr val="accent2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Consolas" panose="020B0609020204030204" pitchFamily="49" charset="0"/>
                </a:rPr>
                <a:t>true</a:t>
              </a:r>
              <a:endParaRPr lang="zh-CN" altLang="en-US" sz="1050" b="1" dirty="0">
                <a:solidFill>
                  <a:schemeClr val="accent2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endParaRPr>
            </a:p>
          </p:txBody>
        </p: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B8254990-5F57-4EBC-8A82-94FA7F1E33E7}"/>
                </a:ext>
              </a:extLst>
            </p:cNvPr>
            <p:cNvCxnSpPr/>
            <p:nvPr/>
          </p:nvCxnSpPr>
          <p:spPr>
            <a:xfrm flipH="1">
              <a:off x="6852395" y="3486720"/>
              <a:ext cx="0" cy="31142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98A81781-B97C-4B5B-8766-324F9A661B66}"/>
              </a:ext>
            </a:extLst>
          </p:cNvPr>
          <p:cNvGrpSpPr>
            <a:grpSpLocks/>
          </p:cNvGrpSpPr>
          <p:nvPr/>
        </p:nvGrpSpPr>
        <p:grpSpPr bwMode="auto">
          <a:xfrm>
            <a:off x="7432997" y="3103353"/>
            <a:ext cx="1081087" cy="288925"/>
            <a:chOff x="4668058" y="3332162"/>
            <a:chExt cx="1081087" cy="288925"/>
          </a:xfrm>
          <a:solidFill>
            <a:srgbClr val="C00000"/>
          </a:solidFill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1E047222-CC59-4716-A7D3-A1ED9C5A5AB6}"/>
                </a:ext>
              </a:extLst>
            </p:cNvPr>
            <p:cNvSpPr/>
            <p:nvPr/>
          </p:nvSpPr>
          <p:spPr>
            <a:xfrm>
              <a:off x="4668058" y="3332162"/>
              <a:ext cx="1081087" cy="2889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endParaRPr>
            </a:p>
          </p:txBody>
        </p:sp>
        <p:sp>
          <p:nvSpPr>
            <p:cNvPr id="38" name="TextBox 66">
              <a:extLst>
                <a:ext uri="{FF2B5EF4-FFF2-40B4-BE49-F238E27FC236}">
                  <a16:creationId xmlns:a16="http://schemas.microsoft.com/office/drawing/2014/main" id="{4EB54AB1-A23A-4259-B035-94DC197E3A64}"/>
                </a:ext>
              </a:extLst>
            </p:cNvPr>
            <p:cNvSpPr txBox="1"/>
            <p:nvPr/>
          </p:nvSpPr>
          <p:spPr>
            <a:xfrm>
              <a:off x="4887133" y="3346449"/>
              <a:ext cx="793750" cy="254000"/>
            </a:xfrm>
            <a:prstGeom prst="rect">
              <a:avLst/>
            </a:prstGeom>
            <a:grp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>
                  <a:solidFill>
                    <a:schemeClr val="bg1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Consolas" panose="020B0609020204030204" pitchFamily="49" charset="0"/>
                </a:rPr>
                <a:t>语句体</a:t>
              </a:r>
              <a:r>
                <a:rPr lang="en-US" altLang="zh-CN" sz="1050">
                  <a:solidFill>
                    <a:schemeClr val="bg1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Consolas" panose="020B0609020204030204" pitchFamily="49" charset="0"/>
                </a:rPr>
                <a:t>n</a:t>
              </a:r>
              <a:endParaRPr lang="zh-CN" altLang="en-US" sz="1050">
                <a:solidFill>
                  <a:schemeClr val="bg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8604FC13-ABD0-41C4-AB52-1FE933D04AEB}"/>
              </a:ext>
            </a:extLst>
          </p:cNvPr>
          <p:cNvGrpSpPr>
            <a:grpSpLocks/>
          </p:cNvGrpSpPr>
          <p:nvPr/>
        </p:nvGrpSpPr>
        <p:grpSpPr bwMode="auto">
          <a:xfrm>
            <a:off x="8550598" y="2325478"/>
            <a:ext cx="1300165" cy="1009650"/>
            <a:chOff x="5486214" y="1154518"/>
            <a:chExt cx="869786" cy="1009984"/>
          </a:xfrm>
        </p:grpSpPr>
        <p:cxnSp>
          <p:nvCxnSpPr>
            <p:cNvPr id="40" name="肘形连接符 68">
              <a:extLst>
                <a:ext uri="{FF2B5EF4-FFF2-40B4-BE49-F238E27FC236}">
                  <a16:creationId xmlns:a16="http://schemas.microsoft.com/office/drawing/2014/main" id="{DE5C6F8B-F0EB-4ED3-95D4-1E48801F3AB5}"/>
                </a:ext>
              </a:extLst>
            </p:cNvPr>
            <p:cNvCxnSpPr>
              <a:stCxn id="31" idx="3"/>
              <a:endCxn id="44" idx="0"/>
            </p:cNvCxnSpPr>
            <p:nvPr/>
          </p:nvCxnSpPr>
          <p:spPr>
            <a:xfrm>
              <a:off x="5486214" y="1354609"/>
              <a:ext cx="567643" cy="809893"/>
            </a:xfrm>
            <a:prstGeom prst="bentConnector2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69">
              <a:extLst>
                <a:ext uri="{FF2B5EF4-FFF2-40B4-BE49-F238E27FC236}">
                  <a16:creationId xmlns:a16="http://schemas.microsoft.com/office/drawing/2014/main" id="{8C9618E4-E80B-4EA9-8F43-9ECDED0C3E54}"/>
                </a:ext>
              </a:extLst>
            </p:cNvPr>
            <p:cNvSpPr txBox="1"/>
            <p:nvPr/>
          </p:nvSpPr>
          <p:spPr>
            <a:xfrm>
              <a:off x="5753841" y="1154518"/>
              <a:ext cx="602159" cy="25408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50" b="1" dirty="0">
                  <a:solidFill>
                    <a:schemeClr val="accent2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Consolas" panose="020B0609020204030204" pitchFamily="49" charset="0"/>
                </a:rPr>
                <a:t>false</a:t>
              </a:r>
              <a:endParaRPr lang="zh-CN" altLang="en-US" sz="1050" b="1" dirty="0">
                <a:solidFill>
                  <a:schemeClr val="accent2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endParaRP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AA4CC31C-9811-494B-AC7C-896A22507085}"/>
              </a:ext>
            </a:extLst>
          </p:cNvPr>
          <p:cNvGrpSpPr>
            <a:grpSpLocks/>
          </p:cNvGrpSpPr>
          <p:nvPr/>
        </p:nvGrpSpPr>
        <p:grpSpPr bwMode="auto">
          <a:xfrm>
            <a:off x="8837934" y="3320840"/>
            <a:ext cx="1081088" cy="288925"/>
            <a:chOff x="4668058" y="3332162"/>
            <a:chExt cx="1081087" cy="288925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66C5C2A3-D9C3-46B3-9AF3-378E52E6D524}"/>
                </a:ext>
              </a:extLst>
            </p:cNvPr>
            <p:cNvSpPr/>
            <p:nvPr/>
          </p:nvSpPr>
          <p:spPr>
            <a:xfrm>
              <a:off x="4668058" y="3332162"/>
              <a:ext cx="1081087" cy="288925"/>
            </a:xfrm>
            <a:prstGeom prst="rect">
              <a:avLst/>
            </a:prstGeom>
            <a:solidFill>
              <a:srgbClr val="B237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endParaRPr>
            </a:p>
          </p:txBody>
        </p:sp>
        <p:sp>
          <p:nvSpPr>
            <p:cNvPr id="44" name="TextBox 72">
              <a:extLst>
                <a:ext uri="{FF2B5EF4-FFF2-40B4-BE49-F238E27FC236}">
                  <a16:creationId xmlns:a16="http://schemas.microsoft.com/office/drawing/2014/main" id="{FD6002D5-4054-40BC-8BBB-25B61C5C2659}"/>
                </a:ext>
              </a:extLst>
            </p:cNvPr>
            <p:cNvSpPr txBox="1"/>
            <p:nvPr/>
          </p:nvSpPr>
          <p:spPr>
            <a:xfrm>
              <a:off x="4777596" y="3346450"/>
              <a:ext cx="903286" cy="2540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dirty="0">
                  <a:solidFill>
                    <a:schemeClr val="bg1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Consolas" panose="020B0609020204030204" pitchFamily="49" charset="0"/>
                </a:rPr>
                <a:t>语句体</a:t>
              </a:r>
              <a:r>
                <a:rPr lang="en-US" altLang="zh-CN" sz="1050" dirty="0">
                  <a:solidFill>
                    <a:schemeClr val="bg1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Consolas" panose="020B0609020204030204" pitchFamily="49" charset="0"/>
                </a:rPr>
                <a:t>n+1</a:t>
              </a:r>
              <a:endParaRPr lang="zh-CN" altLang="en-US" sz="1050" dirty="0">
                <a:solidFill>
                  <a:schemeClr val="bg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endParaRPr>
            </a:p>
          </p:txBody>
        </p:sp>
      </p:grpSp>
      <p:cxnSp>
        <p:nvCxnSpPr>
          <p:cNvPr id="45" name="肘形连接符 75">
            <a:extLst>
              <a:ext uri="{FF2B5EF4-FFF2-40B4-BE49-F238E27FC236}">
                <a16:creationId xmlns:a16="http://schemas.microsoft.com/office/drawing/2014/main" id="{70162878-B84B-4E12-972C-01439A3ADB8F}"/>
              </a:ext>
            </a:extLst>
          </p:cNvPr>
          <p:cNvCxnSpPr>
            <a:stCxn id="37" idx="2"/>
          </p:cNvCxnSpPr>
          <p:nvPr/>
        </p:nvCxnSpPr>
        <p:spPr>
          <a:xfrm rot="5400000">
            <a:off x="6410647" y="2133390"/>
            <a:ext cx="304800" cy="2822575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96">
            <a:extLst>
              <a:ext uri="{FF2B5EF4-FFF2-40B4-BE49-F238E27FC236}">
                <a16:creationId xmlns:a16="http://schemas.microsoft.com/office/drawing/2014/main" id="{FB822A05-7E3A-434B-B3BB-0C6430427156}"/>
              </a:ext>
            </a:extLst>
          </p:cNvPr>
          <p:cNvCxnSpPr>
            <a:stCxn id="43" idx="2"/>
          </p:cNvCxnSpPr>
          <p:nvPr/>
        </p:nvCxnSpPr>
        <p:spPr>
          <a:xfrm rot="5400000">
            <a:off x="7221859" y="1539665"/>
            <a:ext cx="87313" cy="4227513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E028332C-2159-4197-8B8E-2946C8B83882}"/>
              </a:ext>
            </a:extLst>
          </p:cNvPr>
          <p:cNvGrpSpPr>
            <a:grpSpLocks/>
          </p:cNvGrpSpPr>
          <p:nvPr/>
        </p:nvGrpSpPr>
        <p:grpSpPr bwMode="auto">
          <a:xfrm>
            <a:off x="5694684" y="1585703"/>
            <a:ext cx="3211512" cy="510118"/>
            <a:chOff x="5486210" y="1379921"/>
            <a:chExt cx="2148446" cy="510473"/>
          </a:xfrm>
        </p:grpSpPr>
        <p:cxnSp>
          <p:nvCxnSpPr>
            <p:cNvPr id="48" name="肘形连接符 44">
              <a:extLst>
                <a:ext uri="{FF2B5EF4-FFF2-40B4-BE49-F238E27FC236}">
                  <a16:creationId xmlns:a16="http://schemas.microsoft.com/office/drawing/2014/main" id="{FFB3768E-E5AE-4C6B-8177-B9713FB30440}"/>
                </a:ext>
              </a:extLst>
            </p:cNvPr>
            <p:cNvCxnSpPr>
              <a:stCxn id="24" idx="3"/>
              <a:endCxn id="54" idx="0"/>
            </p:cNvCxnSpPr>
            <p:nvPr/>
          </p:nvCxnSpPr>
          <p:spPr>
            <a:xfrm>
              <a:off x="5486210" y="1379921"/>
              <a:ext cx="577734" cy="192221"/>
            </a:xfrm>
            <a:prstGeom prst="bentConnector2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5">
              <a:extLst>
                <a:ext uri="{FF2B5EF4-FFF2-40B4-BE49-F238E27FC236}">
                  <a16:creationId xmlns:a16="http://schemas.microsoft.com/office/drawing/2014/main" id="{D267DB1C-C715-46AD-81E0-E9171E257CA8}"/>
                </a:ext>
              </a:extLst>
            </p:cNvPr>
            <p:cNvSpPr txBox="1"/>
            <p:nvPr/>
          </p:nvSpPr>
          <p:spPr>
            <a:xfrm>
              <a:off x="7032496" y="1636217"/>
              <a:ext cx="602160" cy="25417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50" b="1" dirty="0">
                  <a:solidFill>
                    <a:srgbClr val="B23732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Consolas" panose="020B0609020204030204" pitchFamily="49" charset="0"/>
                </a:rPr>
                <a:t>false</a:t>
              </a:r>
              <a:endParaRPr lang="zh-CN" altLang="en-US" sz="1050" b="1" dirty="0">
                <a:solidFill>
                  <a:srgbClr val="B23732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AA6F0176-69A6-4F93-9C20-2D7634E89ACD}"/>
              </a:ext>
            </a:extLst>
          </p:cNvPr>
          <p:cNvGrpSpPr>
            <a:grpSpLocks/>
          </p:cNvGrpSpPr>
          <p:nvPr/>
        </p:nvGrpSpPr>
        <p:grpSpPr bwMode="auto">
          <a:xfrm>
            <a:off x="6029647" y="2627103"/>
            <a:ext cx="1081087" cy="288925"/>
            <a:chOff x="4907929" y="3320033"/>
            <a:chExt cx="1081088" cy="288925"/>
          </a:xfrm>
          <a:solidFill>
            <a:srgbClr val="B23732"/>
          </a:solidFill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4729720D-D16F-4951-BCB9-CA2E8ADA600E}"/>
                </a:ext>
              </a:extLst>
            </p:cNvPr>
            <p:cNvSpPr/>
            <p:nvPr/>
          </p:nvSpPr>
          <p:spPr bwMode="auto">
            <a:xfrm>
              <a:off x="4907929" y="3320033"/>
              <a:ext cx="1081088" cy="2889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endParaRPr>
            </a:p>
          </p:txBody>
        </p:sp>
        <p:sp>
          <p:nvSpPr>
            <p:cNvPr id="52" name="TextBox 48">
              <a:extLst>
                <a:ext uri="{FF2B5EF4-FFF2-40B4-BE49-F238E27FC236}">
                  <a16:creationId xmlns:a16="http://schemas.microsoft.com/office/drawing/2014/main" id="{EF978FF8-A69F-4346-B93A-4AAFD05BAB6E}"/>
                </a:ext>
              </a:extLst>
            </p:cNvPr>
            <p:cNvSpPr txBox="1"/>
            <p:nvPr/>
          </p:nvSpPr>
          <p:spPr bwMode="auto">
            <a:xfrm>
              <a:off x="5127004" y="3334320"/>
              <a:ext cx="793751" cy="254000"/>
            </a:xfrm>
            <a:prstGeom prst="rect">
              <a:avLst/>
            </a:prstGeom>
            <a:grp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>
                  <a:solidFill>
                    <a:schemeClr val="bg1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Consolas" panose="020B0609020204030204" pitchFamily="49" charset="0"/>
                </a:rPr>
                <a:t>语句体</a:t>
              </a:r>
              <a:r>
                <a:rPr lang="en-US" altLang="zh-CN" sz="1050">
                  <a:solidFill>
                    <a:schemeClr val="bg1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Consolas" panose="020B0609020204030204" pitchFamily="49" charset="0"/>
                </a:rPr>
                <a:t>2</a:t>
              </a:r>
              <a:endParaRPr lang="zh-CN" altLang="en-US" sz="1050">
                <a:solidFill>
                  <a:schemeClr val="bg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CE324D6F-71B7-4418-9E34-18C476F87711}"/>
              </a:ext>
            </a:extLst>
          </p:cNvPr>
          <p:cNvGrpSpPr>
            <a:grpSpLocks/>
          </p:cNvGrpSpPr>
          <p:nvPr/>
        </p:nvGrpSpPr>
        <p:grpSpPr bwMode="auto">
          <a:xfrm>
            <a:off x="5982022" y="1777790"/>
            <a:ext cx="1152525" cy="561975"/>
            <a:chOff x="5796136" y="1636217"/>
            <a:chExt cx="1152611" cy="562282"/>
          </a:xfrm>
          <a:noFill/>
        </p:grpSpPr>
        <p:sp>
          <p:nvSpPr>
            <p:cNvPr id="54" name="流程图: 决策 53">
              <a:extLst>
                <a:ext uri="{FF2B5EF4-FFF2-40B4-BE49-F238E27FC236}">
                  <a16:creationId xmlns:a16="http://schemas.microsoft.com/office/drawing/2014/main" id="{732E145E-F57B-41FE-9032-0656D257DE8C}"/>
                </a:ext>
              </a:extLst>
            </p:cNvPr>
            <p:cNvSpPr/>
            <p:nvPr/>
          </p:nvSpPr>
          <p:spPr>
            <a:xfrm>
              <a:off x="5796136" y="1636217"/>
              <a:ext cx="1152611" cy="562282"/>
            </a:xfrm>
            <a:prstGeom prst="flowChartDecision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113AA349-01ED-47DE-A04B-01206529DA43}"/>
                </a:ext>
              </a:extLst>
            </p:cNvPr>
            <p:cNvSpPr/>
            <p:nvPr/>
          </p:nvSpPr>
          <p:spPr>
            <a:xfrm>
              <a:off x="5983475" y="1787112"/>
              <a:ext cx="803335" cy="254139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Consolas" panose="020B0609020204030204" pitchFamily="49" charset="0"/>
                </a:rPr>
                <a:t>判断条件</a:t>
              </a:r>
              <a:r>
                <a:rPr lang="en-US" altLang="zh-CN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Consolas" panose="020B0609020204030204" pitchFamily="49" charset="0"/>
                </a:rPr>
                <a:t>2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endParaRP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F349C49C-7D2D-4AFB-9BA8-18BAAD352F08}"/>
              </a:ext>
            </a:extLst>
          </p:cNvPr>
          <p:cNvGrpSpPr>
            <a:grpSpLocks/>
          </p:cNvGrpSpPr>
          <p:nvPr/>
        </p:nvGrpSpPr>
        <p:grpSpPr bwMode="auto">
          <a:xfrm>
            <a:off x="6558284" y="2330240"/>
            <a:ext cx="601663" cy="311150"/>
            <a:chOff x="5435773" y="3022896"/>
            <a:chExt cx="601663" cy="311424"/>
          </a:xfrm>
        </p:grpSpPr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F3C2DC5C-DA3E-4A29-B920-303BE7F7DF66}"/>
                </a:ext>
              </a:extLst>
            </p:cNvPr>
            <p:cNvCxnSpPr/>
            <p:nvPr/>
          </p:nvCxnSpPr>
          <p:spPr>
            <a:xfrm flipH="1">
              <a:off x="5437361" y="3022896"/>
              <a:ext cx="0" cy="31142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61">
              <a:extLst>
                <a:ext uri="{FF2B5EF4-FFF2-40B4-BE49-F238E27FC236}">
                  <a16:creationId xmlns:a16="http://schemas.microsoft.com/office/drawing/2014/main" id="{FF9CB4D2-2F03-4F05-B9A8-74FF434A2BE3}"/>
                </a:ext>
              </a:extLst>
            </p:cNvPr>
            <p:cNvSpPr txBox="1"/>
            <p:nvPr/>
          </p:nvSpPr>
          <p:spPr bwMode="auto">
            <a:xfrm>
              <a:off x="5435773" y="3051496"/>
              <a:ext cx="601663" cy="25422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50" b="1" dirty="0">
                  <a:solidFill>
                    <a:schemeClr val="accent2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Consolas" panose="020B0609020204030204" pitchFamily="49" charset="0"/>
                </a:rPr>
                <a:t>true</a:t>
              </a:r>
              <a:endParaRPr lang="zh-CN" altLang="en-US" sz="1050" b="1" dirty="0">
                <a:solidFill>
                  <a:schemeClr val="accent2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endParaRPr>
            </a:p>
          </p:txBody>
        </p:sp>
      </p:grpSp>
      <p:cxnSp>
        <p:nvCxnSpPr>
          <p:cNvPr id="59" name="肘形连接符 105">
            <a:extLst>
              <a:ext uri="{FF2B5EF4-FFF2-40B4-BE49-F238E27FC236}">
                <a16:creationId xmlns:a16="http://schemas.microsoft.com/office/drawing/2014/main" id="{9CF487DC-E100-4D97-BF03-D0D30D238F18}"/>
              </a:ext>
            </a:extLst>
          </p:cNvPr>
          <p:cNvCxnSpPr/>
          <p:nvPr/>
        </p:nvCxnSpPr>
        <p:spPr>
          <a:xfrm rot="10800000" flipV="1">
            <a:off x="5151759" y="2906503"/>
            <a:ext cx="1406525" cy="790575"/>
          </a:xfrm>
          <a:prstGeom prst="bentConnector3">
            <a:avLst>
              <a:gd name="adj1" fmla="val -33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69">
            <a:extLst>
              <a:ext uri="{FF2B5EF4-FFF2-40B4-BE49-F238E27FC236}">
                <a16:creationId xmlns:a16="http://schemas.microsoft.com/office/drawing/2014/main" id="{6A4B68F8-2C54-4814-A710-CF0DA63252F0}"/>
              </a:ext>
            </a:extLst>
          </p:cNvPr>
          <p:cNvSpPr txBox="1"/>
          <p:nvPr/>
        </p:nvSpPr>
        <p:spPr bwMode="auto">
          <a:xfrm>
            <a:off x="9390385" y="2804903"/>
            <a:ext cx="900113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b="1" dirty="0">
                <a:solidFill>
                  <a:srgbClr val="0070C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else</a:t>
            </a:r>
            <a:endParaRPr lang="zh-CN" altLang="en-US" sz="1050" b="1" dirty="0">
              <a:solidFill>
                <a:srgbClr val="0070C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61" name="文本占位符 3">
            <a:extLst>
              <a:ext uri="{FF2B5EF4-FFF2-40B4-BE49-F238E27FC236}">
                <a16:creationId xmlns:a16="http://schemas.microsoft.com/office/drawing/2014/main" id="{0E972793-0ED7-4CC9-8912-FAB7596CA337}"/>
              </a:ext>
            </a:extLst>
          </p:cNvPr>
          <p:cNvSpPr txBox="1">
            <a:spLocks/>
          </p:cNvSpPr>
          <p:nvPr/>
        </p:nvSpPr>
        <p:spPr>
          <a:xfrm>
            <a:off x="732046" y="982926"/>
            <a:ext cx="2155087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Consolas" panose="020B0609020204030204" pitchFamily="49" charset="0"/>
                <a:sym typeface="Consolas" panose="020B0609020204030204" pitchFamily="49" charset="0"/>
              </a:rPr>
              <a:t>if </a:t>
            </a:r>
            <a:r>
              <a:rPr kumimoji="1"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第三种形式</a:t>
            </a:r>
          </a:p>
        </p:txBody>
      </p:sp>
    </p:spTree>
    <p:extLst>
      <p:ext uri="{BB962C8B-B14F-4D97-AF65-F5344CB8AC3E}">
        <p14:creationId xmlns:p14="http://schemas.microsoft.com/office/powerpoint/2010/main" val="3978454780"/>
      </p:ext>
    </p:extLst>
  </p:cSld>
  <p:clrMapOvr>
    <a:masterClrMapping/>
  </p:clrMapOvr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28802</TotalTime>
  <Words>5086</Words>
  <Application>Microsoft Office PowerPoint</Application>
  <PresentationFormat>宽屏</PresentationFormat>
  <Paragraphs>560</Paragraphs>
  <Slides>63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63</vt:i4>
      </vt:variant>
    </vt:vector>
  </HeadingPairs>
  <TitlesOfParts>
    <vt:vector size="85" baseType="lpstr">
      <vt:lpstr>Alibaba PuHuiTi B</vt:lpstr>
      <vt:lpstr>Alibaba PuHuiTi M</vt:lpstr>
      <vt:lpstr>Alibaba PuHuiTi Medium</vt:lpstr>
      <vt:lpstr>Alibaba PuHuiTi R</vt:lpstr>
      <vt:lpstr>阿里巴巴普惠体</vt:lpstr>
      <vt:lpstr>等线</vt:lpstr>
      <vt:lpstr>黑体</vt:lpstr>
      <vt:lpstr>华文楷体</vt:lpstr>
      <vt:lpstr>华文楷体</vt:lpstr>
      <vt:lpstr>Arial</vt:lpstr>
      <vt:lpstr>Calibri</vt:lpstr>
      <vt:lpstr>Consolas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程序流程控制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多学一招: if使用的几个常见问题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itheima</cp:lastModifiedBy>
  <cp:revision>2693</cp:revision>
  <dcterms:created xsi:type="dcterms:W3CDTF">2020-03-31T02:23:27Z</dcterms:created>
  <dcterms:modified xsi:type="dcterms:W3CDTF">2022-09-01T06:20:38Z</dcterms:modified>
</cp:coreProperties>
</file>