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5"/>
  </p:notesMasterIdLst>
  <p:handoutMasterIdLst>
    <p:handoutMasterId r:id="rId56"/>
  </p:handoutMasterIdLst>
  <p:sldIdLst>
    <p:sldId id="462" r:id="rId8"/>
    <p:sldId id="1129" r:id="rId9"/>
    <p:sldId id="1301" r:id="rId10"/>
    <p:sldId id="1342" r:id="rId11"/>
    <p:sldId id="1171" r:id="rId12"/>
    <p:sldId id="1280" r:id="rId13"/>
    <p:sldId id="1249" r:id="rId14"/>
    <p:sldId id="1350" r:id="rId15"/>
    <p:sldId id="1281" r:id="rId16"/>
    <p:sldId id="1305" r:id="rId17"/>
    <p:sldId id="1351" r:id="rId18"/>
    <p:sldId id="1146" r:id="rId19"/>
    <p:sldId id="1313" r:id="rId20"/>
    <p:sldId id="1352" r:id="rId21"/>
    <p:sldId id="1355" r:id="rId22"/>
    <p:sldId id="1353" r:id="rId23"/>
    <p:sldId id="1282" r:id="rId24"/>
    <p:sldId id="1278" r:id="rId25"/>
    <p:sldId id="1358" r:id="rId26"/>
    <p:sldId id="1356" r:id="rId27"/>
    <p:sldId id="1357" r:id="rId28"/>
    <p:sldId id="1254" r:id="rId29"/>
    <p:sldId id="1314" r:id="rId30"/>
    <p:sldId id="1345" r:id="rId31"/>
    <p:sldId id="1359" r:id="rId32"/>
    <p:sldId id="1294" r:id="rId33"/>
    <p:sldId id="1163" r:id="rId34"/>
    <p:sldId id="1361" r:id="rId35"/>
    <p:sldId id="1363" r:id="rId36"/>
    <p:sldId id="1164" r:id="rId37"/>
    <p:sldId id="1300" r:id="rId38"/>
    <p:sldId id="1362" r:id="rId39"/>
    <p:sldId id="1348" r:id="rId40"/>
    <p:sldId id="1364" r:id="rId41"/>
    <p:sldId id="1253" r:id="rId42"/>
    <p:sldId id="1366" r:id="rId43"/>
    <p:sldId id="1365" r:id="rId44"/>
    <p:sldId id="1150" r:id="rId45"/>
    <p:sldId id="1149" r:id="rId46"/>
    <p:sldId id="1319" r:id="rId47"/>
    <p:sldId id="1367" r:id="rId48"/>
    <p:sldId id="1284" r:id="rId49"/>
    <p:sldId id="1297" r:id="rId50"/>
    <p:sldId id="1368" r:id="rId51"/>
    <p:sldId id="1349" r:id="rId52"/>
    <p:sldId id="1196" r:id="rId53"/>
    <p:sldId id="264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4C5252"/>
    <a:srgbClr val="AD2A26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27" autoAdjust="0"/>
    <p:restoredTop sz="95852" autoAdjust="0"/>
  </p:normalViewPr>
  <p:slideViewPr>
    <p:cSldViewPr snapToGrid="0">
      <p:cViewPr varScale="1">
        <p:scale>
          <a:sx n="77" d="100"/>
          <a:sy n="77" d="100"/>
        </p:scale>
        <p:origin x="6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64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presProps" Target="presProp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9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886113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0495570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212404" y="260138"/>
            <a:ext cx="79795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2" r:id="rId16"/>
    <p:sldLayoutId id="2147483715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546875"/>
            <a:ext cx="10541000" cy="1158875"/>
          </a:xfrm>
        </p:spPr>
        <p:txBody>
          <a:bodyPr/>
          <a:lstStyle/>
          <a:p>
            <a:r>
              <a:rPr kumimoji="1" lang="zh-CN" altLang="en-US" sz="8800" dirty="0"/>
              <a:t>数 组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:a16="http://schemas.microsoft.com/office/drawing/2014/main" id="{60160A74-29B4-40CB-A638-2DD6581E6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3360" y="870118"/>
            <a:ext cx="6137585" cy="1760091"/>
          </a:xfrm>
        </p:spPr>
        <p:txBody>
          <a:bodyPr/>
          <a:lstStyle/>
          <a:p>
            <a:r>
              <a:rPr kumimoji="1" lang="zh-CN" altLang="en-US" sz="1600" dirty="0">
                <a:latin typeface="Consolas" panose="020B0609020204030204" pitchFamily="49" charset="0"/>
              </a:rPr>
              <a:t>如何访问数组的元素？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71C45080-053D-46EC-B6CA-43F37FA812CC}"/>
              </a:ext>
            </a:extLst>
          </p:cNvPr>
          <p:cNvSpPr txBox="1">
            <a:spLocks/>
          </p:cNvSpPr>
          <p:nvPr/>
        </p:nvSpPr>
        <p:spPr>
          <a:xfrm>
            <a:off x="4423360" y="2113898"/>
            <a:ext cx="6137585" cy="1760091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600" dirty="0">
                <a:latin typeface="Consolas" panose="020B0609020204030204" pitchFamily="49" charset="0"/>
              </a:rPr>
              <a:t>2. </a:t>
            </a:r>
            <a:r>
              <a:rPr kumimoji="1" lang="zh-CN" altLang="en-US" sz="1600" dirty="0">
                <a:latin typeface="Consolas" panose="020B0609020204030204" pitchFamily="49" charset="0"/>
              </a:rPr>
              <a:t>如何访问数组的长度？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5524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数组名称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.length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8B7684-6715-41D8-9C2F-74E70D27A124}"/>
              </a:ext>
            </a:extLst>
          </p:cNvPr>
          <p:cNvSpPr txBox="1"/>
          <p:nvPr/>
        </p:nvSpPr>
        <p:spPr>
          <a:xfrm>
            <a:off x="4944120" y="1978474"/>
            <a:ext cx="1712394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数组名称</a:t>
            </a: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4EC3ABB5-5C5D-450C-B034-4040171EA181}"/>
              </a:ext>
            </a:extLst>
          </p:cNvPr>
          <p:cNvSpPr txBox="1">
            <a:spLocks/>
          </p:cNvSpPr>
          <p:nvPr/>
        </p:nvSpPr>
        <p:spPr>
          <a:xfrm>
            <a:off x="4423360" y="3767199"/>
            <a:ext cx="7522835" cy="1760091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600" dirty="0">
                <a:latin typeface="Consolas" panose="020B0609020204030204" pitchFamily="49" charset="0"/>
              </a:rPr>
              <a:t>3. </a:t>
            </a:r>
            <a:r>
              <a:rPr kumimoji="1" lang="zh-CN" altLang="en-US" sz="1600" dirty="0">
                <a:latin typeface="Consolas" panose="020B0609020204030204" pitchFamily="49" charset="0"/>
              </a:rPr>
              <a:t>数组的最大索引是多少？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nsolas" panose="020B0609020204030204" pitchFamily="49" charset="0"/>
              </a:rPr>
              <a:t>    </a:t>
            </a:r>
          </a:p>
          <a:p>
            <a:pPr marL="266685" lvl="1">
              <a:lnSpc>
                <a:spcPct val="200000"/>
              </a:lnSpc>
            </a:pPr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5E6B09E3-08CB-4854-B8E8-45C5354E2EB6}"/>
              </a:ext>
            </a:extLst>
          </p:cNvPr>
          <p:cNvSpPr txBox="1">
            <a:spLocks/>
          </p:cNvSpPr>
          <p:nvPr/>
        </p:nvSpPr>
        <p:spPr>
          <a:xfrm>
            <a:off x="4944120" y="4376995"/>
            <a:ext cx="4576669" cy="37038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>
                <a:latin typeface="Consolas" panose="020B0609020204030204" pitchFamily="49" charset="0"/>
              </a:rPr>
              <a:t>数组名</a:t>
            </a:r>
            <a:r>
              <a:rPr kumimoji="1" lang="en-US" altLang="zh-CN" sz="1600" dirty="0">
                <a:latin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 length</a:t>
            </a:r>
            <a:r>
              <a:rPr kumimoji="1" lang="en-US" altLang="zh-CN" sz="1600" dirty="0">
                <a:latin typeface="Consolas" panose="020B0609020204030204" pitchFamily="49" charset="0"/>
              </a:rPr>
              <a:t> –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1</a:t>
            </a:r>
            <a:r>
              <a:rPr kumimoji="1" lang="en-US" altLang="zh-CN" sz="1600" dirty="0">
                <a:latin typeface="Consolas" panose="020B0609020204030204" pitchFamily="49" charset="0"/>
              </a:rPr>
              <a:t>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前提：元素个数大于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1"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5CCB0EA-92E2-6B4A-B9E0-5E4120C80AF6}"/>
              </a:ext>
            </a:extLst>
          </p:cNvPr>
          <p:cNvSpPr txBox="1">
            <a:spLocks/>
          </p:cNvSpPr>
          <p:nvPr/>
        </p:nvSpPr>
        <p:spPr>
          <a:xfrm>
            <a:off x="4423360" y="4455395"/>
            <a:ext cx="7444177" cy="1760091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600" dirty="0">
                <a:latin typeface="Consolas" panose="020B0609020204030204" pitchFamily="49" charset="0"/>
              </a:rPr>
              <a:t>4.  </a:t>
            </a:r>
            <a:r>
              <a:rPr kumimoji="1" lang="zh-CN" altLang="en-US" sz="1600" dirty="0">
                <a:latin typeface="Consolas" panose="020B0609020204030204" pitchFamily="49" charset="0"/>
              </a:rPr>
              <a:t>如果访问数组时，使用的索引超过了数组最大索引会出什么问题？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5524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执行程序时会出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bug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，出现一个索引越界的异常提示。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06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74835" y="907794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认识数组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数组的定义和访问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静态初始化数组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动态初始化数组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 indent="0">
              <a:lnSpc>
                <a:spcPct val="200000"/>
              </a:lnSpc>
              <a:buNone/>
            </a:pPr>
            <a:endParaRPr kumimoji="1" lang="en-US" altLang="zh-CN" sz="1667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数组在计算机中的执行原理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专项训练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数组常见案例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3C0D30-5719-42F1-AF6E-785C6B4D8C5D}"/>
              </a:ext>
            </a:extLst>
          </p:cNvPr>
          <p:cNvSpPr txBox="1"/>
          <p:nvPr/>
        </p:nvSpPr>
        <p:spPr>
          <a:xfrm>
            <a:off x="4718200" y="1840508"/>
            <a:ext cx="4532142" cy="1996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数组的访问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数组的遍历</a:t>
            </a: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案例训练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CFABAF-D908-606E-B050-C9037FE5C926}"/>
              </a:ext>
            </a:extLst>
          </p:cNvPr>
          <p:cNvSpPr txBox="1"/>
          <p:nvPr/>
        </p:nvSpPr>
        <p:spPr>
          <a:xfrm>
            <a:off x="4718200" y="3876733"/>
            <a:ext cx="4532142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案例训练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69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26378" y="1157971"/>
            <a:ext cx="218730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000" dirty="0">
                <a:latin typeface="Consolas" panose="020B0609020204030204" pitchFamily="49" charset="0"/>
              </a:rPr>
              <a:t>什么是遍历？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1E179B81-399D-49B0-A4DE-7BCE8209B74B}"/>
              </a:ext>
            </a:extLst>
          </p:cNvPr>
          <p:cNvSpPr txBox="1"/>
          <p:nvPr/>
        </p:nvSpPr>
        <p:spPr>
          <a:xfrm>
            <a:off x="726378" y="1690897"/>
            <a:ext cx="3964494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遍历：就是一个一个数据的访问。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62105A40-BCAA-4777-91D8-F8A65821D97A}"/>
              </a:ext>
            </a:extLst>
          </p:cNvPr>
          <p:cNvSpPr txBox="1"/>
          <p:nvPr/>
        </p:nvSpPr>
        <p:spPr>
          <a:xfrm>
            <a:off x="1252571" y="4329741"/>
            <a:ext cx="4215510" cy="135037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ages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ages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ages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[i]);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0EDCC1-508A-4AAE-BD5C-B5EC6DF85509}"/>
              </a:ext>
            </a:extLst>
          </p:cNvPr>
          <p:cNvSpPr/>
          <p:nvPr/>
        </p:nvSpPr>
        <p:spPr>
          <a:xfrm>
            <a:off x="4442237" y="1770460"/>
            <a:ext cx="4112993" cy="8221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20</a:t>
            </a: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30</a:t>
            </a: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40</a:t>
            </a: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4DB6617-1D6F-4962-93E1-AAF3544747A6}"/>
              </a:ext>
            </a:extLst>
          </p:cNvPr>
          <p:cNvCxnSpPr/>
          <p:nvPr/>
        </p:nvCxnSpPr>
        <p:spPr>
          <a:xfrm>
            <a:off x="5468081" y="1770460"/>
            <a:ext cx="0" cy="822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43B8576-BDB4-449C-962A-A81CE320C220}"/>
              </a:ext>
            </a:extLst>
          </p:cNvPr>
          <p:cNvCxnSpPr/>
          <p:nvPr/>
        </p:nvCxnSpPr>
        <p:spPr>
          <a:xfrm>
            <a:off x="6551659" y="1770460"/>
            <a:ext cx="0" cy="822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F39FD59-BA47-4C97-ADDC-04DC04797BEA}"/>
              </a:ext>
            </a:extLst>
          </p:cNvPr>
          <p:cNvCxnSpPr/>
          <p:nvPr/>
        </p:nvCxnSpPr>
        <p:spPr>
          <a:xfrm>
            <a:off x="7526180" y="1770460"/>
            <a:ext cx="0" cy="822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2D01108-354E-46BD-B110-3D8ADF9FEF7D}"/>
              </a:ext>
            </a:extLst>
          </p:cNvPr>
          <p:cNvSpPr txBox="1"/>
          <p:nvPr/>
        </p:nvSpPr>
        <p:spPr>
          <a:xfrm>
            <a:off x="4467678" y="2617715"/>
            <a:ext cx="4167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0          1          2         3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ADEF2B-EB77-90ED-08CF-73ABB7C4F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226" y="3407033"/>
            <a:ext cx="1209606" cy="537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11CE83D-86BC-912B-BFD8-CFC49CE9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697" y="3375561"/>
            <a:ext cx="4186889" cy="52685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42757A4-E867-FAD9-8B6A-23E9EF024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265" y="3406756"/>
            <a:ext cx="2151999" cy="58148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32CF427-EFFB-773A-9E27-BD3C09638A8F}"/>
              </a:ext>
            </a:extLst>
          </p:cNvPr>
          <p:cNvSpPr txBox="1"/>
          <p:nvPr/>
        </p:nvSpPr>
        <p:spPr>
          <a:xfrm>
            <a:off x="745430" y="2701274"/>
            <a:ext cx="6125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为什么要遍历数组？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9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" grpId="0" animBg="1"/>
      <p:bldP spid="8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248985F0-1376-42E2-8EFA-38C971585370}"/>
              </a:ext>
            </a:extLst>
          </p:cNvPr>
          <p:cNvSpPr txBox="1"/>
          <p:nvPr/>
        </p:nvSpPr>
        <p:spPr>
          <a:xfrm>
            <a:off x="5492991" y="2297713"/>
            <a:ext cx="4108210" cy="46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一个一个的访问一遍容器中的数据。</a:t>
            </a:r>
            <a:endParaRPr lang="en-US" altLang="zh-CN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7CF952C-43D0-483E-8E61-C947E6F91D3A}"/>
              </a:ext>
            </a:extLst>
          </p:cNvPr>
          <p:cNvSpPr txBox="1">
            <a:spLocks/>
          </p:cNvSpPr>
          <p:nvPr/>
        </p:nvSpPr>
        <p:spPr>
          <a:xfrm>
            <a:off x="5075040" y="1860820"/>
            <a:ext cx="469516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b="0" dirty="0">
                <a:solidFill>
                  <a:schemeClr val="tx1"/>
                </a:solidFill>
              </a:rPr>
              <a:t>1. </a:t>
            </a:r>
            <a:r>
              <a:rPr kumimoji="1" lang="zh-CN" altLang="en-US" sz="1600" b="0" dirty="0">
                <a:solidFill>
                  <a:schemeClr val="tx1"/>
                </a:solidFill>
              </a:rPr>
              <a:t>什么是遍历？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55C34C-9C05-4AB8-877B-10C75A92AC1E}"/>
              </a:ext>
            </a:extLst>
          </p:cNvPr>
          <p:cNvSpPr txBox="1">
            <a:spLocks/>
          </p:cNvSpPr>
          <p:nvPr/>
        </p:nvSpPr>
        <p:spPr>
          <a:xfrm>
            <a:off x="5075040" y="2942101"/>
            <a:ext cx="469516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b="0" dirty="0">
                <a:solidFill>
                  <a:schemeClr val="tx1"/>
                </a:solidFill>
              </a:rPr>
              <a:t>2. </a:t>
            </a:r>
            <a:r>
              <a:rPr kumimoji="1" lang="zh-CN" altLang="en-US" sz="1600" b="0" dirty="0">
                <a:solidFill>
                  <a:schemeClr val="tx1"/>
                </a:solidFill>
              </a:rPr>
              <a:t>如何遍历数组？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D5D8C65-4D54-455E-8C67-DF322EBA771C}"/>
              </a:ext>
            </a:extLst>
          </p:cNvPr>
          <p:cNvSpPr txBox="1"/>
          <p:nvPr/>
        </p:nvSpPr>
        <p:spPr>
          <a:xfrm>
            <a:off x="5554695" y="3523782"/>
            <a:ext cx="4215510" cy="135037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ages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ages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ages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[i]);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74835" y="907794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认识数组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数组的定义和访问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静态初始化数组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动态初始化数组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 indent="0">
              <a:lnSpc>
                <a:spcPct val="200000"/>
              </a:lnSpc>
              <a:buNone/>
            </a:pPr>
            <a:endParaRPr kumimoji="1" lang="en-US" altLang="zh-CN" sz="1667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数组在计算机中的执行原理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专项训练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数组常见案例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3C0D30-5719-42F1-AF6E-785C6B4D8C5D}"/>
              </a:ext>
            </a:extLst>
          </p:cNvPr>
          <p:cNvSpPr txBox="1"/>
          <p:nvPr/>
        </p:nvSpPr>
        <p:spPr>
          <a:xfrm>
            <a:off x="4718200" y="1840508"/>
            <a:ext cx="4532142" cy="1996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数组的访问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数组的遍历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案例训练</a:t>
            </a: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CFABAF-D908-606E-B050-C9037FE5C926}"/>
              </a:ext>
            </a:extLst>
          </p:cNvPr>
          <p:cNvSpPr txBox="1"/>
          <p:nvPr/>
        </p:nvSpPr>
        <p:spPr>
          <a:xfrm>
            <a:off x="4718200" y="3876733"/>
            <a:ext cx="4532142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案例训练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18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8D618DAB-5258-4C5D-82BC-53B2EF7E5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92360"/>
            <a:ext cx="2282765" cy="517190"/>
          </a:xfrm>
        </p:spPr>
        <p:txBody>
          <a:bodyPr/>
          <a:lstStyle/>
          <a:p>
            <a:r>
              <a:rPr lang="zh-CN" altLang="en-US" dirty="0"/>
              <a:t>数组遍历</a:t>
            </a:r>
            <a:r>
              <a:rPr lang="en-US" altLang="zh-CN" dirty="0"/>
              <a:t>-</a:t>
            </a:r>
            <a:r>
              <a:rPr lang="zh-CN" altLang="en-US" dirty="0"/>
              <a:t>求和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6E316E7C-0646-4FFB-BE2C-BCB1FF22BA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09550"/>
            <a:ext cx="9214230" cy="517191"/>
          </a:xfrm>
        </p:spPr>
        <p:txBody>
          <a:bodyPr/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需求：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某部门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名员工的销售额分别是：</a:t>
            </a:r>
            <a:r>
              <a:rPr lang="en-US" altLang="zh-CN" dirty="0">
                <a:latin typeface="Consolas" panose="020B0609020204030204" pitchFamily="49" charset="0"/>
              </a:rPr>
              <a:t>16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26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36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6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100</a:t>
            </a:r>
            <a:r>
              <a:rPr lang="zh-CN" altLang="en-US" dirty="0">
                <a:latin typeface="Consolas" panose="020B0609020204030204" pitchFamily="49" charset="0"/>
              </a:rPr>
              <a:t>，请计算出他们部门的总销售额。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B1BD7576-5497-4C30-907E-8BD16E1BA774}"/>
              </a:ext>
            </a:extLst>
          </p:cNvPr>
          <p:cNvSpPr txBox="1">
            <a:spLocks/>
          </p:cNvSpPr>
          <p:nvPr/>
        </p:nvSpPr>
        <p:spPr>
          <a:xfrm>
            <a:off x="2195450" y="2808006"/>
            <a:ext cx="9214230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分析：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>
                <a:latin typeface="Consolas" panose="020B0609020204030204" pitchFamily="49" charset="0"/>
              </a:rPr>
              <a:t>把这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个数据拿到程序中去</a:t>
            </a:r>
            <a:r>
              <a:rPr lang="en-US" altLang="zh-CN" dirty="0">
                <a:latin typeface="Consolas" panose="020B0609020204030204" pitchFamily="49" charset="0"/>
              </a:rPr>
              <a:t> ---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&gt; </a:t>
            </a:r>
            <a:r>
              <a:rPr lang="zh-CN" altLang="en-US" dirty="0">
                <a:latin typeface="Consolas" panose="020B0609020204030204" pitchFamily="49" charset="0"/>
              </a:rPr>
              <a:t>使用数组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>
                <a:latin typeface="Consolas" panose="020B0609020204030204" pitchFamily="49" charset="0"/>
              </a:rPr>
              <a:t>遍历数组中的每个数据，然后在外面定义求和变量把他们累加起来。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43178F-B9D4-4831-BEEC-D7EAA54A9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692" y="3862906"/>
            <a:ext cx="3147966" cy="27699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money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0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74835" y="907794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认识数组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数组的定义和访问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静态初始化数组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动态初始化数组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 indent="0">
              <a:lnSpc>
                <a:spcPct val="200000"/>
              </a:lnSpc>
              <a:buNone/>
            </a:pPr>
            <a:endParaRPr kumimoji="1" lang="en-US" altLang="zh-CN" sz="1667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数组在计算机中的执行原理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专项训练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数组常见案例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3C0D30-5719-42F1-AF6E-785C6B4D8C5D}"/>
              </a:ext>
            </a:extLst>
          </p:cNvPr>
          <p:cNvSpPr txBox="1"/>
          <p:nvPr/>
        </p:nvSpPr>
        <p:spPr>
          <a:xfrm>
            <a:off x="4718200" y="1840508"/>
            <a:ext cx="4532142" cy="1996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数组的访问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数组的遍历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案例训练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CFABAF-D908-606E-B050-C9037FE5C926}"/>
              </a:ext>
            </a:extLst>
          </p:cNvPr>
          <p:cNvSpPr txBox="1"/>
          <p:nvPr/>
        </p:nvSpPr>
        <p:spPr>
          <a:xfrm>
            <a:off x="4718200" y="3876733"/>
            <a:ext cx="4532142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案例训练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247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3">
            <a:extLst>
              <a:ext uri="{FF2B5EF4-FFF2-40B4-BE49-F238E27FC236}">
                <a16:creationId xmlns:a16="http://schemas.microsoft.com/office/drawing/2014/main" id="{FCB43D9F-B577-423B-9560-6E17BD44F6D5}"/>
              </a:ext>
            </a:extLst>
          </p:cNvPr>
          <p:cNvSpPr txBox="1"/>
          <p:nvPr/>
        </p:nvSpPr>
        <p:spPr>
          <a:xfrm>
            <a:off x="751664" y="1549487"/>
            <a:ext cx="9361445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定义数组时先不存入具体的元素值，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只确定数组存储的数据类型和数组的长度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BFAA9C0A-8023-423A-8F46-A00129DBB0D4}"/>
              </a:ext>
            </a:extLst>
          </p:cNvPr>
          <p:cNvSpPr txBox="1">
            <a:spLocks/>
          </p:cNvSpPr>
          <p:nvPr/>
        </p:nvSpPr>
        <p:spPr>
          <a:xfrm>
            <a:off x="751664" y="1047406"/>
            <a:ext cx="24453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数组的动态初始化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AFBDFB3-540D-4ABE-9961-8F2F9CC6E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74" y="2698007"/>
            <a:ext cx="3910645" cy="7040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数据类型[]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数据类型[</a:t>
            </a:r>
            <a:r>
              <a:rPr lang="zh-CN" altLang="en-US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长度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E5DCDC-38A2-4A66-8329-D074EDA6F094}"/>
              </a:ext>
            </a:extLst>
          </p:cNvPr>
          <p:cNvSpPr txBox="1"/>
          <p:nvPr/>
        </p:nvSpPr>
        <p:spPr>
          <a:xfrm>
            <a:off x="751664" y="2097496"/>
            <a:ext cx="3828746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数组的动态初始化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5" name="组合 5">
            <a:extLst>
              <a:ext uri="{FF2B5EF4-FFF2-40B4-BE49-F238E27FC236}">
                <a16:creationId xmlns:a16="http://schemas.microsoft.com/office/drawing/2014/main" id="{3C70316A-4944-4610-AD92-82BBE165FDD9}"/>
              </a:ext>
            </a:extLst>
          </p:cNvPr>
          <p:cNvGrpSpPr>
            <a:grpSpLocks/>
          </p:cNvGrpSpPr>
          <p:nvPr/>
        </p:nvGrpSpPr>
        <p:grpSpPr bwMode="auto">
          <a:xfrm>
            <a:off x="6283569" y="2479950"/>
            <a:ext cx="5286890" cy="2334328"/>
            <a:chOff x="6535074" y="1507103"/>
            <a:chExt cx="2398614" cy="359299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D19D1E2-690B-4817-BF43-A41D76C11143}"/>
                </a:ext>
              </a:extLst>
            </p:cNvPr>
            <p:cNvSpPr/>
            <p:nvPr/>
          </p:nvSpPr>
          <p:spPr bwMode="auto">
            <a:xfrm>
              <a:off x="6535074" y="1507103"/>
              <a:ext cx="2398614" cy="3592990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27" name="TextBox 2">
              <a:extLst>
                <a:ext uri="{FF2B5EF4-FFF2-40B4-BE49-F238E27FC236}">
                  <a16:creationId xmlns:a16="http://schemas.microsoft.com/office/drawing/2014/main" id="{C7BA9F1E-8097-430D-A809-ADE7FB8B9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6069" y="4176107"/>
              <a:ext cx="936625" cy="45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47FF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sp>
        <p:nvSpPr>
          <p:cNvPr id="54" name="TextBox 3">
            <a:extLst>
              <a:ext uri="{FF2B5EF4-FFF2-40B4-BE49-F238E27FC236}">
                <a16:creationId xmlns:a16="http://schemas.microsoft.com/office/drawing/2014/main" id="{DA6520AA-EC76-451E-9117-7F320D7050BE}"/>
              </a:ext>
            </a:extLst>
          </p:cNvPr>
          <p:cNvSpPr txBox="1"/>
          <p:nvPr/>
        </p:nvSpPr>
        <p:spPr>
          <a:xfrm>
            <a:off x="6529038" y="3691206"/>
            <a:ext cx="1443352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[I@4c873330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A23AC687-6A9C-4FC8-8983-6F453EED52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41663" y="3314157"/>
            <a:ext cx="1957411" cy="234028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906D77D9-E442-4423-BABB-5D3DA950A5B8}"/>
              </a:ext>
            </a:extLst>
          </p:cNvPr>
          <p:cNvSpPr/>
          <p:nvPr/>
        </p:nvSpPr>
        <p:spPr>
          <a:xfrm>
            <a:off x="9020705" y="3302322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20F84D8-13E9-46E5-BD3B-BFDD8136DEE4}"/>
              </a:ext>
            </a:extLst>
          </p:cNvPr>
          <p:cNvSpPr/>
          <p:nvPr/>
        </p:nvSpPr>
        <p:spPr>
          <a:xfrm>
            <a:off x="9797009" y="3302322"/>
            <a:ext cx="735836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2B4393B-FB9C-44AC-9827-080743CBFD2A}"/>
              </a:ext>
            </a:extLst>
          </p:cNvPr>
          <p:cNvSpPr/>
          <p:nvPr/>
        </p:nvSpPr>
        <p:spPr>
          <a:xfrm>
            <a:off x="10532845" y="3302322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8FC310F-0707-4454-9C52-1178452E7D69}"/>
              </a:ext>
            </a:extLst>
          </p:cNvPr>
          <p:cNvSpPr txBox="1"/>
          <p:nvPr/>
        </p:nvSpPr>
        <p:spPr>
          <a:xfrm>
            <a:off x="9142172" y="3666213"/>
            <a:ext cx="239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0                1                2              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71175E3-125E-442F-8CCA-03BE19A7DD36}"/>
              </a:ext>
            </a:extLst>
          </p:cNvPr>
          <p:cNvSpPr txBox="1"/>
          <p:nvPr/>
        </p:nvSpPr>
        <p:spPr>
          <a:xfrm>
            <a:off x="9483079" y="2931087"/>
            <a:ext cx="171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length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391AFC3-3AE5-4895-B4F3-482D4A6451A5}"/>
              </a:ext>
            </a:extLst>
          </p:cNvPr>
          <p:cNvSpPr txBox="1"/>
          <p:nvPr/>
        </p:nvSpPr>
        <p:spPr>
          <a:xfrm>
            <a:off x="6503461" y="3320276"/>
            <a:ext cx="73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EA8C09D-8147-4486-9CBB-9C9B21EC4C82}"/>
              </a:ext>
            </a:extLst>
          </p:cNvPr>
          <p:cNvSpPr txBox="1"/>
          <p:nvPr/>
        </p:nvSpPr>
        <p:spPr>
          <a:xfrm>
            <a:off x="869173" y="3548185"/>
            <a:ext cx="3910644" cy="102720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lang="zh-CN" altLang="en-US" sz="14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后赋值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]);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10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49D764E-4D21-40F4-B7A9-9BE136703BB5}"/>
              </a:ext>
            </a:extLst>
          </p:cNvPr>
          <p:cNvSpPr txBox="1"/>
          <p:nvPr/>
        </p:nvSpPr>
        <p:spPr>
          <a:xfrm>
            <a:off x="7407234" y="1971978"/>
            <a:ext cx="3226942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8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6CCA19-B32B-3224-8C1C-F7162FD961DB}"/>
              </a:ext>
            </a:extLst>
          </p:cNvPr>
          <p:cNvSpPr txBox="1"/>
          <p:nvPr/>
        </p:nvSpPr>
        <p:spPr>
          <a:xfrm>
            <a:off x="869173" y="4671322"/>
            <a:ext cx="6125496" cy="1073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温馨提示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静态初始化和动态初始化数组的写法是独立的，不可以混用。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A287058B-B79C-3F72-DDDE-5BEB515B3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682" y="5847011"/>
            <a:ext cx="4082537" cy="38087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40,50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乘号 22">
            <a:extLst>
              <a:ext uri="{FF2B5EF4-FFF2-40B4-BE49-F238E27FC236}">
                <a16:creationId xmlns:a16="http://schemas.microsoft.com/office/drawing/2014/main" id="{3A9E40A5-E031-640A-3A9F-DBAF0A8144A4}"/>
              </a:ext>
            </a:extLst>
          </p:cNvPr>
          <p:cNvSpPr/>
          <p:nvPr/>
        </p:nvSpPr>
        <p:spPr>
          <a:xfrm>
            <a:off x="4542421" y="5804085"/>
            <a:ext cx="574159" cy="585382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4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54" grpId="0" animBg="1"/>
      <p:bldP spid="57" grpId="0" animBg="1"/>
      <p:bldP spid="58" grpId="0" animBg="1"/>
      <p:bldP spid="59" grpId="0" animBg="1"/>
      <p:bldP spid="61" grpId="0"/>
      <p:bldP spid="62" grpId="0"/>
      <p:bldP spid="63" grpId="0"/>
      <p:bldP spid="28" grpId="0" animBg="1"/>
      <p:bldP spid="35" grpId="0"/>
      <p:bldP spid="21" grpId="0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EA89DB82-C7D2-40C6-8FE4-C4C03A3C3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39998"/>
              </p:ext>
            </p:extLst>
          </p:nvPr>
        </p:nvGraphicFramePr>
        <p:xfrm>
          <a:off x="762252" y="1917289"/>
          <a:ext cx="6847915" cy="3246100"/>
        </p:xfrm>
        <a:graphic>
          <a:graphicData uri="http://schemas.openxmlformats.org/drawingml/2006/table">
            <a:tbl>
              <a:tblPr/>
              <a:tblGrid>
                <a:gridCol w="1708424">
                  <a:extLst>
                    <a:ext uri="{9D8B030D-6E8A-4147-A177-3AD203B41FA5}">
                      <a16:colId xmlns:a16="http://schemas.microsoft.com/office/drawing/2014/main" val="1317796171"/>
                    </a:ext>
                  </a:extLst>
                </a:gridCol>
                <a:gridCol w="4073171">
                  <a:extLst>
                    <a:ext uri="{9D8B030D-6E8A-4147-A177-3AD203B41FA5}">
                      <a16:colId xmlns:a16="http://schemas.microsoft.com/office/drawing/2014/main" val="69480976"/>
                    </a:ext>
                  </a:extLst>
                </a:gridCol>
                <a:gridCol w="1066320">
                  <a:extLst>
                    <a:ext uri="{9D8B030D-6E8A-4147-A177-3AD203B41FA5}">
                      <a16:colId xmlns:a16="http://schemas.microsoft.com/office/drawing/2014/main" val="1189803003"/>
                    </a:ext>
                  </a:extLst>
                </a:gridCol>
              </a:tblGrid>
              <a:tr h="718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数据类型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明细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默认值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042233"/>
                  </a:ext>
                </a:extLst>
              </a:tr>
              <a:tr h="861258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基本类型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byte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short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long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999415"/>
                  </a:ext>
                </a:extLst>
              </a:tr>
              <a:tr h="555456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整数常量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float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double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0.0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236620"/>
                  </a:ext>
                </a:extLst>
              </a:tr>
              <a:tr h="555456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字符常量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09409"/>
                  </a:ext>
                </a:extLst>
              </a:tr>
              <a:tr h="555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引用类型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类、接口、数组、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null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56708"/>
                  </a:ext>
                </a:extLst>
              </a:tr>
            </a:tbl>
          </a:graphicData>
        </a:graphic>
      </p:graphicFrame>
      <p:sp>
        <p:nvSpPr>
          <p:cNvPr id="65" name="文本框 64">
            <a:extLst>
              <a:ext uri="{FF2B5EF4-FFF2-40B4-BE49-F238E27FC236}">
                <a16:creationId xmlns:a16="http://schemas.microsoft.com/office/drawing/2014/main" id="{1F33DF04-E21A-46C3-9B5C-90C3D50E2973}"/>
              </a:ext>
            </a:extLst>
          </p:cNvPr>
          <p:cNvSpPr txBox="1"/>
          <p:nvPr/>
        </p:nvSpPr>
        <p:spPr>
          <a:xfrm>
            <a:off x="762252" y="1119875"/>
            <a:ext cx="4615466" cy="510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动态初始化数组元素默认值规则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64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98303B8-46EC-DE63-03C2-5C1989CB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48" y="2133600"/>
            <a:ext cx="2829471" cy="2437939"/>
          </a:xfrm>
          <a:prstGeom prst="rect">
            <a:avLst/>
          </a:prstGeom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5B00A5BD-C0C8-9DB8-57F3-1505F9DDBA80}"/>
              </a:ext>
            </a:extLst>
          </p:cNvPr>
          <p:cNvSpPr txBox="1">
            <a:spLocks/>
          </p:cNvSpPr>
          <p:nvPr/>
        </p:nvSpPr>
        <p:spPr>
          <a:xfrm>
            <a:off x="3637198" y="676140"/>
            <a:ext cx="5880428" cy="176009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1</a:t>
            </a:r>
            <a:r>
              <a:rPr kumimoji="1" lang="zh-CN" altLang="en-US" b="0" dirty="0"/>
              <a:t>、动态初始化数组的写法是什么样的？有什么特点？</a:t>
            </a:r>
          </a:p>
          <a:p>
            <a:pPr lvl="1"/>
            <a:endParaRPr kumimoji="1" lang="zh-CN" altLang="en-US" dirty="0">
              <a:latin typeface="Consolas" panose="020B0609020204030204" pitchFamily="49" charset="0"/>
            </a:endParaRPr>
          </a:p>
          <a:p>
            <a:pPr lvl="1"/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13A99D2-6A90-4C29-2AB5-2A21BE3ED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105" y="1556186"/>
            <a:ext cx="4161910" cy="7040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数据类型[]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数据类型[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长度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34371CBC-7993-6CF8-C32B-66E4D3B259A2}"/>
              </a:ext>
            </a:extLst>
          </p:cNvPr>
          <p:cNvSpPr txBox="1"/>
          <p:nvPr/>
        </p:nvSpPr>
        <p:spPr>
          <a:xfrm>
            <a:off x="4080800" y="2921164"/>
            <a:ext cx="8111200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char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类型数组的元素默认值都是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float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类型数组元素的默认值都是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0.0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类型数组的元素默认值是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类型数组的元素的默认值是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1C77DCFB-1861-3DF4-9CDF-71F38A711627}"/>
              </a:ext>
            </a:extLst>
          </p:cNvPr>
          <p:cNvSpPr txBox="1">
            <a:spLocks/>
          </p:cNvSpPr>
          <p:nvPr/>
        </p:nvSpPr>
        <p:spPr>
          <a:xfrm>
            <a:off x="3662850" y="2484271"/>
            <a:ext cx="527972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solidFill>
                  <a:schemeClr val="tx1"/>
                </a:solidFill>
              </a:rPr>
              <a:t>2. </a:t>
            </a:r>
            <a:r>
              <a:rPr kumimoji="1" lang="zh-CN" altLang="en-US" b="0" dirty="0">
                <a:solidFill>
                  <a:schemeClr val="tx1"/>
                </a:solidFill>
              </a:rPr>
              <a:t>动态初始化数组后元素的默认值是什么样的？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35570B-D95D-87D5-96B7-E0BB9A2B0EB6}"/>
              </a:ext>
            </a:extLst>
          </p:cNvPr>
          <p:cNvSpPr txBox="1"/>
          <p:nvPr/>
        </p:nvSpPr>
        <p:spPr>
          <a:xfrm>
            <a:off x="3662850" y="4770668"/>
            <a:ext cx="6661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zh-CN" altLang="en-US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两种数组定义的方法各自适合什么业务场景？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010758-E5C7-4CD4-BB9B-8CC9BC4A4BB6}"/>
              </a:ext>
            </a:extLst>
          </p:cNvPr>
          <p:cNvSpPr txBox="1"/>
          <p:nvPr/>
        </p:nvSpPr>
        <p:spPr>
          <a:xfrm>
            <a:off x="4011560" y="5188040"/>
            <a:ext cx="7747819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动态初始化：适合开始不确定具体元素值，只知道元素个数的业务场景。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静态初始化：适合一开始就知道要存入哪些元素值的业务场景。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11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81778671-EB0D-41E7-A105-2CD3206D804E}"/>
              </a:ext>
            </a:extLst>
          </p:cNvPr>
          <p:cNvSpPr txBox="1"/>
          <p:nvPr/>
        </p:nvSpPr>
        <p:spPr>
          <a:xfrm>
            <a:off x="787080" y="1592421"/>
            <a:ext cx="8535596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就是一个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用来存一批同种类型的数据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占位符 3">
            <a:extLst>
              <a:ext uri="{FF2B5EF4-FFF2-40B4-BE49-F238E27FC236}">
                <a16:creationId xmlns:a16="http://schemas.microsoft.com/office/drawing/2014/main" id="{B4F2B9AF-87B2-486D-8AF3-8D4F3FFDCB0C}"/>
              </a:ext>
            </a:extLst>
          </p:cNvPr>
          <p:cNvSpPr txBox="1">
            <a:spLocks/>
          </p:cNvSpPr>
          <p:nvPr/>
        </p:nvSpPr>
        <p:spPr>
          <a:xfrm>
            <a:off x="787080" y="1008646"/>
            <a:ext cx="159061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数组是什么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DE1E4F-3684-4009-9854-CAB591156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91" y="2967670"/>
            <a:ext cx="4142731" cy="247593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20,</a:t>
            </a:r>
            <a:r>
              <a:rPr lang="zh-CN" altLang="en-US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10,</a:t>
            </a:r>
            <a:r>
              <a:rPr lang="zh-CN" altLang="en-US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80,</a:t>
            </a:r>
            <a:r>
              <a:rPr lang="zh-CN" altLang="en-US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60,</a:t>
            </a:r>
            <a:r>
              <a:rPr lang="zh-CN" altLang="en-US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90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r>
              <a:rPr lang="en-US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20,</a:t>
            </a:r>
            <a:r>
              <a:rPr lang="zh-CN" altLang="en-US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10,</a:t>
            </a:r>
            <a:r>
              <a:rPr lang="zh-CN" altLang="en-US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80,</a:t>
            </a:r>
            <a:r>
              <a:rPr lang="zh-CN" altLang="en-US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60,</a:t>
            </a:r>
            <a:r>
              <a:rPr lang="zh-CN" altLang="en-US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牛二</a:t>
            </a:r>
            <a:r>
              <a:rPr lang="en-US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,</a:t>
            </a:r>
            <a:r>
              <a:rPr lang="zh-CN" altLang="en-US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西门</a:t>
            </a:r>
            <a:r>
              <a:rPr lang="en-US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en-US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全蛋</a:t>
            </a:r>
            <a:endParaRPr lang="en-US" altLang="zh-CN" sz="1600" dirty="0">
              <a:solidFill>
                <a:srgbClr val="1750EB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names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{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牛二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西门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全蛋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};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7A924A42-9030-4073-9879-55D90D40CED7}"/>
              </a:ext>
            </a:extLst>
          </p:cNvPr>
          <p:cNvSpPr txBox="1">
            <a:spLocks/>
          </p:cNvSpPr>
          <p:nvPr/>
        </p:nvSpPr>
        <p:spPr>
          <a:xfrm>
            <a:off x="787080" y="2295487"/>
            <a:ext cx="159061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5764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74835" y="907794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认识数组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数组的定义和访问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静态初始化数组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动态初始化数组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 indent="0">
              <a:lnSpc>
                <a:spcPct val="200000"/>
              </a:lnSpc>
              <a:buNone/>
            </a:pPr>
            <a:endParaRPr kumimoji="1" lang="en-US" altLang="zh-CN" sz="1667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数组在计算机中的执行原理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专项训练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数组常见案例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3C0D30-5719-42F1-AF6E-785C6B4D8C5D}"/>
              </a:ext>
            </a:extLst>
          </p:cNvPr>
          <p:cNvSpPr txBox="1"/>
          <p:nvPr/>
        </p:nvSpPr>
        <p:spPr>
          <a:xfrm>
            <a:off x="4718200" y="1840508"/>
            <a:ext cx="4532142" cy="1996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数组的访问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数组的遍历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案例训练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CFABAF-D908-606E-B050-C9037FE5C926}"/>
              </a:ext>
            </a:extLst>
          </p:cNvPr>
          <p:cNvSpPr txBox="1"/>
          <p:nvPr/>
        </p:nvSpPr>
        <p:spPr>
          <a:xfrm>
            <a:off x="4718200" y="3876733"/>
            <a:ext cx="4532142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案例训练</a:t>
            </a: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290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8D618DAB-5258-4C5D-82BC-53B2EF7E5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92360"/>
            <a:ext cx="2282765" cy="517190"/>
          </a:xfrm>
        </p:spPr>
        <p:txBody>
          <a:bodyPr/>
          <a:lstStyle/>
          <a:p>
            <a:r>
              <a:rPr lang="zh-CN" altLang="en-US" dirty="0"/>
              <a:t>评委打分案例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6E316E7C-0646-4FFB-BE2C-BCB1FF22BA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09550"/>
            <a:ext cx="9917892" cy="517191"/>
          </a:xfrm>
        </p:spPr>
        <p:txBody>
          <a:bodyPr/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需求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某歌唱比赛，需要开发一个系统：可以录入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名评委的打分，录入完毕后立即输出平均分做为选手得分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B1BD7576-5497-4C30-907E-8BD16E1BA774}"/>
              </a:ext>
            </a:extLst>
          </p:cNvPr>
          <p:cNvSpPr txBox="1">
            <a:spLocks/>
          </p:cNvSpPr>
          <p:nvPr/>
        </p:nvSpPr>
        <p:spPr>
          <a:xfrm>
            <a:off x="2195450" y="2886104"/>
            <a:ext cx="9681918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分析</a:t>
            </a:r>
            <a:endParaRPr lang="en-US" altLang="zh-CN" sz="1800" b="1" dirty="0"/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dirty="0">
                <a:latin typeface="Consolas" panose="020B0609020204030204" pitchFamily="49" charset="0"/>
              </a:rPr>
              <a:t>6</a:t>
            </a:r>
            <a:r>
              <a:rPr lang="zh-CN" altLang="en-US" dirty="0">
                <a:latin typeface="Consolas" panose="020B0609020204030204" pitchFamily="49" charset="0"/>
              </a:rPr>
              <a:t>名评委的打分是后期录入的，一开始不知道具体的分数，因此定义一个动态初始化的数组存分数。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>
                <a:latin typeface="Consolas" panose="020B0609020204030204" pitchFamily="49" charset="0"/>
              </a:rPr>
              <a:t>遍历数组中的每个位置，每次提示用户录入一个评委的分数，并存入到数组对应的位置。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>
                <a:latin typeface="Consolas" panose="020B0609020204030204" pitchFamily="49" charset="0"/>
              </a:rPr>
              <a:t>遍历数组中的每个元素进行求和，最终算出平均分打印出来即可。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43178F-B9D4-4831-BEEC-D7EAA54A9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692" y="3950435"/>
            <a:ext cx="3681046" cy="27699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double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scores</a:t>
            </a:r>
            <a:r>
              <a:rPr kumimoji="0" lang="en-US" altLang="zh-CN" sz="12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new </a:t>
            </a: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double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6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4653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8D618DAB-5258-4C5D-82BC-53B2EF7E5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92360"/>
            <a:ext cx="2282765" cy="517190"/>
          </a:xfrm>
        </p:spPr>
        <p:txBody>
          <a:bodyPr/>
          <a:lstStyle/>
          <a:p>
            <a:r>
              <a:rPr lang="zh-CN" altLang="en-US" dirty="0"/>
              <a:t>成绩数据分析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6E316E7C-0646-4FFB-BE2C-BCB1FF22BA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21725"/>
            <a:ext cx="9622924" cy="1572081"/>
          </a:xfrm>
        </p:spPr>
        <p:txBody>
          <a:bodyPr/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需求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某</a:t>
            </a:r>
            <a:r>
              <a:rPr lang="zh-CN" altLang="en-US" dirty="0">
                <a:latin typeface="Consolas" panose="020B0609020204030204" pitchFamily="49" charset="0"/>
              </a:rPr>
              <a:t>班级学生的</a:t>
            </a:r>
            <a:r>
              <a:rPr lang="en-US" altLang="zh-CN" dirty="0">
                <a:latin typeface="Consolas" panose="020B0609020204030204" pitchFamily="49" charset="0"/>
              </a:rPr>
              <a:t>Java</a:t>
            </a:r>
            <a:r>
              <a:rPr lang="zh-CN" altLang="en-US" dirty="0">
                <a:latin typeface="Consolas" panose="020B0609020204030204" pitchFamily="49" charset="0"/>
              </a:rPr>
              <a:t>考试成绩是：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cs typeface="+mn-cs"/>
              </a:rPr>
              <a:t>99, 100, 62, 15, 48,</a:t>
            </a:r>
            <a:r>
              <a:rPr lang="zh-CN" altLang="en-US" dirty="0">
                <a:solidFill>
                  <a:srgbClr val="1750EB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cs typeface="+mn-cs"/>
              </a:rPr>
              <a:t>65,</a:t>
            </a:r>
            <a:r>
              <a:rPr lang="zh-CN" altLang="en-US" dirty="0">
                <a:solidFill>
                  <a:srgbClr val="1750EB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cs typeface="+mn-cs"/>
              </a:rPr>
              <a:t>98,</a:t>
            </a:r>
            <a:r>
              <a:rPr lang="zh-CN" altLang="en-US" dirty="0">
                <a:solidFill>
                  <a:srgbClr val="1750EB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cs typeface="+mn-cs"/>
              </a:rPr>
              <a:t>99,</a:t>
            </a:r>
            <a:r>
              <a:rPr lang="zh-CN" altLang="en-US" dirty="0">
                <a:solidFill>
                  <a:srgbClr val="1750EB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cs typeface="+mn-cs"/>
              </a:rPr>
              <a:t>5,</a:t>
            </a:r>
            <a:r>
              <a:rPr lang="zh-CN" altLang="en-US" dirty="0">
                <a:solidFill>
                  <a:srgbClr val="1750EB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cs typeface="+mn-cs"/>
              </a:rPr>
              <a:t>59.5, 75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zh-CN" altLang="en-US" dirty="0">
                <a:latin typeface="Consolas" panose="020B0609020204030204" pitchFamily="49" charset="0"/>
              </a:rPr>
              <a:t>请统计及格学生总人数。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B1BD7576-5497-4C30-907E-8BD16E1BA774}"/>
              </a:ext>
            </a:extLst>
          </p:cNvPr>
          <p:cNvSpPr txBox="1">
            <a:spLocks/>
          </p:cNvSpPr>
          <p:nvPr/>
        </p:nvSpPr>
        <p:spPr>
          <a:xfrm>
            <a:off x="2195450" y="3446206"/>
            <a:ext cx="9214230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分析</a:t>
            </a:r>
            <a:endParaRPr lang="en-US" altLang="zh-CN" sz="1800" b="1" dirty="0"/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把这一批成绩数据拿到程序中去</a:t>
            </a:r>
            <a:r>
              <a:rPr lang="en-US" altLang="zh-CN" dirty="0"/>
              <a:t> ---</a:t>
            </a:r>
            <a:r>
              <a:rPr lang="en-US" altLang="zh-CN" dirty="0">
                <a:sym typeface="Wingdings" panose="05000000000000000000" pitchFamily="2" charset="2"/>
              </a:rPr>
              <a:t>&gt; </a:t>
            </a:r>
            <a:r>
              <a:rPr lang="zh-CN" altLang="en-US" dirty="0"/>
              <a:t>使用静态初始化的数组装起来。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dirty="0"/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使用</a:t>
            </a:r>
            <a:r>
              <a:rPr lang="en-US" altLang="zh-CN" dirty="0"/>
              <a:t>for</a:t>
            </a:r>
            <a:r>
              <a:rPr lang="zh-CN" altLang="en-US" dirty="0"/>
              <a:t>循环遍历数组中的每个成绩，并在循环外定义一个计数变量</a:t>
            </a:r>
            <a:r>
              <a:rPr lang="en-US" altLang="zh-CN" dirty="0"/>
              <a:t>count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每遍历一个数据，判断该数据是否大于等于</a:t>
            </a:r>
            <a:r>
              <a:rPr lang="en-US" altLang="zh-CN" dirty="0"/>
              <a:t>60</a:t>
            </a:r>
            <a:r>
              <a:rPr lang="zh-CN" altLang="en-US" dirty="0"/>
              <a:t>分，满足条件则让</a:t>
            </a:r>
            <a:r>
              <a:rPr lang="en-US" altLang="zh-CN" dirty="0"/>
              <a:t>count </a:t>
            </a:r>
            <a:r>
              <a:rPr lang="zh-CN" altLang="en-US" dirty="0"/>
              <a:t>加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43178F-B9D4-4831-BEEC-D7EAA54A9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518" y="4530201"/>
            <a:ext cx="4028580" cy="28760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scores</a:t>
            </a:r>
            <a:r>
              <a:rPr kumimoji="0" lang="en-US" altLang="zh-CN" sz="12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99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6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48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, 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57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248985F0-1376-42E2-8EFA-38C971585370}"/>
              </a:ext>
            </a:extLst>
          </p:cNvPr>
          <p:cNvSpPr txBox="1"/>
          <p:nvPr/>
        </p:nvSpPr>
        <p:spPr>
          <a:xfrm>
            <a:off x="4970966" y="2060454"/>
            <a:ext cx="7319357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使用数组存储批量的成绩数据。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遍历数组中的每个数据，如果数据大于等于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60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，则让外面定义的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count++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7CF952C-43D0-483E-8E61-C947E6F91D3A}"/>
              </a:ext>
            </a:extLst>
          </p:cNvPr>
          <p:cNvSpPr txBox="1">
            <a:spLocks/>
          </p:cNvSpPr>
          <p:nvPr/>
        </p:nvSpPr>
        <p:spPr>
          <a:xfrm>
            <a:off x="4553016" y="1623561"/>
            <a:ext cx="469516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b="0" dirty="0">
                <a:solidFill>
                  <a:schemeClr val="tx1"/>
                </a:solidFill>
              </a:rPr>
              <a:t>1</a:t>
            </a:r>
            <a:r>
              <a:rPr kumimoji="1" lang="zh-CN" altLang="en-US" sz="1600" b="0" dirty="0">
                <a:solidFill>
                  <a:schemeClr val="tx1"/>
                </a:solidFill>
              </a:rPr>
              <a:t>、如何完成统计班级学生成绩及格的人数的？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55C34C-9C05-4AB8-877B-10C75A92AC1E}"/>
              </a:ext>
            </a:extLst>
          </p:cNvPr>
          <p:cNvSpPr txBox="1">
            <a:spLocks/>
          </p:cNvSpPr>
          <p:nvPr/>
        </p:nvSpPr>
        <p:spPr>
          <a:xfrm>
            <a:off x="4553016" y="2704842"/>
            <a:ext cx="469516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59CD87A-F9B1-46F0-9A07-705611D48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222" y="3744336"/>
            <a:ext cx="4028579" cy="200163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count = 0;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scores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i = 0 1 2 3 4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...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if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JetBrains Mono"/>
              </a:rPr>
              <a:t>(scores[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JetBrains Mono"/>
              </a:rPr>
              <a:t>] &gt;= 60) {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JetBrains Mono"/>
              </a:rPr>
              <a:t>        count++;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89BA418-8150-BB35-4365-F1A1B3E7B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221" y="2704842"/>
            <a:ext cx="4028580" cy="28760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scores</a:t>
            </a:r>
            <a:r>
              <a:rPr kumimoji="0" lang="en-US" altLang="zh-CN" sz="12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99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6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48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, 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77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1752" y="1213658"/>
            <a:ext cx="7244945" cy="33944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认识数组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数组的定义和访问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数组在计算机中的执行原理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数组的执行原理，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程序的执行原理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多个变量指向同一个数组的问题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专项训练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数组常见案例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045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F4D58CCC-59EA-80BC-5516-5DAB31F42B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76" y="1248458"/>
            <a:ext cx="8180438" cy="549979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4763630-AB40-93E1-AC2F-6C24F2F90FC0}"/>
              </a:ext>
            </a:extLst>
          </p:cNvPr>
          <p:cNvSpPr/>
          <p:nvPr/>
        </p:nvSpPr>
        <p:spPr>
          <a:xfrm>
            <a:off x="1799303" y="1494504"/>
            <a:ext cx="7502013" cy="37165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BC6CC10-2A33-EE61-5865-14DC0E977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779" y="1744917"/>
            <a:ext cx="210410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ArrayDemo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.java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E46C018-C7D9-1FA4-8573-8B3A7D367D9C}"/>
              </a:ext>
            </a:extLst>
          </p:cNvPr>
          <p:cNvSpPr/>
          <p:nvPr/>
        </p:nvSpPr>
        <p:spPr>
          <a:xfrm>
            <a:off x="4163961" y="2024294"/>
            <a:ext cx="4837472" cy="28094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93F87679-8620-00AF-D99A-4771B07685D1}"/>
              </a:ext>
            </a:extLst>
          </p:cNvPr>
          <p:cNvSpPr txBox="1">
            <a:spLocks/>
          </p:cNvSpPr>
          <p:nvPr/>
        </p:nvSpPr>
        <p:spPr>
          <a:xfrm>
            <a:off x="4454010" y="2148832"/>
            <a:ext cx="84557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内存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2B55392-C491-EA52-FF3F-8ECF94ED93FF}"/>
              </a:ext>
            </a:extLst>
          </p:cNvPr>
          <p:cNvSpPr/>
          <p:nvPr/>
        </p:nvSpPr>
        <p:spPr>
          <a:xfrm>
            <a:off x="5442155" y="2539919"/>
            <a:ext cx="3397045" cy="177815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9747947C-A638-25A4-7FEC-1A03FD04011E}"/>
              </a:ext>
            </a:extLst>
          </p:cNvPr>
          <p:cNvSpPr txBox="1">
            <a:spLocks/>
          </p:cNvSpPr>
          <p:nvPr/>
        </p:nvSpPr>
        <p:spPr>
          <a:xfrm>
            <a:off x="5660919" y="2539919"/>
            <a:ext cx="183372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</a:rPr>
              <a:t>JVM</a:t>
            </a:r>
            <a:r>
              <a:rPr kumimoji="1" lang="zh-CN" altLang="en-US" dirty="0">
                <a:latin typeface="Consolas" panose="020B0609020204030204" pitchFamily="49" charset="0"/>
              </a:rPr>
              <a:t>虚拟机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5C9528F1-7444-5BCF-B1C7-E8FF1610F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120" y="2148832"/>
            <a:ext cx="210410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ArrayDemo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.class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2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0.31459 0.1439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29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642884" y="1077720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Java </a:t>
            </a:r>
            <a:r>
              <a:rPr kumimoji="1" lang="zh-CN" altLang="en-US" dirty="0"/>
              <a:t>内存分配介绍</a:t>
            </a: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0BB46567-F59F-4553-BD3D-3E347644B7CA}"/>
              </a:ext>
            </a:extLst>
          </p:cNvPr>
          <p:cNvSpPr txBox="1"/>
          <p:nvPr/>
        </p:nvSpPr>
        <p:spPr>
          <a:xfrm>
            <a:off x="731521" y="1909958"/>
            <a:ext cx="8718551" cy="16779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方法区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本地方法栈</a:t>
            </a:r>
            <a:endParaRPr lang="en-US" altLang="zh-CN" sz="1400" b="1" dirty="0">
              <a:solidFill>
                <a:schemeClr val="bg1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寄存器</a:t>
            </a:r>
            <a:endParaRPr lang="en-US" altLang="zh-CN" sz="1400" b="1" dirty="0">
              <a:solidFill>
                <a:schemeClr val="bg1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6553EAC-F86D-4D49-AB1D-4229A7EF1251}"/>
              </a:ext>
            </a:extLst>
          </p:cNvPr>
          <p:cNvGrpSpPr>
            <a:grpSpLocks/>
          </p:cNvGrpSpPr>
          <p:nvPr/>
        </p:nvGrpSpPr>
        <p:grpSpPr bwMode="auto">
          <a:xfrm>
            <a:off x="8754534" y="1807634"/>
            <a:ext cx="3198284" cy="4790017"/>
            <a:chOff x="6565874" y="1354975"/>
            <a:chExt cx="2398614" cy="3592863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7B60D2E-25EE-4786-9450-517834CEF1E4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6" name="TextBox 2">
              <a:extLst>
                <a:ext uri="{FF2B5EF4-FFF2-40B4-BE49-F238E27FC236}">
                  <a16:creationId xmlns:a16="http://schemas.microsoft.com/office/drawing/2014/main" id="{97D2F12D-9EDE-4DBF-B59A-C5A13DA7A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868" y="4489224"/>
              <a:ext cx="936625" cy="445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>
                  <a:solidFill>
                    <a:srgbClr val="047FF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B7EF785-AFA4-4D0B-8594-F9C3FEBDE153}"/>
              </a:ext>
            </a:extLst>
          </p:cNvPr>
          <p:cNvGrpSpPr>
            <a:grpSpLocks/>
          </p:cNvGrpSpPr>
          <p:nvPr/>
        </p:nvGrpSpPr>
        <p:grpSpPr bwMode="auto">
          <a:xfrm>
            <a:off x="5941484" y="1797051"/>
            <a:ext cx="2360083" cy="4800601"/>
            <a:chOff x="4441895" y="1347668"/>
            <a:chExt cx="1771200" cy="3600177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B2D1A24-AD44-4A6B-8162-9EA269203F9F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9" name="TextBox 2">
              <a:extLst>
                <a:ext uri="{FF2B5EF4-FFF2-40B4-BE49-F238E27FC236}">
                  <a16:creationId xmlns:a16="http://schemas.microsoft.com/office/drawing/2014/main" id="{291FA3BC-DEF2-4A38-AFFF-E5F414183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45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43964BF-C87A-4A83-A986-9BFE5861635A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08FB4DC2-2EB6-422F-A056-01EFC5BAB2F8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445A837-ACBF-4D2C-AA57-022A8D3E8E33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1C26231-BC8A-4A32-8C4E-8C657BB3A601}"/>
              </a:ext>
            </a:extLst>
          </p:cNvPr>
          <p:cNvGrpSpPr>
            <a:grpSpLocks/>
          </p:cNvGrpSpPr>
          <p:nvPr/>
        </p:nvGrpSpPr>
        <p:grpSpPr bwMode="auto">
          <a:xfrm>
            <a:off x="2672179" y="4730752"/>
            <a:ext cx="2816339" cy="1869016"/>
            <a:chOff x="1828154" y="3579862"/>
            <a:chExt cx="2442792" cy="1400643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3CD1C7E-720F-4B0B-BDA0-7C49C04AC1EC}"/>
                </a:ext>
              </a:extLst>
            </p:cNvPr>
            <p:cNvSpPr/>
            <p:nvPr/>
          </p:nvSpPr>
          <p:spPr bwMode="auto">
            <a:xfrm>
              <a:off x="1837147" y="3579862"/>
              <a:ext cx="2400828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5" name="TextBox 2">
              <a:extLst>
                <a:ext uri="{FF2B5EF4-FFF2-40B4-BE49-F238E27FC236}">
                  <a16:creationId xmlns:a16="http://schemas.microsoft.com/office/drawing/2014/main" id="{76E75D77-4833-426E-B4B8-3D273B9E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154" y="4521848"/>
              <a:ext cx="2442792" cy="445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>
                  <a:solidFill>
                    <a:srgbClr val="92D05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方法区</a:t>
              </a:r>
            </a:p>
          </p:txBody>
        </p:sp>
      </p:grpSp>
      <p:sp>
        <p:nvSpPr>
          <p:cNvPr id="62" name="TextBox 3">
            <a:extLst>
              <a:ext uri="{FF2B5EF4-FFF2-40B4-BE49-F238E27FC236}">
                <a16:creationId xmlns:a16="http://schemas.microsoft.com/office/drawing/2014/main" id="{11B62952-8B4B-4BE6-BAF4-DC7D03068C72}"/>
              </a:ext>
            </a:extLst>
          </p:cNvPr>
          <p:cNvSpPr txBox="1"/>
          <p:nvPr/>
        </p:nvSpPr>
        <p:spPr>
          <a:xfrm>
            <a:off x="2805344" y="4885268"/>
            <a:ext cx="2522307" cy="83099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HelloWorld.class</a:t>
            </a:r>
            <a:endParaRPr lang="en-US" altLang="zh-CN" sz="1200" kern="1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main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ArrayDemo.class</a:t>
            </a:r>
            <a:endParaRPr lang="en-US" altLang="zh-CN" sz="1200" kern="1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main</a:t>
            </a: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9FDD7EB9-73C6-4561-9488-DED23C742A7A}"/>
              </a:ext>
            </a:extLst>
          </p:cNvPr>
          <p:cNvSpPr txBox="1"/>
          <p:nvPr/>
        </p:nvSpPr>
        <p:spPr>
          <a:xfrm>
            <a:off x="6017684" y="1392768"/>
            <a:ext cx="2207683" cy="30777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main……</a:t>
            </a:r>
            <a:endParaRPr lang="zh-CN" altLang="zh-CN" sz="1200" kern="1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9B6212F5-7AED-462E-A8DE-B6D74E00548E}"/>
              </a:ext>
            </a:extLst>
          </p:cNvPr>
          <p:cNvSpPr txBox="1"/>
          <p:nvPr/>
        </p:nvSpPr>
        <p:spPr>
          <a:xfrm>
            <a:off x="6017684" y="5748868"/>
            <a:ext cx="2207683" cy="30777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main……</a:t>
            </a:r>
            <a:endParaRPr lang="zh-CN" altLang="zh-CN" sz="1200" kern="1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8" name="TextBox 4">
            <a:extLst>
              <a:ext uri="{FF2B5EF4-FFF2-40B4-BE49-F238E27FC236}">
                <a16:creationId xmlns:a16="http://schemas.microsoft.com/office/drawing/2014/main" id="{5E1B8BD7-006B-4A32-ADFA-C113FA14ACBA}"/>
              </a:ext>
            </a:extLst>
          </p:cNvPr>
          <p:cNvSpPr txBox="1"/>
          <p:nvPr/>
        </p:nvSpPr>
        <p:spPr>
          <a:xfrm>
            <a:off x="9341696" y="2946416"/>
            <a:ext cx="2118783" cy="12986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出来的东西会在这块内存中开辟空间并产生地址</a:t>
            </a:r>
          </a:p>
        </p:txBody>
      </p:sp>
      <p:sp>
        <p:nvSpPr>
          <p:cNvPr id="69" name="TextBox 4">
            <a:extLst>
              <a:ext uri="{FF2B5EF4-FFF2-40B4-BE49-F238E27FC236}">
                <a16:creationId xmlns:a16="http://schemas.microsoft.com/office/drawing/2014/main" id="{8E772D3F-57B3-491D-BC51-527278FD3656}"/>
              </a:ext>
            </a:extLst>
          </p:cNvPr>
          <p:cNvSpPr txBox="1"/>
          <p:nvPr/>
        </p:nvSpPr>
        <p:spPr>
          <a:xfrm>
            <a:off x="6126360" y="3263779"/>
            <a:ext cx="2012949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方法运行时所进入的内存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变量也是在这里</a:t>
            </a:r>
          </a:p>
        </p:txBody>
      </p:sp>
      <p:cxnSp>
        <p:nvCxnSpPr>
          <p:cNvPr id="70" name="肘形连接符 56">
            <a:extLst>
              <a:ext uri="{FF2B5EF4-FFF2-40B4-BE49-F238E27FC236}">
                <a16:creationId xmlns:a16="http://schemas.microsoft.com/office/drawing/2014/main" id="{0BAAB1B6-E270-4256-B02E-4639ECF328AA}"/>
              </a:ext>
            </a:extLst>
          </p:cNvPr>
          <p:cNvCxnSpPr>
            <a:cxnSpLocks/>
            <a:stCxn id="62" idx="0"/>
            <a:endCxn id="66" idx="1"/>
          </p:cNvCxnSpPr>
          <p:nvPr/>
        </p:nvCxnSpPr>
        <p:spPr>
          <a:xfrm rot="5400000" flipH="1" flipV="1">
            <a:off x="3372786" y="2240370"/>
            <a:ext cx="3338611" cy="195118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4">
            <a:extLst>
              <a:ext uri="{FF2B5EF4-FFF2-40B4-BE49-F238E27FC236}">
                <a16:creationId xmlns:a16="http://schemas.microsoft.com/office/drawing/2014/main" id="{F718984A-D868-4C41-B97E-CB9B5DC31460}"/>
              </a:ext>
            </a:extLst>
          </p:cNvPr>
          <p:cNvSpPr txBox="1"/>
          <p:nvPr/>
        </p:nvSpPr>
        <p:spPr>
          <a:xfrm>
            <a:off x="2658327" y="5730221"/>
            <a:ext cx="2816339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字节码文件先加载到这里</a:t>
            </a:r>
          </a:p>
        </p:txBody>
      </p:sp>
    </p:spTree>
    <p:extLst>
      <p:ext uri="{BB962C8B-B14F-4D97-AF65-F5344CB8AC3E}">
        <p14:creationId xmlns:p14="http://schemas.microsoft.com/office/powerpoint/2010/main" val="27974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2.22222E-6 0.6351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75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6" grpId="0" animBg="1"/>
      <p:bldP spid="66" grpId="1" animBg="1"/>
      <p:bldP spid="66" grpId="2" animBg="1"/>
      <p:bldP spid="67" grpId="0" animBg="1"/>
      <p:bldP spid="68" grpId="0"/>
      <p:bldP spid="69" grpId="0"/>
      <p:bldP spid="7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5">
            <a:extLst>
              <a:ext uri="{FF2B5EF4-FFF2-40B4-BE49-F238E27FC236}">
                <a16:creationId xmlns:a16="http://schemas.microsoft.com/office/drawing/2014/main" id="{09FAFB3B-FE2B-487C-B632-617CAC59E26E}"/>
              </a:ext>
            </a:extLst>
          </p:cNvPr>
          <p:cNvGrpSpPr>
            <a:grpSpLocks/>
          </p:cNvGrpSpPr>
          <p:nvPr/>
        </p:nvGrpSpPr>
        <p:grpSpPr bwMode="auto">
          <a:xfrm>
            <a:off x="8793908" y="3215148"/>
            <a:ext cx="3288917" cy="3188606"/>
            <a:chOff x="6535074" y="1507103"/>
            <a:chExt cx="2398614" cy="359299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7E138ED-F2C1-4913-82F7-8012F811F32C}"/>
                </a:ext>
              </a:extLst>
            </p:cNvPr>
            <p:cNvSpPr/>
            <p:nvPr/>
          </p:nvSpPr>
          <p:spPr bwMode="auto">
            <a:xfrm>
              <a:off x="6535074" y="1507103"/>
              <a:ext cx="2398614" cy="3592990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58" name="TextBox 2">
              <a:extLst>
                <a:ext uri="{FF2B5EF4-FFF2-40B4-BE49-F238E27FC236}">
                  <a16:creationId xmlns:a16="http://schemas.microsoft.com/office/drawing/2014/main" id="{E5BD6F34-058A-4B86-8147-10329C2F7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1839" y="4464678"/>
              <a:ext cx="936625" cy="45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47FF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0283E4DC-B52C-4F44-A086-0EB23DFD4762}"/>
              </a:ext>
            </a:extLst>
          </p:cNvPr>
          <p:cNvSpPr/>
          <p:nvPr/>
        </p:nvSpPr>
        <p:spPr>
          <a:xfrm>
            <a:off x="9037396" y="4178363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44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FCEC8D0-BBC4-4A5E-B1CB-1E1DA0834C0E}"/>
              </a:ext>
            </a:extLst>
          </p:cNvPr>
          <p:cNvSpPr/>
          <p:nvPr/>
        </p:nvSpPr>
        <p:spPr>
          <a:xfrm>
            <a:off x="9809609" y="4180481"/>
            <a:ext cx="735836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55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E38BA9F-2C13-44B3-BEAB-C340D6A02679}"/>
              </a:ext>
            </a:extLst>
          </p:cNvPr>
          <p:cNvSpPr/>
          <p:nvPr/>
        </p:nvSpPr>
        <p:spPr>
          <a:xfrm>
            <a:off x="10555853" y="4180481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66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grpSp>
        <p:nvGrpSpPr>
          <p:cNvPr id="59" name="组合 9">
            <a:extLst>
              <a:ext uri="{FF2B5EF4-FFF2-40B4-BE49-F238E27FC236}">
                <a16:creationId xmlns:a16="http://schemas.microsoft.com/office/drawing/2014/main" id="{D0BE5959-5D85-430B-939F-2AFB1628FE75}"/>
              </a:ext>
            </a:extLst>
          </p:cNvPr>
          <p:cNvGrpSpPr>
            <a:grpSpLocks/>
          </p:cNvGrpSpPr>
          <p:nvPr/>
        </p:nvGrpSpPr>
        <p:grpSpPr bwMode="auto">
          <a:xfrm>
            <a:off x="5905945" y="3215149"/>
            <a:ext cx="2248997" cy="3188606"/>
            <a:chOff x="4441895" y="1343892"/>
            <a:chExt cx="1771200" cy="360442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0F2EFE8-4A88-4158-9459-A596548ECC67}"/>
                </a:ext>
              </a:extLst>
            </p:cNvPr>
            <p:cNvSpPr/>
            <p:nvPr/>
          </p:nvSpPr>
          <p:spPr bwMode="auto">
            <a:xfrm>
              <a:off x="4445965" y="1343892"/>
              <a:ext cx="1728310" cy="3596868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61" name="TextBox 2">
              <a:extLst>
                <a:ext uri="{FF2B5EF4-FFF2-40B4-BE49-F238E27FC236}">
                  <a16:creationId xmlns:a16="http://schemas.microsoft.com/office/drawing/2014/main" id="{9D3C1EE4-14E2-40C6-934B-654FD6E1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916" y="4290473"/>
              <a:ext cx="935038" cy="455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lang="en-US" altLang="zh-CN" sz="2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8D69C71-64FD-4009-A23E-6C5CA251AF15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68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44965A42-62A6-41CC-9E8B-07050A3E2569}"/>
                </a:ext>
              </a:extLst>
            </p:cNvPr>
            <p:cNvCxnSpPr/>
            <p:nvPr/>
          </p:nvCxnSpPr>
          <p:spPr>
            <a:xfrm>
              <a:off x="6184502" y="1351444"/>
              <a:ext cx="11120" cy="35968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4C7CE65-E865-4FDB-9E6F-41A6002F5156}"/>
                </a:ext>
              </a:extLst>
            </p:cNvPr>
            <p:cNvCxnSpPr/>
            <p:nvPr/>
          </p:nvCxnSpPr>
          <p:spPr>
            <a:xfrm flipH="1">
              <a:off x="4441895" y="4944536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3">
            <a:extLst>
              <a:ext uri="{FF2B5EF4-FFF2-40B4-BE49-F238E27FC236}">
                <a16:creationId xmlns:a16="http://schemas.microsoft.com/office/drawing/2014/main" id="{E611536C-564B-45E7-88C7-BF178B674EB6}"/>
              </a:ext>
            </a:extLst>
          </p:cNvPr>
          <p:cNvSpPr txBox="1"/>
          <p:nvPr/>
        </p:nvSpPr>
        <p:spPr>
          <a:xfrm>
            <a:off x="6145678" y="3546505"/>
            <a:ext cx="1831995" cy="230832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3477662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数组在计算机中的执行原理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1C26231-BC8A-4A32-8C4E-8C657BB3A601}"/>
              </a:ext>
            </a:extLst>
          </p:cNvPr>
          <p:cNvGrpSpPr>
            <a:grpSpLocks/>
          </p:cNvGrpSpPr>
          <p:nvPr/>
        </p:nvGrpSpPr>
        <p:grpSpPr bwMode="auto">
          <a:xfrm>
            <a:off x="5890065" y="1461386"/>
            <a:ext cx="2215584" cy="1501269"/>
            <a:chOff x="1795183" y="3579862"/>
            <a:chExt cx="2442792" cy="1400643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3CD1C7E-720F-4B0B-BDA0-7C49C04AC1EC}"/>
                </a:ext>
              </a:extLst>
            </p:cNvPr>
            <p:cNvSpPr/>
            <p:nvPr/>
          </p:nvSpPr>
          <p:spPr bwMode="auto">
            <a:xfrm>
              <a:off x="1837147" y="3579862"/>
              <a:ext cx="2400828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5" name="TextBox 2">
              <a:extLst>
                <a:ext uri="{FF2B5EF4-FFF2-40B4-BE49-F238E27FC236}">
                  <a16:creationId xmlns:a16="http://schemas.microsoft.com/office/drawing/2014/main" id="{76E75D77-4833-426E-B4B8-3D273B9E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183" y="4469739"/>
              <a:ext cx="2442792" cy="419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62" name="TextBox 3">
            <a:extLst>
              <a:ext uri="{FF2B5EF4-FFF2-40B4-BE49-F238E27FC236}">
                <a16:creationId xmlns:a16="http://schemas.microsoft.com/office/drawing/2014/main" id="{11B62952-8B4B-4BE6-BAF4-DC7D03068C72}"/>
              </a:ext>
            </a:extLst>
          </p:cNvPr>
          <p:cNvSpPr txBox="1"/>
          <p:nvPr/>
        </p:nvSpPr>
        <p:spPr>
          <a:xfrm>
            <a:off x="6159070" y="1602059"/>
            <a:ext cx="1698622" cy="6463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ArrayDemo.class</a:t>
            </a: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034F6FB2-2116-4B39-AAC3-870024A29C3D}"/>
              </a:ext>
            </a:extLst>
          </p:cNvPr>
          <p:cNvSpPr txBox="1"/>
          <p:nvPr/>
        </p:nvSpPr>
        <p:spPr>
          <a:xfrm>
            <a:off x="745575" y="1519793"/>
            <a:ext cx="3748306" cy="313932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ArrayDemo {</a:t>
            </a:r>
            <a:b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1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main(String[] args) {</a:t>
            </a:r>
            <a:b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 = </a:t>
            </a:r>
            <a:r>
              <a:rPr lang="zh-CN" altLang="zh-CN" sz="11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10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    System.</a:t>
            </a:r>
            <a:r>
              <a:rPr lang="zh-CN" altLang="zh-CN" sz="1100" b="1" i="1" dirty="0">
                <a:solidFill>
                  <a:srgbClr val="660E7A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.println(a);</a:t>
            </a:r>
            <a:b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int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[] arr = {</a:t>
            </a:r>
            <a:r>
              <a:rPr lang="zh-CN" altLang="zh-CN" sz="11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11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zh-CN" sz="11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22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zh-CN" sz="11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33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};</a:t>
            </a:r>
            <a:b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    System.</a:t>
            </a:r>
            <a:r>
              <a:rPr lang="zh-CN" altLang="zh-CN" sz="1100" b="1" i="1" dirty="0">
                <a:solidFill>
                  <a:srgbClr val="660E7A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.println(arr);</a:t>
            </a:r>
            <a:b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    System.</a:t>
            </a:r>
            <a:r>
              <a:rPr lang="zh-CN" altLang="zh-CN" sz="1100" b="1" i="1" dirty="0">
                <a:solidFill>
                  <a:srgbClr val="660E7A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.println(arr[</a:t>
            </a:r>
            <a:r>
              <a:rPr lang="zh-CN" altLang="zh-CN" sz="11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]);</a:t>
            </a:r>
            <a:b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    arr[</a:t>
            </a:r>
            <a:r>
              <a:rPr lang="zh-CN" altLang="zh-CN" sz="11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] = </a:t>
            </a:r>
            <a:r>
              <a:rPr lang="zh-CN" altLang="zh-CN" sz="11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44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    arr[</a:t>
            </a:r>
            <a:r>
              <a:rPr lang="zh-CN" altLang="zh-CN" sz="11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] = </a:t>
            </a:r>
            <a:r>
              <a:rPr lang="zh-CN" altLang="zh-CN" sz="11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55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    arr[</a:t>
            </a:r>
            <a:r>
              <a:rPr lang="zh-CN" altLang="zh-CN" sz="11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] = </a:t>
            </a:r>
            <a:r>
              <a:rPr lang="zh-CN" altLang="zh-CN" sz="11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66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    System.</a:t>
            </a:r>
            <a:r>
              <a:rPr lang="zh-CN" altLang="zh-CN" sz="1100" b="1" i="1" dirty="0">
                <a:solidFill>
                  <a:srgbClr val="660E7A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.println(arr[</a:t>
            </a:r>
            <a:r>
              <a:rPr lang="zh-CN" altLang="zh-CN" sz="11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]);</a:t>
            </a:r>
            <a:b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    System.</a:t>
            </a:r>
            <a:r>
              <a:rPr lang="zh-CN" altLang="zh-CN" sz="1100" b="1" i="1" dirty="0">
                <a:solidFill>
                  <a:srgbClr val="660E7A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.println(arr[</a:t>
            </a:r>
            <a:r>
              <a:rPr lang="zh-CN" altLang="zh-CN" sz="11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]);</a:t>
            </a:r>
            <a:b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    System.</a:t>
            </a:r>
            <a:r>
              <a:rPr lang="zh-CN" altLang="zh-CN" sz="1100" b="1" i="1" dirty="0">
                <a:solidFill>
                  <a:srgbClr val="660E7A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.println(arr[</a:t>
            </a:r>
            <a:r>
              <a:rPr lang="zh-CN" altLang="zh-CN" sz="11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]);</a:t>
            </a:r>
            <a:b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cxnSp>
        <p:nvCxnSpPr>
          <p:cNvPr id="36" name="肘形连接符 56">
            <a:extLst>
              <a:ext uri="{FF2B5EF4-FFF2-40B4-BE49-F238E27FC236}">
                <a16:creationId xmlns:a16="http://schemas.microsoft.com/office/drawing/2014/main" id="{F964511B-5202-4B40-8088-E898EE65386B}"/>
              </a:ext>
            </a:extLst>
          </p:cNvPr>
          <p:cNvCxnSpPr>
            <a:cxnSpLocks/>
          </p:cNvCxnSpPr>
          <p:nvPr/>
        </p:nvCxnSpPr>
        <p:spPr>
          <a:xfrm rot="5400000">
            <a:off x="5823196" y="2798956"/>
            <a:ext cx="1260088" cy="3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2F339CF4-D6E8-4F56-B2FF-9ADAE2CC4787}"/>
              </a:ext>
            </a:extLst>
          </p:cNvPr>
          <p:cNvSpPr txBox="1"/>
          <p:nvPr/>
        </p:nvSpPr>
        <p:spPr>
          <a:xfrm>
            <a:off x="1716250" y="4809451"/>
            <a:ext cx="2725993" cy="1754326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[I@119d7047</a:t>
            </a: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44</a:t>
            </a: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55</a:t>
            </a: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59C9461-0447-43C1-8B48-7C65A34A95E1}"/>
              </a:ext>
            </a:extLst>
          </p:cNvPr>
          <p:cNvSpPr/>
          <p:nvPr/>
        </p:nvSpPr>
        <p:spPr>
          <a:xfrm>
            <a:off x="741712" y="3092560"/>
            <a:ext cx="3748307" cy="52077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A0FAD976-2C7B-4B32-B52D-AACE3F1606E4}"/>
              </a:ext>
            </a:extLst>
          </p:cNvPr>
          <p:cNvSpPr txBox="1"/>
          <p:nvPr/>
        </p:nvSpPr>
        <p:spPr>
          <a:xfrm>
            <a:off x="6378003" y="5063086"/>
            <a:ext cx="1443352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12E2BB52-F110-4A31-9BE1-98AF4F9A21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73630" y="4197238"/>
            <a:ext cx="2239766" cy="663209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2B752D00-F9DA-458B-8688-7A0BA4F53EF0}"/>
              </a:ext>
            </a:extLst>
          </p:cNvPr>
          <p:cNvSpPr/>
          <p:nvPr/>
        </p:nvSpPr>
        <p:spPr>
          <a:xfrm>
            <a:off x="9023804" y="4195121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11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3DBEB32-A7CC-439E-8254-BD54D681E42C}"/>
              </a:ext>
            </a:extLst>
          </p:cNvPr>
          <p:cNvSpPr/>
          <p:nvPr/>
        </p:nvSpPr>
        <p:spPr>
          <a:xfrm>
            <a:off x="9796017" y="4197239"/>
            <a:ext cx="735836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22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F1A6BE4-3E74-4D2D-BEEA-3315FE352768}"/>
              </a:ext>
            </a:extLst>
          </p:cNvPr>
          <p:cNvSpPr/>
          <p:nvPr/>
        </p:nvSpPr>
        <p:spPr>
          <a:xfrm>
            <a:off x="10542261" y="4197239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33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44DCBF5-6C6E-4A15-B0ED-5751BA70AE4C}"/>
              </a:ext>
            </a:extLst>
          </p:cNvPr>
          <p:cNvSpPr txBox="1"/>
          <p:nvPr/>
        </p:nvSpPr>
        <p:spPr>
          <a:xfrm>
            <a:off x="9151588" y="4561130"/>
            <a:ext cx="3161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0                1                2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329D485-3A27-4396-80AA-1F9FB4D4DD1F}"/>
              </a:ext>
            </a:extLst>
          </p:cNvPr>
          <p:cNvSpPr txBox="1"/>
          <p:nvPr/>
        </p:nvSpPr>
        <p:spPr>
          <a:xfrm>
            <a:off x="10005658" y="3818311"/>
            <a:ext cx="171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length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1CC3882-BCDA-497C-A5B9-09FB02484D79}"/>
              </a:ext>
            </a:extLst>
          </p:cNvPr>
          <p:cNvSpPr txBox="1"/>
          <p:nvPr/>
        </p:nvSpPr>
        <p:spPr>
          <a:xfrm>
            <a:off x="6297962" y="4691279"/>
            <a:ext cx="73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</a:t>
            </a:r>
            <a:endParaRPr lang="zh-CN" altLang="en-US" dirty="0"/>
          </a:p>
        </p:txBody>
      </p:sp>
      <p:sp>
        <p:nvSpPr>
          <p:cNvPr id="97" name="TextBox 3">
            <a:extLst>
              <a:ext uri="{FF2B5EF4-FFF2-40B4-BE49-F238E27FC236}">
                <a16:creationId xmlns:a16="http://schemas.microsoft.com/office/drawing/2014/main" id="{CC69D8ED-FCE3-4354-8640-F2D69416DB32}"/>
              </a:ext>
            </a:extLst>
          </p:cNvPr>
          <p:cNvSpPr txBox="1"/>
          <p:nvPr/>
        </p:nvSpPr>
        <p:spPr>
          <a:xfrm>
            <a:off x="6395079" y="4084747"/>
            <a:ext cx="451812" cy="2769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10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A779E3B-6639-4789-822B-F433886E107A}"/>
              </a:ext>
            </a:extLst>
          </p:cNvPr>
          <p:cNvSpPr txBox="1"/>
          <p:nvPr/>
        </p:nvSpPr>
        <p:spPr>
          <a:xfrm>
            <a:off x="6321584" y="3727655"/>
            <a:ext cx="73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49A3BA8-F701-4648-9DB6-F0DA84C96141}"/>
              </a:ext>
            </a:extLst>
          </p:cNvPr>
          <p:cNvSpPr txBox="1"/>
          <p:nvPr/>
        </p:nvSpPr>
        <p:spPr>
          <a:xfrm>
            <a:off x="8952457" y="3825670"/>
            <a:ext cx="11206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[I@4c873330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12A810C-6588-4179-9044-0B58B075FB53}"/>
              </a:ext>
            </a:extLst>
          </p:cNvPr>
          <p:cNvSpPr/>
          <p:nvPr/>
        </p:nvSpPr>
        <p:spPr>
          <a:xfrm>
            <a:off x="741712" y="1916009"/>
            <a:ext cx="3748307" cy="1335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9006323-133A-4181-93D6-EC1A6402DB9B}"/>
              </a:ext>
            </a:extLst>
          </p:cNvPr>
          <p:cNvSpPr/>
          <p:nvPr/>
        </p:nvSpPr>
        <p:spPr>
          <a:xfrm>
            <a:off x="741712" y="2345709"/>
            <a:ext cx="3748307" cy="21063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364BE9FA-9274-4B01-9C77-44068D73A438}"/>
              </a:ext>
            </a:extLst>
          </p:cNvPr>
          <p:cNvSpPr/>
          <p:nvPr/>
        </p:nvSpPr>
        <p:spPr>
          <a:xfrm>
            <a:off x="747505" y="3754356"/>
            <a:ext cx="3748307" cy="52077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51F5FA3-DB0C-7376-2173-99693C1A57F2}"/>
              </a:ext>
            </a:extLst>
          </p:cNvPr>
          <p:cNvSpPr/>
          <p:nvPr/>
        </p:nvSpPr>
        <p:spPr>
          <a:xfrm>
            <a:off x="723389" y="2086066"/>
            <a:ext cx="3748307" cy="1335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CA5DDD1-5D7A-7837-E791-571334B07B3E}"/>
              </a:ext>
            </a:extLst>
          </p:cNvPr>
          <p:cNvSpPr/>
          <p:nvPr/>
        </p:nvSpPr>
        <p:spPr>
          <a:xfrm>
            <a:off x="723389" y="2547913"/>
            <a:ext cx="3748307" cy="21063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E5BE871-A118-01C6-AF9F-E63846174E02}"/>
              </a:ext>
            </a:extLst>
          </p:cNvPr>
          <p:cNvSpPr/>
          <p:nvPr/>
        </p:nvSpPr>
        <p:spPr>
          <a:xfrm>
            <a:off x="720017" y="2739970"/>
            <a:ext cx="3748307" cy="21063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63528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19974 0.1967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87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05" grpId="0" animBg="1"/>
      <p:bldP spid="96" grpId="0" animBg="1"/>
      <p:bldP spid="62" grpId="0" animBg="1"/>
      <p:bldP spid="31" grpId="0" animBg="1"/>
      <p:bldP spid="85" grpId="0" animBg="1"/>
      <p:bldP spid="89" grpId="0" animBg="1"/>
      <p:bldP spid="89" grpId="1" animBg="1"/>
      <p:bldP spid="66" grpId="0" animBg="1"/>
      <p:bldP spid="72" grpId="0" animBg="1"/>
      <p:bldP spid="72" grpId="1" animBg="1"/>
      <p:bldP spid="78" grpId="0" animBg="1"/>
      <p:bldP spid="78" grpId="1" animBg="1"/>
      <p:bldP spid="79" grpId="0" animBg="1"/>
      <p:bldP spid="79" grpId="1" animBg="1"/>
      <p:bldP spid="90" grpId="0"/>
      <p:bldP spid="94" grpId="0"/>
      <p:bldP spid="95" grpId="0"/>
      <p:bldP spid="97" grpId="0" animBg="1"/>
      <p:bldP spid="98" grpId="0"/>
      <p:bldP spid="99" grpId="0"/>
      <p:bldP spid="99" grpId="1"/>
      <p:bldP spid="100" grpId="0" animBg="1"/>
      <p:bldP spid="100" grpId="1" animBg="1"/>
      <p:bldP spid="101" grpId="0" animBg="1"/>
      <p:bldP spid="101" grpId="1" animBg="1"/>
      <p:bldP spid="102" grpId="0" animBg="1"/>
      <p:bldP spid="41" grpId="0" animBg="1"/>
      <p:bldP spid="41" grpId="1" animBg="1"/>
      <p:bldP spid="42" grpId="0" animBg="1"/>
      <p:bldP spid="42" grpId="1" animBg="1"/>
      <p:bldP spid="44" grpId="0" animBg="1"/>
      <p:bldP spid="4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98303B8-46EC-DE63-03C2-5C1989CB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48" y="2133600"/>
            <a:ext cx="2829471" cy="2437939"/>
          </a:xfrm>
          <a:prstGeom prst="rect">
            <a:avLst/>
          </a:prstGeom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5B00A5BD-C0C8-9DB8-57F3-1505F9DDBA80}"/>
              </a:ext>
            </a:extLst>
          </p:cNvPr>
          <p:cNvSpPr txBox="1">
            <a:spLocks/>
          </p:cNvSpPr>
          <p:nvPr/>
        </p:nvSpPr>
        <p:spPr>
          <a:xfrm>
            <a:off x="3613688" y="1808788"/>
            <a:ext cx="7073976" cy="176009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b="0" dirty="0"/>
              <a:t>1</a:t>
            </a:r>
            <a:r>
              <a:rPr kumimoji="1" lang="zh-CN" altLang="en-US" b="0" dirty="0"/>
              <a:t>、运行一个</a:t>
            </a:r>
            <a:r>
              <a:rPr kumimoji="1" lang="en-US" altLang="zh-CN" b="0" dirty="0"/>
              <a:t>Java</a:t>
            </a:r>
            <a:r>
              <a:rPr kumimoji="1" lang="zh-CN" altLang="en-US" b="0" dirty="0"/>
              <a:t>程序，主要看</a:t>
            </a:r>
            <a:r>
              <a:rPr kumimoji="1" lang="en-US" altLang="zh-CN" b="0" dirty="0"/>
              <a:t>JVM</a:t>
            </a:r>
            <a:r>
              <a:rPr kumimoji="1" lang="zh-CN" altLang="en-US" b="0" dirty="0"/>
              <a:t>中包含的哪几部分内存区域？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方法区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  <a:p>
            <a:pPr lvl="1">
              <a:lnSpc>
                <a:spcPct val="200000"/>
              </a:lnSpc>
            </a:pPr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35570B-D95D-87D5-96B7-E0BB9A2B0EB6}"/>
              </a:ext>
            </a:extLst>
          </p:cNvPr>
          <p:cNvSpPr txBox="1"/>
          <p:nvPr/>
        </p:nvSpPr>
        <p:spPr>
          <a:xfrm>
            <a:off x="3613688" y="3769402"/>
            <a:ext cx="8013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 简单说说 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a = 20;   int[] </a:t>
            </a:r>
            <a:r>
              <a:rPr kumimoji="1"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new int[3]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这两行代码的执行原理</a:t>
            </a:r>
            <a:r>
              <a:rPr kumimoji="1" lang="zh-CN" altLang="en-US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？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010758-E5C7-4CD4-BB9B-8CC9BC4A4BB6}"/>
              </a:ext>
            </a:extLst>
          </p:cNvPr>
          <p:cNvSpPr txBox="1"/>
          <p:nvPr/>
        </p:nvSpPr>
        <p:spPr>
          <a:xfrm>
            <a:off x="4227868" y="4138734"/>
            <a:ext cx="7747819" cy="1996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是变量，直接放在栈中，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变量中存储的数据就是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这个值。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int[3]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是创建一个数组对象，会在堆内存中开辟区域存储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个整数。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是变量，在栈中，</a:t>
            </a:r>
            <a:r>
              <a:rPr lang="en-US" altLang="zh-CN" sz="16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中存储的是数组对象在堆内存中的地址值。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917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1752" y="1213658"/>
            <a:ext cx="7244945" cy="33944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认识数组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数组的定义和访问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数组在计算机中的执行原理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数组的执行原理，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程序的执行原理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多个变量指向同一个数组的问题</a:t>
            </a:r>
            <a:endParaRPr kumimoji="1"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专项训练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数组常见案例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72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46EC35F-D0F2-47F6-B7B3-E84FF740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6" y="1714155"/>
            <a:ext cx="2035570" cy="46248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7C66CEEB-DF7A-480F-9908-E81DE01E4623}"/>
              </a:ext>
            </a:extLst>
          </p:cNvPr>
          <p:cNvSpPr txBox="1"/>
          <p:nvPr/>
        </p:nvSpPr>
        <p:spPr>
          <a:xfrm>
            <a:off x="3230297" y="1924568"/>
            <a:ext cx="2216611" cy="234788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name1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张誉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name2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刘疏桐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name3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田启峰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...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name68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张学颖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name69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李沁霖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name70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陈侃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0439C97-91C0-4127-A688-810B9C2BD720}"/>
              </a:ext>
            </a:extLst>
          </p:cNvPr>
          <p:cNvSpPr txBox="1"/>
          <p:nvPr/>
        </p:nvSpPr>
        <p:spPr>
          <a:xfrm>
            <a:off x="6096000" y="1811776"/>
            <a:ext cx="5224731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70E12DC-89C1-4CE3-8F97-03646B2D221C}"/>
              </a:ext>
            </a:extLst>
          </p:cNvPr>
          <p:cNvSpPr txBox="1"/>
          <p:nvPr/>
        </p:nvSpPr>
        <p:spPr>
          <a:xfrm>
            <a:off x="9205704" y="1833899"/>
            <a:ext cx="2636796" cy="89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代码繁琐：大量变量的定义。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实现需求繁琐。</a:t>
            </a:r>
            <a:endParaRPr lang="zh-CN" altLang="en-US" sz="1400" b="1" dirty="0"/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D1871321-6F6E-4A1E-914E-C940CD82D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204" y="4957584"/>
            <a:ext cx="5865760" cy="107901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names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张誉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刘疏桐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田启峰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，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…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张学颖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“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李沁霖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“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陈侃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,};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 r = </a:t>
            </a:r>
            <a:r>
              <a:rPr lang="zh-CN" altLang="zh-CN" sz="11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new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Random();</a:t>
            </a:r>
            <a:b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= r.nextInt(</a:t>
            </a:r>
            <a:r>
              <a:rPr lang="zh-CN" altLang="zh-CN" sz="1100" dirty="0">
                <a:solidFill>
                  <a:srgbClr val="0000FF"/>
                </a:solidFill>
                <a:latin typeface="Consolas" panose="020B0609020204030204" pitchFamily="49" charset="0"/>
                <a:ea typeface="JetBrains Mono"/>
              </a:rPr>
              <a:t>70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)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; </a:t>
            </a:r>
            <a:r>
              <a:rPr lang="zh-CN" altLang="zh-CN" sz="1100" i="1" dirty="0">
                <a:solidFill>
                  <a:srgbClr val="808080"/>
                </a:solidFill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100" i="1" dirty="0">
                <a:solidFill>
                  <a:srgbClr val="808080"/>
                </a:solidFill>
                <a:latin typeface="Consolas" panose="020B0609020204030204" pitchFamily="49" charset="0"/>
                <a:ea typeface="JetBrains Mono"/>
              </a:rPr>
              <a:t>0- 69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(names[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出来回答问题！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BB7B8D2-A228-4EE5-803D-78173DFC95AC}"/>
              </a:ext>
            </a:extLst>
          </p:cNvPr>
          <p:cNvSpPr txBox="1"/>
          <p:nvPr/>
        </p:nvSpPr>
        <p:spPr>
          <a:xfrm>
            <a:off x="3183047" y="6125418"/>
            <a:ext cx="541152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结论：遇到批量数据的存储和操作时，数组比变量更适合。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21318D-F385-248D-5B99-1F95B66DD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82" y="1030363"/>
            <a:ext cx="3904505" cy="3522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71C0EA-8426-D45D-1094-CAD700A94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607" y="1512741"/>
            <a:ext cx="4980650" cy="32115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C2D18E8-7A0A-AB10-5E0E-8699D1539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231" y="1916674"/>
            <a:ext cx="3525733" cy="235532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Random r 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Random();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number = r.nextInt(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JetBrains Mono"/>
              </a:rPr>
              <a:t>70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) 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</a:rPr>
              <a:t>// 1 - 70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JetBrains Mono"/>
              </a:rPr>
              <a:t>switch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(number){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JetBrains Mono"/>
              </a:rPr>
              <a:t>case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       System.</a:t>
            </a:r>
            <a:r>
              <a:rPr kumimoji="0" lang="zh-CN" altLang="zh-CN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.println(name1 +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出来回答问题！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JetBrains Mono"/>
              </a:rPr>
              <a:t>break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JetBrains Mono"/>
              </a:rPr>
              <a:t>case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       System.</a:t>
            </a:r>
            <a:r>
              <a:rPr kumimoji="0" lang="zh-CN" altLang="zh-CN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.println(name2 +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出来回答问题！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JetBrains Mono"/>
              </a:rPr>
              <a:t>break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   ...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899801-126A-1379-A666-BDF673B6A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047" y="4484324"/>
            <a:ext cx="4426351" cy="3248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4189E40-57CA-82E8-F5A7-E2B1507A4258}"/>
              </a:ext>
            </a:extLst>
          </p:cNvPr>
          <p:cNvSpPr txBox="1"/>
          <p:nvPr/>
        </p:nvSpPr>
        <p:spPr>
          <a:xfrm>
            <a:off x="9205704" y="4957584"/>
            <a:ext cx="2636796" cy="89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代码简洁。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逻辑清晰。</a:t>
            </a:r>
            <a:endParaRPr lang="zh-CN" altLang="en-US" sz="1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D26EF4-B1B7-6BD6-43E1-D702D00D34D6}"/>
              </a:ext>
            </a:extLst>
          </p:cNvPr>
          <p:cNvSpPr txBox="1"/>
          <p:nvPr/>
        </p:nvSpPr>
        <p:spPr>
          <a:xfrm>
            <a:off x="7559158" y="5443941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Nice!!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07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/>
      <p:bldP spid="42" grpId="0" animBg="1"/>
      <p:bldP spid="44" grpId="0"/>
      <p:bldP spid="6" grpId="0" animBg="1"/>
      <p:bldP spid="12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5">
            <a:extLst>
              <a:ext uri="{FF2B5EF4-FFF2-40B4-BE49-F238E27FC236}">
                <a16:creationId xmlns:a16="http://schemas.microsoft.com/office/drawing/2014/main" id="{E9BFABD0-C8B2-4A19-B4E7-EFB7C7E9ECD0}"/>
              </a:ext>
            </a:extLst>
          </p:cNvPr>
          <p:cNvGrpSpPr>
            <a:grpSpLocks/>
          </p:cNvGrpSpPr>
          <p:nvPr/>
        </p:nvGrpSpPr>
        <p:grpSpPr bwMode="auto">
          <a:xfrm>
            <a:off x="8793908" y="3097159"/>
            <a:ext cx="3288917" cy="3306595"/>
            <a:chOff x="6535074" y="1507103"/>
            <a:chExt cx="2398614" cy="3592990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C696C63-47FD-41A8-9D0A-93FAEFC35B09}"/>
                </a:ext>
              </a:extLst>
            </p:cNvPr>
            <p:cNvSpPr/>
            <p:nvPr/>
          </p:nvSpPr>
          <p:spPr bwMode="auto">
            <a:xfrm>
              <a:off x="6535074" y="1507103"/>
              <a:ext cx="2398614" cy="3592990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51" name="TextBox 2">
              <a:extLst>
                <a:ext uri="{FF2B5EF4-FFF2-40B4-BE49-F238E27FC236}">
                  <a16:creationId xmlns:a16="http://schemas.microsoft.com/office/drawing/2014/main" id="{6CD6AE29-1958-4DA6-9E19-63D6FE0D5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6105" y="4355119"/>
              <a:ext cx="936625" cy="45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47FF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sp>
        <p:nvSpPr>
          <p:cNvPr id="104" name="矩形 103">
            <a:extLst>
              <a:ext uri="{FF2B5EF4-FFF2-40B4-BE49-F238E27FC236}">
                <a16:creationId xmlns:a16="http://schemas.microsoft.com/office/drawing/2014/main" id="{A03FC654-3755-4DA5-98DB-D44730072D6B}"/>
              </a:ext>
            </a:extLst>
          </p:cNvPr>
          <p:cNvSpPr/>
          <p:nvPr/>
        </p:nvSpPr>
        <p:spPr>
          <a:xfrm>
            <a:off x="9818075" y="4180481"/>
            <a:ext cx="735836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99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034F6FB2-2116-4B39-AAC3-870024A29C3D}"/>
              </a:ext>
            </a:extLst>
          </p:cNvPr>
          <p:cNvSpPr txBox="1"/>
          <p:nvPr/>
        </p:nvSpPr>
        <p:spPr>
          <a:xfrm>
            <a:off x="585855" y="1624713"/>
            <a:ext cx="4850264" cy="249299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ArrayDemo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 {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arr1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{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22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33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arr2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arr2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arr2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 =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99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378955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多个变量指向同一个数组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6FFBBF7-20B7-43B6-A24A-A9EE8DAF8039}"/>
              </a:ext>
            </a:extLst>
          </p:cNvPr>
          <p:cNvSpPr/>
          <p:nvPr/>
        </p:nvSpPr>
        <p:spPr>
          <a:xfrm>
            <a:off x="9037396" y="4180481"/>
            <a:ext cx="768351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11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5341752-4995-4D7D-9182-45445F55F3B5}"/>
              </a:ext>
            </a:extLst>
          </p:cNvPr>
          <p:cNvSpPr/>
          <p:nvPr/>
        </p:nvSpPr>
        <p:spPr>
          <a:xfrm>
            <a:off x="9812274" y="4180481"/>
            <a:ext cx="735836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22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2F59C1A-61E0-4DDE-B11B-9E9F6D4A8850}"/>
              </a:ext>
            </a:extLst>
          </p:cNvPr>
          <p:cNvSpPr/>
          <p:nvPr/>
        </p:nvSpPr>
        <p:spPr>
          <a:xfrm>
            <a:off x="10555853" y="4180481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33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grpSp>
        <p:nvGrpSpPr>
          <p:cNvPr id="55" name="组合 9">
            <a:extLst>
              <a:ext uri="{FF2B5EF4-FFF2-40B4-BE49-F238E27FC236}">
                <a16:creationId xmlns:a16="http://schemas.microsoft.com/office/drawing/2014/main" id="{6C5F754A-B4E7-4B56-B046-46F01240AEE5}"/>
              </a:ext>
            </a:extLst>
          </p:cNvPr>
          <p:cNvGrpSpPr>
            <a:grpSpLocks/>
          </p:cNvGrpSpPr>
          <p:nvPr/>
        </p:nvGrpSpPr>
        <p:grpSpPr bwMode="auto">
          <a:xfrm>
            <a:off x="5905945" y="3097160"/>
            <a:ext cx="2248997" cy="3390147"/>
            <a:chOff x="4441895" y="1343892"/>
            <a:chExt cx="1771200" cy="360442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0BA30EF-7E8B-4B5A-84BA-6EF1E5EA0D68}"/>
                </a:ext>
              </a:extLst>
            </p:cNvPr>
            <p:cNvSpPr/>
            <p:nvPr/>
          </p:nvSpPr>
          <p:spPr bwMode="auto">
            <a:xfrm>
              <a:off x="4445966" y="1343892"/>
              <a:ext cx="1728310" cy="3596868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57" name="TextBox 2">
              <a:extLst>
                <a:ext uri="{FF2B5EF4-FFF2-40B4-BE49-F238E27FC236}">
                  <a16:creationId xmlns:a16="http://schemas.microsoft.com/office/drawing/2014/main" id="{1416045F-2F94-4A2B-B811-B07E3782F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960" y="4207402"/>
              <a:ext cx="935038" cy="455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lang="en-US" altLang="zh-CN" sz="2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9561C27D-24C5-467B-BB50-C82905239AC3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68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709A8CC2-87F0-47D3-9550-8C5DB0EC2626}"/>
                </a:ext>
              </a:extLst>
            </p:cNvPr>
            <p:cNvCxnSpPr/>
            <p:nvPr/>
          </p:nvCxnSpPr>
          <p:spPr>
            <a:xfrm>
              <a:off x="6184502" y="1351444"/>
              <a:ext cx="11120" cy="35968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22ADD9-B3C0-42D3-8A32-13D520CCCE55}"/>
                </a:ext>
              </a:extLst>
            </p:cNvPr>
            <p:cNvCxnSpPr/>
            <p:nvPr/>
          </p:nvCxnSpPr>
          <p:spPr>
            <a:xfrm flipH="1">
              <a:off x="4441895" y="4944536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3">
            <a:extLst>
              <a:ext uri="{FF2B5EF4-FFF2-40B4-BE49-F238E27FC236}">
                <a16:creationId xmlns:a16="http://schemas.microsoft.com/office/drawing/2014/main" id="{62E3E41F-D88F-4278-8461-7E674A9902DE}"/>
              </a:ext>
            </a:extLst>
          </p:cNvPr>
          <p:cNvSpPr txBox="1"/>
          <p:nvPr/>
        </p:nvSpPr>
        <p:spPr>
          <a:xfrm>
            <a:off x="6125592" y="3438935"/>
            <a:ext cx="1831995" cy="230832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8376F46-A049-4FBF-8707-E0E2782A8338}"/>
              </a:ext>
            </a:extLst>
          </p:cNvPr>
          <p:cNvGrpSpPr>
            <a:grpSpLocks/>
          </p:cNvGrpSpPr>
          <p:nvPr/>
        </p:nvGrpSpPr>
        <p:grpSpPr bwMode="auto">
          <a:xfrm>
            <a:off x="5800682" y="1286383"/>
            <a:ext cx="2303833" cy="1533928"/>
            <a:chOff x="1718797" y="3579862"/>
            <a:chExt cx="2519178" cy="1400643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8611D5F-B09B-4E44-86DA-51BE7352D821}"/>
                </a:ext>
              </a:extLst>
            </p:cNvPr>
            <p:cNvSpPr/>
            <p:nvPr/>
          </p:nvSpPr>
          <p:spPr bwMode="auto">
            <a:xfrm>
              <a:off x="1837147" y="3579862"/>
              <a:ext cx="2400828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9" name="TextBox 2">
              <a:extLst>
                <a:ext uri="{FF2B5EF4-FFF2-40B4-BE49-F238E27FC236}">
                  <a16:creationId xmlns:a16="http://schemas.microsoft.com/office/drawing/2014/main" id="{B97C3FCD-B8BC-4CE5-A0E0-744498427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8797" y="4391937"/>
              <a:ext cx="2442792" cy="419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71" name="TextBox 3">
            <a:extLst>
              <a:ext uri="{FF2B5EF4-FFF2-40B4-BE49-F238E27FC236}">
                <a16:creationId xmlns:a16="http://schemas.microsoft.com/office/drawing/2014/main" id="{612C083B-F7C1-44CD-8587-008F033F6ED8}"/>
              </a:ext>
            </a:extLst>
          </p:cNvPr>
          <p:cNvSpPr txBox="1"/>
          <p:nvPr/>
        </p:nvSpPr>
        <p:spPr>
          <a:xfrm>
            <a:off x="6174547" y="1466510"/>
            <a:ext cx="1698622" cy="6463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ArrayDemo2.class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</p:txBody>
      </p:sp>
      <p:cxnSp>
        <p:nvCxnSpPr>
          <p:cNvPr id="73" name="肘形连接符 56">
            <a:extLst>
              <a:ext uri="{FF2B5EF4-FFF2-40B4-BE49-F238E27FC236}">
                <a16:creationId xmlns:a16="http://schemas.microsoft.com/office/drawing/2014/main" id="{B99A23F4-CBC2-4D70-A451-0921BD557BE6}"/>
              </a:ext>
            </a:extLst>
          </p:cNvPr>
          <p:cNvCxnSpPr>
            <a:cxnSpLocks/>
          </p:cNvCxnSpPr>
          <p:nvPr/>
        </p:nvCxnSpPr>
        <p:spPr>
          <a:xfrm rot="5400000">
            <a:off x="5655525" y="2574094"/>
            <a:ext cx="1400040" cy="28990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3">
            <a:extLst>
              <a:ext uri="{FF2B5EF4-FFF2-40B4-BE49-F238E27FC236}">
                <a16:creationId xmlns:a16="http://schemas.microsoft.com/office/drawing/2014/main" id="{BA1312FD-4D02-46C7-953A-368E3775FB60}"/>
              </a:ext>
            </a:extLst>
          </p:cNvPr>
          <p:cNvSpPr txBox="1"/>
          <p:nvPr/>
        </p:nvSpPr>
        <p:spPr>
          <a:xfrm>
            <a:off x="6290635" y="4099465"/>
            <a:ext cx="1443352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905DA658-0628-467A-A030-E1B2E5716FE6}"/>
              </a:ext>
            </a:extLst>
          </p:cNvPr>
          <p:cNvCxnSpPr>
            <a:cxnSpLocks/>
          </p:cNvCxnSpPr>
          <p:nvPr/>
        </p:nvCxnSpPr>
        <p:spPr>
          <a:xfrm rot="10800000">
            <a:off x="6820656" y="3885994"/>
            <a:ext cx="2192740" cy="311246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69788F45-AF15-43CE-9CA2-B27A812654FD}"/>
              </a:ext>
            </a:extLst>
          </p:cNvPr>
          <p:cNvSpPr txBox="1"/>
          <p:nvPr/>
        </p:nvSpPr>
        <p:spPr>
          <a:xfrm>
            <a:off x="9151588" y="4561130"/>
            <a:ext cx="3161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0                1                2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EC6145A-2941-4D34-8B62-249824535F4B}"/>
              </a:ext>
            </a:extLst>
          </p:cNvPr>
          <p:cNvSpPr txBox="1"/>
          <p:nvPr/>
        </p:nvSpPr>
        <p:spPr>
          <a:xfrm>
            <a:off x="10005658" y="3818311"/>
            <a:ext cx="171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length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D09E788-C42F-48C4-905B-1F2DFC2DD31B}"/>
              </a:ext>
            </a:extLst>
          </p:cNvPr>
          <p:cNvSpPr txBox="1"/>
          <p:nvPr/>
        </p:nvSpPr>
        <p:spPr>
          <a:xfrm>
            <a:off x="6210594" y="3727658"/>
            <a:ext cx="73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arr1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DB0EB08-1BFC-4225-9C94-529B76B01C8E}"/>
              </a:ext>
            </a:extLst>
          </p:cNvPr>
          <p:cNvSpPr txBox="1"/>
          <p:nvPr/>
        </p:nvSpPr>
        <p:spPr>
          <a:xfrm>
            <a:off x="8952457" y="3825670"/>
            <a:ext cx="11206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[I@4c873330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313BB4A-5986-4A38-BEEF-E2F71A7813FC}"/>
              </a:ext>
            </a:extLst>
          </p:cNvPr>
          <p:cNvSpPr/>
          <p:nvPr/>
        </p:nvSpPr>
        <p:spPr>
          <a:xfrm>
            <a:off x="603673" y="2028857"/>
            <a:ext cx="4844665" cy="204020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4C9996B-A585-4A04-BA2A-FCAAED9671F5}"/>
              </a:ext>
            </a:extLst>
          </p:cNvPr>
          <p:cNvSpPr/>
          <p:nvPr/>
        </p:nvSpPr>
        <p:spPr>
          <a:xfrm>
            <a:off x="603672" y="2369356"/>
            <a:ext cx="4844665" cy="273432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87" name="TextBox 3">
            <a:extLst>
              <a:ext uri="{FF2B5EF4-FFF2-40B4-BE49-F238E27FC236}">
                <a16:creationId xmlns:a16="http://schemas.microsoft.com/office/drawing/2014/main" id="{6341EADA-A51A-4553-B32B-7075C0803CC0}"/>
              </a:ext>
            </a:extLst>
          </p:cNvPr>
          <p:cNvSpPr txBox="1"/>
          <p:nvPr/>
        </p:nvSpPr>
        <p:spPr>
          <a:xfrm>
            <a:off x="6261687" y="5011433"/>
            <a:ext cx="1443352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C8A5AE0-B271-43AE-9CA9-784BF862DCFB}"/>
              </a:ext>
            </a:extLst>
          </p:cNvPr>
          <p:cNvSpPr txBox="1"/>
          <p:nvPr/>
        </p:nvSpPr>
        <p:spPr>
          <a:xfrm>
            <a:off x="6181646" y="4639626"/>
            <a:ext cx="73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arr2</a:t>
            </a:r>
            <a:endParaRPr lang="zh-CN" altLang="en-US" dirty="0"/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7B25FCCD-5AA7-4AAB-9738-2963A1BB01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79874" y="4322853"/>
            <a:ext cx="2243930" cy="50298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D3B3798C-3606-48DE-B638-4E4E85D66B01}"/>
              </a:ext>
            </a:extLst>
          </p:cNvPr>
          <p:cNvSpPr/>
          <p:nvPr/>
        </p:nvSpPr>
        <p:spPr>
          <a:xfrm>
            <a:off x="602630" y="2759012"/>
            <a:ext cx="4844665" cy="43701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F022206-7ED3-4D94-B6C7-341942F77327}"/>
              </a:ext>
            </a:extLst>
          </p:cNvPr>
          <p:cNvSpPr/>
          <p:nvPr/>
        </p:nvSpPr>
        <p:spPr>
          <a:xfrm>
            <a:off x="602630" y="3296230"/>
            <a:ext cx="4844665" cy="245670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BE63E0E-7D94-40CC-88A4-9394B26CCE4E}"/>
              </a:ext>
            </a:extLst>
          </p:cNvPr>
          <p:cNvSpPr/>
          <p:nvPr/>
        </p:nvSpPr>
        <p:spPr>
          <a:xfrm>
            <a:off x="591454" y="3527465"/>
            <a:ext cx="4844665" cy="15694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90F93C3-C254-DAD4-780B-14E9435091A7}"/>
              </a:ext>
            </a:extLst>
          </p:cNvPr>
          <p:cNvSpPr txBox="1"/>
          <p:nvPr/>
        </p:nvSpPr>
        <p:spPr>
          <a:xfrm>
            <a:off x="585855" y="4361793"/>
            <a:ext cx="2366712" cy="1294329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[I@4c873330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[I@4c873330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99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5D03ED4-005E-F42D-7715-1AB456D5B685}"/>
              </a:ext>
            </a:extLst>
          </p:cNvPr>
          <p:cNvSpPr txBox="1"/>
          <p:nvPr/>
        </p:nvSpPr>
        <p:spPr>
          <a:xfrm>
            <a:off x="8952457" y="3832415"/>
            <a:ext cx="11206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[I@4c873330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A89F78F-E7D5-ADC1-EB79-0CC6B02F2C35}"/>
              </a:ext>
            </a:extLst>
          </p:cNvPr>
          <p:cNvSpPr txBox="1"/>
          <p:nvPr/>
        </p:nvSpPr>
        <p:spPr>
          <a:xfrm>
            <a:off x="6421759" y="4177961"/>
            <a:ext cx="1612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[I@4c873330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80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0.20847 0.05093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60" y="2616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0352 0.13149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31" grpId="0" animBg="1"/>
      <p:bldP spid="52" grpId="0" animBg="1"/>
      <p:bldP spid="53" grpId="0" animBg="1"/>
      <p:bldP spid="53" grpId="1" animBg="1"/>
      <p:bldP spid="54" grpId="0" animBg="1"/>
      <p:bldP spid="62" grpId="0" animBg="1"/>
      <p:bldP spid="71" grpId="0" animBg="1"/>
      <p:bldP spid="74" grpId="0" animBg="1"/>
      <p:bldP spid="79" grpId="0"/>
      <p:bldP spid="80" grpId="0"/>
      <p:bldP spid="81" grpId="0"/>
      <p:bldP spid="84" grpId="0"/>
      <p:bldP spid="84" grpId="1"/>
      <p:bldP spid="85" grpId="0" animBg="1"/>
      <p:bldP spid="85" grpId="1" animBg="1"/>
      <p:bldP spid="86" grpId="0" animBg="1"/>
      <p:bldP spid="86" grpId="1" animBg="1"/>
      <p:bldP spid="87" grpId="0" animBg="1"/>
      <p:bldP spid="88" grpId="0"/>
      <p:bldP spid="102" grpId="0" animBg="1"/>
      <p:bldP spid="102" grpId="1" animBg="1"/>
      <p:bldP spid="103" grpId="0" animBg="1"/>
      <p:bldP spid="103" grpId="1" animBg="1"/>
      <p:bldP spid="116" grpId="0" animBg="1"/>
      <p:bldP spid="39" grpId="0" animBg="1"/>
      <p:bldP spid="42" grpId="0"/>
      <p:bldP spid="43" grpId="0"/>
      <p:bldP spid="43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使用数组时常见的一个问题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DF5550B-2C9E-40D7-8B2A-BCABA069D351}"/>
              </a:ext>
            </a:extLst>
          </p:cNvPr>
          <p:cNvSpPr txBox="1"/>
          <p:nvPr/>
        </p:nvSpPr>
        <p:spPr>
          <a:xfrm>
            <a:off x="688923" y="1623807"/>
            <a:ext cx="78437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如果某个数组变量存储的地址是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，那么该变量将不再指向任何数组对象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4C82851F-3C7E-4CF4-A40F-98C511267B5E}"/>
              </a:ext>
            </a:extLst>
          </p:cNvPr>
          <p:cNvSpPr txBox="1"/>
          <p:nvPr/>
        </p:nvSpPr>
        <p:spPr>
          <a:xfrm>
            <a:off x="816507" y="2333164"/>
            <a:ext cx="4704357" cy="38087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arr2 =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null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</a:t>
            </a:r>
            <a:r>
              <a:rPr lang="en-US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 sz="14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把</a:t>
            </a:r>
            <a:r>
              <a:rPr lang="en-US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null</a:t>
            </a:r>
            <a:r>
              <a:rPr lang="zh-CN" altLang="en-US" sz="14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赋值给</a:t>
            </a:r>
            <a:r>
              <a:rPr lang="en-US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arr2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</p:txBody>
      </p:sp>
      <p:grpSp>
        <p:nvGrpSpPr>
          <p:cNvPr id="24" name="组合 5">
            <a:extLst>
              <a:ext uri="{FF2B5EF4-FFF2-40B4-BE49-F238E27FC236}">
                <a16:creationId xmlns:a16="http://schemas.microsoft.com/office/drawing/2014/main" id="{1136432C-E679-1541-E7E6-E659128906F6}"/>
              </a:ext>
            </a:extLst>
          </p:cNvPr>
          <p:cNvGrpSpPr>
            <a:grpSpLocks/>
          </p:cNvGrpSpPr>
          <p:nvPr/>
        </p:nvGrpSpPr>
        <p:grpSpPr bwMode="auto">
          <a:xfrm>
            <a:off x="8774243" y="2448342"/>
            <a:ext cx="3288917" cy="3306595"/>
            <a:chOff x="6535074" y="1507103"/>
            <a:chExt cx="2398614" cy="359299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7F7E460-34C6-D299-9483-D385A5940E48}"/>
                </a:ext>
              </a:extLst>
            </p:cNvPr>
            <p:cNvSpPr/>
            <p:nvPr/>
          </p:nvSpPr>
          <p:spPr bwMode="auto">
            <a:xfrm>
              <a:off x="6535074" y="1507103"/>
              <a:ext cx="2398614" cy="3592990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26" name="TextBox 2">
              <a:extLst>
                <a:ext uri="{FF2B5EF4-FFF2-40B4-BE49-F238E27FC236}">
                  <a16:creationId xmlns:a16="http://schemas.microsoft.com/office/drawing/2014/main" id="{84981C1B-EA75-7CAD-9E73-6F6D76D96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6105" y="4355119"/>
              <a:ext cx="936625" cy="45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47FF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FEFE3DB-F75F-50C6-98E5-1AFD3824E5E4}"/>
              </a:ext>
            </a:extLst>
          </p:cNvPr>
          <p:cNvSpPr/>
          <p:nvPr/>
        </p:nvSpPr>
        <p:spPr>
          <a:xfrm>
            <a:off x="9798410" y="3531664"/>
            <a:ext cx="735836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99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1E6773C-B616-9400-DF45-E77B0C244735}"/>
              </a:ext>
            </a:extLst>
          </p:cNvPr>
          <p:cNvSpPr/>
          <p:nvPr/>
        </p:nvSpPr>
        <p:spPr>
          <a:xfrm>
            <a:off x="9017731" y="3529546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11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E61AC2-FD75-7A13-6AA7-8D30D1635BB5}"/>
              </a:ext>
            </a:extLst>
          </p:cNvPr>
          <p:cNvSpPr/>
          <p:nvPr/>
        </p:nvSpPr>
        <p:spPr>
          <a:xfrm>
            <a:off x="9792609" y="3531664"/>
            <a:ext cx="735836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22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C162AA4-7F61-C453-E601-C8EC47DAD44D}"/>
              </a:ext>
            </a:extLst>
          </p:cNvPr>
          <p:cNvSpPr/>
          <p:nvPr/>
        </p:nvSpPr>
        <p:spPr>
          <a:xfrm>
            <a:off x="10536188" y="3531664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33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grpSp>
        <p:nvGrpSpPr>
          <p:cNvPr id="31" name="组合 9">
            <a:extLst>
              <a:ext uri="{FF2B5EF4-FFF2-40B4-BE49-F238E27FC236}">
                <a16:creationId xmlns:a16="http://schemas.microsoft.com/office/drawing/2014/main" id="{DABD292F-2000-1587-3D33-27407AF22656}"/>
              </a:ext>
            </a:extLst>
          </p:cNvPr>
          <p:cNvGrpSpPr>
            <a:grpSpLocks/>
          </p:cNvGrpSpPr>
          <p:nvPr/>
        </p:nvGrpSpPr>
        <p:grpSpPr bwMode="auto">
          <a:xfrm>
            <a:off x="5886280" y="2448343"/>
            <a:ext cx="2248997" cy="3390147"/>
            <a:chOff x="4441895" y="1343892"/>
            <a:chExt cx="1771200" cy="360442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2FD6E26-9E7A-23AF-43DF-1D685BEE00F6}"/>
                </a:ext>
              </a:extLst>
            </p:cNvPr>
            <p:cNvSpPr/>
            <p:nvPr/>
          </p:nvSpPr>
          <p:spPr bwMode="auto">
            <a:xfrm>
              <a:off x="4445966" y="1343892"/>
              <a:ext cx="1728310" cy="3596868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3" name="TextBox 2">
              <a:extLst>
                <a:ext uri="{FF2B5EF4-FFF2-40B4-BE49-F238E27FC236}">
                  <a16:creationId xmlns:a16="http://schemas.microsoft.com/office/drawing/2014/main" id="{49FDD321-C851-706B-8E94-7FD7BBC7D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960" y="4207402"/>
              <a:ext cx="935038" cy="455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lang="en-US" altLang="zh-CN" sz="2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EF2D0D2-4291-9EB3-F2B5-7102098C1B28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68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F65B5FC-48EF-89E0-0B4E-F59FAA9B5B9B}"/>
                </a:ext>
              </a:extLst>
            </p:cNvPr>
            <p:cNvCxnSpPr/>
            <p:nvPr/>
          </p:nvCxnSpPr>
          <p:spPr>
            <a:xfrm>
              <a:off x="6184502" y="1351444"/>
              <a:ext cx="11120" cy="35968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72BA7C4-2CC4-6B45-AF7E-D27C16809401}"/>
                </a:ext>
              </a:extLst>
            </p:cNvPr>
            <p:cNvCxnSpPr/>
            <p:nvPr/>
          </p:nvCxnSpPr>
          <p:spPr>
            <a:xfrm flipH="1">
              <a:off x="4441895" y="4944536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">
            <a:extLst>
              <a:ext uri="{FF2B5EF4-FFF2-40B4-BE49-F238E27FC236}">
                <a16:creationId xmlns:a16="http://schemas.microsoft.com/office/drawing/2014/main" id="{6B63F551-86F4-F51C-722B-85E1C6FF78B0}"/>
              </a:ext>
            </a:extLst>
          </p:cNvPr>
          <p:cNvSpPr txBox="1"/>
          <p:nvPr/>
        </p:nvSpPr>
        <p:spPr>
          <a:xfrm>
            <a:off x="6105927" y="2790118"/>
            <a:ext cx="1831995" cy="230832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F91B201D-7C54-46F8-AD7C-A9BF4129590F}"/>
              </a:ext>
            </a:extLst>
          </p:cNvPr>
          <p:cNvSpPr txBox="1"/>
          <p:nvPr/>
        </p:nvSpPr>
        <p:spPr>
          <a:xfrm>
            <a:off x="6241164" y="3450648"/>
            <a:ext cx="1443352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E53CC8DF-EC3E-E06F-27D6-D4C8B0EFE7CF}"/>
              </a:ext>
            </a:extLst>
          </p:cNvPr>
          <p:cNvCxnSpPr>
            <a:cxnSpLocks/>
          </p:cNvCxnSpPr>
          <p:nvPr/>
        </p:nvCxnSpPr>
        <p:spPr>
          <a:xfrm rot="10800000">
            <a:off x="6800991" y="3237177"/>
            <a:ext cx="2192740" cy="311246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D54DA6E-0A30-99F8-E27C-545043047F89}"/>
              </a:ext>
            </a:extLst>
          </p:cNvPr>
          <p:cNvSpPr txBox="1"/>
          <p:nvPr/>
        </p:nvSpPr>
        <p:spPr>
          <a:xfrm>
            <a:off x="9131923" y="3912313"/>
            <a:ext cx="3161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0                1                2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A22F9C1-2F9B-B8CA-C375-8202F8907000}"/>
              </a:ext>
            </a:extLst>
          </p:cNvPr>
          <p:cNvSpPr txBox="1"/>
          <p:nvPr/>
        </p:nvSpPr>
        <p:spPr>
          <a:xfrm>
            <a:off x="9985993" y="3169494"/>
            <a:ext cx="171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length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B3D5037-1697-D5F3-72C6-3FFD05216CEB}"/>
              </a:ext>
            </a:extLst>
          </p:cNvPr>
          <p:cNvSpPr txBox="1"/>
          <p:nvPr/>
        </p:nvSpPr>
        <p:spPr>
          <a:xfrm>
            <a:off x="6190929" y="3078841"/>
            <a:ext cx="73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arr1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D7CC046-6E6C-58D1-1461-A3E35632839C}"/>
              </a:ext>
            </a:extLst>
          </p:cNvPr>
          <p:cNvSpPr txBox="1"/>
          <p:nvPr/>
        </p:nvSpPr>
        <p:spPr>
          <a:xfrm>
            <a:off x="8932792" y="3176853"/>
            <a:ext cx="11206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[I@4c873330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43B78EEB-CB91-55C3-C615-AD923ABB9AF8}"/>
              </a:ext>
            </a:extLst>
          </p:cNvPr>
          <p:cNvSpPr txBox="1"/>
          <p:nvPr/>
        </p:nvSpPr>
        <p:spPr>
          <a:xfrm>
            <a:off x="6242022" y="4362616"/>
            <a:ext cx="1443352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DA156EC-7CFD-68C6-9FC7-EC262674C7AD}"/>
              </a:ext>
            </a:extLst>
          </p:cNvPr>
          <p:cNvSpPr txBox="1"/>
          <p:nvPr/>
        </p:nvSpPr>
        <p:spPr>
          <a:xfrm>
            <a:off x="6161981" y="3990809"/>
            <a:ext cx="73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arr2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3906C77-64B2-7716-5591-5ACEB9B89DE9}"/>
              </a:ext>
            </a:extLst>
          </p:cNvPr>
          <p:cNvSpPr txBox="1"/>
          <p:nvPr/>
        </p:nvSpPr>
        <p:spPr>
          <a:xfrm>
            <a:off x="6319622" y="4454949"/>
            <a:ext cx="1612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[I@4c873330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B6073067-376B-2338-70C6-55E3419994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60209" y="3674036"/>
            <a:ext cx="2243930" cy="50298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683F3A09-09FB-AF25-FF92-F78D4308F18E}"/>
              </a:ext>
            </a:extLst>
          </p:cNvPr>
          <p:cNvSpPr txBox="1"/>
          <p:nvPr/>
        </p:nvSpPr>
        <p:spPr>
          <a:xfrm>
            <a:off x="6270970" y="3549357"/>
            <a:ext cx="11206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[I@4c873330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D4BD4C5-C9BB-4425-7BCC-ABB85CE2DF46}"/>
              </a:ext>
            </a:extLst>
          </p:cNvPr>
          <p:cNvSpPr txBox="1"/>
          <p:nvPr/>
        </p:nvSpPr>
        <p:spPr>
          <a:xfrm>
            <a:off x="6643880" y="4461008"/>
            <a:ext cx="1612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null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55" name="TextBox 3">
            <a:extLst>
              <a:ext uri="{FF2B5EF4-FFF2-40B4-BE49-F238E27FC236}">
                <a16:creationId xmlns:a16="http://schemas.microsoft.com/office/drawing/2014/main" id="{7D80CEB3-09DA-462B-CD89-6BBCAE3E7B35}"/>
              </a:ext>
            </a:extLst>
          </p:cNvPr>
          <p:cNvSpPr txBox="1"/>
          <p:nvPr/>
        </p:nvSpPr>
        <p:spPr>
          <a:xfrm>
            <a:off x="816507" y="3202363"/>
            <a:ext cx="4704357" cy="38087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</a:t>
            </a:r>
            <a:r>
              <a:rPr lang="en-US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 null</a:t>
            </a: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A4DBD21D-0298-C1F8-49D9-838EE2BE616C}"/>
              </a:ext>
            </a:extLst>
          </p:cNvPr>
          <p:cNvSpPr txBox="1"/>
          <p:nvPr/>
        </p:nvSpPr>
        <p:spPr>
          <a:xfrm>
            <a:off x="792802" y="4076900"/>
            <a:ext cx="4737233" cy="89184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2[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]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</a:t>
            </a:r>
            <a:r>
              <a:rPr lang="en-US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 sz="14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会出异常</a:t>
            </a:r>
            <a:endParaRPr lang="en-US" altLang="zh-CN" sz="1400" i="1" dirty="0">
              <a:solidFill>
                <a:srgbClr val="8C8C8C"/>
              </a:solidFill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2.</a:t>
            </a:r>
            <a:r>
              <a:rPr lang="en-US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length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</a:t>
            </a:r>
            <a:r>
              <a:rPr lang="en-US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 sz="14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会出异常</a:t>
            </a:r>
            <a:endParaRPr lang="en-US" altLang="zh-CN" sz="1400" i="1" dirty="0">
              <a:solidFill>
                <a:srgbClr val="8C8C8C"/>
              </a:solidFill>
              <a:latin typeface="Consolas" panose="020B0609020204030204" pitchFamily="49" charset="0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61790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1" grpId="1"/>
      <p:bldP spid="54" grpId="0"/>
      <p:bldP spid="55" grpId="0" animBg="1"/>
      <p:bldP spid="6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98303B8-46EC-DE63-03C2-5C1989CB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28" y="2033783"/>
            <a:ext cx="3238576" cy="2790433"/>
          </a:xfrm>
          <a:prstGeom prst="rect">
            <a:avLst/>
          </a:prstGeom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5B00A5BD-C0C8-9DB8-57F3-1505F9DDBA80}"/>
              </a:ext>
            </a:extLst>
          </p:cNvPr>
          <p:cNvSpPr txBox="1">
            <a:spLocks/>
          </p:cNvSpPr>
          <p:nvPr/>
        </p:nvSpPr>
        <p:spPr>
          <a:xfrm>
            <a:off x="3613687" y="1405665"/>
            <a:ext cx="8244015" cy="176009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b="0" dirty="0"/>
              <a:t>1</a:t>
            </a:r>
            <a:r>
              <a:rPr kumimoji="1" lang="zh-CN" altLang="en-US" b="0" dirty="0"/>
              <a:t>、多个数组变量，指向同一个数组对象的原因是什么？需要注意什么？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多个数组变量中存储的是同一个数组对象的地址。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多个变量修改的都是同一个数组对象中的数据。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35570B-D95D-87D5-96B7-E0BB9A2B0EB6}"/>
              </a:ext>
            </a:extLst>
          </p:cNvPr>
          <p:cNvSpPr txBox="1"/>
          <p:nvPr/>
        </p:nvSpPr>
        <p:spPr>
          <a:xfrm>
            <a:off x="3613687" y="3763297"/>
            <a:ext cx="8013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 如果某个数组变量中存储的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，代表什么意思</a:t>
            </a:r>
            <a:r>
              <a:rPr kumimoji="1" lang="zh-CN" altLang="en-US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？需要注意什么？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010758-E5C7-4CD4-BB9B-8CC9BC4A4BB6}"/>
              </a:ext>
            </a:extLst>
          </p:cNvPr>
          <p:cNvSpPr txBox="1"/>
          <p:nvPr/>
        </p:nvSpPr>
        <p:spPr>
          <a:xfrm>
            <a:off x="4247532" y="4115337"/>
            <a:ext cx="7148055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代表这个数组变量没有指向数组对象。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可以输出这个变量，但是不能用这个数组变量去访问数据或者访问数组长度，会报空指针异常：</a:t>
            </a:r>
            <a:r>
              <a:rPr lang="en-US" altLang="zh-CN" sz="16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NullPointerException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93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8130" y="1330036"/>
            <a:ext cx="5345597" cy="33944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认识数组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数组的定义和访问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数组在计算机中的执行原理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专项训练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数组常见案例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数组求最值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数组反转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随机排名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294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2296" y="947957"/>
            <a:ext cx="5706498" cy="48838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认识数组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数组的定义和访问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数组在计算机中的执行原理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专项训练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数组常见案例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数组求最值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数组反转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随机排名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937C65-64D8-4FF4-2887-F16A89A82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330" y="3134944"/>
            <a:ext cx="1935104" cy="3756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7B86E7-57E2-1ABC-55D2-F69124305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379" y="3826219"/>
            <a:ext cx="2650265" cy="3541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0CD7FFA-E2B0-6D66-4752-1D78630D4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775" y="4454907"/>
            <a:ext cx="2065745" cy="32683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B12C0CD-6034-948F-F333-48E3CE823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7775" y="5082039"/>
            <a:ext cx="2558313" cy="34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9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数组元素求最大值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AAFDBB-D723-4395-A4A7-CA578571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546" y="2033199"/>
            <a:ext cx="949161" cy="12852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55676C-756E-4F22-BA97-877D524DE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1902" y="2035594"/>
            <a:ext cx="1051280" cy="12878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29E380-1E65-4C39-93EF-39A47DEE2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12506" y="2039058"/>
            <a:ext cx="1069423" cy="12878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72F028-8D87-4094-849F-38F326A88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463108" y="2023144"/>
            <a:ext cx="1051281" cy="12573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4E690A-EFAC-4074-9AE0-5A524A2F3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685983" y="2002745"/>
            <a:ext cx="1051281" cy="127016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F1FD49-7A7D-401A-B132-8BD005BCB8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2804" y="2015778"/>
            <a:ext cx="1051281" cy="12573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05B6630-1D9F-4687-8F0F-66054A833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546" y="2037122"/>
            <a:ext cx="949161" cy="128528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6E5C59B-5239-4F99-B3EB-2970F199B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2576" y="2046693"/>
            <a:ext cx="1051280" cy="128782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BBC999C-F268-4771-B638-5919E480A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10246" y="2043005"/>
            <a:ext cx="1069423" cy="12878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25384F8-1D98-48E2-AA24-479435F84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465368" y="2029915"/>
            <a:ext cx="1051281" cy="125732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43F38EF-29A5-41C3-9917-56046FEB0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688243" y="2033850"/>
            <a:ext cx="1051281" cy="127016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6C4BFDA-E621-44DC-A063-00E42D2992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8238" y="2040271"/>
            <a:ext cx="1051281" cy="125732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D0581AF-FBAB-44D1-A2BC-D7CFC31BC397}"/>
              </a:ext>
            </a:extLst>
          </p:cNvPr>
          <p:cNvSpPr txBox="1"/>
          <p:nvPr/>
        </p:nvSpPr>
        <p:spPr>
          <a:xfrm>
            <a:off x="99784" y="3342712"/>
            <a:ext cx="883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颜值：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15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AD6E55C-8AC2-4796-BE37-9D24BA9B4441}"/>
              </a:ext>
            </a:extLst>
          </p:cNvPr>
          <p:cNvSpPr txBox="1"/>
          <p:nvPr/>
        </p:nvSpPr>
        <p:spPr>
          <a:xfrm>
            <a:off x="1206430" y="3333383"/>
            <a:ext cx="120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颜值：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9000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4C547B1-5014-4BB9-A2FA-7CD7DB4B9BB0}"/>
              </a:ext>
            </a:extLst>
          </p:cNvPr>
          <p:cNvSpPr/>
          <p:nvPr/>
        </p:nvSpPr>
        <p:spPr>
          <a:xfrm>
            <a:off x="64032" y="3324054"/>
            <a:ext cx="995235" cy="3031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AADAC5-41F4-484F-B690-ACBC25665E68}"/>
              </a:ext>
            </a:extLst>
          </p:cNvPr>
          <p:cNvSpPr/>
          <p:nvPr/>
        </p:nvSpPr>
        <p:spPr>
          <a:xfrm>
            <a:off x="1057961" y="3331579"/>
            <a:ext cx="1101577" cy="2956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9F16C5-E756-41B8-B280-6FB1175D6158}"/>
              </a:ext>
            </a:extLst>
          </p:cNvPr>
          <p:cNvSpPr/>
          <p:nvPr/>
        </p:nvSpPr>
        <p:spPr>
          <a:xfrm>
            <a:off x="2160122" y="3327618"/>
            <a:ext cx="1236978" cy="2956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682438A-E769-450D-9815-4875768F67CF}"/>
              </a:ext>
            </a:extLst>
          </p:cNvPr>
          <p:cNvSpPr/>
          <p:nvPr/>
        </p:nvSpPr>
        <p:spPr>
          <a:xfrm>
            <a:off x="3398435" y="3331506"/>
            <a:ext cx="1236978" cy="2956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CE20A6F-36C5-4552-81FD-549E87D41C2A}"/>
              </a:ext>
            </a:extLst>
          </p:cNvPr>
          <p:cNvSpPr/>
          <p:nvPr/>
        </p:nvSpPr>
        <p:spPr>
          <a:xfrm>
            <a:off x="4635413" y="3329983"/>
            <a:ext cx="1236978" cy="2956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9C711FB-C7AF-438B-8ED9-A4D2D09CB2E7}"/>
              </a:ext>
            </a:extLst>
          </p:cNvPr>
          <p:cNvSpPr/>
          <p:nvPr/>
        </p:nvSpPr>
        <p:spPr>
          <a:xfrm>
            <a:off x="5883275" y="3332444"/>
            <a:ext cx="1172935" cy="2956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AC9B49-1411-4FB9-BDD8-A71BB172AD4B}"/>
              </a:ext>
            </a:extLst>
          </p:cNvPr>
          <p:cNvSpPr txBox="1"/>
          <p:nvPr/>
        </p:nvSpPr>
        <p:spPr>
          <a:xfrm>
            <a:off x="2166489" y="3348264"/>
            <a:ext cx="120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颜值：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10000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113BEB-2419-4DB6-A25F-607F7BE7EE27}"/>
              </a:ext>
            </a:extLst>
          </p:cNvPr>
          <p:cNvSpPr txBox="1"/>
          <p:nvPr/>
        </p:nvSpPr>
        <p:spPr>
          <a:xfrm>
            <a:off x="3451594" y="3334513"/>
            <a:ext cx="120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颜值：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20000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3EF57B6-FE99-4C2E-B3EE-EA4A079A6F77}"/>
              </a:ext>
            </a:extLst>
          </p:cNvPr>
          <p:cNvSpPr txBox="1"/>
          <p:nvPr/>
        </p:nvSpPr>
        <p:spPr>
          <a:xfrm>
            <a:off x="4693258" y="3335266"/>
            <a:ext cx="120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颜值：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9500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梯形 1">
            <a:extLst>
              <a:ext uri="{FF2B5EF4-FFF2-40B4-BE49-F238E27FC236}">
                <a16:creationId xmlns:a16="http://schemas.microsoft.com/office/drawing/2014/main" id="{C5426BE0-9803-40DF-BDF5-5BAB9E5B13EB}"/>
              </a:ext>
            </a:extLst>
          </p:cNvPr>
          <p:cNvSpPr/>
          <p:nvPr/>
        </p:nvSpPr>
        <p:spPr>
          <a:xfrm>
            <a:off x="2400550" y="6376824"/>
            <a:ext cx="3563815" cy="388852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占位符 5">
            <a:extLst>
              <a:ext uri="{FF2B5EF4-FFF2-40B4-BE49-F238E27FC236}">
                <a16:creationId xmlns:a16="http://schemas.microsoft.com/office/drawing/2014/main" id="{7DC14BBE-D1FA-AADB-F31E-0A3C335E07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63480" y="1755121"/>
            <a:ext cx="4696767" cy="4066551"/>
          </a:xfrm>
        </p:spPr>
        <p:txBody>
          <a:bodyPr/>
          <a:lstStyle/>
          <a:p>
            <a:r>
              <a:rPr lang="zh-CN" altLang="en-US" b="1" dirty="0"/>
              <a:t>实现步骤：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把颜值数据拿到程序中去，用数组装起来。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US" altLang="zh-CN" sz="14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定义一个变量用于记录最终的最大值。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US" altLang="zh-CN" sz="14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从第二个位置开始：遍历数组的数据，如果遍历的当前数据大于</a:t>
            </a:r>
            <a:r>
              <a:rPr lang="en-US" altLang="zh-CN" sz="1400" dirty="0"/>
              <a:t>max</a:t>
            </a:r>
            <a:r>
              <a:rPr lang="zh-CN" altLang="en-US" sz="1400" dirty="0"/>
              <a:t>变量存储的数据，则替换变量存储的数据为当前数据。</a:t>
            </a:r>
            <a:endParaRPr lang="en-US" altLang="zh-CN" sz="14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循环结束后输出</a:t>
            </a:r>
            <a:r>
              <a:rPr lang="en-US" altLang="zh-CN" sz="1400" dirty="0"/>
              <a:t>max</a:t>
            </a:r>
            <a:r>
              <a:rPr lang="zh-CN" altLang="en-US" sz="1400" dirty="0"/>
              <a:t>变量即可。</a:t>
            </a:r>
            <a:endParaRPr lang="en-US" altLang="zh-CN" sz="1400" dirty="0"/>
          </a:p>
          <a:p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5DD20DB-6AB6-FC84-845E-CC7B860E728B}"/>
              </a:ext>
            </a:extLst>
          </p:cNvPr>
          <p:cNvSpPr txBox="1"/>
          <p:nvPr/>
        </p:nvSpPr>
        <p:spPr>
          <a:xfrm>
            <a:off x="5958238" y="3328891"/>
            <a:ext cx="109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颜值：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-5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5D36A909-2B42-98BC-1371-2DF1BDB9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335" y="2814555"/>
            <a:ext cx="4363642" cy="26161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faceScores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{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15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9000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10000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20000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9500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-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3EB5D910-F84D-0900-7527-F1C7E1F6B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335" y="3737117"/>
            <a:ext cx="4696767" cy="26161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faceScores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r>
              <a:rPr kumimoji="0" lang="en-US" altLang="zh-CN" sz="11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100" i="1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建议存储</a:t>
            </a:r>
            <a:r>
              <a:rPr lang="zh-CN" altLang="en-US" sz="1100" i="1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</a:t>
            </a:r>
            <a:r>
              <a:rPr lang="zh-CN" altLang="zh-CN" sz="1100" i="1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第一个元素值作为参照</a:t>
            </a:r>
            <a:endParaRPr lang="zh-CN" altLang="zh-CN" sz="54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98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28021 0.4296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10" y="2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1845 0.4368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2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0.08945 0.4106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2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-0.02109 0.413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" y="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-0.08502 0.34074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1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0.15599 0.3449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9" y="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98303B8-46EC-DE63-03C2-5C1989CB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3" y="2184545"/>
            <a:ext cx="2704491" cy="23302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525FDD-97CC-829A-7529-971B5A58E739}"/>
              </a:ext>
            </a:extLst>
          </p:cNvPr>
          <p:cNvSpPr txBox="1"/>
          <p:nvPr/>
        </p:nvSpPr>
        <p:spPr>
          <a:xfrm>
            <a:off x="2704491" y="1511731"/>
            <a:ext cx="10047947" cy="3003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、求数组中的元素最大值，我们是如何实现的？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把数据拿到程序中去，用数组装起来。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定义一个变量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用于记录最大值，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变量默认存储了第一个元素值作为参照物。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从第二个位置开始遍历数组的数据，如果当前元素大于变量存储的数据，则替换变量存储的值为该元素。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循环结束后输出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变量即可。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82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8130" y="1330036"/>
            <a:ext cx="5345597" cy="33944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认识数组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数组的定义和访问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数组在计算机中的执行原理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专项训练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数组常见案例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数组求最值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数组反转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随机排名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2280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数组反转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1363C4-4B20-4ADA-A375-C512BE7B57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3604" y="1680193"/>
            <a:ext cx="9644858" cy="4957089"/>
          </a:xfrm>
        </p:spPr>
        <p:txBody>
          <a:bodyPr/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需求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Consolas" panose="020B0609020204030204" pitchFamily="49" charset="0"/>
              </a:rPr>
              <a:t>某个数组有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个数据：</a:t>
            </a:r>
            <a:r>
              <a:rPr lang="en-US" altLang="zh-CN" dirty="0">
                <a:latin typeface="Consolas" panose="020B0609020204030204" pitchFamily="49" charset="0"/>
              </a:rPr>
              <a:t>10,20,30,40,50</a:t>
            </a:r>
            <a:r>
              <a:rPr lang="zh-CN" altLang="en-US" dirty="0">
                <a:latin typeface="Consolas" panose="020B0609020204030204" pitchFamily="49" charset="0"/>
              </a:rPr>
              <a:t>，请将这个数组中的数据进行反转。</a:t>
            </a: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      [10, 20, 30, 40, 50]  </a:t>
            </a:r>
            <a:r>
              <a:rPr lang="zh-CN" altLang="en-US" dirty="0">
                <a:latin typeface="Consolas" panose="020B0609020204030204" pitchFamily="49" charset="0"/>
              </a:rPr>
              <a:t>反转后 </a:t>
            </a:r>
            <a:r>
              <a:rPr lang="en-US" altLang="zh-CN" dirty="0">
                <a:latin typeface="Consolas" panose="020B0609020204030204" pitchFamily="49" charset="0"/>
              </a:rPr>
              <a:t>[50, 40, 30, 20, 10]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/>
              <a:t>分析</a:t>
            </a:r>
            <a:endParaRPr lang="en-US" altLang="zh-CN" sz="1800" b="1" dirty="0"/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Consolas" panose="020B0609020204030204" pitchFamily="49" charset="0"/>
              </a:rPr>
              <a:t>数组的反转操作实际上就是：依次前后交换数据即可实现。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5A1CCC97-34BE-E60E-843D-F6F5F8520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098575"/>
              </p:ext>
            </p:extLst>
          </p:nvPr>
        </p:nvGraphicFramePr>
        <p:xfrm>
          <a:off x="2465928" y="4458511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583039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84765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444538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312788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07669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93973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FA63CDE-82E1-E64E-4067-D3340CB85361}"/>
              </a:ext>
            </a:extLst>
          </p:cNvPr>
          <p:cNvSpPr txBox="1"/>
          <p:nvPr/>
        </p:nvSpPr>
        <p:spPr>
          <a:xfrm>
            <a:off x="2915595" y="4502445"/>
            <a:ext cx="672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617A62-34D6-492F-7385-418F71F45632}"/>
              </a:ext>
            </a:extLst>
          </p:cNvPr>
          <p:cNvSpPr txBox="1"/>
          <p:nvPr/>
        </p:nvSpPr>
        <p:spPr>
          <a:xfrm>
            <a:off x="4610077" y="4485941"/>
            <a:ext cx="672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908FB0-92D3-823B-2ADF-DFD7C87EEB98}"/>
              </a:ext>
            </a:extLst>
          </p:cNvPr>
          <p:cNvSpPr txBox="1"/>
          <p:nvPr/>
        </p:nvSpPr>
        <p:spPr>
          <a:xfrm>
            <a:off x="6274206" y="4485941"/>
            <a:ext cx="672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6A2354-F0EB-C5F6-8863-C0F137717A8D}"/>
              </a:ext>
            </a:extLst>
          </p:cNvPr>
          <p:cNvSpPr txBox="1"/>
          <p:nvPr/>
        </p:nvSpPr>
        <p:spPr>
          <a:xfrm>
            <a:off x="7867948" y="4468124"/>
            <a:ext cx="672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2CB9D4-1789-12D5-DADD-69535CFD350F}"/>
              </a:ext>
            </a:extLst>
          </p:cNvPr>
          <p:cNvSpPr txBox="1"/>
          <p:nvPr/>
        </p:nvSpPr>
        <p:spPr>
          <a:xfrm>
            <a:off x="9502518" y="4458511"/>
            <a:ext cx="672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3BEF5C-F6C1-FDD6-9E83-DAE112B08B54}"/>
              </a:ext>
            </a:extLst>
          </p:cNvPr>
          <p:cNvSpPr txBox="1"/>
          <p:nvPr/>
        </p:nvSpPr>
        <p:spPr>
          <a:xfrm>
            <a:off x="3027957" y="4942143"/>
            <a:ext cx="44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5CFE8D-D1E4-B38A-F907-E8B0BB206B0E}"/>
              </a:ext>
            </a:extLst>
          </p:cNvPr>
          <p:cNvSpPr txBox="1"/>
          <p:nvPr/>
        </p:nvSpPr>
        <p:spPr>
          <a:xfrm>
            <a:off x="9614880" y="4942143"/>
            <a:ext cx="44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5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23 L 0.14257 0.09051 C 0.17213 0.11088 0.21666 0.12199 0.26341 0.12199 C 0.31653 0.12199 0.35911 0.11088 0.38867 0.09051 L 0.53125 0.00023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49" y="608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-0.14245 0.1132 C -0.17213 0.13889 -0.21667 0.15301 -0.26341 0.15301 C -0.31641 0.15301 -0.35898 0.13889 -0.38867 0.1132 L -0.53099 -3.33333E-6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49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13424 0.0027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6" y="13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0.13242 0.0041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0.06823 0.04004 C 0.08242 0.04907 0.10364 0.05393 0.12604 0.05393 C 0.15156 0.05393 0.17187 0.04907 0.18607 0.04004 L 0.25443 1.48148E-6 " pathEditMode="relative" rAng="0" ptsTypes="AAAAA">
                                      <p:cBhvr>
                                        <p:cTn id="7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268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76 0.00255 L -0.08151 0.04259 C -0.09571 0.05162 -0.11719 0.05648 -0.13972 0.05648 C -0.16537 0.05648 -0.18594 0.05162 -0.20013 0.04259 L -0.26875 0.00255 " pathEditMode="relative" rAng="0" ptsTypes="AAAAA">
                                      <p:cBhvr>
                                        <p:cTn id="7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0BD98107-24DA-46C2-A957-E293EE004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360" y="2501402"/>
            <a:ext cx="1428481" cy="1717683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元素交换的原理图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73808226-CE75-45CF-A952-EDB4F45D4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2501404"/>
            <a:ext cx="1428481" cy="171768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FC6C62D6-437E-4004-8C69-048B96BB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149" y="2501403"/>
            <a:ext cx="1428481" cy="1717683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31869496-FBF0-4CB7-81EF-3072F25AE2E2}"/>
              </a:ext>
            </a:extLst>
          </p:cNvPr>
          <p:cNvSpPr txBox="1"/>
          <p:nvPr/>
        </p:nvSpPr>
        <p:spPr>
          <a:xfrm>
            <a:off x="2517742" y="2967335"/>
            <a:ext cx="91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20111D7-D659-4900-B0FE-5F471403A673}"/>
              </a:ext>
            </a:extLst>
          </p:cNvPr>
          <p:cNvSpPr txBox="1"/>
          <p:nvPr/>
        </p:nvSpPr>
        <p:spPr>
          <a:xfrm>
            <a:off x="4704441" y="2967335"/>
            <a:ext cx="91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50</a:t>
            </a:r>
            <a:endParaRPr lang="zh-CN" altLang="en-US" sz="2400" b="1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00B55C-818C-47AB-8E99-F1A0DB5B0DE3}"/>
              </a:ext>
            </a:extLst>
          </p:cNvPr>
          <p:cNvSpPr txBox="1"/>
          <p:nvPr/>
        </p:nvSpPr>
        <p:spPr>
          <a:xfrm>
            <a:off x="2517742" y="4847275"/>
            <a:ext cx="3951884" cy="40011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10        20        30        40         50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ADD5E0-0639-41A3-911E-89FE83577E39}"/>
              </a:ext>
            </a:extLst>
          </p:cNvPr>
          <p:cNvSpPr txBox="1"/>
          <p:nvPr/>
        </p:nvSpPr>
        <p:spPr>
          <a:xfrm>
            <a:off x="4704441" y="2949192"/>
            <a:ext cx="91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50</a:t>
            </a:r>
            <a:endParaRPr lang="zh-CN" altLang="en-US" sz="2400" b="1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DF3631-A802-4CD6-AD7F-7BDE1FFDAB66}"/>
              </a:ext>
            </a:extLst>
          </p:cNvPr>
          <p:cNvSpPr txBox="1"/>
          <p:nvPr/>
        </p:nvSpPr>
        <p:spPr>
          <a:xfrm>
            <a:off x="7024268" y="2978203"/>
            <a:ext cx="91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50</a:t>
            </a:r>
            <a:endParaRPr lang="zh-CN" altLang="en-US" sz="2400" b="1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69DA8E4-3BBD-40D3-B2B5-50911D6100B2}"/>
              </a:ext>
            </a:extLst>
          </p:cNvPr>
          <p:cNvSpPr txBox="1"/>
          <p:nvPr/>
        </p:nvSpPr>
        <p:spPr>
          <a:xfrm>
            <a:off x="2511475" y="2959480"/>
            <a:ext cx="91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0C07C6-482D-4EC2-8B4E-C143F04A598F}"/>
              </a:ext>
            </a:extLst>
          </p:cNvPr>
          <p:cNvSpPr txBox="1"/>
          <p:nvPr/>
        </p:nvSpPr>
        <p:spPr>
          <a:xfrm>
            <a:off x="6847013" y="425386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临时变量</a:t>
            </a:r>
          </a:p>
        </p:txBody>
      </p:sp>
    </p:spTree>
    <p:extLst>
      <p:ext uri="{BB962C8B-B14F-4D97-AF65-F5344CB8AC3E}">
        <p14:creationId xmlns:p14="http://schemas.microsoft.com/office/powerpoint/2010/main" val="326643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-0.02453 L 0.00247 -0.0243 C 0.00599 -0.04583 0.00273 -0.03009 0.00677 -0.04398 C 0.00859 -0.04976 0.00924 -0.05717 0.01185 -0.06203 C 0.01289 -0.06365 0.01393 -0.06527 0.01484 -0.06713 C 0.01536 -0.06828 0.01562 -0.07014 0.01627 -0.07106 C 0.01732 -0.07268 0.01875 -0.07361 0.01992 -0.075 C 0.03086 -0.08726 0.01601 -0.07176 0.03151 -0.08657 C 0.03229 -0.08726 0.03294 -0.08865 0.03372 -0.08912 C 0.03515 -0.09027 0.03659 -0.09074 0.03815 -0.09166 C 0.03997 -0.09305 0.04192 -0.09467 0.04388 -0.0956 C 0.04518 -0.09629 0.05091 -0.09791 0.05195 -0.09814 C 0.0582 -0.10277 0.05286 -0.0993 0.05989 -0.10208 C 0.06185 -0.10277 0.0638 -0.10393 0.06575 -0.10463 C 0.07018 -0.10625 0.07617 -0.10671 0.08034 -0.10717 C 0.08984 -0.10694 0.09922 -0.10694 0.10872 -0.10601 C 0.1112 -0.10578 0.11354 -0.10439 0.11601 -0.10347 C 0.14114 -0.09305 0.11992 -0.10231 0.13125 -0.0956 C 0.13229 -0.09514 0.13333 -0.09514 0.13424 -0.09444 C 0.14336 -0.0875 0.13724 -0.09166 0.14219 -0.08657 C 0.14323 -0.08564 0.14427 -0.08495 0.14518 -0.08402 C 0.14622 -0.08287 0.147 -0.08148 0.14804 -0.08009 C 0.1487 -0.07916 0.14948 -0.07847 0.15026 -0.07754 C 0.15312 -0.06967 0.15 -0.07708 0.1539 -0.07106 L 0.16041 -0.05949 C 0.1612 -0.0581 0.16198 -0.05694 0.16263 -0.05555 C 0.16354 -0.05301 0.16471 -0.05046 0.16549 -0.04768 C 0.16601 -0.04606 0.16627 -0.04421 0.16692 -0.04259 C 0.1681 -0.04027 0.17057 -0.03611 0.17057 -0.03588 C 0.17187 -0.03171 0.17278 -0.02708 0.17422 -0.02314 C 0.17474 -0.02199 0.17539 -0.0206 0.17578 -0.01921 C 0.17604 -0.01805 0.17604 -0.01666 0.17643 -0.01551 C 0.17708 -0.01342 0.17838 -0.01226 0.17864 -0.01018 C 0.17916 -0.00694 0.17864 -0.00324 0.17864 0.00024 " pathEditMode="relative" rAng="0" ptsTypes="AAAAAAAAAAAAAAAAAAAAAAAAAAAAAAAAAA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00186 L -0.00547 0.00209 C -0.00495 -0.01226 -0.00612 -0.0199 -0.00273 -0.03078 C -0.00091 -0.03703 0.003 -0.04629 0.00638 -0.05023 C 0.00729 -0.05139 0.00807 -0.05254 0.00912 -0.05347 C 0.01055 -0.05486 0.01224 -0.05555 0.01367 -0.05671 C 0.02292 -0.06504 0.01445 -0.05833 0.02096 -0.06481 C 0.02279 -0.06666 0.02461 -0.06851 0.02643 -0.06967 C 0.0276 -0.0706 0.02891 -0.0706 0.03021 -0.07129 C 0.03177 -0.07222 0.03307 -0.07407 0.03477 -0.07453 C 0.03711 -0.07569 0.03958 -0.07569 0.04206 -0.07615 C 0.05417 -0.0787 0.05326 -0.07847 0.06953 -0.07939 L 0.10065 -0.08101 C 0.11315 -0.08055 0.12565 -0.08078 0.13815 -0.07939 C 0.1418 -0.07916 0.14909 -0.07615 0.14909 -0.07592 C 0.15677 -0.07176 0.14492 -0.07824 0.16185 -0.07291 C 0.1638 -0.07245 0.16745 -0.06967 0.16745 -0.06944 C 0.16914 -0.06666 0.16966 -0.06527 0.17201 -0.06319 C 0.17279 -0.0625 0.17383 -0.06226 0.17474 -0.06157 C 0.17565 -0.06064 0.17643 -0.05926 0.17747 -0.05833 C 0.17839 -0.05764 0.17943 -0.05787 0.18021 -0.05671 C 0.18112 -0.05555 0.18138 -0.05347 0.18203 -0.05185 C 0.18255 -0.05069 0.1832 -0.04976 0.18385 -0.04861 C 0.18594 -0.03426 0.18477 -0.04444 0.18477 -0.01782 " pathEditMode="relative" rAng="0" ptsTypes="AAAAAAAAAAAAAAAAAAAAAAAA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8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64 0.00024 L 0.17864 0.00116 C 0.17929 -0.01551 0.17982 -0.03078 0.18047 -0.04652 C 0.18073 -0.05046 0.18099 -0.05393 0.18125 -0.05787 C 0.18164 -0.06273 0.1819 -0.06805 0.18216 -0.07338 C 0.18255 -0.09143 0.18346 -0.10902 0.18333 -0.12708 C 0.18242 -0.18958 0.18359 -0.14467 0.17955 -0.16713 C 0.17877 -0.17129 0.17877 -0.17662 0.17773 -0.18055 C 0.17669 -0.18402 0.17591 -0.18796 0.175 -0.19189 C 0.17435 -0.19467 0.17396 -0.19768 0.17317 -0.20092 C 0.17213 -0.20439 0.17005 -0.20694 0.16862 -0.20949 C 0.16771 -0.2125 0.16705 -0.21597 0.16601 -0.21828 C 0.16406 -0.22291 0.16263 -0.22314 0.16041 -0.22523 C 0.15924 -0.22777 0.1582 -0.23194 0.1569 -0.23426 C 0.15521 -0.23657 0.15338 -0.23703 0.15117 -0.23865 C 0.13815 -0.24838 0.15169 -0.23819 0.13867 -0.24537 C 0.12656 -0.25162 0.13763 -0.24745 0.12682 -0.25416 C 0.12513 -0.25532 0.1233 -0.25555 0.12135 -0.25648 C 0.0983 -0.26527 0.13528 -0.25092 0.10677 -0.26088 C 0.10508 -0.26134 0.1039 -0.26273 0.10221 -0.26319 C 0.09062 -0.26643 0.0733 -0.26666 0.06328 -0.26713 C 0.0306 -0.26574 0.00377 -0.26574 -0.0267 -0.26088 C -0.03138 -0.26018 -0.03972 -0.25902 -0.04492 -0.25648 C -0.0474 -0.25532 -0.04987 -0.25254 -0.05222 -0.25185 C -0.06276 -0.24976 -0.0612 -0.25069 -0.07031 -0.24745 C -0.07253 -0.24699 -0.07461 -0.24606 -0.07683 -0.24537 C -0.08516 -0.24097 -0.08203 -0.24236 -0.08854 -0.23634 C -0.09037 -0.23472 -0.09219 -0.23402 -0.09401 -0.23194 C -0.10821 -0.21713 -0.09662 -0.22685 -0.10391 -0.22083 L -0.11498 -0.20092 C -0.11602 -0.19861 -0.11745 -0.19676 -0.11862 -0.19398 C -0.12305 -0.18333 -0.11745 -0.19652 -0.12318 -0.18518 C -0.12383 -0.18356 -0.12409 -0.18171 -0.12487 -0.18055 C -0.12813 -0.17523 -0.12852 -0.17801 -0.13125 -0.17129 C -0.13321 -0.16736 -0.13451 -0.16157 -0.13672 -0.1581 C -0.13763 -0.15717 -0.13854 -0.15532 -0.13946 -0.1537 C -0.14011 -0.15254 -0.1405 -0.15023 -0.14128 -0.14907 C -0.14258 -0.14768 -0.1444 -0.14652 -0.14571 -0.14467 C -0.14727 -0.14305 -0.15313 -0.13264 -0.15495 -0.12939 C -0.15899 -0.1206 -0.15625 -0.12523 -0.15951 -0.11597 C -0.16003 -0.11435 -0.16068 -0.11273 -0.1612 -0.11134 C -0.16198 -0.10694 -0.16172 -0.10139 -0.16315 -0.09791 C -0.16524 -0.09236 -0.16784 -0.0868 -0.1694 -0.07986 C -0.16992 -0.07754 -0.17162 -0.0662 -0.17227 -0.06226 C -0.17253 -0.05926 -0.17253 -0.05601 -0.17305 -0.05324 C -0.17357 -0.05069 -0.17435 -0.04884 -0.17474 -0.04652 C -0.17643 -0.02801 -0.17435 -0.04189 -0.17943 -0.02639 C -0.18711 -0.00254 -0.18086 -0.01875 -0.18373 -0.01111 " pathEditMode="relative" rAng="0" ptsTypes="AAAAAAAAAAAAAAAAAAAAAAAAAAAAAAAAAAAAAAAAAAAAAAAA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91" y="-133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44" grpId="0"/>
      <p:bldP spid="44" grpId="1"/>
      <p:bldP spid="44" grpId="2"/>
      <p:bldP spid="15" grpId="0"/>
      <p:bldP spid="17" grpId="0"/>
      <p:bldP spid="18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74835" y="907794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认识数组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数组的定义和访问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静态初始化数组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动态初始化数组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 indent="0">
              <a:lnSpc>
                <a:spcPct val="200000"/>
              </a:lnSpc>
              <a:buNone/>
            </a:pPr>
            <a:endParaRPr kumimoji="1" lang="en-US" altLang="zh-CN" sz="1667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数组在计算机中的执行原理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专项训练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数组常见案例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3C0D30-5719-42F1-AF6E-785C6B4D8C5D}"/>
              </a:ext>
            </a:extLst>
          </p:cNvPr>
          <p:cNvSpPr txBox="1"/>
          <p:nvPr/>
        </p:nvSpPr>
        <p:spPr>
          <a:xfrm>
            <a:off x="4718200" y="1840508"/>
            <a:ext cx="4532142" cy="1996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数组的访问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数组的遍历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案例训练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CFABAF-D908-606E-B050-C9037FE5C926}"/>
              </a:ext>
            </a:extLst>
          </p:cNvPr>
          <p:cNvSpPr txBox="1"/>
          <p:nvPr/>
        </p:nvSpPr>
        <p:spPr>
          <a:xfrm>
            <a:off x="4718200" y="3876733"/>
            <a:ext cx="4532142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案例训练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114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4014" y="1915430"/>
            <a:ext cx="6951406" cy="3027139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我们如何完成数组的反转的？</a:t>
            </a:r>
            <a:endParaRPr lang="en-US" altLang="zh-CN" dirty="0"/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循环，控制让数组的前后位置的元素，依次交换。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lang="zh-CN" altLang="en-US" dirty="0"/>
              <a:t>数组如何实现前后元素交换的？</a:t>
            </a: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定义一个临时变量记住后一个位置处的元素值。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再把前一个位置处的元素值，赋值给后一个位置处。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最后把临时变量记住的后一个位置的值赋值给前一个位置处。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59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8130" y="1330036"/>
            <a:ext cx="5345597" cy="33944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认识数组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数组的定义和访问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数组在计算机中的执行原理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专项训练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数组常见案例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数组求最值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数组反转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随机排名</a:t>
            </a:r>
            <a:endParaRPr kumimoji="1"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108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随机排名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1363C4-4B20-4ADA-A375-C512BE7B57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533350"/>
            <a:ext cx="9613092" cy="4285916"/>
          </a:xfrm>
        </p:spPr>
        <p:txBody>
          <a:bodyPr/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需求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某公司开发部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名开发人员，要进行项目进展汇报演讲，现在采取随机排名</a:t>
            </a:r>
            <a:r>
              <a:rPr lang="zh-CN" altLang="en-US" dirty="0"/>
              <a:t>后进行汇报。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请先依次录入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名员工的工号，然后展示出一组随机的排名顺序。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800" b="1" dirty="0">
              <a:latin typeface="Consolas" panose="020B0609020204030204" pitchFamily="49" charset="0"/>
            </a:endParaRPr>
          </a:p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latin typeface="Consolas" panose="020B0609020204030204" pitchFamily="49" charset="0"/>
              </a:rPr>
              <a:t>分析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marL="342900" indent="-3429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在程序中录入</a:t>
            </a:r>
            <a:r>
              <a:rPr lang="en-US" altLang="zh-CN" dirty="0"/>
              <a:t>5</a:t>
            </a:r>
            <a:r>
              <a:rPr lang="zh-CN" altLang="en-US" dirty="0"/>
              <a:t>名员工的工号存储起来 </a:t>
            </a:r>
            <a:r>
              <a:rPr lang="en-US" altLang="zh-CN" dirty="0">
                <a:sym typeface="Wingdings" panose="05000000000000000000" pitchFamily="2" charset="2"/>
              </a:rPr>
              <a:t>---&gt; </a:t>
            </a:r>
            <a:r>
              <a:rPr lang="zh-CN" altLang="en-US" dirty="0">
                <a:sym typeface="Wingdings" panose="05000000000000000000" pitchFamily="2" charset="2"/>
              </a:rPr>
              <a:t>使用动态初始化数组的方式。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ym typeface="Wingdings" panose="05000000000000000000" pitchFamily="2" charset="2"/>
              </a:rPr>
              <a:t>依次遍历数组中的每个数据。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每遍历到一个数据，都随机一个索引值出来，让当前数据与该索引位置处的数据进行交换。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ADF60D-5AF2-4143-854E-57106114A1E9}"/>
              </a:ext>
            </a:extLst>
          </p:cNvPr>
          <p:cNvSpPr txBox="1"/>
          <p:nvPr/>
        </p:nvSpPr>
        <p:spPr>
          <a:xfrm>
            <a:off x="2562242" y="3273740"/>
            <a:ext cx="2785750" cy="40011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22    33    35    13     88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0F9B40-FF97-492A-9812-53E8DCBAA2E2}"/>
              </a:ext>
            </a:extLst>
          </p:cNvPr>
          <p:cNvSpPr txBox="1"/>
          <p:nvPr/>
        </p:nvSpPr>
        <p:spPr>
          <a:xfrm>
            <a:off x="6844008" y="3273740"/>
            <a:ext cx="2785750" cy="40011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13    35    88    33     22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26A8913-8E7F-41F0-B27F-C864442A504A}"/>
              </a:ext>
            </a:extLst>
          </p:cNvPr>
          <p:cNvCxnSpPr>
            <a:cxnSpLocks/>
          </p:cNvCxnSpPr>
          <p:nvPr/>
        </p:nvCxnSpPr>
        <p:spPr>
          <a:xfrm>
            <a:off x="5506065" y="3473795"/>
            <a:ext cx="11944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79" y="1291773"/>
            <a:ext cx="39162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000" dirty="0">
                <a:latin typeface="Consolas" panose="020B0609020204030204" pitchFamily="49" charset="0"/>
              </a:rPr>
              <a:t>随机交换排名的其他使用场景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12879AA-4BE7-47DD-A7C3-8982D18B6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647" y="2058094"/>
            <a:ext cx="8245108" cy="350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0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98303B8-46EC-DE63-03C2-5C1989CB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81" y="2215544"/>
            <a:ext cx="3090545" cy="26628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525FDD-97CC-829A-7529-971B5A58E739}"/>
              </a:ext>
            </a:extLst>
          </p:cNvPr>
          <p:cNvSpPr txBox="1"/>
          <p:nvPr/>
        </p:nvSpPr>
        <p:spPr>
          <a:xfrm>
            <a:off x="2921518" y="1619884"/>
            <a:ext cx="9045678" cy="3612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、我们是如何实现的随机排名的？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0100" lvl="1" indent="-34290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定义一个动态初始化的数组用于录入员工的工号。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0100" lvl="1" indent="-34290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遍历数组中的每个元素。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0100" lvl="1" indent="-34290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每遍历到一个数据，都随机一个索引值出来，让当前数据与该索引位置处的数据进行交换。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0100" lvl="1" indent="-34290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输出数组中的内容即可。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73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9741" y="1140216"/>
            <a:ext cx="5345597" cy="33944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认识数组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数组的定义和访问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数组在计算机中的执行原理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专项训练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数组常见案例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kumimoji="1"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782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2D59E770-37C8-4E17-998F-0573002A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39" y="2429145"/>
            <a:ext cx="4383799" cy="3265575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522" y="896351"/>
            <a:ext cx="10749599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Debug</a:t>
            </a:r>
            <a:r>
              <a:rPr kumimoji="1" lang="zh-CN" altLang="en-US" dirty="0">
                <a:latin typeface="Consolas" panose="020B0609020204030204" pitchFamily="49" charset="0"/>
              </a:rPr>
              <a:t>工具</a:t>
            </a:r>
          </a:p>
        </p:txBody>
      </p:sp>
      <p:sp>
        <p:nvSpPr>
          <p:cNvPr id="29" name="文本占位符 3">
            <a:extLst>
              <a:ext uri="{FF2B5EF4-FFF2-40B4-BE49-F238E27FC236}">
                <a16:creationId xmlns:a16="http://schemas.microsoft.com/office/drawing/2014/main" id="{1FC9034D-1138-4DE2-84F9-8D405E598841}"/>
              </a:ext>
            </a:extLst>
          </p:cNvPr>
          <p:cNvSpPr txBox="1">
            <a:spLocks/>
          </p:cNvSpPr>
          <p:nvPr/>
        </p:nvSpPr>
        <p:spPr>
          <a:xfrm>
            <a:off x="731522" y="1340846"/>
            <a:ext cx="1009494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b="0" dirty="0"/>
              <a:t>IDEA</a:t>
            </a:r>
            <a:r>
              <a:rPr kumimoji="1" lang="zh-CN" altLang="en-US" sz="1600" b="0" dirty="0"/>
              <a:t>自带的断点调试工具，可以控制代码从断点开始一行一行的执行，然后详细观看程序执行的情况。</a:t>
            </a:r>
          </a:p>
        </p:txBody>
      </p:sp>
      <p:sp>
        <p:nvSpPr>
          <p:cNvPr id="32" name="文本占位符 3">
            <a:extLst>
              <a:ext uri="{FF2B5EF4-FFF2-40B4-BE49-F238E27FC236}">
                <a16:creationId xmlns:a16="http://schemas.microsoft.com/office/drawing/2014/main" id="{6A298E11-2439-4165-B833-0556F4A0A830}"/>
              </a:ext>
            </a:extLst>
          </p:cNvPr>
          <p:cNvSpPr txBox="1">
            <a:spLocks/>
          </p:cNvSpPr>
          <p:nvPr/>
        </p:nvSpPr>
        <p:spPr>
          <a:xfrm>
            <a:off x="731522" y="1898821"/>
            <a:ext cx="28382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</a:rPr>
              <a:t>DEBUG</a:t>
            </a:r>
            <a:r>
              <a:rPr kumimoji="1" lang="zh-CN" altLang="en-US" dirty="0">
                <a:latin typeface="Consolas" panose="020B0609020204030204" pitchFamily="49" charset="0"/>
              </a:rPr>
              <a:t>工具基本使用步骤</a:t>
            </a:r>
          </a:p>
        </p:txBody>
      </p:sp>
      <p:sp>
        <p:nvSpPr>
          <p:cNvPr id="48" name="文本占位符 3">
            <a:extLst>
              <a:ext uri="{FF2B5EF4-FFF2-40B4-BE49-F238E27FC236}">
                <a16:creationId xmlns:a16="http://schemas.microsoft.com/office/drawing/2014/main" id="{AD00EC81-BA50-405F-A7FD-B9FAC12572F4}"/>
              </a:ext>
            </a:extLst>
          </p:cNvPr>
          <p:cNvSpPr txBox="1">
            <a:spLocks/>
          </p:cNvSpPr>
          <p:nvPr/>
        </p:nvSpPr>
        <p:spPr>
          <a:xfrm>
            <a:off x="7157884" y="2615207"/>
            <a:ext cx="5648212" cy="3175148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kumimoji="1" lang="zh-CN" altLang="en-US" sz="1400" dirty="0"/>
              <a:t>在需要控制的代码行左侧，点击一下，形成断点</a:t>
            </a:r>
            <a:endParaRPr kumimoji="1" lang="en-US" altLang="zh-CN" sz="1400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kumimoji="1" lang="zh-CN" altLang="en-US" sz="1400" dirty="0"/>
              <a:t>选择使用</a:t>
            </a:r>
            <a:r>
              <a:rPr kumimoji="1" lang="en-US" altLang="zh-CN" sz="1400" dirty="0"/>
              <a:t>Debug</a:t>
            </a:r>
            <a:r>
              <a:rPr kumimoji="1" lang="zh-CN" altLang="en-US" sz="1400" dirty="0"/>
              <a:t>方式启动程序，启动后程序会在断点暂停</a:t>
            </a:r>
            <a:endParaRPr kumimoji="1" lang="en-US" altLang="zh-CN" sz="1400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kumimoji="1" lang="zh-CN" altLang="en-US" sz="1400" dirty="0"/>
              <a:t>控制代码一行一行的往下执行</a:t>
            </a:r>
            <a:endParaRPr kumimoji="1" lang="en-US" altLang="zh-CN" sz="1400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kumimoji="1" lang="en-US" altLang="zh-CN" sz="1600" b="0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kumimoji="1" lang="zh-CN" altLang="en-US" sz="1600" b="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3547790-3D1B-411F-A020-93650A14A2F8}"/>
              </a:ext>
            </a:extLst>
          </p:cNvPr>
          <p:cNvCxnSpPr>
            <a:cxnSpLocks/>
          </p:cNvCxnSpPr>
          <p:nvPr/>
        </p:nvCxnSpPr>
        <p:spPr>
          <a:xfrm flipV="1">
            <a:off x="641021" y="3687097"/>
            <a:ext cx="1895702" cy="933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066B8B1-954D-4A53-98F3-9F2608B53C67}"/>
              </a:ext>
            </a:extLst>
          </p:cNvPr>
          <p:cNvCxnSpPr>
            <a:cxnSpLocks/>
          </p:cNvCxnSpPr>
          <p:nvPr/>
        </p:nvCxnSpPr>
        <p:spPr>
          <a:xfrm>
            <a:off x="2743200" y="3687097"/>
            <a:ext cx="2300748" cy="1248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79CAEA26-CD4D-6603-CEBA-C6CC3E354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178" y="5399180"/>
            <a:ext cx="3951125" cy="1358039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7BFA888-6B73-46A9-9178-2E75A7566956}"/>
              </a:ext>
            </a:extLst>
          </p:cNvPr>
          <p:cNvCxnSpPr>
            <a:cxnSpLocks/>
          </p:cNvCxnSpPr>
          <p:nvPr/>
        </p:nvCxnSpPr>
        <p:spPr>
          <a:xfrm flipH="1">
            <a:off x="3362632" y="4931513"/>
            <a:ext cx="1681316" cy="692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21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3">
            <a:extLst>
              <a:ext uri="{FF2B5EF4-FFF2-40B4-BE49-F238E27FC236}">
                <a16:creationId xmlns:a16="http://schemas.microsoft.com/office/drawing/2014/main" id="{16D6B4C1-C303-49F7-8722-2CBBA5AE1E22}"/>
              </a:ext>
            </a:extLst>
          </p:cNvPr>
          <p:cNvSpPr txBox="1">
            <a:spLocks/>
          </p:cNvSpPr>
          <p:nvPr/>
        </p:nvSpPr>
        <p:spPr>
          <a:xfrm>
            <a:off x="945032" y="985480"/>
            <a:ext cx="24453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静态初始化数组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AA6C5152-45B2-48DD-8023-39D7FB7A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267" y="2838065"/>
            <a:ext cx="4969796" cy="117064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完整格式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数据类型[]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{元素1，元素2 ，元素3… };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[]{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12, 24, 36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double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scores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89.9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99.5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59.5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, 88.0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TextBox 3">
            <a:extLst>
              <a:ext uri="{FF2B5EF4-FFF2-40B4-BE49-F238E27FC236}">
                <a16:creationId xmlns:a16="http://schemas.microsoft.com/office/drawing/2014/main" id="{1B71AAD2-055D-4526-9303-443482404A35}"/>
              </a:ext>
            </a:extLst>
          </p:cNvPr>
          <p:cNvSpPr txBox="1"/>
          <p:nvPr/>
        </p:nvSpPr>
        <p:spPr>
          <a:xfrm>
            <a:off x="945032" y="1558399"/>
            <a:ext cx="3593717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定义数组的时候直接给数组赋值。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4BECF28-B2CB-432F-9A99-1FC6F8365605}"/>
              </a:ext>
            </a:extLst>
          </p:cNvPr>
          <p:cNvSpPr txBox="1"/>
          <p:nvPr/>
        </p:nvSpPr>
        <p:spPr>
          <a:xfrm>
            <a:off x="945032" y="2188752"/>
            <a:ext cx="2765590" cy="4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b="1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静态初始化数组的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B25F1C-FC10-4AC9-9007-1DF39EF07D95}"/>
              </a:ext>
            </a:extLst>
          </p:cNvPr>
          <p:cNvSpPr txBox="1"/>
          <p:nvPr/>
        </p:nvSpPr>
        <p:spPr>
          <a:xfrm>
            <a:off x="1056267" y="4318147"/>
            <a:ext cx="4969796" cy="89364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简化格式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数据类型[]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{ 元素1，元素2 ，元素3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 };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24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6415B1-6520-ECA7-9D13-5F68C4BDAC60}"/>
              </a:ext>
            </a:extLst>
          </p:cNvPr>
          <p:cNvSpPr txBox="1"/>
          <p:nvPr/>
        </p:nvSpPr>
        <p:spPr>
          <a:xfrm>
            <a:off x="945032" y="5314766"/>
            <a:ext cx="7507630" cy="1211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  <a:endParaRPr lang="en-US" altLang="zh-CN" sz="18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数组名”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也可写成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“数据类型 数组名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”。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什么类型的数组只能存放什么类型的数据。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17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5" grpId="0" build="allAtOnce"/>
      <p:bldP spid="56" grpId="0"/>
      <p:bldP spid="19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3">
            <a:extLst>
              <a:ext uri="{FF2B5EF4-FFF2-40B4-BE49-F238E27FC236}">
                <a16:creationId xmlns:a16="http://schemas.microsoft.com/office/drawing/2014/main" id="{16D6B4C1-C303-49F7-8722-2CBBA5AE1E22}"/>
              </a:ext>
            </a:extLst>
          </p:cNvPr>
          <p:cNvSpPr txBox="1">
            <a:spLocks/>
          </p:cNvSpPr>
          <p:nvPr/>
        </p:nvSpPr>
        <p:spPr>
          <a:xfrm>
            <a:off x="725576" y="1116369"/>
            <a:ext cx="2971781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数组在计算机中的基本原理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46003AD-42E7-43C2-AE12-28FA2BCF4EE4}"/>
              </a:ext>
            </a:extLst>
          </p:cNvPr>
          <p:cNvSpPr txBox="1"/>
          <p:nvPr/>
        </p:nvSpPr>
        <p:spPr>
          <a:xfrm>
            <a:off x="2676703" y="4939322"/>
            <a:ext cx="8175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注意：数组变量名中存储的是数组在内存中的地址，数组是一种引用数据类型。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5" name="组合 5">
            <a:extLst>
              <a:ext uri="{FF2B5EF4-FFF2-40B4-BE49-F238E27FC236}">
                <a16:creationId xmlns:a16="http://schemas.microsoft.com/office/drawing/2014/main" id="{67493A81-8D86-469A-8914-F0EA5FBAD65E}"/>
              </a:ext>
            </a:extLst>
          </p:cNvPr>
          <p:cNvGrpSpPr>
            <a:grpSpLocks/>
          </p:cNvGrpSpPr>
          <p:nvPr/>
        </p:nvGrpSpPr>
        <p:grpSpPr bwMode="auto">
          <a:xfrm>
            <a:off x="2784358" y="2242338"/>
            <a:ext cx="6416144" cy="2223844"/>
            <a:chOff x="6521243" y="1622163"/>
            <a:chExt cx="2398614" cy="359299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06C2D9-DCDB-4F25-BC96-E61DB5C11C1D}"/>
                </a:ext>
              </a:extLst>
            </p:cNvPr>
            <p:cNvSpPr/>
            <p:nvPr/>
          </p:nvSpPr>
          <p:spPr bwMode="auto">
            <a:xfrm>
              <a:off x="6521243" y="1622163"/>
              <a:ext cx="2398614" cy="3592990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27" name="TextBox 2">
              <a:extLst>
                <a:ext uri="{FF2B5EF4-FFF2-40B4-BE49-F238E27FC236}">
                  <a16:creationId xmlns:a16="http://schemas.microsoft.com/office/drawing/2014/main" id="{2F0132AA-C557-4166-90FE-888B0AB40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700" y="4386403"/>
              <a:ext cx="936625" cy="582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47FF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内存</a:t>
              </a:r>
            </a:p>
          </p:txBody>
        </p:sp>
      </p:grpSp>
      <p:sp>
        <p:nvSpPr>
          <p:cNvPr id="38" name="TextBox 3">
            <a:extLst>
              <a:ext uri="{FF2B5EF4-FFF2-40B4-BE49-F238E27FC236}">
                <a16:creationId xmlns:a16="http://schemas.microsoft.com/office/drawing/2014/main" id="{34CE0C23-EA08-4811-9D1B-49A2D0762193}"/>
              </a:ext>
            </a:extLst>
          </p:cNvPr>
          <p:cNvSpPr txBox="1"/>
          <p:nvPr/>
        </p:nvSpPr>
        <p:spPr>
          <a:xfrm>
            <a:off x="3381318" y="3475486"/>
            <a:ext cx="1190682" cy="2769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E7A893F8-5941-4741-B517-5E8759CF41DC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4207118" y="3099374"/>
            <a:ext cx="1785312" cy="188056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0BEBD35-B811-4300-9BC1-1B3CB228C8D4}"/>
              </a:ext>
            </a:extLst>
          </p:cNvPr>
          <p:cNvSpPr txBox="1"/>
          <p:nvPr/>
        </p:nvSpPr>
        <p:spPr>
          <a:xfrm>
            <a:off x="4034527" y="1465806"/>
            <a:ext cx="392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ages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{</a:t>
            </a:r>
            <a:r>
              <a:rPr lang="en-US" altLang="zh-CN" sz="18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12, 24, 36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14D9C65-ADFD-4D73-B915-6F23E63C5B28}"/>
              </a:ext>
            </a:extLst>
          </p:cNvPr>
          <p:cNvSpPr/>
          <p:nvPr/>
        </p:nvSpPr>
        <p:spPr>
          <a:xfrm>
            <a:off x="5996288" y="3084810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12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2A35F7A-AFE8-4E28-8C39-8F975C92AE21}"/>
              </a:ext>
            </a:extLst>
          </p:cNvPr>
          <p:cNvSpPr/>
          <p:nvPr/>
        </p:nvSpPr>
        <p:spPr>
          <a:xfrm>
            <a:off x="6764640" y="3089631"/>
            <a:ext cx="735836" cy="348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24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B23BDE-BC02-40A6-84BB-E40A6C838235}"/>
              </a:ext>
            </a:extLst>
          </p:cNvPr>
          <p:cNvSpPr/>
          <p:nvPr/>
        </p:nvSpPr>
        <p:spPr>
          <a:xfrm>
            <a:off x="7500476" y="3084810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36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C0CABD-92F2-4F0E-A50A-3143AAE0E675}"/>
              </a:ext>
            </a:extLst>
          </p:cNvPr>
          <p:cNvSpPr txBox="1"/>
          <p:nvPr/>
        </p:nvSpPr>
        <p:spPr>
          <a:xfrm>
            <a:off x="3471092" y="3102764"/>
            <a:ext cx="73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ages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C52D16F-F3C2-44EE-B676-E9EDC5D3CF9F}"/>
              </a:ext>
            </a:extLst>
          </p:cNvPr>
          <p:cNvSpPr txBox="1"/>
          <p:nvPr/>
        </p:nvSpPr>
        <p:spPr>
          <a:xfrm>
            <a:off x="5862031" y="2730617"/>
            <a:ext cx="16384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[I@4c873330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098D00-FD5F-466B-A904-AC1B67E3E980}"/>
              </a:ext>
            </a:extLst>
          </p:cNvPr>
          <p:cNvSpPr txBox="1"/>
          <p:nvPr/>
        </p:nvSpPr>
        <p:spPr>
          <a:xfrm>
            <a:off x="5862031" y="2728499"/>
            <a:ext cx="16384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[I@4c873330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EAFD68-172B-8838-B34E-4A95ECE86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646" y="2646252"/>
            <a:ext cx="2406723" cy="43855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2E81025-C403-3CC8-6BA7-2AEECA5C6F96}"/>
              </a:ext>
            </a:extLst>
          </p:cNvPr>
          <p:cNvSpPr txBox="1"/>
          <p:nvPr/>
        </p:nvSpPr>
        <p:spPr>
          <a:xfrm>
            <a:off x="6156559" y="3441859"/>
            <a:ext cx="209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0                1                2             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52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-0.20547 0.1090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73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 animBg="1"/>
      <p:bldP spid="41" grpId="0" animBg="1"/>
      <p:bldP spid="42" grpId="0" animBg="1"/>
      <p:bldP spid="43" grpId="0" animBg="1"/>
      <p:bldP spid="51" grpId="0"/>
      <p:bldP spid="52" grpId="0"/>
      <p:bldP spid="15" grpId="0"/>
      <p:bldP spid="15" grpId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:a16="http://schemas.microsoft.com/office/drawing/2014/main" id="{60160A74-29B4-40CB-A638-2DD6581E6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2287" y="542621"/>
            <a:ext cx="6137585" cy="1760091"/>
          </a:xfrm>
        </p:spPr>
        <p:txBody>
          <a:bodyPr/>
          <a:lstStyle/>
          <a:p>
            <a:r>
              <a:rPr kumimoji="1" lang="zh-CN" altLang="en-US" dirty="0"/>
              <a:t>数组的静态初始化的写法和特点什么样的？</a:t>
            </a:r>
            <a:endParaRPr kumimoji="1" lang="en-US" altLang="zh-CN" sz="2000" dirty="0"/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1D6C2FC-B343-441B-B9EF-330B9B234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265" y="1646442"/>
            <a:ext cx="4957329" cy="17246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数据类型[]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{ 元素1，元素2 ，元素3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 };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24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36, 48, 60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scores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89.9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99.5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59.5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完整格式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数据类型[]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 元素1，元素2 ，元素3… };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[]{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12, 24, 36, 48, 60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71C45080-053D-46EC-B6CA-43F37FA812CC}"/>
              </a:ext>
            </a:extLst>
          </p:cNvPr>
          <p:cNvSpPr txBox="1">
            <a:spLocks/>
          </p:cNvSpPr>
          <p:nvPr/>
        </p:nvSpPr>
        <p:spPr>
          <a:xfrm>
            <a:off x="4442286" y="5171479"/>
            <a:ext cx="6137585" cy="1760091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3.   </a:t>
            </a:r>
            <a:r>
              <a:rPr kumimoji="1" lang="zh-CN" altLang="en-US" dirty="0"/>
              <a:t>数组是属于什么类型，数组变量名中存储的是什么？</a:t>
            </a:r>
            <a:endParaRPr kumimoji="1" lang="en-US" altLang="zh-CN" dirty="0"/>
          </a:p>
          <a:p>
            <a:pPr marL="5524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引用数据类型，存储的数组在内存中的地址信息。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450F3AAA-2DBB-DE86-D280-B998FA471093}"/>
              </a:ext>
            </a:extLst>
          </p:cNvPr>
          <p:cNvSpPr txBox="1">
            <a:spLocks/>
          </p:cNvSpPr>
          <p:nvPr/>
        </p:nvSpPr>
        <p:spPr>
          <a:xfrm>
            <a:off x="4442286" y="4340726"/>
            <a:ext cx="6057031" cy="83075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2. </a:t>
            </a:r>
            <a:r>
              <a:rPr kumimoji="1" lang="zh-CN" altLang="en-US" dirty="0">
                <a:latin typeface="Consolas" panose="020B0609020204030204" pitchFamily="49" charset="0"/>
              </a:rPr>
              <a:t>定义数组我们说了哪几个注意点？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5524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什么类型的数组必须存放什么类型的数据。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 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也可写成  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 数组名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</a:t>
            </a:r>
          </a:p>
          <a:p>
            <a:pPr marL="266685" lvl="1">
              <a:lnSpc>
                <a:spcPct val="200000"/>
              </a:lnSpc>
            </a:pP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r>
              <a:rPr kumimoji="1" lang="en-US" altLang="zh-CN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975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74835" y="907794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认识数组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数组的定义和访问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静态初始化数组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动态初始化数组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 indent="0">
              <a:lnSpc>
                <a:spcPct val="200000"/>
              </a:lnSpc>
              <a:buNone/>
            </a:pPr>
            <a:endParaRPr kumimoji="1" lang="en-US" altLang="zh-CN" sz="1667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数组在计算机中的执行原理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专项训练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数组常见案例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3C0D30-5719-42F1-AF6E-785C6B4D8C5D}"/>
              </a:ext>
            </a:extLst>
          </p:cNvPr>
          <p:cNvSpPr txBox="1"/>
          <p:nvPr/>
        </p:nvSpPr>
        <p:spPr>
          <a:xfrm>
            <a:off x="4718200" y="1840508"/>
            <a:ext cx="4532142" cy="1996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数组的访问</a:t>
            </a: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数组的遍历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案例训练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CFABAF-D908-606E-B050-C9037FE5C926}"/>
              </a:ext>
            </a:extLst>
          </p:cNvPr>
          <p:cNvSpPr txBox="1"/>
          <p:nvPr/>
        </p:nvSpPr>
        <p:spPr>
          <a:xfrm>
            <a:off x="4718200" y="3876733"/>
            <a:ext cx="4532142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案例训练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19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B152F614-82EA-42E5-9C6E-859108CB24D8}"/>
              </a:ext>
            </a:extLst>
          </p:cNvPr>
          <p:cNvSpPr txBox="1">
            <a:spLocks/>
          </p:cNvSpPr>
          <p:nvPr/>
        </p:nvSpPr>
        <p:spPr>
          <a:xfrm>
            <a:off x="685965" y="1225291"/>
            <a:ext cx="24453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数组的访问</a:t>
            </a:r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A41FC71-1932-4AA3-8F3B-A4C61B63FE7B}"/>
              </a:ext>
            </a:extLst>
          </p:cNvPr>
          <p:cNvSpPr txBox="1"/>
          <p:nvPr/>
        </p:nvSpPr>
        <p:spPr>
          <a:xfrm>
            <a:off x="754173" y="1773259"/>
            <a:ext cx="1359762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</a:t>
            </a: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A62C017-B483-438A-9D4C-D5561948473E}"/>
              </a:ext>
            </a:extLst>
          </p:cNvPr>
          <p:cNvSpPr txBox="1"/>
          <p:nvPr/>
        </p:nvSpPr>
        <p:spPr>
          <a:xfrm>
            <a:off x="747752" y="2393915"/>
            <a:ext cx="3244298" cy="120032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取值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12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赋值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]);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100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组合 5">
            <a:extLst>
              <a:ext uri="{FF2B5EF4-FFF2-40B4-BE49-F238E27FC236}">
                <a16:creationId xmlns:a16="http://schemas.microsoft.com/office/drawing/2014/main" id="{5F82B966-78FA-43E1-9678-A27520467226}"/>
              </a:ext>
            </a:extLst>
          </p:cNvPr>
          <p:cNvGrpSpPr>
            <a:grpSpLocks/>
          </p:cNvGrpSpPr>
          <p:nvPr/>
        </p:nvGrpSpPr>
        <p:grpSpPr bwMode="auto">
          <a:xfrm>
            <a:off x="5094486" y="1958060"/>
            <a:ext cx="6416144" cy="2271148"/>
            <a:chOff x="6521243" y="1622163"/>
            <a:chExt cx="2398614" cy="359299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D24164E-7734-4357-99E8-3EE935FA5DE8}"/>
                </a:ext>
              </a:extLst>
            </p:cNvPr>
            <p:cNvSpPr/>
            <p:nvPr/>
          </p:nvSpPr>
          <p:spPr bwMode="auto">
            <a:xfrm>
              <a:off x="6521243" y="1622163"/>
              <a:ext cx="2398614" cy="3592990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2" name="TextBox 2">
              <a:extLst>
                <a:ext uri="{FF2B5EF4-FFF2-40B4-BE49-F238E27FC236}">
                  <a16:creationId xmlns:a16="http://schemas.microsoft.com/office/drawing/2014/main" id="{13551547-00AE-49C8-B6A0-5DF6BA834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700" y="4386403"/>
              <a:ext cx="936625" cy="582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47FF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内存</a:t>
              </a:r>
            </a:p>
          </p:txBody>
        </p:sp>
      </p:grpSp>
      <p:sp>
        <p:nvSpPr>
          <p:cNvPr id="33" name="TextBox 3">
            <a:extLst>
              <a:ext uri="{FF2B5EF4-FFF2-40B4-BE49-F238E27FC236}">
                <a16:creationId xmlns:a16="http://schemas.microsoft.com/office/drawing/2014/main" id="{1569AFCA-2F48-4129-AF3B-17BFAAE5BC29}"/>
              </a:ext>
            </a:extLst>
          </p:cNvPr>
          <p:cNvSpPr txBox="1"/>
          <p:nvPr/>
        </p:nvSpPr>
        <p:spPr>
          <a:xfrm>
            <a:off x="5691446" y="3191208"/>
            <a:ext cx="1443352" cy="2769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[I@4c873330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0BA3717-A5C7-4A35-A0C1-BF55FB05D32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517246" y="2815096"/>
            <a:ext cx="1785312" cy="188056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ADA95E2B-44BC-4C63-A467-6591E7797255}"/>
              </a:ext>
            </a:extLst>
          </p:cNvPr>
          <p:cNvSpPr txBox="1"/>
          <p:nvPr/>
        </p:nvSpPr>
        <p:spPr>
          <a:xfrm>
            <a:off x="4985464" y="1495610"/>
            <a:ext cx="392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{</a:t>
            </a:r>
            <a:r>
              <a:rPr lang="en-US" altLang="zh-CN" sz="18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12, 24, 36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6B31010-0864-4DE9-81E2-78B3E5CE5A18}"/>
              </a:ext>
            </a:extLst>
          </p:cNvPr>
          <p:cNvSpPr/>
          <p:nvPr/>
        </p:nvSpPr>
        <p:spPr>
          <a:xfrm>
            <a:off x="8306416" y="2800532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12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60F829F-C7E2-4AB9-B7BF-9F5644AFD63D}"/>
              </a:ext>
            </a:extLst>
          </p:cNvPr>
          <p:cNvSpPr/>
          <p:nvPr/>
        </p:nvSpPr>
        <p:spPr>
          <a:xfrm>
            <a:off x="9074768" y="2800532"/>
            <a:ext cx="735836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24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6EE79D6-D34B-412A-85A7-C6AD23FDC144}"/>
              </a:ext>
            </a:extLst>
          </p:cNvPr>
          <p:cNvSpPr/>
          <p:nvPr/>
        </p:nvSpPr>
        <p:spPr>
          <a:xfrm>
            <a:off x="9810604" y="2800532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36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A87B276-4CE4-4719-A008-2D060997D727}"/>
              </a:ext>
            </a:extLst>
          </p:cNvPr>
          <p:cNvSpPr txBox="1"/>
          <p:nvPr/>
        </p:nvSpPr>
        <p:spPr>
          <a:xfrm>
            <a:off x="8419931" y="3164423"/>
            <a:ext cx="209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0                1                2             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40DFF7D-CAB3-4938-952E-FB21108C8478}"/>
              </a:ext>
            </a:extLst>
          </p:cNvPr>
          <p:cNvSpPr txBox="1"/>
          <p:nvPr/>
        </p:nvSpPr>
        <p:spPr>
          <a:xfrm>
            <a:off x="8998311" y="2460038"/>
            <a:ext cx="171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length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5F4CE27-F470-4B36-9C21-CEFC7E815865}"/>
              </a:ext>
            </a:extLst>
          </p:cNvPr>
          <p:cNvSpPr txBox="1"/>
          <p:nvPr/>
        </p:nvSpPr>
        <p:spPr>
          <a:xfrm>
            <a:off x="5781220" y="2818486"/>
            <a:ext cx="73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B57B4F5-269D-4C97-906A-D33B7D17355A}"/>
              </a:ext>
            </a:extLst>
          </p:cNvPr>
          <p:cNvSpPr txBox="1"/>
          <p:nvPr/>
        </p:nvSpPr>
        <p:spPr>
          <a:xfrm>
            <a:off x="754173" y="4660753"/>
            <a:ext cx="3855886" cy="46166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获取数组的长度（</a:t>
            </a:r>
            <a:r>
              <a:rPr lang="zh-CN" altLang="en-US" sz="12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就是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数组元素的个数）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文本占位符 3">
            <a:extLst>
              <a:ext uri="{FF2B5EF4-FFF2-40B4-BE49-F238E27FC236}">
                <a16:creationId xmlns:a16="http://schemas.microsoft.com/office/drawing/2014/main" id="{3B9311F1-CC9E-4BB3-866E-937BFF48D64D}"/>
              </a:ext>
            </a:extLst>
          </p:cNvPr>
          <p:cNvSpPr txBox="1">
            <a:spLocks/>
          </p:cNvSpPr>
          <p:nvPr/>
        </p:nvSpPr>
        <p:spPr>
          <a:xfrm>
            <a:off x="685964" y="4083066"/>
            <a:ext cx="27996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数组的长度属性：</a:t>
            </a:r>
            <a:r>
              <a:rPr kumimoji="1" lang="en-US" altLang="zh-CN" dirty="0">
                <a:latin typeface="Consolas" panose="020B0609020204030204" pitchFamily="49" charset="0"/>
              </a:rPr>
              <a:t>length</a:t>
            </a:r>
          </a:p>
        </p:txBody>
      </p:sp>
      <p:sp>
        <p:nvSpPr>
          <p:cNvPr id="50" name="文本占位符 3">
            <a:extLst>
              <a:ext uri="{FF2B5EF4-FFF2-40B4-BE49-F238E27FC236}">
                <a16:creationId xmlns:a16="http://schemas.microsoft.com/office/drawing/2014/main" id="{9B6E4C21-D39B-4688-A95E-AFC52E935A1A}"/>
              </a:ext>
            </a:extLst>
          </p:cNvPr>
          <p:cNvSpPr txBox="1">
            <a:spLocks/>
          </p:cNvSpPr>
          <p:nvPr/>
        </p:nvSpPr>
        <p:spPr>
          <a:xfrm>
            <a:off x="682869" y="5632709"/>
            <a:ext cx="430259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问题：数组的最大索引可以怎么表示？  </a:t>
            </a:r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1" name="文本占位符 3">
            <a:extLst>
              <a:ext uri="{FF2B5EF4-FFF2-40B4-BE49-F238E27FC236}">
                <a16:creationId xmlns:a16="http://schemas.microsoft.com/office/drawing/2014/main" id="{B76BEE4B-4AE3-4059-A038-A52241D8AC9D}"/>
              </a:ext>
            </a:extLst>
          </p:cNvPr>
          <p:cNvSpPr txBox="1">
            <a:spLocks/>
          </p:cNvSpPr>
          <p:nvPr/>
        </p:nvSpPr>
        <p:spPr>
          <a:xfrm>
            <a:off x="4766537" y="5706114"/>
            <a:ext cx="5054433" cy="37038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>
                <a:latin typeface="Consolas" panose="020B0609020204030204" pitchFamily="49" charset="0"/>
              </a:rPr>
              <a:t>数组名</a:t>
            </a:r>
            <a:r>
              <a:rPr kumimoji="1" lang="en-US" altLang="zh-CN" sz="1600" dirty="0">
                <a:latin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 length</a:t>
            </a:r>
            <a:r>
              <a:rPr kumimoji="1" lang="en-US" altLang="zh-CN" sz="1600" dirty="0">
                <a:latin typeface="Consolas" panose="020B0609020204030204" pitchFamily="49" charset="0"/>
              </a:rPr>
              <a:t> –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1</a:t>
            </a:r>
            <a:r>
              <a:rPr kumimoji="1" lang="en-US" altLang="zh-CN" sz="1600" dirty="0">
                <a:latin typeface="Consolas" panose="020B0609020204030204" pitchFamily="49" charset="0"/>
              </a:rPr>
              <a:t>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前提：元素个数大于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1"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2AD0C63-BA06-E620-2800-CC2628FAF7B9}"/>
              </a:ext>
            </a:extLst>
          </p:cNvPr>
          <p:cNvSpPr txBox="1"/>
          <p:nvPr/>
        </p:nvSpPr>
        <p:spPr>
          <a:xfrm>
            <a:off x="8159252" y="2513525"/>
            <a:ext cx="10626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1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[I@4c873330</a:t>
            </a:r>
            <a:endParaRPr lang="zh-CN" altLang="en-US" sz="11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70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3" grpId="0" animBg="1"/>
      <p:bldP spid="35" grpId="0"/>
      <p:bldP spid="36" grpId="0" animBg="1"/>
      <p:bldP spid="37" grpId="0" animBg="1"/>
      <p:bldP spid="38" grpId="0" animBg="1"/>
      <p:bldP spid="40" grpId="0"/>
      <p:bldP spid="41" grpId="0"/>
      <p:bldP spid="42" grpId="0"/>
      <p:bldP spid="44" grpId="0" animBg="1"/>
      <p:bldP spid="45" grpId="0"/>
      <p:bldP spid="50" grpId="0"/>
      <p:bldP spid="51" grpId="0" animBg="1"/>
      <p:bldP spid="22" grpId="0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21596</TotalTime>
  <Words>3762</Words>
  <Application>Microsoft Office PowerPoint</Application>
  <PresentationFormat>宽屏</PresentationFormat>
  <Paragraphs>515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47</vt:i4>
      </vt:variant>
    </vt:vector>
  </HeadingPairs>
  <TitlesOfParts>
    <vt:vector size="72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华文楷体</vt:lpstr>
      <vt:lpstr>华文楷体</vt:lpstr>
      <vt:lpstr>思源黑体 CN Bold</vt:lpstr>
      <vt:lpstr>宋体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数 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2961</cp:revision>
  <dcterms:created xsi:type="dcterms:W3CDTF">2020-03-31T02:23:27Z</dcterms:created>
  <dcterms:modified xsi:type="dcterms:W3CDTF">2022-06-07T15:09:42Z</dcterms:modified>
</cp:coreProperties>
</file>