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5"/>
  </p:notesMasterIdLst>
  <p:handoutMasterIdLst>
    <p:handoutMasterId r:id="rId46"/>
  </p:handoutMasterIdLst>
  <p:sldIdLst>
    <p:sldId id="462" r:id="rId8"/>
    <p:sldId id="1414" r:id="rId9"/>
    <p:sldId id="1415" r:id="rId10"/>
    <p:sldId id="1418" r:id="rId11"/>
    <p:sldId id="1334" r:id="rId12"/>
    <p:sldId id="1443" r:id="rId13"/>
    <p:sldId id="1432" r:id="rId14"/>
    <p:sldId id="1417" r:id="rId15"/>
    <p:sldId id="1441" r:id="rId16"/>
    <p:sldId id="1433" r:id="rId17"/>
    <p:sldId id="1266" r:id="rId18"/>
    <p:sldId id="1318" r:id="rId19"/>
    <p:sldId id="1434" r:id="rId20"/>
    <p:sldId id="1438" r:id="rId21"/>
    <p:sldId id="1404" r:id="rId22"/>
    <p:sldId id="1455" r:id="rId23"/>
    <p:sldId id="1435" r:id="rId24"/>
    <p:sldId id="1368" r:id="rId25"/>
    <p:sldId id="1454" r:id="rId26"/>
    <p:sldId id="1436" r:id="rId27"/>
    <p:sldId id="1447" r:id="rId28"/>
    <p:sldId id="1448" r:id="rId29"/>
    <p:sldId id="1452" r:id="rId30"/>
    <p:sldId id="1437" r:id="rId31"/>
    <p:sldId id="1428" r:id="rId32"/>
    <p:sldId id="1365" r:id="rId33"/>
    <p:sldId id="1429" r:id="rId34"/>
    <p:sldId id="1399" r:id="rId35"/>
    <p:sldId id="1450" r:id="rId36"/>
    <p:sldId id="1371" r:id="rId37"/>
    <p:sldId id="1458" r:id="rId38"/>
    <p:sldId id="1459" r:id="rId39"/>
    <p:sldId id="1376" r:id="rId40"/>
    <p:sldId id="1461" r:id="rId41"/>
    <p:sldId id="1460" r:id="rId42"/>
    <p:sldId id="1403" r:id="rId43"/>
    <p:sldId id="264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5852" autoAdjust="0"/>
  </p:normalViewPr>
  <p:slideViewPr>
    <p:cSldViewPr snapToGrid="0">
      <p:cViewPr varScale="1">
        <p:scale>
          <a:sx n="91" d="100"/>
          <a:sy n="91" d="100"/>
        </p:scale>
        <p:origin x="1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696115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989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5204952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59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274049" y="260138"/>
            <a:ext cx="79179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0" r:id="rId16"/>
    <p:sldLayoutId id="2147483721" r:id="rId17"/>
    <p:sldLayoutId id="2147483724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15" y="2437103"/>
            <a:ext cx="10541000" cy="1158875"/>
          </a:xfrm>
        </p:spPr>
        <p:txBody>
          <a:bodyPr/>
          <a:lstStyle/>
          <a:p>
            <a:r>
              <a:rPr kumimoji="1" lang="zh-CN" altLang="en-US" dirty="0"/>
              <a:t>专题课</a:t>
            </a:r>
            <a:r>
              <a:rPr kumimoji="1" lang="en-US" altLang="zh-CN" dirty="0"/>
              <a:t>-</a:t>
            </a:r>
            <a:r>
              <a:rPr kumimoji="1" lang="zh-CN" altLang="en-US" dirty="0"/>
              <a:t>编程案例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2C933050-32FC-4413-A6BC-07C3C0B4B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955" y="748939"/>
            <a:ext cx="5786548" cy="50291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案例一：买飞机票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案例二：开发验证码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案例三：评委打分</a:t>
            </a:r>
            <a:endParaRPr kumimoji="1"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案例四：数字加密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案例五：数组拷贝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案例六：抢红包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案例七：找素数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案例八：模拟双色球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拓展案例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6964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2181165" cy="517190"/>
          </a:xfrm>
        </p:spPr>
        <p:txBody>
          <a:bodyPr/>
          <a:lstStyle/>
          <a:p>
            <a:r>
              <a:rPr lang="zh-CN" altLang="en-US" dirty="0"/>
              <a:t>评委打分案例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76402E43-1DEF-8F24-4F40-DD1B89E76789}"/>
              </a:ext>
            </a:extLst>
          </p:cNvPr>
          <p:cNvSpPr txBox="1">
            <a:spLocks/>
          </p:cNvSpPr>
          <p:nvPr/>
        </p:nvSpPr>
        <p:spPr>
          <a:xfrm>
            <a:off x="2360042" y="3119851"/>
            <a:ext cx="9354163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分析：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>
                <a:latin typeface="Consolas" panose="020B0609020204030204" pitchFamily="49" charset="0"/>
              </a:rPr>
              <a:t> 方法是否需要接收数据进行处理？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>
                <a:latin typeface="Consolas" panose="020B0609020204030204" pitchFamily="49" charset="0"/>
              </a:rPr>
              <a:t> 方法是否需要返回数据？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3. </a:t>
            </a:r>
            <a:r>
              <a:rPr lang="zh-CN" altLang="en-US" dirty="0">
                <a:latin typeface="Consolas" panose="020B0609020204030204" pitchFamily="49" charset="0"/>
              </a:rPr>
              <a:t>方法内部的业务：定义数组，录入评委的分数存入到数组中去，接着，</a:t>
            </a:r>
            <a:r>
              <a:rPr lang="zh-CN" altLang="en-US" dirty="0"/>
              <a:t>我们就需要遍历数组中的分数，计算出总分，并找出最高分，最低分</a:t>
            </a:r>
            <a:r>
              <a:rPr lang="zh-CN" altLang="en-US" dirty="0">
                <a:latin typeface="Consolas" panose="020B0609020204030204" pitchFamily="49" charset="0"/>
              </a:rPr>
              <a:t>、最后按照这些数据算出选手最终得分并返回即可。</a:t>
            </a: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5DD156-2A69-9745-D431-494975ABF45D}"/>
              </a:ext>
            </a:extLst>
          </p:cNvPr>
          <p:cNvSpPr txBox="1"/>
          <p:nvPr/>
        </p:nvSpPr>
        <p:spPr>
          <a:xfrm>
            <a:off x="5835832" y="4061724"/>
            <a:ext cx="54422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需要接收评委的人数。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CA5389-4213-1F92-C9CF-D9C9B0D4E452}"/>
              </a:ext>
            </a:extLst>
          </p:cNvPr>
          <p:cNvSpPr txBox="1"/>
          <p:nvPr/>
        </p:nvSpPr>
        <p:spPr>
          <a:xfrm>
            <a:off x="4990571" y="4671494"/>
            <a:ext cx="38194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需要返回计算出的选手最终得分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3380F0A-5077-193C-906F-FCF58451C259}"/>
              </a:ext>
            </a:extLst>
          </p:cNvPr>
          <p:cNvGrpSpPr/>
          <p:nvPr/>
        </p:nvGrpSpPr>
        <p:grpSpPr>
          <a:xfrm>
            <a:off x="2416897" y="1715774"/>
            <a:ext cx="9384110" cy="1369220"/>
            <a:chOff x="1264428" y="1152525"/>
            <a:chExt cx="6847285" cy="2795588"/>
          </a:xfrm>
        </p:grpSpPr>
        <p:sp>
          <p:nvSpPr>
            <p:cNvPr id="16" name="圆角矩形 7">
              <a:extLst>
                <a:ext uri="{FF2B5EF4-FFF2-40B4-BE49-F238E27FC236}">
                  <a16:creationId xmlns:a16="http://schemas.microsoft.com/office/drawing/2014/main" id="{A85BB814-36E4-AD27-B6D2-07AB4224CD73}"/>
                </a:ext>
              </a:extLst>
            </p:cNvPr>
            <p:cNvSpPr/>
            <p:nvPr/>
          </p:nvSpPr>
          <p:spPr bwMode="auto">
            <a:xfrm>
              <a:off x="1264428" y="1152525"/>
              <a:ext cx="6847285" cy="2795588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1013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7" name="圆角矩形 8">
              <a:extLst>
                <a:ext uri="{FF2B5EF4-FFF2-40B4-BE49-F238E27FC236}">
                  <a16:creationId xmlns:a16="http://schemas.microsoft.com/office/drawing/2014/main" id="{C7D2D7FA-BE15-B398-6BF4-E0A7A76A1F9F}"/>
                </a:ext>
              </a:extLst>
            </p:cNvPr>
            <p:cNvSpPr/>
            <p:nvPr/>
          </p:nvSpPr>
          <p:spPr bwMode="auto">
            <a:xfrm>
              <a:off x="1432899" y="1233045"/>
              <a:ext cx="6626598" cy="2562956"/>
            </a:xfrm>
            <a:prstGeom prst="roundRect">
              <a:avLst>
                <a:gd name="adj" fmla="val 11474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在唱歌比赛中，可能有多名评委要给选手打分，分数是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[0 - 100]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之间的整数。选手最后得分为：去掉最高分、最低分后剩余分数的平均分，请编写程序能够录入多名评委的分数，并算出选手的最终得分。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8" name="矩形 1">
            <a:extLst>
              <a:ext uri="{FF2B5EF4-FFF2-40B4-BE49-F238E27FC236}">
                <a16:creationId xmlns:a16="http://schemas.microsoft.com/office/drawing/2014/main" id="{D94ABC21-98FC-B7C4-63B4-8851493820BC}"/>
              </a:ext>
            </a:extLst>
          </p:cNvPr>
          <p:cNvSpPr/>
          <p:nvPr/>
        </p:nvSpPr>
        <p:spPr>
          <a:xfrm>
            <a:off x="2416897" y="1620468"/>
            <a:ext cx="1174112" cy="117498"/>
          </a:xfrm>
          <a:custGeom>
            <a:avLst/>
            <a:gdLst>
              <a:gd name="connsiteX0" fmla="*/ 0 w 1565482"/>
              <a:gd name="connsiteY0" fmla="*/ 0 h 247650"/>
              <a:gd name="connsiteX1" fmla="*/ 15654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  <a:gd name="connsiteX0" fmla="*/ 0 w 1565482"/>
              <a:gd name="connsiteY0" fmla="*/ 0 h 247650"/>
              <a:gd name="connsiteX1" fmla="*/ 12987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482" h="247650">
                <a:moveTo>
                  <a:pt x="0" y="0"/>
                </a:moveTo>
                <a:lnTo>
                  <a:pt x="1298782" y="0"/>
                </a:lnTo>
                <a:lnTo>
                  <a:pt x="1565482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9" name="矩形 2">
            <a:extLst>
              <a:ext uri="{FF2B5EF4-FFF2-40B4-BE49-F238E27FC236}">
                <a16:creationId xmlns:a16="http://schemas.microsoft.com/office/drawing/2014/main" id="{7F701ED3-F59B-D57C-34C3-8EDECA98611A}"/>
              </a:ext>
            </a:extLst>
          </p:cNvPr>
          <p:cNvSpPr/>
          <p:nvPr/>
        </p:nvSpPr>
        <p:spPr>
          <a:xfrm>
            <a:off x="2359456" y="1627611"/>
            <a:ext cx="1028069" cy="431777"/>
          </a:xfrm>
          <a:custGeom>
            <a:avLst/>
            <a:gdLst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323133 w 1323133"/>
              <a:gd name="connsiteY2" fmla="*/ 1198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085008 w 1323133"/>
              <a:gd name="connsiteY2" fmla="*/ 817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47625 w 1370758"/>
              <a:gd name="connsiteY0" fmla="*/ 0 h 827194"/>
              <a:gd name="connsiteX1" fmla="*/ 1370758 w 1370758"/>
              <a:gd name="connsiteY1" fmla="*/ 0 h 827194"/>
              <a:gd name="connsiteX2" fmla="*/ 1132633 w 1370758"/>
              <a:gd name="connsiteY2" fmla="*/ 817669 h 827194"/>
              <a:gd name="connsiteX3" fmla="*/ 0 w 1370758"/>
              <a:gd name="connsiteY3" fmla="*/ 827194 h 827194"/>
              <a:gd name="connsiteX4" fmla="*/ 47625 w 1370758"/>
              <a:gd name="connsiteY4" fmla="*/ 0 h 827194"/>
              <a:gd name="connsiteX0" fmla="*/ 47625 w 1370758"/>
              <a:gd name="connsiteY0" fmla="*/ 0 h 836719"/>
              <a:gd name="connsiteX1" fmla="*/ 1370758 w 1370758"/>
              <a:gd name="connsiteY1" fmla="*/ 0 h 836719"/>
              <a:gd name="connsiteX2" fmla="*/ 875458 w 1370758"/>
              <a:gd name="connsiteY2" fmla="*/ 836719 h 836719"/>
              <a:gd name="connsiteX3" fmla="*/ 0 w 1370758"/>
              <a:gd name="connsiteY3" fmla="*/ 827194 h 836719"/>
              <a:gd name="connsiteX4" fmla="*/ 47625 w 1370758"/>
              <a:gd name="connsiteY4" fmla="*/ 0 h 83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0758" h="836719">
                <a:moveTo>
                  <a:pt x="47625" y="0"/>
                </a:moveTo>
                <a:lnTo>
                  <a:pt x="1370758" y="0"/>
                </a:lnTo>
                <a:lnTo>
                  <a:pt x="875458" y="836719"/>
                </a:lnTo>
                <a:lnTo>
                  <a:pt x="0" y="827194"/>
                </a:lnTo>
                <a:lnTo>
                  <a:pt x="47625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436185-8BFA-6646-B495-E64134BF91C2}"/>
              </a:ext>
            </a:extLst>
          </p:cNvPr>
          <p:cNvSpPr txBox="1"/>
          <p:nvPr/>
        </p:nvSpPr>
        <p:spPr>
          <a:xfrm>
            <a:off x="2416897" y="165580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需求</a:t>
            </a:r>
          </a:p>
        </p:txBody>
      </p:sp>
    </p:spTree>
    <p:extLst>
      <p:ext uri="{BB962C8B-B14F-4D97-AF65-F5344CB8AC3E}">
        <p14:creationId xmlns:p14="http://schemas.microsoft.com/office/powerpoint/2010/main" val="345779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393" y="1033670"/>
            <a:ext cx="5686968" cy="2268772"/>
          </a:xfrm>
        </p:spPr>
        <p:txBody>
          <a:bodyPr/>
          <a:lstStyle/>
          <a:p>
            <a:r>
              <a:rPr lang="zh-CN" altLang="en-US" dirty="0"/>
              <a:t>如何实现评委打分案例？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D16F769-64B9-4B50-BDF8-2C5769C4D0C0}"/>
              </a:ext>
            </a:extLst>
          </p:cNvPr>
          <p:cNvSpPr txBox="1"/>
          <p:nvPr/>
        </p:nvSpPr>
        <p:spPr>
          <a:xfrm>
            <a:off x="5477406" y="2417213"/>
            <a:ext cx="6112565" cy="2458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定义一个动态初始化的数组，用于录入评委打分。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提前定义三个变量用来记住数组中的最大值、最小值、总和。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遍历数组中的每个数据，依次找出最大值、最小值、总和。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遍历结束后，按照计算规则算出选手的最终得分，并返回即可。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30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2C933050-32FC-4413-A6BC-07C3C0B4B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955" y="748939"/>
            <a:ext cx="5786548" cy="50291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案例一：买飞机票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案例二：开发验证码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案例三：评委打分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案例四：数字加密</a:t>
            </a:r>
            <a:endParaRPr kumimoji="1"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案例五：数组拷贝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案例六：抢红包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案例七：找素数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案例八：模拟双色球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拓展案例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4299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2181165" cy="517190"/>
          </a:xfrm>
        </p:spPr>
        <p:txBody>
          <a:bodyPr/>
          <a:lstStyle/>
          <a:p>
            <a:r>
              <a:rPr lang="zh-CN" altLang="en-US" dirty="0"/>
              <a:t>数字加密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3380F0A-5077-193C-906F-FCF58451C259}"/>
              </a:ext>
            </a:extLst>
          </p:cNvPr>
          <p:cNvGrpSpPr/>
          <p:nvPr/>
        </p:nvGrpSpPr>
        <p:grpSpPr>
          <a:xfrm>
            <a:off x="1854130" y="1787075"/>
            <a:ext cx="9990880" cy="1369220"/>
            <a:chOff x="1264428" y="1152525"/>
            <a:chExt cx="6847285" cy="2795588"/>
          </a:xfrm>
        </p:grpSpPr>
        <p:sp>
          <p:nvSpPr>
            <p:cNvPr id="16" name="圆角矩形 7">
              <a:extLst>
                <a:ext uri="{FF2B5EF4-FFF2-40B4-BE49-F238E27FC236}">
                  <a16:creationId xmlns:a16="http://schemas.microsoft.com/office/drawing/2014/main" id="{A85BB814-36E4-AD27-B6D2-07AB4224CD73}"/>
                </a:ext>
              </a:extLst>
            </p:cNvPr>
            <p:cNvSpPr/>
            <p:nvPr/>
          </p:nvSpPr>
          <p:spPr bwMode="auto">
            <a:xfrm>
              <a:off x="1264428" y="1152525"/>
              <a:ext cx="6847285" cy="2795588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1013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7" name="圆角矩形 8">
              <a:extLst>
                <a:ext uri="{FF2B5EF4-FFF2-40B4-BE49-F238E27FC236}">
                  <a16:creationId xmlns:a16="http://schemas.microsoft.com/office/drawing/2014/main" id="{C7D2D7FA-BE15-B398-6BF4-E0A7A76A1F9F}"/>
                </a:ext>
              </a:extLst>
            </p:cNvPr>
            <p:cNvSpPr/>
            <p:nvPr/>
          </p:nvSpPr>
          <p:spPr bwMode="auto">
            <a:xfrm>
              <a:off x="1329394" y="1233045"/>
              <a:ext cx="6730103" cy="2562956"/>
            </a:xfrm>
            <a:prstGeom prst="roundRect">
              <a:avLst>
                <a:gd name="adj" fmla="val 11474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某系统的数字密码是一个四位数，如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1983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，为了安全，需要加密后再传输，加密规则是：对密码中的每位数，都加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5 ,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再对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求余，最后将所有数字顺序反转，得到一串加密后的新数，请设计出满足本需求的加密程序！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8" name="矩形 1">
            <a:extLst>
              <a:ext uri="{FF2B5EF4-FFF2-40B4-BE49-F238E27FC236}">
                <a16:creationId xmlns:a16="http://schemas.microsoft.com/office/drawing/2014/main" id="{D94ABC21-98FC-B7C4-63B4-8851493820BC}"/>
              </a:ext>
            </a:extLst>
          </p:cNvPr>
          <p:cNvSpPr/>
          <p:nvPr/>
        </p:nvSpPr>
        <p:spPr>
          <a:xfrm>
            <a:off x="2037227" y="1662434"/>
            <a:ext cx="1403024" cy="117498"/>
          </a:xfrm>
          <a:custGeom>
            <a:avLst/>
            <a:gdLst>
              <a:gd name="connsiteX0" fmla="*/ 0 w 1565482"/>
              <a:gd name="connsiteY0" fmla="*/ 0 h 247650"/>
              <a:gd name="connsiteX1" fmla="*/ 15654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  <a:gd name="connsiteX0" fmla="*/ 0 w 1565482"/>
              <a:gd name="connsiteY0" fmla="*/ 0 h 247650"/>
              <a:gd name="connsiteX1" fmla="*/ 12987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482" h="247650">
                <a:moveTo>
                  <a:pt x="0" y="0"/>
                </a:moveTo>
                <a:lnTo>
                  <a:pt x="1298782" y="0"/>
                </a:lnTo>
                <a:lnTo>
                  <a:pt x="1565482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9" name="矩形 2">
            <a:extLst>
              <a:ext uri="{FF2B5EF4-FFF2-40B4-BE49-F238E27FC236}">
                <a16:creationId xmlns:a16="http://schemas.microsoft.com/office/drawing/2014/main" id="{7F701ED3-F59B-D57C-34C3-8EDECA98611A}"/>
              </a:ext>
            </a:extLst>
          </p:cNvPr>
          <p:cNvSpPr/>
          <p:nvPr/>
        </p:nvSpPr>
        <p:spPr>
          <a:xfrm>
            <a:off x="2004580" y="1669577"/>
            <a:ext cx="1228507" cy="431777"/>
          </a:xfrm>
          <a:custGeom>
            <a:avLst/>
            <a:gdLst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323133 w 1323133"/>
              <a:gd name="connsiteY2" fmla="*/ 1198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085008 w 1323133"/>
              <a:gd name="connsiteY2" fmla="*/ 817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47625 w 1370758"/>
              <a:gd name="connsiteY0" fmla="*/ 0 h 827194"/>
              <a:gd name="connsiteX1" fmla="*/ 1370758 w 1370758"/>
              <a:gd name="connsiteY1" fmla="*/ 0 h 827194"/>
              <a:gd name="connsiteX2" fmla="*/ 1132633 w 1370758"/>
              <a:gd name="connsiteY2" fmla="*/ 817669 h 827194"/>
              <a:gd name="connsiteX3" fmla="*/ 0 w 1370758"/>
              <a:gd name="connsiteY3" fmla="*/ 827194 h 827194"/>
              <a:gd name="connsiteX4" fmla="*/ 47625 w 1370758"/>
              <a:gd name="connsiteY4" fmla="*/ 0 h 827194"/>
              <a:gd name="connsiteX0" fmla="*/ 47625 w 1370758"/>
              <a:gd name="connsiteY0" fmla="*/ 0 h 836719"/>
              <a:gd name="connsiteX1" fmla="*/ 1370758 w 1370758"/>
              <a:gd name="connsiteY1" fmla="*/ 0 h 836719"/>
              <a:gd name="connsiteX2" fmla="*/ 875458 w 1370758"/>
              <a:gd name="connsiteY2" fmla="*/ 836719 h 836719"/>
              <a:gd name="connsiteX3" fmla="*/ 0 w 1370758"/>
              <a:gd name="connsiteY3" fmla="*/ 827194 h 836719"/>
              <a:gd name="connsiteX4" fmla="*/ 47625 w 1370758"/>
              <a:gd name="connsiteY4" fmla="*/ 0 h 83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0758" h="836719">
                <a:moveTo>
                  <a:pt x="47625" y="0"/>
                </a:moveTo>
                <a:lnTo>
                  <a:pt x="1370758" y="0"/>
                </a:lnTo>
                <a:lnTo>
                  <a:pt x="875458" y="836719"/>
                </a:lnTo>
                <a:lnTo>
                  <a:pt x="0" y="827194"/>
                </a:lnTo>
                <a:lnTo>
                  <a:pt x="47625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436185-8BFA-6646-B495-E64134BF91C2}"/>
              </a:ext>
            </a:extLst>
          </p:cNvPr>
          <p:cNvSpPr txBox="1"/>
          <p:nvPr/>
        </p:nvSpPr>
        <p:spPr>
          <a:xfrm>
            <a:off x="2135537" y="1697773"/>
            <a:ext cx="711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需求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334D2C-7336-B808-F1D2-B902A2963E6F}"/>
              </a:ext>
            </a:extLst>
          </p:cNvPr>
          <p:cNvSpPr txBox="1"/>
          <p:nvPr/>
        </p:nvSpPr>
        <p:spPr>
          <a:xfrm>
            <a:off x="5287860" y="3222266"/>
            <a:ext cx="2817629" cy="133812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 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9            8             3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+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5          6 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14         13           8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%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10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6         4     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3             8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反转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8         3            4             6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加密后的结果就是：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8346</a:t>
            </a:r>
            <a:endParaRPr lang="zh-CN" altLang="en-US" sz="11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A80768DA-8F90-DA86-835A-D139FE015C7C}"/>
              </a:ext>
            </a:extLst>
          </p:cNvPr>
          <p:cNvSpPr txBox="1">
            <a:spLocks/>
          </p:cNvSpPr>
          <p:nvPr/>
        </p:nvSpPr>
        <p:spPr>
          <a:xfrm>
            <a:off x="1829690" y="4019722"/>
            <a:ext cx="9669198" cy="215943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分析：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>
                <a:latin typeface="Consolas" panose="020B0609020204030204" pitchFamily="49" charset="0"/>
              </a:rPr>
              <a:t> 方法是否需要接收数据进行处理？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>
                <a:latin typeface="Consolas" panose="020B0609020204030204" pitchFamily="49" charset="0"/>
              </a:rPr>
              <a:t> 方法是否需要返回数据？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3. </a:t>
            </a:r>
            <a:r>
              <a:rPr lang="zh-CN" altLang="en-US" dirty="0">
                <a:latin typeface="Consolas" panose="020B0609020204030204" pitchFamily="49" charset="0"/>
              </a:rPr>
              <a:t>方法内部的业务：将四位数字密码拆分成一个一个的数字，存入到数组中去，遍历数组中的每个数字，按照题目需求进行加密！最后，再把加密后的数字拼接起来返回即可</a:t>
            </a:r>
            <a:r>
              <a:rPr lang="en-US" altLang="zh-CN" dirty="0"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A6E326-CD0B-0F30-50BB-6CE16E3CD67E}"/>
              </a:ext>
            </a:extLst>
          </p:cNvPr>
          <p:cNvSpPr txBox="1"/>
          <p:nvPr/>
        </p:nvSpPr>
        <p:spPr>
          <a:xfrm>
            <a:off x="5287859" y="4748129"/>
            <a:ext cx="39595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需要接收四位数字密码，进行加密处理。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9D44E6-E355-33F8-3187-0C58995F16A8}"/>
              </a:ext>
            </a:extLst>
          </p:cNvPr>
          <p:cNvSpPr txBox="1"/>
          <p:nvPr/>
        </p:nvSpPr>
        <p:spPr>
          <a:xfrm>
            <a:off x="4485517" y="5226397"/>
            <a:ext cx="33088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需要返回加密后的结果。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047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ACAE7D-996F-4497-8B3D-2AB6C3D112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请将加密后的数据解密出来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F57303-794C-432F-8A92-D291067AB924}"/>
              </a:ext>
            </a:extLst>
          </p:cNvPr>
          <p:cNvSpPr txBox="1"/>
          <p:nvPr/>
        </p:nvSpPr>
        <p:spPr>
          <a:xfrm>
            <a:off x="2307868" y="1923919"/>
            <a:ext cx="2758213" cy="133812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 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9            8             3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+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5          6 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14         13           8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%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10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6         4     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3             8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反转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8         3            4             6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加密后的结果就是：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8346</a:t>
            </a:r>
            <a:endParaRPr lang="zh-CN" altLang="en-US" sz="11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D2EC581-A5E0-4860-ABC8-9235BADFFFAD}"/>
              </a:ext>
            </a:extLst>
          </p:cNvPr>
          <p:cNvCxnSpPr>
            <a:cxnSpLocks/>
          </p:cNvCxnSpPr>
          <p:nvPr/>
        </p:nvCxnSpPr>
        <p:spPr>
          <a:xfrm>
            <a:off x="4118776" y="3126131"/>
            <a:ext cx="26903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B3DCBC9-4C5B-4AB0-BC8E-44C9E4182E74}"/>
              </a:ext>
            </a:extLst>
          </p:cNvPr>
          <p:cNvSpPr txBox="1"/>
          <p:nvPr/>
        </p:nvSpPr>
        <p:spPr>
          <a:xfrm>
            <a:off x="6809167" y="297275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1983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78E827-45E2-EFDF-4346-A3321280F32C}"/>
              </a:ext>
            </a:extLst>
          </p:cNvPr>
          <p:cNvSpPr txBox="1"/>
          <p:nvPr/>
        </p:nvSpPr>
        <p:spPr>
          <a:xfrm>
            <a:off x="5403193" y="2680112"/>
            <a:ext cx="71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解密</a:t>
            </a:r>
          </a:p>
        </p:txBody>
      </p:sp>
    </p:spTree>
    <p:extLst>
      <p:ext uri="{BB962C8B-B14F-4D97-AF65-F5344CB8AC3E}">
        <p14:creationId xmlns:p14="http://schemas.microsoft.com/office/powerpoint/2010/main" val="325514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EEF97E1-CC2C-93C0-3DEC-3BBC1DFE1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7" y="1960605"/>
            <a:ext cx="3155528" cy="27444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0326178-373C-65B8-1912-97A17377D9FD}"/>
              </a:ext>
            </a:extLst>
          </p:cNvPr>
          <p:cNvSpPr txBox="1"/>
          <p:nvPr/>
        </p:nvSpPr>
        <p:spPr>
          <a:xfrm>
            <a:off x="3589639" y="1960605"/>
            <a:ext cx="7646772" cy="2689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、回顾数组元素的反转、交换是如何完成的？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反转数组，就是对数组中的元素，按照前后位置，依次交换数据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、如果一个方法里要做的事比较多，我们在开发中一般会怎么做？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一般会把多个事拆成多个方法去完成，也就是独立功能独立成一个方法。</a:t>
            </a:r>
          </a:p>
        </p:txBody>
      </p:sp>
    </p:spTree>
    <p:extLst>
      <p:ext uri="{BB962C8B-B14F-4D97-AF65-F5344CB8AC3E}">
        <p14:creationId xmlns:p14="http://schemas.microsoft.com/office/powerpoint/2010/main" val="317881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2C933050-32FC-4413-A6BC-07C3C0B4B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955" y="748939"/>
            <a:ext cx="5786548" cy="50291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案例一：买飞机票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案例二：开发验证码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案例三：评委打分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案例四：数字加密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案例五：数组拷贝</a:t>
            </a:r>
            <a:endParaRPr kumimoji="1"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案例六：抢红包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案例七：找素数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案例八：模拟双色球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拓展案例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16372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3">
            <a:extLst>
              <a:ext uri="{FF2B5EF4-FFF2-40B4-BE49-F238E27FC236}">
                <a16:creationId xmlns:a16="http://schemas.microsoft.com/office/drawing/2014/main" id="{5ED39A9E-9A94-419C-85C8-2E1902FAD4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517190"/>
          </a:xfrm>
        </p:spPr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数组拷贝</a:t>
            </a: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CD0FF6C0-FD38-4DC9-8AE9-20A0BED2CCBB}"/>
              </a:ext>
            </a:extLst>
          </p:cNvPr>
          <p:cNvSpPr txBox="1">
            <a:spLocks/>
          </p:cNvSpPr>
          <p:nvPr/>
        </p:nvSpPr>
        <p:spPr>
          <a:xfrm>
            <a:off x="2252305" y="2842761"/>
            <a:ext cx="8346784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分析：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>
                <a:latin typeface="Consolas" panose="020B0609020204030204" pitchFamily="49" charset="0"/>
              </a:rPr>
              <a:t> 方法是否需要接收数据进行处理？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228600" indent="-2286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>
                <a:latin typeface="Consolas" panose="020B0609020204030204" pitchFamily="49" charset="0"/>
              </a:rPr>
              <a:t> 方法是否需要返回数据？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3. </a:t>
            </a:r>
            <a:r>
              <a:rPr lang="zh-CN" altLang="en-US" dirty="0">
                <a:latin typeface="Consolas" panose="020B0609020204030204" pitchFamily="49" charset="0"/>
              </a:rPr>
              <a:t>方法内部的业务：创建一个长度一样的整型数组做为新数组，并把原数组的元素对应位置赋值给新数组，最终返回新数组即可。</a:t>
            </a: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F7DDDF-9A1D-539F-D536-16047AEFB4F0}"/>
              </a:ext>
            </a:extLst>
          </p:cNvPr>
          <p:cNvSpPr txBox="1"/>
          <p:nvPr/>
        </p:nvSpPr>
        <p:spPr>
          <a:xfrm>
            <a:off x="5728094" y="3784634"/>
            <a:ext cx="54422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需要接收一个整型数组（原数组）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6E2A25-3B70-66B7-A370-EBD8FC3C17B4}"/>
              </a:ext>
            </a:extLst>
          </p:cNvPr>
          <p:cNvSpPr txBox="1"/>
          <p:nvPr/>
        </p:nvSpPr>
        <p:spPr>
          <a:xfrm>
            <a:off x="4882832" y="4394404"/>
            <a:ext cx="40142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需要返回一个新的、一模一样的整型数组。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3A25363-6CE5-0049-1CBC-4007EB4C4F11}"/>
              </a:ext>
            </a:extLst>
          </p:cNvPr>
          <p:cNvGrpSpPr/>
          <p:nvPr/>
        </p:nvGrpSpPr>
        <p:grpSpPr>
          <a:xfrm>
            <a:off x="2252305" y="1862599"/>
            <a:ext cx="9214230" cy="783064"/>
            <a:chOff x="1264428" y="1152525"/>
            <a:chExt cx="6847285" cy="2795588"/>
          </a:xfrm>
        </p:grpSpPr>
        <p:sp>
          <p:nvSpPr>
            <p:cNvPr id="12" name="圆角矩形 7">
              <a:extLst>
                <a:ext uri="{FF2B5EF4-FFF2-40B4-BE49-F238E27FC236}">
                  <a16:creationId xmlns:a16="http://schemas.microsoft.com/office/drawing/2014/main" id="{A96FE2C7-B7D2-5F79-773A-E20593CD9E64}"/>
                </a:ext>
              </a:extLst>
            </p:cNvPr>
            <p:cNvSpPr/>
            <p:nvPr/>
          </p:nvSpPr>
          <p:spPr bwMode="auto">
            <a:xfrm>
              <a:off x="1264428" y="1152525"/>
              <a:ext cx="6847285" cy="2795588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1013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3" name="圆角矩形 8">
              <a:extLst>
                <a:ext uri="{FF2B5EF4-FFF2-40B4-BE49-F238E27FC236}">
                  <a16:creationId xmlns:a16="http://schemas.microsoft.com/office/drawing/2014/main" id="{8FBC9904-A6BC-6AA9-80C9-363E8C69B518}"/>
                </a:ext>
              </a:extLst>
            </p:cNvPr>
            <p:cNvSpPr/>
            <p:nvPr/>
          </p:nvSpPr>
          <p:spPr bwMode="auto">
            <a:xfrm>
              <a:off x="1359251" y="1366036"/>
              <a:ext cx="6657639" cy="2306239"/>
            </a:xfrm>
            <a:prstGeom prst="roundRect">
              <a:avLst>
                <a:gd name="adj" fmla="val 11474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     请把一个整型数组，例如存了数据：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11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22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33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，拷贝成一个一模一样的新数组出来。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4" name="矩形 1">
            <a:extLst>
              <a:ext uri="{FF2B5EF4-FFF2-40B4-BE49-F238E27FC236}">
                <a16:creationId xmlns:a16="http://schemas.microsoft.com/office/drawing/2014/main" id="{FBA5EC82-4571-073E-DE6B-3D7489A40D11}"/>
              </a:ext>
            </a:extLst>
          </p:cNvPr>
          <p:cNvSpPr/>
          <p:nvPr/>
        </p:nvSpPr>
        <p:spPr>
          <a:xfrm>
            <a:off x="2252891" y="1688757"/>
            <a:ext cx="1174112" cy="140749"/>
          </a:xfrm>
          <a:custGeom>
            <a:avLst/>
            <a:gdLst>
              <a:gd name="connsiteX0" fmla="*/ 0 w 1565482"/>
              <a:gd name="connsiteY0" fmla="*/ 0 h 247650"/>
              <a:gd name="connsiteX1" fmla="*/ 15654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  <a:gd name="connsiteX0" fmla="*/ 0 w 1565482"/>
              <a:gd name="connsiteY0" fmla="*/ 0 h 247650"/>
              <a:gd name="connsiteX1" fmla="*/ 12987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482" h="247650">
                <a:moveTo>
                  <a:pt x="0" y="0"/>
                </a:moveTo>
                <a:lnTo>
                  <a:pt x="1298782" y="0"/>
                </a:lnTo>
                <a:lnTo>
                  <a:pt x="1565482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E9AEF688-727F-CD4B-5524-447D328013EC}"/>
              </a:ext>
            </a:extLst>
          </p:cNvPr>
          <p:cNvSpPr/>
          <p:nvPr/>
        </p:nvSpPr>
        <p:spPr>
          <a:xfrm>
            <a:off x="2195450" y="1695901"/>
            <a:ext cx="1028069" cy="510855"/>
          </a:xfrm>
          <a:custGeom>
            <a:avLst/>
            <a:gdLst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323133 w 1323133"/>
              <a:gd name="connsiteY2" fmla="*/ 1198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085008 w 1323133"/>
              <a:gd name="connsiteY2" fmla="*/ 817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47625 w 1370758"/>
              <a:gd name="connsiteY0" fmla="*/ 0 h 827194"/>
              <a:gd name="connsiteX1" fmla="*/ 1370758 w 1370758"/>
              <a:gd name="connsiteY1" fmla="*/ 0 h 827194"/>
              <a:gd name="connsiteX2" fmla="*/ 1132633 w 1370758"/>
              <a:gd name="connsiteY2" fmla="*/ 817669 h 827194"/>
              <a:gd name="connsiteX3" fmla="*/ 0 w 1370758"/>
              <a:gd name="connsiteY3" fmla="*/ 827194 h 827194"/>
              <a:gd name="connsiteX4" fmla="*/ 47625 w 1370758"/>
              <a:gd name="connsiteY4" fmla="*/ 0 h 827194"/>
              <a:gd name="connsiteX0" fmla="*/ 47625 w 1370758"/>
              <a:gd name="connsiteY0" fmla="*/ 0 h 836719"/>
              <a:gd name="connsiteX1" fmla="*/ 1370758 w 1370758"/>
              <a:gd name="connsiteY1" fmla="*/ 0 h 836719"/>
              <a:gd name="connsiteX2" fmla="*/ 875458 w 1370758"/>
              <a:gd name="connsiteY2" fmla="*/ 836719 h 836719"/>
              <a:gd name="connsiteX3" fmla="*/ 0 w 1370758"/>
              <a:gd name="connsiteY3" fmla="*/ 827194 h 836719"/>
              <a:gd name="connsiteX4" fmla="*/ 47625 w 1370758"/>
              <a:gd name="connsiteY4" fmla="*/ 0 h 83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0758" h="836719">
                <a:moveTo>
                  <a:pt x="47625" y="0"/>
                </a:moveTo>
                <a:lnTo>
                  <a:pt x="1370758" y="0"/>
                </a:lnTo>
                <a:lnTo>
                  <a:pt x="875458" y="836719"/>
                </a:lnTo>
                <a:lnTo>
                  <a:pt x="0" y="827194"/>
                </a:lnTo>
                <a:lnTo>
                  <a:pt x="47625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905EEF-C271-2706-6440-409BF12C6BCE}"/>
              </a:ext>
            </a:extLst>
          </p:cNvPr>
          <p:cNvSpPr txBox="1"/>
          <p:nvPr/>
        </p:nvSpPr>
        <p:spPr>
          <a:xfrm>
            <a:off x="2268207" y="174960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需求</a:t>
            </a:r>
          </a:p>
        </p:txBody>
      </p:sp>
    </p:spTree>
    <p:extLst>
      <p:ext uri="{BB962C8B-B14F-4D97-AF65-F5344CB8AC3E}">
        <p14:creationId xmlns:p14="http://schemas.microsoft.com/office/powerpoint/2010/main" val="15593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EEF97E1-CC2C-93C0-3DEC-3BBC1DFE1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7" y="1960605"/>
            <a:ext cx="3155528" cy="27444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0326178-373C-65B8-1912-97A17377D9FD}"/>
              </a:ext>
            </a:extLst>
          </p:cNvPr>
          <p:cNvSpPr txBox="1"/>
          <p:nvPr/>
        </p:nvSpPr>
        <p:spPr>
          <a:xfrm>
            <a:off x="3589639" y="2570205"/>
            <a:ext cx="7646772" cy="1073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、拷贝数组是什么意思？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创建出一个与原数组一模一样的数组出来。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3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8">
            <a:extLst>
              <a:ext uri="{FF2B5EF4-FFF2-40B4-BE49-F238E27FC236}">
                <a16:creationId xmlns:a16="http://schemas.microsoft.com/office/drawing/2014/main" id="{5696E499-92E5-6AD0-AA6B-ED485CDD71D5}"/>
              </a:ext>
            </a:extLst>
          </p:cNvPr>
          <p:cNvSpPr/>
          <p:nvPr/>
        </p:nvSpPr>
        <p:spPr>
          <a:xfrm>
            <a:off x="3903674" y="4512388"/>
            <a:ext cx="4497042" cy="57573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8620" tIns="69990" rIns="69990" bIns="69992" numCol="1" spcCol="1270" anchor="ctr" anchorCtr="0">
            <a:noAutofit/>
          </a:bodyPr>
          <a:lstStyle/>
          <a:p>
            <a:pPr marL="0" lvl="1" defTabSz="1374775">
              <a:lnSpc>
                <a:spcPct val="120000"/>
              </a:lnSpc>
              <a:spcAft>
                <a:spcPct val="15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</a:t>
            </a:r>
          </a:p>
        </p:txBody>
      </p:sp>
      <p:sp>
        <p:nvSpPr>
          <p:cNvPr id="25" name="Freeform 68">
            <a:extLst>
              <a:ext uri="{FF2B5EF4-FFF2-40B4-BE49-F238E27FC236}">
                <a16:creationId xmlns:a16="http://schemas.microsoft.com/office/drawing/2014/main" id="{66116810-F741-00FF-7732-227D90FD70BA}"/>
              </a:ext>
            </a:extLst>
          </p:cNvPr>
          <p:cNvSpPr/>
          <p:nvPr/>
        </p:nvSpPr>
        <p:spPr>
          <a:xfrm>
            <a:off x="3895723" y="5335082"/>
            <a:ext cx="971214" cy="57573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8620" tIns="69990" rIns="69990" bIns="69992" numCol="1" spcCol="1270" anchor="ctr" anchorCtr="0">
            <a:noAutofit/>
          </a:bodyPr>
          <a:lstStyle/>
          <a:p>
            <a:pPr marL="0" lvl="1" defTabSz="1374775">
              <a:lnSpc>
                <a:spcPct val="120000"/>
              </a:lnSpc>
              <a:spcAft>
                <a:spcPct val="15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Freeform 68">
            <a:extLst>
              <a:ext uri="{FF2B5EF4-FFF2-40B4-BE49-F238E27FC236}">
                <a16:creationId xmlns:a16="http://schemas.microsoft.com/office/drawing/2014/main" id="{398F22C9-666A-6682-CBFC-C56D183C7E8E}"/>
              </a:ext>
            </a:extLst>
          </p:cNvPr>
          <p:cNvSpPr/>
          <p:nvPr/>
        </p:nvSpPr>
        <p:spPr>
          <a:xfrm>
            <a:off x="3856337" y="2263931"/>
            <a:ext cx="1645966" cy="57573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8620" tIns="69990" rIns="69990" bIns="69992" numCol="1" spcCol="1270" anchor="ctr" anchorCtr="0">
            <a:noAutofit/>
          </a:bodyPr>
          <a:lstStyle/>
          <a:p>
            <a:pPr marL="0" lvl="1" defTabSz="1374775">
              <a:lnSpc>
                <a:spcPct val="120000"/>
              </a:lnSpc>
              <a:spcAft>
                <a:spcPct val="15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变量、数组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Rounded Rectangle 67">
            <a:extLst>
              <a:ext uri="{FF2B5EF4-FFF2-40B4-BE49-F238E27FC236}">
                <a16:creationId xmlns:a16="http://schemas.microsoft.com/office/drawing/2014/main" id="{22FA072C-EE1E-3E28-8537-CCB406263B1F}"/>
              </a:ext>
            </a:extLst>
          </p:cNvPr>
          <p:cNvSpPr/>
          <p:nvPr/>
        </p:nvSpPr>
        <p:spPr>
          <a:xfrm>
            <a:off x="2940411" y="2249045"/>
            <a:ext cx="971214" cy="6074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lnSpc>
                <a:spcPct val="120000"/>
              </a:lnSpc>
              <a:spcAft>
                <a:spcPct val="35000"/>
              </a:spcAft>
            </a:pPr>
            <a:r>
              <a:rPr lang="en-US" sz="1895" dirty="0">
                <a:ea typeface="inpin heiti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5" name="Freeform 68">
            <a:extLst>
              <a:ext uri="{FF2B5EF4-FFF2-40B4-BE49-F238E27FC236}">
                <a16:creationId xmlns:a16="http://schemas.microsoft.com/office/drawing/2014/main" id="{92A9B318-35BE-47E4-5CB7-C206BA5187A4}"/>
              </a:ext>
            </a:extLst>
          </p:cNvPr>
          <p:cNvSpPr/>
          <p:nvPr/>
        </p:nvSpPr>
        <p:spPr>
          <a:xfrm>
            <a:off x="3876538" y="2968835"/>
            <a:ext cx="3920511" cy="57573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8620" tIns="69990" rIns="69990" bIns="69992" numCol="1" spcCol="1270" anchor="ctr" anchorCtr="0">
            <a:noAutofit/>
          </a:bodyPr>
          <a:lstStyle/>
          <a:p>
            <a:pPr marL="0" lvl="1" defTabSz="1374775">
              <a:lnSpc>
                <a:spcPct val="120000"/>
              </a:lnSpc>
              <a:spcAft>
                <a:spcPct val="15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运算符：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- * 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==  &gt;=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&amp;&amp;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||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Rounded Rectangle 67">
            <a:extLst>
              <a:ext uri="{FF2B5EF4-FFF2-40B4-BE49-F238E27FC236}">
                <a16:creationId xmlns:a16="http://schemas.microsoft.com/office/drawing/2014/main" id="{9E2E823D-FD1B-B5FA-23C5-8B232887D3D4}"/>
              </a:ext>
            </a:extLst>
          </p:cNvPr>
          <p:cNvSpPr/>
          <p:nvPr/>
        </p:nvSpPr>
        <p:spPr>
          <a:xfrm>
            <a:off x="2960613" y="2953949"/>
            <a:ext cx="971214" cy="60745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lnSpc>
                <a:spcPct val="120000"/>
              </a:lnSpc>
              <a:spcAft>
                <a:spcPct val="35000"/>
              </a:spcAft>
            </a:pPr>
            <a:r>
              <a:rPr lang="en-US" sz="1895" dirty="0">
                <a:ea typeface="inpin heiti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47" name="Freeform 68">
            <a:extLst>
              <a:ext uri="{FF2B5EF4-FFF2-40B4-BE49-F238E27FC236}">
                <a16:creationId xmlns:a16="http://schemas.microsoft.com/office/drawing/2014/main" id="{6974BBE4-87F3-A7B7-5FFD-8784BFF5537A}"/>
              </a:ext>
            </a:extLst>
          </p:cNvPr>
          <p:cNvSpPr/>
          <p:nvPr/>
        </p:nvSpPr>
        <p:spPr>
          <a:xfrm>
            <a:off x="3876539" y="3746310"/>
            <a:ext cx="5450341" cy="57573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8620" tIns="69990" rIns="69990" bIns="69992" numCol="1" spcCol="1270" anchor="ctr" anchorCtr="0">
            <a:noAutofit/>
          </a:bodyPr>
          <a:lstStyle/>
          <a:p>
            <a:pPr marL="0" lvl="1" defTabSz="1374775">
              <a:lnSpc>
                <a:spcPct val="120000"/>
              </a:lnSpc>
              <a:spcAft>
                <a:spcPct val="15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程序流程控制：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、死循环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</a:p>
        </p:txBody>
      </p:sp>
      <p:sp>
        <p:nvSpPr>
          <p:cNvPr id="48" name="Rounded Rectangle 67">
            <a:extLst>
              <a:ext uri="{FF2B5EF4-FFF2-40B4-BE49-F238E27FC236}">
                <a16:creationId xmlns:a16="http://schemas.microsoft.com/office/drawing/2014/main" id="{26FCEE9A-0823-77B3-89D3-D55CD35CB5EE}"/>
              </a:ext>
            </a:extLst>
          </p:cNvPr>
          <p:cNvSpPr/>
          <p:nvPr/>
        </p:nvSpPr>
        <p:spPr>
          <a:xfrm>
            <a:off x="2960613" y="3731424"/>
            <a:ext cx="971214" cy="6074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lnSpc>
                <a:spcPct val="120000"/>
              </a:lnSpc>
              <a:spcAft>
                <a:spcPct val="35000"/>
              </a:spcAft>
            </a:pPr>
            <a:r>
              <a:rPr lang="en-US" sz="1895" dirty="0">
                <a:ea typeface="inpin heiti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50" name="Rounded Rectangle 67">
            <a:extLst>
              <a:ext uri="{FF2B5EF4-FFF2-40B4-BE49-F238E27FC236}">
                <a16:creationId xmlns:a16="http://schemas.microsoft.com/office/drawing/2014/main" id="{AD89EEA8-B351-8FBD-2828-2880FCA36008}"/>
              </a:ext>
            </a:extLst>
          </p:cNvPr>
          <p:cNvSpPr/>
          <p:nvPr/>
        </p:nvSpPr>
        <p:spPr>
          <a:xfrm>
            <a:off x="2960127" y="4494227"/>
            <a:ext cx="971214" cy="60745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lnSpc>
                <a:spcPct val="120000"/>
              </a:lnSpc>
              <a:spcAft>
                <a:spcPct val="35000"/>
              </a:spcAft>
            </a:pPr>
            <a:r>
              <a:rPr lang="en-US" sz="1895">
                <a:ea typeface="inpin heiti" charset="-122"/>
                <a:cs typeface="+mn-ea"/>
                <a:sym typeface="Arial" panose="020B0604020202020204" pitchFamily="34" charset="0"/>
              </a:rPr>
              <a:t>04</a:t>
            </a:r>
            <a:endParaRPr lang="en-US" sz="1895" dirty="0">
              <a:ea typeface="inpin heiti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Rounded Rectangle 67">
            <a:extLst>
              <a:ext uri="{FF2B5EF4-FFF2-40B4-BE49-F238E27FC236}">
                <a16:creationId xmlns:a16="http://schemas.microsoft.com/office/drawing/2014/main" id="{AF96BC7F-44D3-8A81-1C6E-02120590B386}"/>
              </a:ext>
            </a:extLst>
          </p:cNvPr>
          <p:cNvSpPr/>
          <p:nvPr/>
        </p:nvSpPr>
        <p:spPr>
          <a:xfrm>
            <a:off x="2983666" y="5314725"/>
            <a:ext cx="971214" cy="6074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lnSpc>
                <a:spcPct val="120000"/>
              </a:lnSpc>
              <a:spcAft>
                <a:spcPct val="35000"/>
              </a:spcAft>
            </a:pPr>
            <a:r>
              <a:rPr lang="en-US" sz="1895" dirty="0">
                <a:ea typeface="inpin heiti" charset="-122"/>
                <a:cs typeface="+mn-ea"/>
                <a:sym typeface="Arial" panose="020B0604020202020204" pitchFamily="34" charset="0"/>
              </a:rPr>
              <a:t>05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FA7CD6B-0007-9F74-5AF3-04158B0EF3B5}"/>
              </a:ext>
            </a:extLst>
          </p:cNvPr>
          <p:cNvGrpSpPr/>
          <p:nvPr/>
        </p:nvGrpSpPr>
        <p:grpSpPr>
          <a:xfrm>
            <a:off x="1596640" y="1185510"/>
            <a:ext cx="8414053" cy="779167"/>
            <a:chOff x="1264428" y="1152525"/>
            <a:chExt cx="6847285" cy="2795588"/>
          </a:xfrm>
        </p:grpSpPr>
        <p:sp>
          <p:nvSpPr>
            <p:cNvPr id="20" name="圆角矩形 7">
              <a:extLst>
                <a:ext uri="{FF2B5EF4-FFF2-40B4-BE49-F238E27FC236}">
                  <a16:creationId xmlns:a16="http://schemas.microsoft.com/office/drawing/2014/main" id="{27F0872B-ABDF-A7D3-9EAA-E22E048085FE}"/>
                </a:ext>
              </a:extLst>
            </p:cNvPr>
            <p:cNvSpPr/>
            <p:nvPr/>
          </p:nvSpPr>
          <p:spPr bwMode="auto">
            <a:xfrm>
              <a:off x="1264428" y="1152525"/>
              <a:ext cx="6847285" cy="2795588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1013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1" name="圆角矩形 8">
              <a:extLst>
                <a:ext uri="{FF2B5EF4-FFF2-40B4-BE49-F238E27FC236}">
                  <a16:creationId xmlns:a16="http://schemas.microsoft.com/office/drawing/2014/main" id="{8714A61F-5A74-8D7F-BB7D-7A82C7F3A5BC}"/>
                </a:ext>
              </a:extLst>
            </p:cNvPr>
            <p:cNvSpPr/>
            <p:nvPr/>
          </p:nvSpPr>
          <p:spPr bwMode="auto">
            <a:xfrm>
              <a:off x="1473978" y="1362076"/>
              <a:ext cx="6428185" cy="2306241"/>
            </a:xfrm>
            <a:prstGeom prst="roundRect">
              <a:avLst>
                <a:gd name="adj" fmla="val 11474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inpin heiti" panose="00000500000000000000" pitchFamily="2" charset="-122"/>
                </a:rPr>
                <a:t>复习前面学过的编程知识，能够利用所学的知识解决问题</a:t>
              </a:r>
              <a:endParaRPr 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22" name="矩形 1">
            <a:extLst>
              <a:ext uri="{FF2B5EF4-FFF2-40B4-BE49-F238E27FC236}">
                <a16:creationId xmlns:a16="http://schemas.microsoft.com/office/drawing/2014/main" id="{4474B855-86B6-F7B9-78D3-9159756370A4}"/>
              </a:ext>
            </a:extLst>
          </p:cNvPr>
          <p:cNvSpPr/>
          <p:nvPr/>
        </p:nvSpPr>
        <p:spPr>
          <a:xfrm>
            <a:off x="1406395" y="1029424"/>
            <a:ext cx="1174112" cy="140749"/>
          </a:xfrm>
          <a:custGeom>
            <a:avLst/>
            <a:gdLst>
              <a:gd name="connsiteX0" fmla="*/ 0 w 1565482"/>
              <a:gd name="connsiteY0" fmla="*/ 0 h 247650"/>
              <a:gd name="connsiteX1" fmla="*/ 15654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  <a:gd name="connsiteX0" fmla="*/ 0 w 1565482"/>
              <a:gd name="connsiteY0" fmla="*/ 0 h 247650"/>
              <a:gd name="connsiteX1" fmla="*/ 12987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482" h="247650">
                <a:moveTo>
                  <a:pt x="0" y="0"/>
                </a:moveTo>
                <a:lnTo>
                  <a:pt x="1298782" y="0"/>
                </a:lnTo>
                <a:lnTo>
                  <a:pt x="1565482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3" name="矩形 2">
            <a:extLst>
              <a:ext uri="{FF2B5EF4-FFF2-40B4-BE49-F238E27FC236}">
                <a16:creationId xmlns:a16="http://schemas.microsoft.com/office/drawing/2014/main" id="{53CBC993-38BE-1C71-5C67-4B96051CF948}"/>
              </a:ext>
            </a:extLst>
          </p:cNvPr>
          <p:cNvSpPr/>
          <p:nvPr/>
        </p:nvSpPr>
        <p:spPr>
          <a:xfrm>
            <a:off x="1348954" y="1036568"/>
            <a:ext cx="1028069" cy="690947"/>
          </a:xfrm>
          <a:custGeom>
            <a:avLst/>
            <a:gdLst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323133 w 1323133"/>
              <a:gd name="connsiteY2" fmla="*/ 1198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085008 w 1323133"/>
              <a:gd name="connsiteY2" fmla="*/ 817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47625 w 1370758"/>
              <a:gd name="connsiteY0" fmla="*/ 0 h 827194"/>
              <a:gd name="connsiteX1" fmla="*/ 1370758 w 1370758"/>
              <a:gd name="connsiteY1" fmla="*/ 0 h 827194"/>
              <a:gd name="connsiteX2" fmla="*/ 1132633 w 1370758"/>
              <a:gd name="connsiteY2" fmla="*/ 817669 h 827194"/>
              <a:gd name="connsiteX3" fmla="*/ 0 w 1370758"/>
              <a:gd name="connsiteY3" fmla="*/ 827194 h 827194"/>
              <a:gd name="connsiteX4" fmla="*/ 47625 w 1370758"/>
              <a:gd name="connsiteY4" fmla="*/ 0 h 827194"/>
              <a:gd name="connsiteX0" fmla="*/ 47625 w 1370758"/>
              <a:gd name="connsiteY0" fmla="*/ 0 h 836719"/>
              <a:gd name="connsiteX1" fmla="*/ 1370758 w 1370758"/>
              <a:gd name="connsiteY1" fmla="*/ 0 h 836719"/>
              <a:gd name="connsiteX2" fmla="*/ 875458 w 1370758"/>
              <a:gd name="connsiteY2" fmla="*/ 836719 h 836719"/>
              <a:gd name="connsiteX3" fmla="*/ 0 w 1370758"/>
              <a:gd name="connsiteY3" fmla="*/ 827194 h 836719"/>
              <a:gd name="connsiteX4" fmla="*/ 47625 w 1370758"/>
              <a:gd name="connsiteY4" fmla="*/ 0 h 83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0758" h="836719">
                <a:moveTo>
                  <a:pt x="47625" y="0"/>
                </a:moveTo>
                <a:lnTo>
                  <a:pt x="1370758" y="0"/>
                </a:lnTo>
                <a:lnTo>
                  <a:pt x="875458" y="836719"/>
                </a:lnTo>
                <a:lnTo>
                  <a:pt x="0" y="827194"/>
                </a:lnTo>
                <a:lnTo>
                  <a:pt x="47625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2BD9A50-912B-D869-9FF7-46AA490F390F}"/>
              </a:ext>
            </a:extLst>
          </p:cNvPr>
          <p:cNvSpPr txBox="1"/>
          <p:nvPr/>
        </p:nvSpPr>
        <p:spPr>
          <a:xfrm>
            <a:off x="1405809" y="1042570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目的</a:t>
            </a:r>
            <a:r>
              <a:rPr lang="en-US" altLang="zh-CN" sz="16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6" name="Rounded Rectangle 67">
            <a:extLst>
              <a:ext uri="{FF2B5EF4-FFF2-40B4-BE49-F238E27FC236}">
                <a16:creationId xmlns:a16="http://schemas.microsoft.com/office/drawing/2014/main" id="{335DA9CE-1FF4-6809-E9CF-FE07DDC00109}"/>
              </a:ext>
            </a:extLst>
          </p:cNvPr>
          <p:cNvSpPr/>
          <p:nvPr/>
        </p:nvSpPr>
        <p:spPr>
          <a:xfrm>
            <a:off x="2960127" y="6021577"/>
            <a:ext cx="971214" cy="60745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lnSpc>
                <a:spcPct val="120000"/>
              </a:lnSpc>
              <a:spcAft>
                <a:spcPct val="35000"/>
              </a:spcAft>
            </a:pPr>
            <a:r>
              <a:rPr lang="en-US" sz="1895" dirty="0">
                <a:ea typeface="inpin heiti" charset="-122"/>
                <a:cs typeface="+mn-ea"/>
                <a:sym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815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5" grpId="0" bldLvl="0" animBg="1"/>
      <p:bldP spid="18" grpId="0" bldLvl="0" animBg="1"/>
      <p:bldP spid="39" grpId="0" animBg="1"/>
      <p:bldP spid="45" grpId="0" bldLvl="0" animBg="1"/>
      <p:bldP spid="46" grpId="0" animBg="1"/>
      <p:bldP spid="47" grpId="0" bldLvl="0" animBg="1"/>
      <p:bldP spid="48" grpId="0" animBg="1"/>
      <p:bldP spid="50" grpId="0" animBg="1"/>
      <p:bldP spid="52" grpId="0" animBg="1"/>
      <p:bldP spid="22" grpId="0" animBg="1"/>
      <p:bldP spid="23" grpId="0" animBg="1"/>
      <p:bldP spid="24" grpId="0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2C933050-32FC-4413-A6BC-07C3C0B4B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955" y="748939"/>
            <a:ext cx="5786548" cy="50291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案例一：买飞机票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案例二：开发验证码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案例三：评委打分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案例四：数字加密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案例五：数组拷贝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案例六：抢红包</a:t>
            </a:r>
            <a:endParaRPr kumimoji="1"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案例七：找素数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案例八：模拟双色球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拓展案例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3190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12326D6-616F-42D6-1617-6308517B2F27}"/>
              </a:ext>
            </a:extLst>
          </p:cNvPr>
          <p:cNvGrpSpPr/>
          <p:nvPr/>
        </p:nvGrpSpPr>
        <p:grpSpPr>
          <a:xfrm>
            <a:off x="885877" y="1812737"/>
            <a:ext cx="11114936" cy="1246005"/>
            <a:chOff x="1264428" y="1152525"/>
            <a:chExt cx="6912251" cy="2795588"/>
          </a:xfrm>
        </p:grpSpPr>
        <p:sp>
          <p:nvSpPr>
            <p:cNvPr id="6" name="圆角矩形 7">
              <a:extLst>
                <a:ext uri="{FF2B5EF4-FFF2-40B4-BE49-F238E27FC236}">
                  <a16:creationId xmlns:a16="http://schemas.microsoft.com/office/drawing/2014/main" id="{BFFFB8D7-9BCD-9FA6-83C2-6596BA671520}"/>
                </a:ext>
              </a:extLst>
            </p:cNvPr>
            <p:cNvSpPr/>
            <p:nvPr/>
          </p:nvSpPr>
          <p:spPr bwMode="auto">
            <a:xfrm>
              <a:off x="1264428" y="1152525"/>
              <a:ext cx="6847285" cy="2795588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1013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inpin heiti" panose="00000500000000000000" pitchFamily="2" charset="-122"/>
              </a:endParaRPr>
            </a:p>
          </p:txBody>
        </p:sp>
        <p:sp>
          <p:nvSpPr>
            <p:cNvPr id="7" name="圆角矩形 8">
              <a:extLst>
                <a:ext uri="{FF2B5EF4-FFF2-40B4-BE49-F238E27FC236}">
                  <a16:creationId xmlns:a16="http://schemas.microsoft.com/office/drawing/2014/main" id="{C3575773-2F55-E7F6-3E4C-6FE243A417E1}"/>
                </a:ext>
              </a:extLst>
            </p:cNvPr>
            <p:cNvSpPr/>
            <p:nvPr/>
          </p:nvSpPr>
          <p:spPr bwMode="auto">
            <a:xfrm>
              <a:off x="1329394" y="1233045"/>
              <a:ext cx="6847285" cy="2562956"/>
            </a:xfrm>
            <a:prstGeom prst="roundRect">
              <a:avLst>
                <a:gd name="adj" fmla="val 11474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一个大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直播时发起了抢红包活动，分别有：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9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666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188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520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99999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五个红包。 请模拟粉丝来抽奖，按照先来先得，随机抽取，抽完即止，注意：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一个红包只能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被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抽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一次，先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抽或后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抽哪一个红包是随机的，示例如下（不一定是下面的顺序）：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ACAE7D-996F-4497-8B3D-2AB6C3D112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2068487" cy="517190"/>
          </a:xfrm>
        </p:spPr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抢红包</a:t>
            </a: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3136A30C-4DEE-10F3-B460-320F600C5293}"/>
              </a:ext>
            </a:extLst>
          </p:cNvPr>
          <p:cNvSpPr/>
          <p:nvPr/>
        </p:nvSpPr>
        <p:spPr>
          <a:xfrm>
            <a:off x="886462" y="1630314"/>
            <a:ext cx="1377597" cy="140749"/>
          </a:xfrm>
          <a:custGeom>
            <a:avLst/>
            <a:gdLst>
              <a:gd name="connsiteX0" fmla="*/ 0 w 1565482"/>
              <a:gd name="connsiteY0" fmla="*/ 0 h 247650"/>
              <a:gd name="connsiteX1" fmla="*/ 15654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  <a:gd name="connsiteX0" fmla="*/ 0 w 1565482"/>
              <a:gd name="connsiteY0" fmla="*/ 0 h 247650"/>
              <a:gd name="connsiteX1" fmla="*/ 12987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482" h="247650">
                <a:moveTo>
                  <a:pt x="0" y="0"/>
                </a:moveTo>
                <a:lnTo>
                  <a:pt x="1298782" y="0"/>
                </a:lnTo>
                <a:lnTo>
                  <a:pt x="1565482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inpin heiti" panose="00000500000000000000" pitchFamily="2" charset="-122"/>
            </a:endParaRPr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DEF0EFC0-40B3-948D-7B2D-1A107A4903E2}"/>
              </a:ext>
            </a:extLst>
          </p:cNvPr>
          <p:cNvSpPr/>
          <p:nvPr/>
        </p:nvSpPr>
        <p:spPr>
          <a:xfrm>
            <a:off x="829022" y="1637458"/>
            <a:ext cx="1206244" cy="404943"/>
          </a:xfrm>
          <a:custGeom>
            <a:avLst/>
            <a:gdLst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323133 w 1323133"/>
              <a:gd name="connsiteY2" fmla="*/ 1198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085008 w 1323133"/>
              <a:gd name="connsiteY2" fmla="*/ 817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47625 w 1370758"/>
              <a:gd name="connsiteY0" fmla="*/ 0 h 827194"/>
              <a:gd name="connsiteX1" fmla="*/ 1370758 w 1370758"/>
              <a:gd name="connsiteY1" fmla="*/ 0 h 827194"/>
              <a:gd name="connsiteX2" fmla="*/ 1132633 w 1370758"/>
              <a:gd name="connsiteY2" fmla="*/ 817669 h 827194"/>
              <a:gd name="connsiteX3" fmla="*/ 0 w 1370758"/>
              <a:gd name="connsiteY3" fmla="*/ 827194 h 827194"/>
              <a:gd name="connsiteX4" fmla="*/ 47625 w 1370758"/>
              <a:gd name="connsiteY4" fmla="*/ 0 h 827194"/>
              <a:gd name="connsiteX0" fmla="*/ 47625 w 1370758"/>
              <a:gd name="connsiteY0" fmla="*/ 0 h 836719"/>
              <a:gd name="connsiteX1" fmla="*/ 1370758 w 1370758"/>
              <a:gd name="connsiteY1" fmla="*/ 0 h 836719"/>
              <a:gd name="connsiteX2" fmla="*/ 875458 w 1370758"/>
              <a:gd name="connsiteY2" fmla="*/ 836719 h 836719"/>
              <a:gd name="connsiteX3" fmla="*/ 0 w 1370758"/>
              <a:gd name="connsiteY3" fmla="*/ 827194 h 836719"/>
              <a:gd name="connsiteX4" fmla="*/ 47625 w 1370758"/>
              <a:gd name="connsiteY4" fmla="*/ 0 h 83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0758" h="836719">
                <a:moveTo>
                  <a:pt x="47625" y="0"/>
                </a:moveTo>
                <a:lnTo>
                  <a:pt x="1370758" y="0"/>
                </a:lnTo>
                <a:lnTo>
                  <a:pt x="875458" y="836719"/>
                </a:lnTo>
                <a:lnTo>
                  <a:pt x="0" y="827194"/>
                </a:lnTo>
                <a:lnTo>
                  <a:pt x="47625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inpin heiti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878356-88D0-72F3-1413-FFC955DAA191}"/>
              </a:ext>
            </a:extLst>
          </p:cNvPr>
          <p:cNvSpPr txBox="1"/>
          <p:nvPr/>
        </p:nvSpPr>
        <p:spPr>
          <a:xfrm>
            <a:off x="885877" y="1643460"/>
            <a:ext cx="698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inpin heiti" panose="00000500000000000000" pitchFamily="2" charset="-122"/>
              </a:rPr>
              <a:t>需求</a:t>
            </a: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A17B1549-B29E-1291-D5A3-67D95A03B1DB}"/>
              </a:ext>
            </a:extLst>
          </p:cNvPr>
          <p:cNvSpPr txBox="1">
            <a:spLocks/>
          </p:cNvSpPr>
          <p:nvPr/>
        </p:nvSpPr>
        <p:spPr>
          <a:xfrm>
            <a:off x="885877" y="3018129"/>
            <a:ext cx="8296223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分析： </a:t>
            </a:r>
            <a:endParaRPr lang="en-US" altLang="zh-CN" sz="1800" b="1" dirty="0"/>
          </a:p>
          <a:p>
            <a:pPr marL="228600" indent="-2286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/>
              <a:t> 方法是否需要接收数据进行处理？</a:t>
            </a:r>
            <a:endParaRPr lang="en-US" altLang="zh-CN" dirty="0"/>
          </a:p>
          <a:p>
            <a:pPr marL="228600" indent="-2286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/>
              <a:t> 方法是否需要返回数据？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 startAt="3"/>
              <a:defRPr/>
            </a:pPr>
            <a:r>
              <a:rPr lang="zh-CN" altLang="en-US" dirty="0"/>
              <a:t>方法内部完成本需求的</a:t>
            </a:r>
            <a:r>
              <a:rPr lang="zh-CN" altLang="en-US" dirty="0">
                <a:solidFill>
                  <a:srgbClr val="C00000"/>
                </a:solidFill>
              </a:rPr>
              <a:t>第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种方案</a:t>
            </a:r>
            <a:r>
              <a:rPr lang="zh-CN" altLang="en-US" dirty="0"/>
              <a:t>：</a:t>
            </a:r>
            <a:r>
              <a:rPr lang="zh-CN" altLang="en-US" sz="1400" b="1" dirty="0"/>
              <a:t>写个</a:t>
            </a:r>
            <a:r>
              <a:rPr lang="en-US" altLang="zh-CN" sz="1400" b="1" dirty="0"/>
              <a:t>for</a:t>
            </a:r>
            <a:r>
              <a:rPr lang="zh-CN" altLang="en-US" sz="1400" b="1" dirty="0"/>
              <a:t>循环控制抽奖</a:t>
            </a:r>
            <a:r>
              <a:rPr lang="en-US" altLang="zh-CN" sz="1400" b="1" dirty="0"/>
              <a:t>5</a:t>
            </a:r>
            <a:r>
              <a:rPr lang="zh-CN" altLang="en-US" sz="1400" b="1" dirty="0"/>
              <a:t>次，每次抽奖，都从数组中随机找出一个金额，如果该金额不是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，则代表抽中，接着用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替换该位置处的金额，然后继续下一个粉丝的抽奖； 如果抽中的金额发现是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，代表该位置处的红包之前被别人抽走了，则从新从数组中随机找出一个金额，继续判断！直至抽中的金额不是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！</a:t>
            </a:r>
            <a:endParaRPr lang="en-US" altLang="zh-CN" sz="1400" b="1" dirty="0"/>
          </a:p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F3FE08-1DCA-9994-AD9A-ABAF730578DC}"/>
              </a:ext>
            </a:extLst>
          </p:cNvPr>
          <p:cNvSpPr txBox="1"/>
          <p:nvPr/>
        </p:nvSpPr>
        <p:spPr>
          <a:xfrm>
            <a:off x="4263937" y="3885902"/>
            <a:ext cx="561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需要接收一个数组，里面是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个金额，表示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个红包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3272E8-1995-359B-C5D6-5E71E9D0B001}"/>
              </a:ext>
            </a:extLst>
          </p:cNvPr>
          <p:cNvSpPr txBox="1"/>
          <p:nvPr/>
        </p:nvSpPr>
        <p:spPr>
          <a:xfrm>
            <a:off x="3434101" y="4379123"/>
            <a:ext cx="8298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不需要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8546B81-FD87-2D4E-FE26-7DFFE5E1E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655" y="3610490"/>
            <a:ext cx="2077011" cy="27255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747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022E-16 L 0.30951 -0.0027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-13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ACAE7D-996F-4497-8B3D-2AB6C3D112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2068487" cy="517190"/>
          </a:xfrm>
        </p:spPr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抢红包</a:t>
            </a: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A17B1549-B29E-1291-D5A3-67D95A03B1DB}"/>
              </a:ext>
            </a:extLst>
          </p:cNvPr>
          <p:cNvSpPr txBox="1">
            <a:spLocks/>
          </p:cNvSpPr>
          <p:nvPr/>
        </p:nvSpPr>
        <p:spPr>
          <a:xfrm>
            <a:off x="885877" y="3228019"/>
            <a:ext cx="8101604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分析： </a:t>
            </a:r>
            <a:endParaRPr lang="en-US" altLang="zh-CN" sz="1800" b="1" dirty="0"/>
          </a:p>
          <a:p>
            <a:pPr marL="228600" indent="-2286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/>
              <a:t> 方法是否需要接收数据进行处理？</a:t>
            </a:r>
            <a:endParaRPr lang="en-US" altLang="zh-CN" dirty="0"/>
          </a:p>
          <a:p>
            <a:pPr marL="228600" indent="-2286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/>
              <a:t> 方法是否需要返回数据？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 startAt="3"/>
              <a:defRPr/>
            </a:pPr>
            <a:r>
              <a:rPr lang="zh-CN" altLang="en-US" dirty="0"/>
              <a:t>方法内部完成本需求的</a:t>
            </a:r>
            <a:r>
              <a:rPr lang="zh-CN" altLang="en-US" dirty="0">
                <a:solidFill>
                  <a:srgbClr val="C00000"/>
                </a:solidFill>
              </a:rPr>
              <a:t>第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种方案</a:t>
            </a:r>
            <a:r>
              <a:rPr lang="zh-CN" altLang="en-US" dirty="0"/>
              <a:t>：</a:t>
            </a:r>
            <a:r>
              <a:rPr lang="zh-CN" altLang="en-US" b="1" dirty="0"/>
              <a:t>先把数组里面的</a:t>
            </a:r>
            <a:r>
              <a:rPr lang="en-US" altLang="zh-CN" b="1" dirty="0"/>
              <a:t>5</a:t>
            </a:r>
            <a:r>
              <a:rPr lang="zh-CN" altLang="en-US" b="1" dirty="0"/>
              <a:t>个金额打乱顺序，打乱后的顺序就认为是中奖顺序；接着，写个</a:t>
            </a:r>
            <a:r>
              <a:rPr lang="en-US" altLang="zh-CN" b="1" dirty="0"/>
              <a:t>for</a:t>
            </a:r>
            <a:r>
              <a:rPr lang="zh-CN" altLang="en-US" b="1" dirty="0"/>
              <a:t>循环，执行</a:t>
            </a:r>
            <a:r>
              <a:rPr lang="en-US" altLang="zh-CN" b="1" dirty="0"/>
              <a:t>5</a:t>
            </a:r>
            <a:r>
              <a:rPr lang="zh-CN" altLang="en-US" b="1" dirty="0"/>
              <a:t>次，每次都提示抽奖；每次抽奖，都依次取出数组中的每个位置处的金额作为中奖金额即可。</a:t>
            </a:r>
            <a:endParaRPr lang="en-US" altLang="zh-CN" sz="12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F3FE08-1DCA-9994-AD9A-ABAF730578DC}"/>
              </a:ext>
            </a:extLst>
          </p:cNvPr>
          <p:cNvSpPr txBox="1"/>
          <p:nvPr/>
        </p:nvSpPr>
        <p:spPr>
          <a:xfrm>
            <a:off x="4263937" y="4091276"/>
            <a:ext cx="561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需要接收一个数组，里面是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个金额，表示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个红包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3272E8-1995-359B-C5D6-5E71E9D0B001}"/>
              </a:ext>
            </a:extLst>
          </p:cNvPr>
          <p:cNvSpPr txBox="1"/>
          <p:nvPr/>
        </p:nvSpPr>
        <p:spPr>
          <a:xfrm>
            <a:off x="3434101" y="4599107"/>
            <a:ext cx="8298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不需要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724E2AE-5A47-B6CE-5610-A63A5C980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988" y="3525004"/>
            <a:ext cx="2077011" cy="27255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B9A85255-8B30-B556-47A1-E8230A41937F}"/>
              </a:ext>
            </a:extLst>
          </p:cNvPr>
          <p:cNvGrpSpPr/>
          <p:nvPr/>
        </p:nvGrpSpPr>
        <p:grpSpPr>
          <a:xfrm>
            <a:off x="885877" y="1812737"/>
            <a:ext cx="11114936" cy="1246005"/>
            <a:chOff x="1264428" y="1152525"/>
            <a:chExt cx="6912251" cy="2795588"/>
          </a:xfrm>
        </p:grpSpPr>
        <p:sp>
          <p:nvSpPr>
            <p:cNvPr id="16" name="圆角矩形 7">
              <a:extLst>
                <a:ext uri="{FF2B5EF4-FFF2-40B4-BE49-F238E27FC236}">
                  <a16:creationId xmlns:a16="http://schemas.microsoft.com/office/drawing/2014/main" id="{35D8249E-78D9-2CBE-83BE-198EA46805C6}"/>
                </a:ext>
              </a:extLst>
            </p:cNvPr>
            <p:cNvSpPr/>
            <p:nvPr/>
          </p:nvSpPr>
          <p:spPr bwMode="auto">
            <a:xfrm>
              <a:off x="1264428" y="1152525"/>
              <a:ext cx="6847285" cy="2795588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1013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inpin heiti" panose="00000500000000000000" pitchFamily="2" charset="-122"/>
              </a:endParaRPr>
            </a:p>
          </p:txBody>
        </p:sp>
        <p:sp>
          <p:nvSpPr>
            <p:cNvPr id="19" name="圆角矩形 8">
              <a:extLst>
                <a:ext uri="{FF2B5EF4-FFF2-40B4-BE49-F238E27FC236}">
                  <a16:creationId xmlns:a16="http://schemas.microsoft.com/office/drawing/2014/main" id="{BDB3B368-184D-0C4F-95CB-AB1D58055BF0}"/>
                </a:ext>
              </a:extLst>
            </p:cNvPr>
            <p:cNvSpPr/>
            <p:nvPr/>
          </p:nvSpPr>
          <p:spPr bwMode="auto">
            <a:xfrm>
              <a:off x="1329394" y="1233045"/>
              <a:ext cx="6847285" cy="2562956"/>
            </a:xfrm>
            <a:prstGeom prst="roundRect">
              <a:avLst>
                <a:gd name="adj" fmla="val 11474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一个大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直播时发起了抢红包活动，分别有：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9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666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188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520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99999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五个红包。 请模拟粉丝来抽奖，按照先来先得，随机抽取，抽完即止，注意：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一个红包只能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被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抽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一次，先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抽或后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抽哪一个红包是随机的，示例如下（不一定是下面的顺序）：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0" name="矩形 1">
            <a:extLst>
              <a:ext uri="{FF2B5EF4-FFF2-40B4-BE49-F238E27FC236}">
                <a16:creationId xmlns:a16="http://schemas.microsoft.com/office/drawing/2014/main" id="{45FB8BFB-8E57-8968-6900-45C24BAEC571}"/>
              </a:ext>
            </a:extLst>
          </p:cNvPr>
          <p:cNvSpPr/>
          <p:nvPr/>
        </p:nvSpPr>
        <p:spPr>
          <a:xfrm>
            <a:off x="886462" y="1630314"/>
            <a:ext cx="1377597" cy="140749"/>
          </a:xfrm>
          <a:custGeom>
            <a:avLst/>
            <a:gdLst>
              <a:gd name="connsiteX0" fmla="*/ 0 w 1565482"/>
              <a:gd name="connsiteY0" fmla="*/ 0 h 247650"/>
              <a:gd name="connsiteX1" fmla="*/ 15654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  <a:gd name="connsiteX0" fmla="*/ 0 w 1565482"/>
              <a:gd name="connsiteY0" fmla="*/ 0 h 247650"/>
              <a:gd name="connsiteX1" fmla="*/ 12987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482" h="247650">
                <a:moveTo>
                  <a:pt x="0" y="0"/>
                </a:moveTo>
                <a:lnTo>
                  <a:pt x="1298782" y="0"/>
                </a:lnTo>
                <a:lnTo>
                  <a:pt x="1565482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inpin heiti" panose="00000500000000000000" pitchFamily="2" charset="-122"/>
            </a:endParaRP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5F94DA78-733C-433F-52B6-7E64519C40F8}"/>
              </a:ext>
            </a:extLst>
          </p:cNvPr>
          <p:cNvSpPr/>
          <p:nvPr/>
        </p:nvSpPr>
        <p:spPr>
          <a:xfrm>
            <a:off x="829022" y="1637458"/>
            <a:ext cx="1206244" cy="404943"/>
          </a:xfrm>
          <a:custGeom>
            <a:avLst/>
            <a:gdLst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323133 w 1323133"/>
              <a:gd name="connsiteY2" fmla="*/ 1198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085008 w 1323133"/>
              <a:gd name="connsiteY2" fmla="*/ 817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47625 w 1370758"/>
              <a:gd name="connsiteY0" fmla="*/ 0 h 827194"/>
              <a:gd name="connsiteX1" fmla="*/ 1370758 w 1370758"/>
              <a:gd name="connsiteY1" fmla="*/ 0 h 827194"/>
              <a:gd name="connsiteX2" fmla="*/ 1132633 w 1370758"/>
              <a:gd name="connsiteY2" fmla="*/ 817669 h 827194"/>
              <a:gd name="connsiteX3" fmla="*/ 0 w 1370758"/>
              <a:gd name="connsiteY3" fmla="*/ 827194 h 827194"/>
              <a:gd name="connsiteX4" fmla="*/ 47625 w 1370758"/>
              <a:gd name="connsiteY4" fmla="*/ 0 h 827194"/>
              <a:gd name="connsiteX0" fmla="*/ 47625 w 1370758"/>
              <a:gd name="connsiteY0" fmla="*/ 0 h 836719"/>
              <a:gd name="connsiteX1" fmla="*/ 1370758 w 1370758"/>
              <a:gd name="connsiteY1" fmla="*/ 0 h 836719"/>
              <a:gd name="connsiteX2" fmla="*/ 875458 w 1370758"/>
              <a:gd name="connsiteY2" fmla="*/ 836719 h 836719"/>
              <a:gd name="connsiteX3" fmla="*/ 0 w 1370758"/>
              <a:gd name="connsiteY3" fmla="*/ 827194 h 836719"/>
              <a:gd name="connsiteX4" fmla="*/ 47625 w 1370758"/>
              <a:gd name="connsiteY4" fmla="*/ 0 h 83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0758" h="836719">
                <a:moveTo>
                  <a:pt x="47625" y="0"/>
                </a:moveTo>
                <a:lnTo>
                  <a:pt x="1370758" y="0"/>
                </a:lnTo>
                <a:lnTo>
                  <a:pt x="875458" y="836719"/>
                </a:lnTo>
                <a:lnTo>
                  <a:pt x="0" y="827194"/>
                </a:lnTo>
                <a:lnTo>
                  <a:pt x="47625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inpin heiti" panose="000005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DD7CC6-FDE8-95CC-E8CB-764B561F7381}"/>
              </a:ext>
            </a:extLst>
          </p:cNvPr>
          <p:cNvSpPr txBox="1"/>
          <p:nvPr/>
        </p:nvSpPr>
        <p:spPr>
          <a:xfrm>
            <a:off x="885877" y="1643460"/>
            <a:ext cx="698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inpin heiti" panose="00000500000000000000" pitchFamily="2" charset="-122"/>
              </a:rPr>
              <a:t>需求</a:t>
            </a:r>
          </a:p>
        </p:txBody>
      </p:sp>
    </p:spTree>
    <p:extLst>
      <p:ext uri="{BB962C8B-B14F-4D97-AF65-F5344CB8AC3E}">
        <p14:creationId xmlns:p14="http://schemas.microsoft.com/office/powerpoint/2010/main" val="22301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98303B8-46EC-DE63-03C2-5C1989CB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" y="2097557"/>
            <a:ext cx="3090545" cy="26628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525FDD-97CC-829A-7529-971B5A58E739}"/>
              </a:ext>
            </a:extLst>
          </p:cNvPr>
          <p:cNvSpPr txBox="1"/>
          <p:nvPr/>
        </p:nvSpPr>
        <p:spPr>
          <a:xfrm>
            <a:off x="3217026" y="1680962"/>
            <a:ext cx="8645628" cy="4224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、抢红包的实现方案有几种，哪种方式可能更好一些？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种：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每次抽奖都从数组中，随机找出一个金额，如果该金额不是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，就输出该金额，然后用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替换该位置处的金额； 如果该位置就是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，则重复上一步操作！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种：打乱奖金的顺序，再依次发给粉丝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遍历数组中的每个位置，每遍历到一个位置，都随机一个索引值出来，让当前位置与该索引位置处的数据进行交换。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>
              <a:lnSpc>
                <a:spcPct val="300000"/>
              </a:lnSpc>
              <a:buFont typeface="Wingdings" panose="05000000000000000000" pitchFamily="2" charset="2"/>
              <a:buChar char="l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0273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2C933050-32FC-4413-A6BC-07C3C0B4B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955" y="748939"/>
            <a:ext cx="5786548" cy="50291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案例一：买飞机票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案例二：开发验证码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案例三：评委打分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案例四：数字加密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案例五：数组拷贝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案例六：抢红包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案例七：找素数</a:t>
            </a:r>
            <a:endParaRPr kumimoji="1"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案例八：模拟双色球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拓展案例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0058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ACAE7D-996F-4497-8B3D-2AB6C3D112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找素数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8B11D6-98E6-4ABB-B4FC-4E9A4D77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73" y="1817948"/>
            <a:ext cx="3689050" cy="11932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8877777-3493-7BD3-6556-1670F1F210BF}"/>
              </a:ext>
            </a:extLst>
          </p:cNvPr>
          <p:cNvSpPr txBox="1"/>
          <p:nvPr/>
        </p:nvSpPr>
        <p:spPr>
          <a:xfrm>
            <a:off x="4635739" y="1761383"/>
            <a:ext cx="6126480" cy="1126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除了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和它本身以外，不能被其他正整数整除，就叫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素数。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就是素数，而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等等不是素数。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F0B47D69-93CE-3AC3-18D0-98E2030B4AA7}"/>
              </a:ext>
            </a:extLst>
          </p:cNvPr>
          <p:cNvSpPr txBox="1">
            <a:spLocks/>
          </p:cNvSpPr>
          <p:nvPr/>
        </p:nvSpPr>
        <p:spPr>
          <a:xfrm>
            <a:off x="885877" y="3338129"/>
            <a:ext cx="11306123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分析： </a:t>
            </a:r>
            <a:endParaRPr lang="en-US" altLang="zh-CN" sz="1800" b="1" dirty="0"/>
          </a:p>
          <a:p>
            <a:pPr marL="228600" indent="-2286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/>
              <a:t> 方法是否需要接收数据进行处理？</a:t>
            </a:r>
            <a:endParaRPr lang="en-US" altLang="zh-CN" dirty="0"/>
          </a:p>
          <a:p>
            <a:pPr marL="228600" indent="-2286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/>
              <a:t> 方法是否需要返回数据？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 startAt="3"/>
              <a:defRPr/>
            </a:pPr>
            <a:r>
              <a:rPr lang="zh-CN" altLang="en-US" dirty="0"/>
              <a:t>方法内部的实现逻辑</a:t>
            </a:r>
            <a:r>
              <a:rPr lang="en-US" altLang="zh-CN" dirty="0"/>
              <a:t>:</a:t>
            </a:r>
            <a:r>
              <a:rPr lang="zh-CN" altLang="en-US" dirty="0"/>
              <a:t> 使用</a:t>
            </a:r>
            <a:r>
              <a:rPr lang="en-US" altLang="zh-CN" dirty="0"/>
              <a:t>for</a:t>
            </a:r>
            <a:r>
              <a:rPr lang="zh-CN" altLang="en-US" dirty="0"/>
              <a:t>循环来产生如</a:t>
            </a:r>
            <a:r>
              <a:rPr lang="en-US" altLang="zh-CN" dirty="0"/>
              <a:t>101</a:t>
            </a:r>
            <a:r>
              <a:rPr lang="zh-CN" altLang="en-US" dirty="0"/>
              <a:t>到</a:t>
            </a:r>
            <a:r>
              <a:rPr lang="en-US" altLang="zh-CN" dirty="0"/>
              <a:t>200</a:t>
            </a:r>
            <a:r>
              <a:rPr lang="zh-CN" altLang="en-US" dirty="0"/>
              <a:t>之间的每个数</a:t>
            </a:r>
            <a:r>
              <a:rPr lang="en-US" altLang="zh-CN" dirty="0"/>
              <a:t>; </a:t>
            </a:r>
            <a:r>
              <a:rPr lang="zh-CN" altLang="en-US" dirty="0"/>
              <a:t>每拿到一个数，判断该数是否是素数；判断规则是：从</a:t>
            </a:r>
            <a:r>
              <a:rPr lang="en-US" altLang="zh-CN" dirty="0"/>
              <a:t>2</a:t>
            </a:r>
            <a:r>
              <a:rPr lang="zh-CN" altLang="en-US" dirty="0"/>
              <a:t>开始遍历到该数的一半的数据，看是否有数据可以整除它，有则不是素数，没有则是素数；根据判定的结果来决定是否输出这个数据（是素数则输出）；最后还需要统计素数的个数并返回。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640474-D318-6E51-420E-063D8E205365}"/>
              </a:ext>
            </a:extLst>
          </p:cNvPr>
          <p:cNvSpPr txBox="1"/>
          <p:nvPr/>
        </p:nvSpPr>
        <p:spPr>
          <a:xfrm>
            <a:off x="4193303" y="4209847"/>
            <a:ext cx="561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需要接收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101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以及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，以便找该区间中的素数。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7BAB1A-C92C-2CCA-3DF8-797B1248DEEF}"/>
              </a:ext>
            </a:extLst>
          </p:cNvPr>
          <p:cNvSpPr txBox="1"/>
          <p:nvPr/>
        </p:nvSpPr>
        <p:spPr>
          <a:xfrm>
            <a:off x="3434100" y="4712320"/>
            <a:ext cx="32131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需要返回找到的素数个数。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31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ACAE7D-996F-4497-8B3D-2AB6C3D112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1614" y="1108195"/>
            <a:ext cx="7671177" cy="4511040"/>
          </a:xfrm>
        </p:spPr>
        <p:txBody>
          <a:bodyPr/>
          <a:lstStyle/>
          <a:p>
            <a:r>
              <a:rPr lang="zh-CN" altLang="en-US" dirty="0"/>
              <a:t>本次案例中是如何确定出该数是素数的，具体如何实现？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定义了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flag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标记位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到该数的一半的数据去判断是否有整除的数据，有则改变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falg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标记位的状态。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最终通过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flag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的状态判断是否是素数。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15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2C933050-32FC-4413-A6BC-07C3C0B4B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7102" y="758381"/>
            <a:ext cx="5786548" cy="50291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案例一：买飞机票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案例二：开发验证码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案例三：评委打分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案例四：数字加密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案例五：数组拷贝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案例六：抢红包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案例七：找素数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案例八：模拟双色球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拓展案例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业务分析、用户投注一组号码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随机生成一组中奖号码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判断中奖情况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168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B267FAE8-0CCB-B781-0E67-0B0318B0D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33" y="2816011"/>
            <a:ext cx="5710238" cy="32612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300FE9-90E4-235F-7640-B77036E5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33" y="2243162"/>
            <a:ext cx="2896508" cy="350819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ED55F0C-EAEF-4E48-B66E-FC963DB63FD7}"/>
              </a:ext>
            </a:extLst>
          </p:cNvPr>
          <p:cNvSpPr txBox="1"/>
          <p:nvPr/>
        </p:nvSpPr>
        <p:spPr>
          <a:xfrm>
            <a:off x="791216" y="2029496"/>
            <a:ext cx="9214230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总体实现步骤分析：</a:t>
            </a: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D3766536-3192-44C5-BF2E-8F74CC1A62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517190"/>
          </a:xfrm>
        </p:spPr>
        <p:txBody>
          <a:bodyPr/>
          <a:lstStyle/>
          <a:p>
            <a:r>
              <a:rPr lang="zh-CN" altLang="en-US" dirty="0"/>
              <a:t>模拟双色球：业务分析、用户投注一组号码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2E8FB8-78D9-B996-A9DC-A1B3ED5E6EDA}"/>
              </a:ext>
            </a:extLst>
          </p:cNvPr>
          <p:cNvSpPr txBox="1"/>
          <p:nvPr/>
        </p:nvSpPr>
        <p:spPr>
          <a:xfrm>
            <a:off x="762328" y="1680835"/>
            <a:ext cx="2018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双色球业务介绍：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74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57735 0.0032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6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D3766536-3192-44C5-BF2E-8F74CC1A62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517190"/>
          </a:xfrm>
        </p:spPr>
        <p:txBody>
          <a:bodyPr/>
          <a:lstStyle/>
          <a:p>
            <a:r>
              <a:rPr lang="zh-CN" altLang="en-US" dirty="0"/>
              <a:t>模拟双色球：用户投注一组号码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D55F0C-EAEF-4E48-B66E-FC963DB63FD7}"/>
              </a:ext>
            </a:extLst>
          </p:cNvPr>
          <p:cNvSpPr txBox="1"/>
          <p:nvPr/>
        </p:nvSpPr>
        <p:spPr>
          <a:xfrm>
            <a:off x="772166" y="1561399"/>
            <a:ext cx="11324584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第一步：用户投注一组号码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ABFF2C-15E3-39E2-F851-BE325790271A}"/>
              </a:ext>
            </a:extLst>
          </p:cNvPr>
          <p:cNvSpPr txBox="1"/>
          <p:nvPr/>
        </p:nvSpPr>
        <p:spPr>
          <a:xfrm>
            <a:off x="772166" y="5495925"/>
            <a:ext cx="9638659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en-US" altLang="zh-CN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r>
              <a:rPr lang="zh-CN" altLang="en-US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个红球号码的范围是</a:t>
            </a:r>
            <a:r>
              <a:rPr lang="en-US" altLang="zh-CN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1-33</a:t>
            </a:r>
            <a:r>
              <a:rPr lang="zh-CN" altLang="en-US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之间，且不能重复；</a:t>
            </a:r>
            <a:r>
              <a:rPr lang="en-US" altLang="zh-CN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个蓝球号码的范围在：</a:t>
            </a:r>
            <a:r>
              <a:rPr lang="en-US" altLang="zh-CN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1-16</a:t>
            </a:r>
            <a:r>
              <a:rPr lang="zh-CN" altLang="en-US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之间。</a:t>
            </a:r>
            <a:endParaRPr lang="en-US" altLang="zh-CN" sz="18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69D7B43-99EA-9973-B79F-1214CC9B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08" y="2234703"/>
            <a:ext cx="5710238" cy="32612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DC6C25-FDCC-A91C-83BF-32BF28B9A4E5}"/>
              </a:ext>
            </a:extLst>
          </p:cNvPr>
          <p:cNvSpPr/>
          <p:nvPr/>
        </p:nvSpPr>
        <p:spPr>
          <a:xfrm>
            <a:off x="1104899" y="3542599"/>
            <a:ext cx="5456675" cy="572849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089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95258A-1966-42F9-BE20-D8A16C974A86}"/>
              </a:ext>
            </a:extLst>
          </p:cNvPr>
          <p:cNvGrpSpPr/>
          <p:nvPr/>
        </p:nvGrpSpPr>
        <p:grpSpPr>
          <a:xfrm>
            <a:off x="621015" y="1214843"/>
            <a:ext cx="8414053" cy="779167"/>
            <a:chOff x="1264428" y="1152525"/>
            <a:chExt cx="6847285" cy="2795588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F75F37CF-26B4-A89E-29D3-98BF5EF6299A}"/>
                </a:ext>
              </a:extLst>
            </p:cNvPr>
            <p:cNvSpPr/>
            <p:nvPr/>
          </p:nvSpPr>
          <p:spPr bwMode="auto">
            <a:xfrm>
              <a:off x="1264428" y="1152525"/>
              <a:ext cx="6847285" cy="2795588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1013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6" name="圆角矩形 8">
              <a:extLst>
                <a:ext uri="{FF2B5EF4-FFF2-40B4-BE49-F238E27FC236}">
                  <a16:creationId xmlns:a16="http://schemas.microsoft.com/office/drawing/2014/main" id="{80C2CE34-F850-E93A-1CAC-2946FE1EED9F}"/>
                </a:ext>
              </a:extLst>
            </p:cNvPr>
            <p:cNvSpPr/>
            <p:nvPr/>
          </p:nvSpPr>
          <p:spPr bwMode="auto">
            <a:xfrm>
              <a:off x="1473978" y="1362076"/>
              <a:ext cx="6428185" cy="2306241"/>
            </a:xfrm>
            <a:prstGeom prst="roundRect">
              <a:avLst>
                <a:gd name="adj" fmla="val 11474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积攒大家的代码量，以训练并提升大家的编程能力、编程思维</a:t>
              </a:r>
              <a:endParaRPr 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D7EF71A9-7B2C-FEA0-1CA7-E7C6919E5EE6}"/>
              </a:ext>
            </a:extLst>
          </p:cNvPr>
          <p:cNvSpPr/>
          <p:nvPr/>
        </p:nvSpPr>
        <p:spPr>
          <a:xfrm>
            <a:off x="430770" y="1058757"/>
            <a:ext cx="1174112" cy="140749"/>
          </a:xfrm>
          <a:custGeom>
            <a:avLst/>
            <a:gdLst>
              <a:gd name="connsiteX0" fmla="*/ 0 w 1565482"/>
              <a:gd name="connsiteY0" fmla="*/ 0 h 247650"/>
              <a:gd name="connsiteX1" fmla="*/ 15654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  <a:gd name="connsiteX0" fmla="*/ 0 w 1565482"/>
              <a:gd name="connsiteY0" fmla="*/ 0 h 247650"/>
              <a:gd name="connsiteX1" fmla="*/ 12987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482" h="247650">
                <a:moveTo>
                  <a:pt x="0" y="0"/>
                </a:moveTo>
                <a:lnTo>
                  <a:pt x="1298782" y="0"/>
                </a:lnTo>
                <a:lnTo>
                  <a:pt x="1565482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F80E4544-54F1-3AAB-EB7A-F32CA50CB266}"/>
              </a:ext>
            </a:extLst>
          </p:cNvPr>
          <p:cNvSpPr/>
          <p:nvPr/>
        </p:nvSpPr>
        <p:spPr>
          <a:xfrm>
            <a:off x="373329" y="1065901"/>
            <a:ext cx="1028069" cy="690947"/>
          </a:xfrm>
          <a:custGeom>
            <a:avLst/>
            <a:gdLst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323133 w 1323133"/>
              <a:gd name="connsiteY2" fmla="*/ 1198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085008 w 1323133"/>
              <a:gd name="connsiteY2" fmla="*/ 817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47625 w 1370758"/>
              <a:gd name="connsiteY0" fmla="*/ 0 h 827194"/>
              <a:gd name="connsiteX1" fmla="*/ 1370758 w 1370758"/>
              <a:gd name="connsiteY1" fmla="*/ 0 h 827194"/>
              <a:gd name="connsiteX2" fmla="*/ 1132633 w 1370758"/>
              <a:gd name="connsiteY2" fmla="*/ 817669 h 827194"/>
              <a:gd name="connsiteX3" fmla="*/ 0 w 1370758"/>
              <a:gd name="connsiteY3" fmla="*/ 827194 h 827194"/>
              <a:gd name="connsiteX4" fmla="*/ 47625 w 1370758"/>
              <a:gd name="connsiteY4" fmla="*/ 0 h 827194"/>
              <a:gd name="connsiteX0" fmla="*/ 47625 w 1370758"/>
              <a:gd name="connsiteY0" fmla="*/ 0 h 836719"/>
              <a:gd name="connsiteX1" fmla="*/ 1370758 w 1370758"/>
              <a:gd name="connsiteY1" fmla="*/ 0 h 836719"/>
              <a:gd name="connsiteX2" fmla="*/ 875458 w 1370758"/>
              <a:gd name="connsiteY2" fmla="*/ 836719 h 836719"/>
              <a:gd name="connsiteX3" fmla="*/ 0 w 1370758"/>
              <a:gd name="connsiteY3" fmla="*/ 827194 h 836719"/>
              <a:gd name="connsiteX4" fmla="*/ 47625 w 1370758"/>
              <a:gd name="connsiteY4" fmla="*/ 0 h 83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0758" h="836719">
                <a:moveTo>
                  <a:pt x="47625" y="0"/>
                </a:moveTo>
                <a:lnTo>
                  <a:pt x="1370758" y="0"/>
                </a:lnTo>
                <a:lnTo>
                  <a:pt x="875458" y="836719"/>
                </a:lnTo>
                <a:lnTo>
                  <a:pt x="0" y="827194"/>
                </a:lnTo>
                <a:lnTo>
                  <a:pt x="47625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DC0B34-45AE-2496-107E-AB9A48B7E1D0}"/>
              </a:ext>
            </a:extLst>
          </p:cNvPr>
          <p:cNvSpPr txBox="1"/>
          <p:nvPr/>
        </p:nvSpPr>
        <p:spPr>
          <a:xfrm>
            <a:off x="430184" y="1071903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目的</a:t>
            </a:r>
            <a:r>
              <a:rPr lang="en-US" altLang="zh-CN" sz="16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5" name="原创设计师QQ598969553      _1">
            <a:extLst>
              <a:ext uri="{FF2B5EF4-FFF2-40B4-BE49-F238E27FC236}">
                <a16:creationId xmlns:a16="http://schemas.microsoft.com/office/drawing/2014/main" id="{4511FFB5-6901-9240-3CCE-4E7D473762EF}"/>
              </a:ext>
            </a:extLst>
          </p:cNvPr>
          <p:cNvSpPr/>
          <p:nvPr/>
        </p:nvSpPr>
        <p:spPr>
          <a:xfrm>
            <a:off x="507397" y="2404054"/>
            <a:ext cx="3023636" cy="3077605"/>
          </a:xfrm>
          <a:prstGeom prst="round2DiagRect">
            <a:avLst/>
          </a:prstGeom>
          <a:solidFill>
            <a:srgbClr val="F7F7F7"/>
          </a:solidFill>
          <a:ln>
            <a:noFill/>
          </a:ln>
          <a:effectLst>
            <a:outerShdw blurRad="1651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13" tIns="40307" rIns="80613" bIns="40307"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9" name="原创设计师QQ598969553      _3">
            <a:extLst>
              <a:ext uri="{FF2B5EF4-FFF2-40B4-BE49-F238E27FC236}">
                <a16:creationId xmlns:a16="http://schemas.microsoft.com/office/drawing/2014/main" id="{3726F511-7437-1474-5CBC-6C2A315A16B5}"/>
              </a:ext>
            </a:extLst>
          </p:cNvPr>
          <p:cNvSpPr>
            <a:spLocks/>
          </p:cNvSpPr>
          <p:nvPr/>
        </p:nvSpPr>
        <p:spPr bwMode="auto">
          <a:xfrm>
            <a:off x="867353" y="2999250"/>
            <a:ext cx="2231732" cy="204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7121" tIns="68561" rIns="137121" bIns="68561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使用所学的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技术解决问题的思维方式和编写代码实现出来的能力。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051256DA-736F-A898-F96C-4655A115850E}"/>
              </a:ext>
            </a:extLst>
          </p:cNvPr>
          <p:cNvSpPr txBox="1">
            <a:spLocks/>
          </p:cNvSpPr>
          <p:nvPr/>
        </p:nvSpPr>
        <p:spPr>
          <a:xfrm>
            <a:off x="1029336" y="2469193"/>
            <a:ext cx="1281733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编程思维</a:t>
            </a:r>
          </a:p>
        </p:txBody>
      </p:sp>
      <p:sp>
        <p:nvSpPr>
          <p:cNvPr id="30" name="原创设计师QQ598969553      _1">
            <a:extLst>
              <a:ext uri="{FF2B5EF4-FFF2-40B4-BE49-F238E27FC236}">
                <a16:creationId xmlns:a16="http://schemas.microsoft.com/office/drawing/2014/main" id="{B29C5415-F10B-9C75-A45C-5D0D6B6A6EAE}"/>
              </a:ext>
            </a:extLst>
          </p:cNvPr>
          <p:cNvSpPr/>
          <p:nvPr/>
        </p:nvSpPr>
        <p:spPr>
          <a:xfrm>
            <a:off x="3925857" y="2404053"/>
            <a:ext cx="4571999" cy="3077605"/>
          </a:xfrm>
          <a:prstGeom prst="round2DiagRect">
            <a:avLst/>
          </a:prstGeom>
          <a:solidFill>
            <a:srgbClr val="F7F7F7"/>
          </a:solidFill>
          <a:ln>
            <a:noFill/>
          </a:ln>
          <a:effectLst>
            <a:outerShdw blurRad="1651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13" tIns="40307" rIns="80613" bIns="40307"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1" name="原创设计师QQ598969553      _3">
            <a:extLst>
              <a:ext uri="{FF2B5EF4-FFF2-40B4-BE49-F238E27FC236}">
                <a16:creationId xmlns:a16="http://schemas.microsoft.com/office/drawing/2014/main" id="{73849D5F-0D96-3E46-C4AC-7B0292DE3E19}"/>
              </a:ext>
            </a:extLst>
          </p:cNvPr>
          <p:cNvSpPr>
            <a:spLocks/>
          </p:cNvSpPr>
          <p:nvPr/>
        </p:nvSpPr>
        <p:spPr bwMode="auto">
          <a:xfrm>
            <a:off x="4237151" y="2999250"/>
            <a:ext cx="4182385" cy="260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7121" tIns="68561" rIns="137121" bIns="6856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、编程思维、编程能力不是一朝一夕形成的，需要大量思考，练习和时间的沉淀。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CC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C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rgbClr val="CC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、具体措施：前期，建议先模仿；后期，自然就能创新了； 勤于练习代码，勤于思考，孰能生巧。</a:t>
            </a:r>
            <a:endParaRPr lang="en-US" altLang="zh-CN" sz="1600" dirty="0">
              <a:solidFill>
                <a:srgbClr val="CC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9C73A10B-F6B2-2422-3579-599A08E131D3}"/>
              </a:ext>
            </a:extLst>
          </p:cNvPr>
          <p:cNvSpPr txBox="1">
            <a:spLocks/>
          </p:cNvSpPr>
          <p:nvPr/>
        </p:nvSpPr>
        <p:spPr>
          <a:xfrm>
            <a:off x="4330762" y="2482060"/>
            <a:ext cx="3762188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提升编程思维和编程能力的建议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6BC5E51C-4BFB-C73F-84D0-7C0BFBB11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87128" y="2332149"/>
            <a:ext cx="2175536" cy="148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1C6C14-BFB9-C024-99FB-5001851C3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24" y="5860591"/>
            <a:ext cx="7802531" cy="5365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03DC74-BCC1-717A-1DF8-99FB13571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830" y="4094347"/>
            <a:ext cx="2843387" cy="189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5" grpId="0" animBg="1"/>
      <p:bldP spid="29" grpId="0"/>
      <p:bldP spid="19" grpId="0"/>
      <p:bldP spid="30" grpId="0" animBg="1"/>
      <p:bldP spid="31" grpId="0"/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>
            <a:extLst>
              <a:ext uri="{FF2B5EF4-FFF2-40B4-BE49-F238E27FC236}">
                <a16:creationId xmlns:a16="http://schemas.microsoft.com/office/drawing/2014/main" id="{0750BDB6-92DF-413C-9734-867F877DF7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27189" y="2166175"/>
            <a:ext cx="7029963" cy="2688439"/>
          </a:xfrm>
        </p:spPr>
        <p:txBody>
          <a:bodyPr/>
          <a:lstStyle/>
          <a:p>
            <a:r>
              <a:rPr lang="zh-CN" altLang="en-US" dirty="0"/>
              <a:t>本次案例中是如何去保证用户投注的</a:t>
            </a:r>
            <a:r>
              <a:rPr lang="en-US" altLang="zh-CN" dirty="0"/>
              <a:t>6</a:t>
            </a:r>
            <a:r>
              <a:rPr lang="zh-CN" altLang="en-US" dirty="0"/>
              <a:t>个红球号码不重复的</a:t>
            </a:r>
            <a:r>
              <a:rPr lang="en-US" altLang="zh-CN" dirty="0"/>
              <a:t>?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每次用户投注一个红球号码后，都去调用一个方法来判断这个号码是否已经选择过，如果选择过，让用户重新选号。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16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2C933050-32FC-4413-A6BC-07C3C0B4B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7102" y="758381"/>
            <a:ext cx="5786548" cy="50291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案例一：买飞机票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案例二：开发验证码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案例三：评委打分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案例四：数字加密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案例五：数组拷贝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案例六：抢红包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案例七：找素数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案例八：模拟双色球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拓展案例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业务分析、用户投注一组号码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随机生成一组中奖号码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判断中奖情况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489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D3766536-3192-44C5-BF2E-8F74CC1A62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517190"/>
          </a:xfrm>
        </p:spPr>
        <p:txBody>
          <a:bodyPr/>
          <a:lstStyle/>
          <a:p>
            <a:r>
              <a:rPr lang="zh-CN" altLang="en-US" dirty="0"/>
              <a:t>模拟双色球：随机一组中奖号码出来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D55F0C-EAEF-4E48-B66E-FC963DB63FD7}"/>
              </a:ext>
            </a:extLst>
          </p:cNvPr>
          <p:cNvSpPr txBox="1"/>
          <p:nvPr/>
        </p:nvSpPr>
        <p:spPr>
          <a:xfrm>
            <a:off x="772166" y="1561399"/>
            <a:ext cx="11324584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第二步：随机一组中奖号码出来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ABFF2C-15E3-39E2-F851-BE325790271A}"/>
              </a:ext>
            </a:extLst>
          </p:cNvPr>
          <p:cNvSpPr txBox="1"/>
          <p:nvPr/>
        </p:nvSpPr>
        <p:spPr>
          <a:xfrm>
            <a:off x="772166" y="5495925"/>
            <a:ext cx="9638659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个红球号码的范围是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1-33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之间，且不能重复；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个蓝球号码的范围在：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1-16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69D7B43-99EA-9973-B79F-1214CC9B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08" y="2234703"/>
            <a:ext cx="5710238" cy="32612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DC6C25-FDCC-A91C-83BF-32BF28B9A4E5}"/>
              </a:ext>
            </a:extLst>
          </p:cNvPr>
          <p:cNvSpPr/>
          <p:nvPr/>
        </p:nvSpPr>
        <p:spPr>
          <a:xfrm>
            <a:off x="1030889" y="4216353"/>
            <a:ext cx="5456675" cy="572849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06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>
            <a:extLst>
              <a:ext uri="{FF2B5EF4-FFF2-40B4-BE49-F238E27FC236}">
                <a16:creationId xmlns:a16="http://schemas.microsoft.com/office/drawing/2014/main" id="{0750BDB6-92DF-413C-9734-867F877DF7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3978" y="1999647"/>
            <a:ext cx="6922963" cy="2688439"/>
          </a:xfrm>
        </p:spPr>
        <p:txBody>
          <a:bodyPr/>
          <a:lstStyle/>
          <a:p>
            <a:r>
              <a:rPr lang="zh-CN" altLang="en-US" dirty="0"/>
              <a:t>本次案例中是如何去保证随机的</a:t>
            </a:r>
            <a:r>
              <a:rPr lang="en-US" altLang="zh-CN" dirty="0"/>
              <a:t>6</a:t>
            </a:r>
            <a:r>
              <a:rPr lang="zh-CN" altLang="en-US" dirty="0"/>
              <a:t>个中奖的红球号码不重复的？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每次随机一个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1-33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之间的红球号码后，都去调用一个方法来判断这个号码是否已经出现过，如果出现过，让用户重新选号。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99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2C933050-32FC-4413-A6BC-07C3C0B4B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5340" y="807808"/>
            <a:ext cx="5786548" cy="50291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案例一：买飞机票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案例二：开发验证码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案例三：评委打分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案例四：数字加密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案例五：数组拷贝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案例六：抢红包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案例七：找素数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案例八：模拟双色球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拓展案例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业务分析、用户投注一组号码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随机生成一组中奖号码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判断中奖情况</a:t>
            </a: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729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D3766536-3192-44C5-BF2E-8F74CC1A62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517190"/>
          </a:xfrm>
        </p:spPr>
        <p:txBody>
          <a:bodyPr/>
          <a:lstStyle/>
          <a:p>
            <a:r>
              <a:rPr lang="zh-CN" altLang="en-US" dirty="0"/>
              <a:t>模拟双色球</a:t>
            </a:r>
            <a:r>
              <a:rPr lang="en-US" altLang="zh-CN" dirty="0"/>
              <a:t>-</a:t>
            </a:r>
            <a:r>
              <a:rPr kumimoji="1" lang="zh-CN" altLang="en-US" sz="2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判断中奖情况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D55F0C-EAEF-4E48-B66E-FC963DB63FD7}"/>
              </a:ext>
            </a:extLst>
          </p:cNvPr>
          <p:cNvSpPr txBox="1"/>
          <p:nvPr/>
        </p:nvSpPr>
        <p:spPr>
          <a:xfrm>
            <a:off x="772166" y="1561399"/>
            <a:ext cx="11324584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第三步：判断用户是否中奖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69D7B43-99EA-9973-B79F-1214CC9B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08" y="2234703"/>
            <a:ext cx="5710238" cy="32612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DC6C25-FDCC-A91C-83BF-32BF28B9A4E5}"/>
              </a:ext>
            </a:extLst>
          </p:cNvPr>
          <p:cNvSpPr/>
          <p:nvPr/>
        </p:nvSpPr>
        <p:spPr>
          <a:xfrm>
            <a:off x="1030889" y="4841439"/>
            <a:ext cx="5456675" cy="572849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350656-B0FE-A790-C16B-B143CEB1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64" y="2234703"/>
            <a:ext cx="3140859" cy="380414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8463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34792 0.004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96" y="20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34089 0.0083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4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9D8F8A71-005C-45B5-8CCD-98324DD32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7872" y="2389580"/>
            <a:ext cx="7066903" cy="2688439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本次案例中是如何去统计用户投注的红球的命中数量的？</a:t>
            </a:r>
            <a:endParaRPr lang="en-US" altLang="zh-CN" dirty="0"/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遍历用户选择的每个红球号码，每遍历一个红球号码时，都去遍历中奖号码数组中的全部红球号码，看当前选的红球号码是否在中奖号码中存在，存在则红球命中数量加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21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2C933050-32FC-4413-A6BC-07C3C0B4B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955" y="748939"/>
            <a:ext cx="5786548" cy="50291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案例一：买飞机票</a:t>
            </a:r>
            <a:endParaRPr kumimoji="1"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案例二：开发验证码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案例三：评委打分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案例四：数字加密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案例五：数组拷贝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案例六：抢红包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案例七：找素数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案例八：模拟双色球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拓展案例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5730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ACAE7D-996F-4497-8B3D-2AB6C3D112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买飞机票</a:t>
            </a:r>
          </a:p>
        </p:txBody>
      </p:sp>
      <p:sp>
        <p:nvSpPr>
          <p:cNvPr id="12" name="文本占位符 4">
            <a:extLst>
              <a:ext uri="{FF2B5EF4-FFF2-40B4-BE49-F238E27FC236}">
                <a16:creationId xmlns:a16="http://schemas.microsoft.com/office/drawing/2014/main" id="{64156A7B-3EE8-41E1-8CB3-68B6C8C5A1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38547" y="3226531"/>
            <a:ext cx="9980458" cy="2715893"/>
          </a:xfrm>
        </p:spPr>
        <p:txBody>
          <a:bodyPr/>
          <a:lstStyle/>
          <a:p>
            <a:pPr>
              <a:lnSpc>
                <a:spcPct val="200000"/>
              </a:lnSpc>
            </a:pP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en-US" b="1" dirty="0"/>
              <a:t>分析：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方法是否需要接收数据？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方法是否需要返回数据？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方法内部：先使用</a:t>
            </a:r>
            <a:r>
              <a:rPr lang="en-US" altLang="zh-CN" dirty="0"/>
              <a:t>if</a:t>
            </a:r>
            <a:r>
              <a:rPr lang="zh-CN" altLang="en-US" dirty="0"/>
              <a:t>判断月份是旺季还是淡季，然后使用</a:t>
            </a:r>
            <a:r>
              <a:rPr lang="en-US" altLang="zh-CN" dirty="0"/>
              <a:t>switch</a:t>
            </a:r>
            <a:r>
              <a:rPr lang="zh-CN" altLang="en-US" dirty="0"/>
              <a:t>分支判断是头等舱还是经济舱</a:t>
            </a:r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12326D6-616F-42D6-1617-6308517B2F27}"/>
              </a:ext>
            </a:extLst>
          </p:cNvPr>
          <p:cNvGrpSpPr/>
          <p:nvPr/>
        </p:nvGrpSpPr>
        <p:grpSpPr>
          <a:xfrm>
            <a:off x="1938547" y="1804688"/>
            <a:ext cx="9384110" cy="1640167"/>
            <a:chOff x="1264428" y="1152525"/>
            <a:chExt cx="6847285" cy="2795588"/>
          </a:xfrm>
        </p:grpSpPr>
        <p:sp>
          <p:nvSpPr>
            <p:cNvPr id="6" name="圆角矩形 7">
              <a:extLst>
                <a:ext uri="{FF2B5EF4-FFF2-40B4-BE49-F238E27FC236}">
                  <a16:creationId xmlns:a16="http://schemas.microsoft.com/office/drawing/2014/main" id="{BFFFB8D7-9BCD-9FA6-83C2-6596BA671520}"/>
                </a:ext>
              </a:extLst>
            </p:cNvPr>
            <p:cNvSpPr/>
            <p:nvPr/>
          </p:nvSpPr>
          <p:spPr bwMode="auto">
            <a:xfrm>
              <a:off x="1264428" y="1152525"/>
              <a:ext cx="6847285" cy="2795588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1013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7" name="圆角矩形 8">
              <a:extLst>
                <a:ext uri="{FF2B5EF4-FFF2-40B4-BE49-F238E27FC236}">
                  <a16:creationId xmlns:a16="http://schemas.microsoft.com/office/drawing/2014/main" id="{C3575773-2F55-E7F6-3E4C-6FE243A417E1}"/>
                </a:ext>
              </a:extLst>
            </p:cNvPr>
            <p:cNvSpPr/>
            <p:nvPr/>
          </p:nvSpPr>
          <p:spPr bwMode="auto">
            <a:xfrm>
              <a:off x="1329394" y="1233045"/>
              <a:ext cx="6730103" cy="2562956"/>
            </a:xfrm>
            <a:prstGeom prst="roundRect">
              <a:avLst>
                <a:gd name="adj" fmla="val 11474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用户购买机票时，机票原价会按照淡季、旺季，头等舱还是经济舱的情况进行相应的优惠，优惠方案如下：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5-10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月为旺季，头等舱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9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折，经济舱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8.5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折；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11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月到来年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4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月为淡季，头等舱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7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折，经济舱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6.5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折，请开发程序计算出用户当前机票的优惠价。</a:t>
              </a:r>
            </a:p>
          </p:txBody>
        </p:sp>
      </p:grpSp>
      <p:sp>
        <p:nvSpPr>
          <p:cNvPr id="8" name="矩形 1">
            <a:extLst>
              <a:ext uri="{FF2B5EF4-FFF2-40B4-BE49-F238E27FC236}">
                <a16:creationId xmlns:a16="http://schemas.microsoft.com/office/drawing/2014/main" id="{3136A30C-4DEE-10F3-B460-320F600C5293}"/>
              </a:ext>
            </a:extLst>
          </p:cNvPr>
          <p:cNvSpPr/>
          <p:nvPr/>
        </p:nvSpPr>
        <p:spPr>
          <a:xfrm>
            <a:off x="1939133" y="1622265"/>
            <a:ext cx="1174112" cy="140749"/>
          </a:xfrm>
          <a:custGeom>
            <a:avLst/>
            <a:gdLst>
              <a:gd name="connsiteX0" fmla="*/ 0 w 1565482"/>
              <a:gd name="connsiteY0" fmla="*/ 0 h 247650"/>
              <a:gd name="connsiteX1" fmla="*/ 15654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  <a:gd name="connsiteX0" fmla="*/ 0 w 1565482"/>
              <a:gd name="connsiteY0" fmla="*/ 0 h 247650"/>
              <a:gd name="connsiteX1" fmla="*/ 12987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482" h="247650">
                <a:moveTo>
                  <a:pt x="0" y="0"/>
                </a:moveTo>
                <a:lnTo>
                  <a:pt x="1298782" y="0"/>
                </a:lnTo>
                <a:lnTo>
                  <a:pt x="1565482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DEF0EFC0-40B3-948D-7B2D-1A107A4903E2}"/>
              </a:ext>
            </a:extLst>
          </p:cNvPr>
          <p:cNvSpPr/>
          <p:nvPr/>
        </p:nvSpPr>
        <p:spPr>
          <a:xfrm>
            <a:off x="1881692" y="1629409"/>
            <a:ext cx="1028069" cy="404943"/>
          </a:xfrm>
          <a:custGeom>
            <a:avLst/>
            <a:gdLst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323133 w 1323133"/>
              <a:gd name="connsiteY2" fmla="*/ 1198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085008 w 1323133"/>
              <a:gd name="connsiteY2" fmla="*/ 817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47625 w 1370758"/>
              <a:gd name="connsiteY0" fmla="*/ 0 h 827194"/>
              <a:gd name="connsiteX1" fmla="*/ 1370758 w 1370758"/>
              <a:gd name="connsiteY1" fmla="*/ 0 h 827194"/>
              <a:gd name="connsiteX2" fmla="*/ 1132633 w 1370758"/>
              <a:gd name="connsiteY2" fmla="*/ 817669 h 827194"/>
              <a:gd name="connsiteX3" fmla="*/ 0 w 1370758"/>
              <a:gd name="connsiteY3" fmla="*/ 827194 h 827194"/>
              <a:gd name="connsiteX4" fmla="*/ 47625 w 1370758"/>
              <a:gd name="connsiteY4" fmla="*/ 0 h 827194"/>
              <a:gd name="connsiteX0" fmla="*/ 47625 w 1370758"/>
              <a:gd name="connsiteY0" fmla="*/ 0 h 836719"/>
              <a:gd name="connsiteX1" fmla="*/ 1370758 w 1370758"/>
              <a:gd name="connsiteY1" fmla="*/ 0 h 836719"/>
              <a:gd name="connsiteX2" fmla="*/ 875458 w 1370758"/>
              <a:gd name="connsiteY2" fmla="*/ 836719 h 836719"/>
              <a:gd name="connsiteX3" fmla="*/ 0 w 1370758"/>
              <a:gd name="connsiteY3" fmla="*/ 827194 h 836719"/>
              <a:gd name="connsiteX4" fmla="*/ 47625 w 1370758"/>
              <a:gd name="connsiteY4" fmla="*/ 0 h 83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0758" h="836719">
                <a:moveTo>
                  <a:pt x="47625" y="0"/>
                </a:moveTo>
                <a:lnTo>
                  <a:pt x="1370758" y="0"/>
                </a:lnTo>
                <a:lnTo>
                  <a:pt x="875458" y="836719"/>
                </a:lnTo>
                <a:lnTo>
                  <a:pt x="0" y="827194"/>
                </a:lnTo>
                <a:lnTo>
                  <a:pt x="47625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878356-88D0-72F3-1413-FFC955DAA191}"/>
              </a:ext>
            </a:extLst>
          </p:cNvPr>
          <p:cNvSpPr txBox="1"/>
          <p:nvPr/>
        </p:nvSpPr>
        <p:spPr>
          <a:xfrm>
            <a:off x="1938547" y="16354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需求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E1BDBA-F1CE-6BF8-27DF-61B0E3102B94}"/>
              </a:ext>
            </a:extLst>
          </p:cNvPr>
          <p:cNvSpPr txBox="1"/>
          <p:nvPr/>
        </p:nvSpPr>
        <p:spPr>
          <a:xfrm>
            <a:off x="4558417" y="4497233"/>
            <a:ext cx="42838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需要接收机票原价、当前月份、舱位类型；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E31668-028A-54CF-DCA7-3B85B9F6F384}"/>
              </a:ext>
            </a:extLst>
          </p:cNvPr>
          <p:cNvSpPr txBox="1"/>
          <p:nvPr/>
        </p:nvSpPr>
        <p:spPr>
          <a:xfrm>
            <a:off x="4558417" y="5024416"/>
            <a:ext cx="30115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需要返回计算出的机票优惠价。</a:t>
            </a:r>
          </a:p>
        </p:txBody>
      </p:sp>
    </p:spTree>
    <p:extLst>
      <p:ext uri="{BB962C8B-B14F-4D97-AF65-F5344CB8AC3E}">
        <p14:creationId xmlns:p14="http://schemas.microsoft.com/office/powerpoint/2010/main" val="292471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5E036CF-0A9C-1ECF-51F7-E8B9F2AC6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" y="2166652"/>
            <a:ext cx="2738653" cy="25246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173B72-A80B-D8AF-3E84-2B5BBDFE10D6}"/>
              </a:ext>
            </a:extLst>
          </p:cNvPr>
          <p:cNvSpPr txBox="1"/>
          <p:nvPr/>
        </p:nvSpPr>
        <p:spPr>
          <a:xfrm>
            <a:off x="3087940" y="1924726"/>
            <a:ext cx="8451788" cy="2612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、遇到需要通过判断数据在哪个区间，来决定执行哪个业务，应该用什么实现？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应该使用</a:t>
            </a: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分支结构实现。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、遇到需要通过判断数据匹配哪个值，来决定执行哪个业务，应该用什么实现？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应该使用</a:t>
            </a: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分支结构实现。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34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2C933050-32FC-4413-A6BC-07C3C0B4B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955" y="748939"/>
            <a:ext cx="5786548" cy="50291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案例一：买飞机票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案例二：开发验证码</a:t>
            </a:r>
            <a:endParaRPr kumimoji="1"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案例三：评委打分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案例四：数字加密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案例五：数组拷贝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案例六：抢红包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案例七：找素数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案例八：模拟双色球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拓展案例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9559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ACAE7D-996F-4497-8B3D-2AB6C3D112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1880040" cy="517190"/>
          </a:xfrm>
        </p:spPr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开发验证码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12326D6-616F-42D6-1617-6308517B2F27}"/>
              </a:ext>
            </a:extLst>
          </p:cNvPr>
          <p:cNvGrpSpPr/>
          <p:nvPr/>
        </p:nvGrpSpPr>
        <p:grpSpPr>
          <a:xfrm>
            <a:off x="4171894" y="1980150"/>
            <a:ext cx="7580357" cy="783064"/>
            <a:chOff x="1264428" y="1152525"/>
            <a:chExt cx="6847285" cy="2795588"/>
          </a:xfrm>
        </p:grpSpPr>
        <p:sp>
          <p:nvSpPr>
            <p:cNvPr id="6" name="圆角矩形 7">
              <a:extLst>
                <a:ext uri="{FF2B5EF4-FFF2-40B4-BE49-F238E27FC236}">
                  <a16:creationId xmlns:a16="http://schemas.microsoft.com/office/drawing/2014/main" id="{BFFFB8D7-9BCD-9FA6-83C2-6596BA671520}"/>
                </a:ext>
              </a:extLst>
            </p:cNvPr>
            <p:cNvSpPr/>
            <p:nvPr/>
          </p:nvSpPr>
          <p:spPr bwMode="auto">
            <a:xfrm>
              <a:off x="1264428" y="1152525"/>
              <a:ext cx="6847285" cy="2795588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1013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7" name="圆角矩形 8">
              <a:extLst>
                <a:ext uri="{FF2B5EF4-FFF2-40B4-BE49-F238E27FC236}">
                  <a16:creationId xmlns:a16="http://schemas.microsoft.com/office/drawing/2014/main" id="{C3575773-2F55-E7F6-3E4C-6FE243A417E1}"/>
                </a:ext>
              </a:extLst>
            </p:cNvPr>
            <p:cNvSpPr/>
            <p:nvPr/>
          </p:nvSpPr>
          <p:spPr bwMode="auto">
            <a:xfrm>
              <a:off x="1377840" y="1362077"/>
              <a:ext cx="6657638" cy="2306239"/>
            </a:xfrm>
            <a:prstGeom prst="roundRect">
              <a:avLst>
                <a:gd name="adj" fmla="val 11474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 开发一个程序，可以生成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指定位数的验证码，每位可以是数字、大小写字母。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8" name="矩形 1">
            <a:extLst>
              <a:ext uri="{FF2B5EF4-FFF2-40B4-BE49-F238E27FC236}">
                <a16:creationId xmlns:a16="http://schemas.microsoft.com/office/drawing/2014/main" id="{3136A30C-4DEE-10F3-B460-320F600C5293}"/>
              </a:ext>
            </a:extLst>
          </p:cNvPr>
          <p:cNvSpPr/>
          <p:nvPr/>
        </p:nvSpPr>
        <p:spPr>
          <a:xfrm>
            <a:off x="4172480" y="1797726"/>
            <a:ext cx="1174112" cy="140749"/>
          </a:xfrm>
          <a:custGeom>
            <a:avLst/>
            <a:gdLst>
              <a:gd name="connsiteX0" fmla="*/ 0 w 1565482"/>
              <a:gd name="connsiteY0" fmla="*/ 0 h 247650"/>
              <a:gd name="connsiteX1" fmla="*/ 15654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  <a:gd name="connsiteX0" fmla="*/ 0 w 1565482"/>
              <a:gd name="connsiteY0" fmla="*/ 0 h 247650"/>
              <a:gd name="connsiteX1" fmla="*/ 12987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482" h="247650">
                <a:moveTo>
                  <a:pt x="0" y="0"/>
                </a:moveTo>
                <a:lnTo>
                  <a:pt x="1298782" y="0"/>
                </a:lnTo>
                <a:lnTo>
                  <a:pt x="1565482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DEF0EFC0-40B3-948D-7B2D-1A107A4903E2}"/>
              </a:ext>
            </a:extLst>
          </p:cNvPr>
          <p:cNvSpPr/>
          <p:nvPr/>
        </p:nvSpPr>
        <p:spPr>
          <a:xfrm>
            <a:off x="4115039" y="1804870"/>
            <a:ext cx="1028069" cy="510855"/>
          </a:xfrm>
          <a:custGeom>
            <a:avLst/>
            <a:gdLst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323133 w 1323133"/>
              <a:gd name="connsiteY2" fmla="*/ 1198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085008 w 1323133"/>
              <a:gd name="connsiteY2" fmla="*/ 817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47625 w 1370758"/>
              <a:gd name="connsiteY0" fmla="*/ 0 h 827194"/>
              <a:gd name="connsiteX1" fmla="*/ 1370758 w 1370758"/>
              <a:gd name="connsiteY1" fmla="*/ 0 h 827194"/>
              <a:gd name="connsiteX2" fmla="*/ 1132633 w 1370758"/>
              <a:gd name="connsiteY2" fmla="*/ 817669 h 827194"/>
              <a:gd name="connsiteX3" fmla="*/ 0 w 1370758"/>
              <a:gd name="connsiteY3" fmla="*/ 827194 h 827194"/>
              <a:gd name="connsiteX4" fmla="*/ 47625 w 1370758"/>
              <a:gd name="connsiteY4" fmla="*/ 0 h 827194"/>
              <a:gd name="connsiteX0" fmla="*/ 47625 w 1370758"/>
              <a:gd name="connsiteY0" fmla="*/ 0 h 836719"/>
              <a:gd name="connsiteX1" fmla="*/ 1370758 w 1370758"/>
              <a:gd name="connsiteY1" fmla="*/ 0 h 836719"/>
              <a:gd name="connsiteX2" fmla="*/ 875458 w 1370758"/>
              <a:gd name="connsiteY2" fmla="*/ 836719 h 836719"/>
              <a:gd name="connsiteX3" fmla="*/ 0 w 1370758"/>
              <a:gd name="connsiteY3" fmla="*/ 827194 h 836719"/>
              <a:gd name="connsiteX4" fmla="*/ 47625 w 1370758"/>
              <a:gd name="connsiteY4" fmla="*/ 0 h 83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0758" h="836719">
                <a:moveTo>
                  <a:pt x="47625" y="0"/>
                </a:moveTo>
                <a:lnTo>
                  <a:pt x="1370758" y="0"/>
                </a:lnTo>
                <a:lnTo>
                  <a:pt x="875458" y="836719"/>
                </a:lnTo>
                <a:lnTo>
                  <a:pt x="0" y="827194"/>
                </a:lnTo>
                <a:lnTo>
                  <a:pt x="47625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878356-88D0-72F3-1413-FFC955DAA191}"/>
              </a:ext>
            </a:extLst>
          </p:cNvPr>
          <p:cNvSpPr txBox="1"/>
          <p:nvPr/>
        </p:nvSpPr>
        <p:spPr>
          <a:xfrm>
            <a:off x="4171894" y="18108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需求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393765-65CF-823E-D4FB-7CBF315D902C}"/>
              </a:ext>
            </a:extLst>
          </p:cNvPr>
          <p:cNvSpPr/>
          <p:nvPr/>
        </p:nvSpPr>
        <p:spPr>
          <a:xfrm>
            <a:off x="4075490" y="2927304"/>
            <a:ext cx="7044542" cy="2697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方法是否需要接收数据？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方法是否需要返回数据？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方法内部的业务：使用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循环依次生成每位随机字符，并使用一个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类的变量把每个字符连接起来，最后返回该变量即可。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DF515D9-8531-EA9C-4003-C114E9D0946D}"/>
              </a:ext>
            </a:extLst>
          </p:cNvPr>
          <p:cNvSpPr txBox="1"/>
          <p:nvPr/>
        </p:nvSpPr>
        <p:spPr>
          <a:xfrm>
            <a:off x="6758582" y="3707088"/>
            <a:ext cx="47254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需要接收一个整数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控制生成验证码的位数。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9DCB6C-B18E-81E4-798D-2F104A0AE736}"/>
              </a:ext>
            </a:extLst>
          </p:cNvPr>
          <p:cNvSpPr txBox="1"/>
          <p:nvPr/>
        </p:nvSpPr>
        <p:spPr>
          <a:xfrm>
            <a:off x="6758582" y="4238803"/>
            <a:ext cx="47254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需要返回生成的验证码。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CAB9033A-307D-A8BF-C628-D7BE99E4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8" y="1797726"/>
            <a:ext cx="3587477" cy="298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86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3ED53F9-D553-1409-B23C-9C0EF19A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45" y="2070304"/>
            <a:ext cx="3064193" cy="2667717"/>
          </a:xfrm>
          <a:prstGeom prst="rect">
            <a:avLst/>
          </a:prstGeom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8E4D46B2-68DE-E1AA-4A42-1A5BFADF00C6}"/>
              </a:ext>
            </a:extLst>
          </p:cNvPr>
          <p:cNvSpPr txBox="1">
            <a:spLocks/>
          </p:cNvSpPr>
          <p:nvPr/>
        </p:nvSpPr>
        <p:spPr>
          <a:xfrm>
            <a:off x="3077155" y="1752252"/>
            <a:ext cx="8828333" cy="4511040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、随机验证码的核心实现逻辑是如何进行的？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循环，循环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随机生成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0|1|2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的数据，依次代表当前要生成的字符是：数字、大写字母、小写字母。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交给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生成对应类型的随机字符。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在循环外定义一个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类型的变量用来连接生成的随机字符。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循环结束后，返回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类型的变量即是生成的随机验证码。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9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22930</TotalTime>
  <Words>2813</Words>
  <Application>Microsoft Office PowerPoint</Application>
  <PresentationFormat>宽屏</PresentationFormat>
  <Paragraphs>237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37</vt:i4>
      </vt:variant>
    </vt:vector>
  </HeadingPairs>
  <TitlesOfParts>
    <vt:vector size="61" baseType="lpstr">
      <vt:lpstr>Alibaba PuHuiTi B</vt:lpstr>
      <vt:lpstr>Alibaba PuHuiTi M</vt:lpstr>
      <vt:lpstr>Alibaba PuHuiTi Medium</vt:lpstr>
      <vt:lpstr>Alibaba PuHuiTi R</vt:lpstr>
      <vt:lpstr>inpin heiti</vt:lpstr>
      <vt:lpstr>阿里巴巴普惠体</vt:lpstr>
      <vt:lpstr>阿里巴巴普惠体 Medium</vt:lpstr>
      <vt:lpstr>等线</vt:lpstr>
      <vt:lpstr>黑体</vt:lpstr>
      <vt:lpstr>STKaiti</vt:lpstr>
      <vt:lpstr>STKaiti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专题课-编程案例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3290</cp:revision>
  <dcterms:created xsi:type="dcterms:W3CDTF">2020-03-31T02:23:27Z</dcterms:created>
  <dcterms:modified xsi:type="dcterms:W3CDTF">2022-07-31T13:42:19Z</dcterms:modified>
</cp:coreProperties>
</file>