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14"/>
  </p:notesMasterIdLst>
  <p:sldIdLst>
    <p:sldId id="256" r:id="rId2"/>
    <p:sldId id="257" r:id="rId3"/>
    <p:sldId id="258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</p:sldIdLst>
  <p:sldSz cx="9144000" cy="5143500" type="screen16x9"/>
  <p:notesSz cx="6858000" cy="9144000"/>
  <p:embeddedFontLst>
    <p:embeddedFont>
      <p:font typeface="Crimson Text" pitchFamily="2" charset="0"/>
      <p:regular r:id="rId15"/>
      <p:bold r:id="rId16"/>
      <p:italic r:id="rId17"/>
      <p:boldItalic r:id="rId18"/>
    </p:embeddedFon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itchFamily="2" charset="0"/>
      <p:regular r:id="rId23"/>
      <p:bold r:id="rId24"/>
      <p:italic r:id="rId25"/>
      <p:boldItalic r:id="rId26"/>
    </p:embeddedFont>
    <p:embeddedFont>
      <p:font typeface="Vidaloka" panose="02000504000000020004" pitchFamily="2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25CDF5-52CC-4786-96D1-21A144E28FD1}">
  <a:tblStyle styleId="{8A25CDF5-52CC-4786-96D1-21A144E28FD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/>
    <p:restoredTop sz="94597"/>
  </p:normalViewPr>
  <p:slideViewPr>
    <p:cSldViewPr snapToGrid="0">
      <p:cViewPr>
        <p:scale>
          <a:sx n="77" d="100"/>
          <a:sy n="77" d="100"/>
        </p:scale>
        <p:origin x="7072" y="3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5C8231B9-83EA-ACEA-D8EA-09F9451F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DFA03B56-A9C8-E931-E020-CEE84A6F03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F50B6785-99B3-87E2-96AC-DF51353BE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758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D26C3E47-7819-F39A-76EF-06C440531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861CA45D-2ADC-D8DF-3598-93D4DE038E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46237E50-40A5-BE7F-A67F-34D6B059FD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3853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>
          <a:extLst>
            <a:ext uri="{FF2B5EF4-FFF2-40B4-BE49-F238E27FC236}">
              <a16:creationId xmlns:a16="http://schemas.microsoft.com/office/drawing/2014/main" id="{902B4F20-5FBC-7F06-23E4-FBEC1E9BD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:notes">
            <a:extLst>
              <a:ext uri="{FF2B5EF4-FFF2-40B4-BE49-F238E27FC236}">
                <a16:creationId xmlns:a16="http://schemas.microsoft.com/office/drawing/2014/main" id="{F1087C39-F054-2529-B6B3-C70AB7AFFB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p:notes">
            <a:extLst>
              <a:ext uri="{FF2B5EF4-FFF2-40B4-BE49-F238E27FC236}">
                <a16:creationId xmlns:a16="http://schemas.microsoft.com/office/drawing/2014/main" id="{05469B49-E1EC-2DF0-23D8-159CE5A64A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652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6D052074-17DA-8729-9BCE-A4B6A23FE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B058D438-E7A5-781A-C0AC-5401F5ACC1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07FA6164-C89E-EC0F-72D2-59B4876B6C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427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>
          <a:extLst>
            <a:ext uri="{FF2B5EF4-FFF2-40B4-BE49-F238E27FC236}">
              <a16:creationId xmlns:a16="http://schemas.microsoft.com/office/drawing/2014/main" id="{5E0519F9-01CF-C037-9966-54448ACE8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c7554a049_0_358:notes">
            <a:extLst>
              <a:ext uri="{FF2B5EF4-FFF2-40B4-BE49-F238E27FC236}">
                <a16:creationId xmlns:a16="http://schemas.microsoft.com/office/drawing/2014/main" id="{0686CF7E-A091-56D6-82EF-CDA7B5F893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cc7554a049_0_358:notes">
            <a:extLst>
              <a:ext uri="{FF2B5EF4-FFF2-40B4-BE49-F238E27FC236}">
                <a16:creationId xmlns:a16="http://schemas.microsoft.com/office/drawing/2014/main" id="{F0631D01-6740-6205-ADDE-2E4FF0537E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61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2DD2DB48-7DF2-9ABE-D3B9-6AB0D7926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D2413921-F0FD-A925-5BF6-63BA6725C7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BB4721C0-8CF5-DF9F-7F3B-D8849956CC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863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DDDBC0C7-8495-906A-8EB8-057EB51C1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96C0F2C7-9D7F-1B1D-D32A-A908BF8A2F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537563EC-C48B-EF00-0F8A-6A1D3A5C0E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676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58CA6BDD-DADD-3840-DB86-38E60DDB6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E7FE31DF-0BE3-F093-750F-E7AF20A08E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D1379A00-A6EC-83BF-D9B2-3B65D11127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58296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B5685F5C-1932-6A47-85B1-DEA6F3C4A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05aad17dc0_0_89:notes">
            <a:extLst>
              <a:ext uri="{FF2B5EF4-FFF2-40B4-BE49-F238E27FC236}">
                <a16:creationId xmlns:a16="http://schemas.microsoft.com/office/drawing/2014/main" id="{E0197971-2864-B2D2-A4AC-F6072E514A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05aad17dc0_0_89:notes">
            <a:extLst>
              <a:ext uri="{FF2B5EF4-FFF2-40B4-BE49-F238E27FC236}">
                <a16:creationId xmlns:a16="http://schemas.microsoft.com/office/drawing/2014/main" id="{3CAFF28D-37EE-C8A0-156E-89BAC3317A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497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903925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20" name="Google Shape;120;p16"/>
          <p:cNvSpPr txBox="1">
            <a:spLocks noGrp="1"/>
          </p:cNvSpPr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62" r:id="rId5"/>
    <p:sldLayoutId id="2147483696" r:id="rId6"/>
    <p:sldLayoutId id="2147483697" r:id="rId7"/>
    <p:sldLayoutId id="2147483698" r:id="rId8"/>
    <p:sldLayoutId id="214748369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ctrTitle"/>
          </p:nvPr>
        </p:nvSpPr>
        <p:spPr>
          <a:xfrm>
            <a:off x="1039950" y="16902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dirty="0">
                <a:latin typeface="PT Mono" panose="02060509020205020204" pitchFamily="49" charset="0"/>
              </a:rPr>
              <a:t>Bluetooth мессенджер BluetoothChat</a:t>
            </a:r>
            <a:endParaRPr sz="4000" dirty="0"/>
          </a:p>
        </p:txBody>
      </p:sp>
      <p:sp>
        <p:nvSpPr>
          <p:cNvPr id="483" name="Google Shape;483;p59"/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ru-RU" dirty="0">
                <a:latin typeface="PT Mono" panose="02060509020205020204" pitchFamily="49" charset="0"/>
              </a:rPr>
              <a:t>Выполнил</a:t>
            </a:r>
            <a:r>
              <a:rPr lang="en-US" dirty="0">
                <a:latin typeface="PT Mono" panose="02060509020205020204" pitchFamily="49" charset="0"/>
              </a:rPr>
              <a:t>: </a:t>
            </a:r>
            <a:r>
              <a:rPr lang="ru-RU" dirty="0">
                <a:latin typeface="PT Mono" panose="02060509020205020204" pitchFamily="49" charset="0"/>
              </a:rPr>
              <a:t>Шульга Никита, обучающийся 3 курса, 6 группа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288E950-8A72-D50D-E152-9E92CB7BB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AE4A9B75-2500-3B33-0A73-57DAD5D7D3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903" y="460448"/>
            <a:ext cx="5925342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PT Mono" panose="02060509020205020204" pitchFamily="49" charset="0"/>
              </a:rPr>
              <a:t>Навигация и архитектура</a:t>
            </a:r>
          </a:p>
        </p:txBody>
      </p:sp>
      <p:sp>
        <p:nvSpPr>
          <p:cNvPr id="541" name="Google Shape;541;p64">
            <a:extLst>
              <a:ext uri="{FF2B5EF4-FFF2-40B4-BE49-F238E27FC236}">
                <a16:creationId xmlns:a16="http://schemas.microsoft.com/office/drawing/2014/main" id="{A802871A-FD95-A733-9B84-55461AB9326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0516" y="1312491"/>
            <a:ext cx="5925343" cy="3614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Навигация реализована через состояние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основной экран — </a:t>
            </a:r>
            <a:r>
              <a:rPr lang="en" sz="1600" dirty="0" err="1">
                <a:latin typeface="PT Mono" panose="02060509020205020204" pitchFamily="49" charset="0"/>
              </a:rPr>
              <a:t>MainActivity</a:t>
            </a:r>
            <a:r>
              <a:rPr lang="en" sz="1600" dirty="0">
                <a:latin typeface="PT Mono" panose="02060509020205020204" pitchFamily="49" charset="0"/>
              </a:rPr>
              <a:t>, </a:t>
            </a:r>
            <a:r>
              <a:rPr lang="ru-RU" sz="1600" dirty="0">
                <a:latin typeface="PT Mono" panose="02060509020205020204" pitchFamily="49" charset="0"/>
              </a:rPr>
              <a:t>где происходит переключение между экранами (авторизация, выбор устройства, чат)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вся логика работы с </a:t>
            </a:r>
            <a:r>
              <a:rPr lang="en" sz="1600" dirty="0">
                <a:latin typeface="PT Mono" panose="02060509020205020204" pitchFamily="49" charset="0"/>
              </a:rPr>
              <a:t>Bluetooth </a:t>
            </a:r>
            <a:r>
              <a:rPr lang="ru-RU" sz="1600" dirty="0">
                <a:latin typeface="PT Mono" panose="02060509020205020204" pitchFamily="49" charset="0"/>
              </a:rPr>
              <a:t>и сообщениями инкапсулирована в </a:t>
            </a:r>
            <a:r>
              <a:rPr lang="en" sz="1600" dirty="0" err="1">
                <a:latin typeface="PT Mono" panose="02060509020205020204" pitchFamily="49" charset="0"/>
              </a:rPr>
              <a:t>ViewModel</a:t>
            </a:r>
            <a:r>
              <a:rPr lang="en" sz="1600" dirty="0">
                <a:latin typeface="PT Mono" panose="02060509020205020204" pitchFamily="49" charset="0"/>
              </a:rPr>
              <a:t> </a:t>
            </a:r>
            <a:r>
              <a:rPr lang="ru-RU" sz="1600" dirty="0">
                <a:latin typeface="PT Mono" panose="02060509020205020204" pitchFamily="49" charset="0"/>
              </a:rPr>
              <a:t>и </a:t>
            </a:r>
            <a:r>
              <a:rPr lang="en" sz="1600" dirty="0" err="1">
                <a:latin typeface="PT Mono" panose="02060509020205020204" pitchFamily="49" charset="0"/>
              </a:rPr>
              <a:t>BluetoothController</a:t>
            </a:r>
            <a:r>
              <a:rPr lang="en" sz="1600" dirty="0">
                <a:latin typeface="PT Mono" panose="02060509020205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64833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E93A33A0-5487-A4AC-5338-631FDD801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97EC4166-9A3C-4F18-F725-9889F43B90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903" y="460448"/>
            <a:ext cx="5925342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PT Mono" panose="02060509020205020204" pitchFamily="49" charset="0"/>
              </a:rPr>
              <a:t>Дальнейшее развитие</a:t>
            </a:r>
          </a:p>
        </p:txBody>
      </p:sp>
      <p:sp>
        <p:nvSpPr>
          <p:cNvPr id="541" name="Google Shape;541;p64">
            <a:extLst>
              <a:ext uri="{FF2B5EF4-FFF2-40B4-BE49-F238E27FC236}">
                <a16:creationId xmlns:a16="http://schemas.microsoft.com/office/drawing/2014/main" id="{109AA47B-35B6-25AC-CD1C-CC2B1067326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17265" y="1245990"/>
            <a:ext cx="5925343" cy="3614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Добавить групповые чаты через </a:t>
            </a:r>
            <a:r>
              <a:rPr lang="en" sz="1600" dirty="0">
                <a:latin typeface="PT Mono" panose="02060509020205020204" pitchFamily="49" charset="0"/>
              </a:rPr>
              <a:t>Bluetooth;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Реализовать передачу файлов и изображений между устройствами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Интегрировать </a:t>
            </a:r>
            <a:r>
              <a:rPr lang="en" sz="1600" dirty="0">
                <a:latin typeface="PT Mono" panose="02060509020205020204" pitchFamily="49" charset="0"/>
              </a:rPr>
              <a:t>push-</a:t>
            </a:r>
            <a:r>
              <a:rPr lang="ru-RU" sz="1600" dirty="0">
                <a:latin typeface="PT Mono" panose="02060509020205020204" pitchFamily="49" charset="0"/>
              </a:rPr>
              <a:t>уведомления при использовании </a:t>
            </a:r>
            <a:r>
              <a:rPr lang="en" sz="1600" dirty="0">
                <a:latin typeface="PT Mono" panose="02060509020205020204" pitchFamily="49" charset="0"/>
              </a:rPr>
              <a:t>backend;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Добавить возможность анонимного чата без регистрации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16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>
          <a:extLst>
            <a:ext uri="{FF2B5EF4-FFF2-40B4-BE49-F238E27FC236}">
              <a16:creationId xmlns:a16="http://schemas.microsoft.com/office/drawing/2014/main" id="{3691E32E-0C3D-D41D-18B9-44CE16C7B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>
            <a:extLst>
              <a:ext uri="{FF2B5EF4-FFF2-40B4-BE49-F238E27FC236}">
                <a16:creationId xmlns:a16="http://schemas.microsoft.com/office/drawing/2014/main" id="{38B89671-7B66-2FD3-888D-792DB0BA35C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39950" y="16902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4000" dirty="0">
                <a:latin typeface="PT Mono" panose="02060509020205020204" pitchFamily="49" charset="0"/>
              </a:rPr>
              <a:t>Bluetooth мессенджер BluetoothChat</a:t>
            </a:r>
            <a:endParaRPr sz="4000" dirty="0"/>
          </a:p>
        </p:txBody>
      </p:sp>
      <p:sp>
        <p:nvSpPr>
          <p:cNvPr id="483" name="Google Shape;483;p59">
            <a:extLst>
              <a:ext uri="{FF2B5EF4-FFF2-40B4-BE49-F238E27FC236}">
                <a16:creationId xmlns:a16="http://schemas.microsoft.com/office/drawing/2014/main" id="{F14F475C-1CC9-7C33-2D5B-568FDEAB07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ru-RU" dirty="0">
                <a:latin typeface="PT Mono" panose="02060509020205020204" pitchFamily="49" charset="0"/>
              </a:rPr>
              <a:t>Выполнил</a:t>
            </a:r>
            <a:r>
              <a:rPr lang="en-US" dirty="0">
                <a:latin typeface="PT Mono" panose="02060509020205020204" pitchFamily="49" charset="0"/>
              </a:rPr>
              <a:t>: </a:t>
            </a:r>
            <a:r>
              <a:rPr lang="ru-RU" dirty="0">
                <a:latin typeface="PT Mono" panose="02060509020205020204" pitchFamily="49" charset="0"/>
              </a:rPr>
              <a:t>Шульга Никита, обучающийся 3 курса, 6 группа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090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Mono" panose="02060509020205020204" pitchFamily="49" charset="0"/>
              </a:rPr>
              <a:t>Постановка задачи</a:t>
            </a:r>
            <a:endParaRPr dirty="0">
              <a:latin typeface="PT Mono" panose="02060509020205020204" pitchFamily="49" charset="0"/>
            </a:endParaRPr>
          </a:p>
        </p:txBody>
      </p:sp>
      <p:sp>
        <p:nvSpPr>
          <p:cNvPr id="489" name="Google Shape;489;p60"/>
          <p:cNvSpPr txBox="1">
            <a:spLocks noGrp="1"/>
          </p:cNvSpPr>
          <p:nvPr>
            <p:ph type="body" idx="1"/>
          </p:nvPr>
        </p:nvSpPr>
        <p:spPr>
          <a:xfrm>
            <a:off x="713225" y="1402675"/>
            <a:ext cx="8609654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2400" dirty="0">
                <a:latin typeface="PT Mono" panose="02060509020205020204" pitchFamily="49" charset="0"/>
              </a:rPr>
              <a:t>Поиск других устройств через </a:t>
            </a:r>
            <a:r>
              <a:rPr lang="en-US" sz="2400" dirty="0">
                <a:latin typeface="PT Mono" panose="02060509020205020204" pitchFamily="49" charset="0"/>
              </a:rPr>
              <a:t>Bluetooth;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2400" dirty="0">
                <a:latin typeface="PT Mono" panose="02060509020205020204" pitchFamily="49" charset="0"/>
              </a:rPr>
              <a:t>Образование связи между устройствами</a:t>
            </a:r>
            <a:r>
              <a:rPr lang="en-US" sz="2400" dirty="0">
                <a:latin typeface="PT Mono" panose="02060509020205020204" pitchFamily="49" charset="0"/>
              </a:rPr>
              <a:t>;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2400" dirty="0">
                <a:latin typeface="PT Mono" panose="02060509020205020204" pitchFamily="49" charset="0"/>
              </a:rPr>
              <a:t>Передача сообщений между устройствами</a:t>
            </a:r>
            <a:r>
              <a:rPr lang="en-US" sz="2400" dirty="0">
                <a:latin typeface="PT Mono" panose="0206050902020502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Mono" panose="02060509020205020204" pitchFamily="49" charset="0"/>
              </a:rPr>
              <a:t>Аналоги</a:t>
            </a:r>
            <a:endParaRPr dirty="0">
              <a:latin typeface="PT Mono" panose="02060509020205020204" pitchFamily="49" charset="0"/>
            </a:endParaRPr>
          </a:p>
        </p:txBody>
      </p:sp>
      <p:pic>
        <p:nvPicPr>
          <p:cNvPr id="28" name="Рисунок 27" descr="Изображение выглядит как Графика, круг, Шрифт, символ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483E00F-E61B-E116-26D8-E8199D26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68" y="1419938"/>
            <a:ext cx="797523" cy="797523"/>
          </a:xfrm>
          <a:prstGeom prst="rect">
            <a:avLst/>
          </a:prstGeom>
        </p:spPr>
      </p:pic>
      <p:pic>
        <p:nvPicPr>
          <p:cNvPr id="30" name="Рисунок 29" descr="Изображение выглядит как Графика, символ, графическая вставка, логотип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00BE966-B80D-128C-F329-605ADB380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125" y="1419937"/>
            <a:ext cx="797523" cy="797523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0484276-3F93-1948-33ED-40E9B8F9D24A}"/>
              </a:ext>
            </a:extLst>
          </p:cNvPr>
          <p:cNvSpPr txBox="1"/>
          <p:nvPr/>
        </p:nvSpPr>
        <p:spPr>
          <a:xfrm>
            <a:off x="601191" y="241786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T Mono" panose="02060509020205020204" pitchFamily="49" charset="0"/>
              </a:rPr>
              <a:t>Telegram</a:t>
            </a:r>
            <a:endParaRPr lang="ru-RU" dirty="0">
              <a:latin typeface="PT Mono" panose="0206050902020502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6F0A7F-D212-6144-9AD0-64CBE4F1898F}"/>
              </a:ext>
            </a:extLst>
          </p:cNvPr>
          <p:cNvSpPr txBox="1"/>
          <p:nvPr/>
        </p:nvSpPr>
        <p:spPr>
          <a:xfrm>
            <a:off x="2381948" y="2417861"/>
            <a:ext cx="1043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T Mono" panose="02060509020205020204" pitchFamily="49" charset="0"/>
              </a:rPr>
              <a:t>WhatsApp</a:t>
            </a:r>
            <a:endParaRPr lang="ru-RU" dirty="0">
              <a:latin typeface="PT Mono" panose="0206050902020502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8A53A1A0-E913-B0A0-AF3A-22E6EF7E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7D66D39A-A36B-3B95-B5DE-9B38AA4430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Mono" panose="02060509020205020204" pitchFamily="49" charset="0"/>
              </a:rPr>
              <a:t>Решение</a:t>
            </a:r>
            <a:endParaRPr dirty="0">
              <a:latin typeface="PT Mono" panose="02060509020205020204" pitchFamily="49" charset="0"/>
            </a:endParaRPr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E362184D-1A2C-7063-B23C-C5561AF104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7173" y="1552304"/>
            <a:ext cx="5285729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SzPts val="1100"/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Не нужен интернет, работает через </a:t>
            </a:r>
            <a:r>
              <a:rPr lang="en" sz="1600" dirty="0">
                <a:latin typeface="PT Mono" panose="02060509020205020204" pitchFamily="49" charset="0"/>
              </a:rPr>
              <a:t>Bluetooth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Простой дизайн -</a:t>
            </a:r>
            <a:r>
              <a:rPr lang="en-US" sz="1600" dirty="0">
                <a:latin typeface="PT Mono" panose="02060509020205020204" pitchFamily="49" charset="0"/>
              </a:rPr>
              <a:t>&gt; </a:t>
            </a:r>
            <a:r>
              <a:rPr lang="ru-RU" sz="1600" dirty="0">
                <a:latin typeface="PT Mono" panose="02060509020205020204" pitchFamily="49" charset="0"/>
              </a:rPr>
              <a:t>лёгкость использования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</a:p>
          <a:p>
            <a:pPr marL="3429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Весь функционал — на одном экране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</a:p>
        </p:txBody>
      </p:sp>
      <p:pic>
        <p:nvPicPr>
          <p:cNvPr id="3" name="Рисунок 2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29F3CDA-9A51-5932-0D0B-DF42E0410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551" y="428909"/>
            <a:ext cx="1928557" cy="42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7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>
          <a:extLst>
            <a:ext uri="{FF2B5EF4-FFF2-40B4-BE49-F238E27FC236}">
              <a16:creationId xmlns:a16="http://schemas.microsoft.com/office/drawing/2014/main" id="{71E14623-5B09-8732-22EE-9AA769F29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60">
            <a:extLst>
              <a:ext uri="{FF2B5EF4-FFF2-40B4-BE49-F238E27FC236}">
                <a16:creationId xmlns:a16="http://schemas.microsoft.com/office/drawing/2014/main" id="{B66E628A-7A00-2391-15B9-96BDBB4D7B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Mono" panose="02060509020205020204" pitchFamily="49" charset="0"/>
              </a:rPr>
              <a:t>Функции приложения</a:t>
            </a:r>
            <a:endParaRPr dirty="0">
              <a:latin typeface="PT Mono" panose="02060509020205020204" pitchFamily="49" charset="0"/>
            </a:endParaRPr>
          </a:p>
        </p:txBody>
      </p:sp>
      <p:sp>
        <p:nvSpPr>
          <p:cNvPr id="489" name="Google Shape;489;p60">
            <a:extLst>
              <a:ext uri="{FF2B5EF4-FFF2-40B4-BE49-F238E27FC236}">
                <a16:creationId xmlns:a16="http://schemas.microsoft.com/office/drawing/2014/main" id="{4AC2BB45-FF38-684C-981C-1EA2F81958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9135" y="1552304"/>
            <a:ext cx="5358222" cy="3146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>
              <a:buSzPts val="1100"/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Обмениваться сообщениями в реальном времени через </a:t>
            </a:r>
            <a:r>
              <a:rPr lang="en" sz="1600" dirty="0">
                <a:latin typeface="PT Mono" panose="02060509020205020204" pitchFamily="49" charset="0"/>
              </a:rPr>
              <a:t>Bluetooth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en" sz="1600" dirty="0">
              <a:latin typeface="PT Mono" panose="02060509020205020204" pitchFamily="49" charset="0"/>
            </a:endParaRPr>
          </a:p>
          <a:p>
            <a:pPr marL="342900">
              <a:buSzPts val="1100"/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Быстро находить и подключаться к ближайшим устройствам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</a:p>
          <a:p>
            <a:pPr marL="342900">
              <a:buSzPts val="1100"/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Поддержка регистрации и авторизации для облачной синхронизации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6F2D37E-6447-B0D5-FB2C-FA2522AF2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791" y="407323"/>
            <a:ext cx="1947984" cy="432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751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B288981B-CD29-2653-1E1E-26D96EE2B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89A7C9B7-C929-6736-334D-227CE789BE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903" y="460448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PT Mono" panose="02060509020205020204" pitchFamily="49" charset="0"/>
              </a:rPr>
              <a:t>Реализация</a:t>
            </a:r>
            <a:endParaRPr dirty="0">
              <a:latin typeface="PT Mono" panose="02060509020205020204" pitchFamily="49" charset="0"/>
            </a:endParaRPr>
          </a:p>
        </p:txBody>
      </p:sp>
      <p:sp>
        <p:nvSpPr>
          <p:cNvPr id="541" name="Google Shape;541;p64">
            <a:extLst>
              <a:ext uri="{FF2B5EF4-FFF2-40B4-BE49-F238E27FC236}">
                <a16:creationId xmlns:a16="http://schemas.microsoft.com/office/drawing/2014/main" id="{86A49003-320C-01B1-0F00-F5209B5AC19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99900" y="1675901"/>
            <a:ext cx="5458200" cy="22643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Разделение логики и интерфейса с помощью </a:t>
            </a:r>
            <a:r>
              <a:rPr lang="en" sz="1600" b="1" dirty="0">
                <a:latin typeface="PT Mono" panose="02060509020205020204" pitchFamily="49" charset="0"/>
              </a:rPr>
              <a:t>MVVM;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PT Mono" panose="02060509020205020204" pitchFamily="49" charset="0"/>
              </a:rPr>
              <a:t>UI</a:t>
            </a:r>
            <a:r>
              <a:rPr lang="ru-RU" sz="1600" dirty="0">
                <a:latin typeface="PT Mono" panose="02060509020205020204" pitchFamily="49" charset="0"/>
              </a:rPr>
              <a:t>-фреймворк – </a:t>
            </a:r>
            <a:r>
              <a:rPr lang="en-US" sz="1600" dirty="0">
                <a:latin typeface="PT Mono" panose="02060509020205020204" pitchFamily="49" charset="0"/>
              </a:rPr>
              <a:t>Jetpack Compose;</a:t>
            </a:r>
            <a:endParaRPr lang="ru-RU" sz="1600" dirty="0">
              <a:latin typeface="PT Mono" panose="02060509020205020204" pitchFamily="49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PT Mono" panose="02060509020205020204" pitchFamily="49" charset="0"/>
              </a:rPr>
              <a:t>Hilt </a:t>
            </a:r>
            <a:r>
              <a:rPr lang="ru-RU" sz="1600" dirty="0">
                <a:latin typeface="PT Mono" panose="02060509020205020204" pitchFamily="49" charset="0"/>
              </a:rPr>
              <a:t>для </a:t>
            </a:r>
            <a:r>
              <a:rPr lang="en" sz="1600" dirty="0">
                <a:latin typeface="PT Mono" panose="02060509020205020204" pitchFamily="49" charset="0"/>
              </a:rPr>
              <a:t>DI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PT Mono" panose="02060509020205020204" pitchFamily="49" charset="0"/>
              </a:rPr>
              <a:t>Retrofit </a:t>
            </a:r>
            <a:r>
              <a:rPr lang="ru-RU" sz="1600" dirty="0">
                <a:latin typeface="PT Mono" panose="02060509020205020204" pitchFamily="49" charset="0"/>
              </a:rPr>
              <a:t>для сетевых запросов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PT Mono" panose="02060509020205020204" pitchFamily="49" charset="0"/>
              </a:rPr>
              <a:t>Coroutines/Flow </a:t>
            </a:r>
            <a:r>
              <a:rPr lang="ru-RU" sz="1600" dirty="0">
                <a:latin typeface="PT Mono" panose="02060509020205020204" pitchFamily="49" charset="0"/>
              </a:rPr>
              <a:t>для асинхронности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0" lvl="0" indent="0">
              <a:spcAft>
                <a:spcPts val="1200"/>
              </a:spcAft>
            </a:pPr>
            <a:endParaRPr lang="ru-RU" sz="1600" dirty="0">
              <a:latin typeface="PT Mono" panose="02060509020205020204" pitchFamily="49" charset="0"/>
            </a:endParaRPr>
          </a:p>
          <a:p>
            <a:pPr marL="0" lvl="0" indent="0">
              <a:spcAft>
                <a:spcPts val="1200"/>
              </a:spcAft>
            </a:pPr>
            <a:endParaRPr lang="en" sz="1600" dirty="0">
              <a:latin typeface="PT Mono" panose="02060509020205020204" pitchFamily="49" charset="0"/>
            </a:endParaRPr>
          </a:p>
          <a:p>
            <a:pPr marL="0" lvl="0" indent="0">
              <a:spcAft>
                <a:spcPts val="1200"/>
              </a:spcAft>
            </a:pPr>
            <a:endParaRPr lang="ru-RU" sz="1600" dirty="0">
              <a:latin typeface="PT Mono" panose="02060509020205020204" pitchFamily="49" charset="0"/>
            </a:endParaRPr>
          </a:p>
          <a:p>
            <a:pPr marL="0" lvl="0" indent="0">
              <a:spcAft>
                <a:spcPts val="1200"/>
              </a:spcAft>
            </a:pPr>
            <a:endParaRPr lang="en-US" sz="1600" dirty="0">
              <a:latin typeface="PT Mono" panose="02060509020205020204" pitchFamily="49" charset="0"/>
            </a:endParaRPr>
          </a:p>
          <a:p>
            <a:pPr marL="0" lvl="0" indent="0">
              <a:spcAft>
                <a:spcPts val="1200"/>
              </a:spcAft>
            </a:pPr>
            <a:endParaRPr lang="ru-RU" sz="1600" b="1" dirty="0">
              <a:latin typeface="PT Mono" panose="02060509020205020204" pitchFamily="49" charset="0"/>
            </a:endParaRPr>
          </a:p>
          <a:p>
            <a:pPr marL="0" lvl="0" indent="0">
              <a:spcAft>
                <a:spcPts val="1200"/>
              </a:spcAft>
            </a:pPr>
            <a:endParaRPr sz="1600" dirty="0">
              <a:latin typeface="PT Mono" panose="02060509020205020204" pitchFamily="49" charset="0"/>
            </a:endParaRPr>
          </a:p>
        </p:txBody>
      </p:sp>
      <p:pic>
        <p:nvPicPr>
          <p:cNvPr id="3" name="Рисунок 2" descr="Изображение выглядит как текст, снимок экрана, Шрифт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8CE07CE-A71B-D8A0-2A64-761504F49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363" y="460448"/>
            <a:ext cx="2223468" cy="4185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84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E4BE05C7-F83C-2B3B-E275-4453B0B32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9F5F096A-A348-DDB9-6904-8FB3DB65A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903" y="460448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PT Mono" panose="02060509020205020204" pitchFamily="49" charset="0"/>
              </a:rPr>
              <a:t>Структура проекта</a:t>
            </a:r>
          </a:p>
        </p:txBody>
      </p:sp>
      <p:sp>
        <p:nvSpPr>
          <p:cNvPr id="541" name="Google Shape;541;p64">
            <a:extLst>
              <a:ext uri="{FF2B5EF4-FFF2-40B4-BE49-F238E27FC236}">
                <a16:creationId xmlns:a16="http://schemas.microsoft.com/office/drawing/2014/main" id="{02CEE8B1-6C7D-419C-E2AC-E050CA4D6A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51294" y="1376643"/>
            <a:ext cx="5458200" cy="3007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sz="1600" b="1" dirty="0">
                <a:latin typeface="PT Mono" panose="02060509020205020204" pitchFamily="49" charset="0"/>
              </a:rPr>
              <a:t>backend/</a:t>
            </a:r>
            <a:endParaRPr lang="ru-RU" sz="1600" b="1" dirty="0">
              <a:latin typeface="PT Mono" panose="02060509020205020204" pitchFamily="49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Серверная часть на </a:t>
            </a:r>
            <a:r>
              <a:rPr lang="en" sz="1600" dirty="0" err="1">
                <a:latin typeface="PT Mono" panose="02060509020205020204" pitchFamily="49" charset="0"/>
              </a:rPr>
              <a:t>FastAPI</a:t>
            </a:r>
            <a:r>
              <a:rPr lang="en" sz="1600" dirty="0">
                <a:latin typeface="PT Mono" panose="02060509020205020204" pitchFamily="49" charset="0"/>
              </a:rPr>
              <a:t>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Работа с БД (</a:t>
            </a:r>
            <a:r>
              <a:rPr lang="en" sz="1600" dirty="0">
                <a:latin typeface="PT Mono" panose="02060509020205020204" pitchFamily="49" charset="0"/>
              </a:rPr>
              <a:t>PostgreSQL), Alembic </a:t>
            </a:r>
            <a:r>
              <a:rPr lang="ru-RU" sz="1600" dirty="0">
                <a:latin typeface="PT Mono" panose="02060509020205020204" pitchFamily="49" charset="0"/>
              </a:rPr>
              <a:t>для миграций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PT Mono" panose="02060509020205020204" pitchFamily="49" charset="0"/>
              </a:rPr>
              <a:t>API </a:t>
            </a:r>
            <a:r>
              <a:rPr lang="ru-RU" sz="1600" dirty="0">
                <a:latin typeface="PT Mono" panose="02060509020205020204" pitchFamily="49" charset="0"/>
              </a:rPr>
              <a:t>для регистрации, логина, синхронизации сообщений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0" lvl="0" indent="0">
              <a:spcAft>
                <a:spcPts val="1200"/>
              </a:spcAft>
            </a:pPr>
            <a:r>
              <a:rPr lang="en" sz="1600" b="1" dirty="0">
                <a:latin typeface="PT Mono" panose="02060509020205020204" pitchFamily="49" charset="0"/>
              </a:rPr>
              <a:t>frontend/</a:t>
            </a:r>
            <a:endParaRPr lang="ru-RU" sz="1600" b="1" dirty="0">
              <a:latin typeface="PT Mono" panose="02060509020205020204" pitchFamily="49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Код </a:t>
            </a:r>
            <a:r>
              <a:rPr lang="en-US" sz="1600" dirty="0">
                <a:latin typeface="PT Mono" panose="02060509020205020204" pitchFamily="49" charset="0"/>
              </a:rPr>
              <a:t>Android-</a:t>
            </a:r>
            <a:r>
              <a:rPr lang="ru-RU" sz="1600" dirty="0">
                <a:latin typeface="PT Mono" panose="02060509020205020204" pitchFamily="49" charset="0"/>
              </a:rPr>
              <a:t>приложения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A7E654D8-65DF-8E37-DA5A-794A9E51F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50A80B6C-830B-9442-99D3-10322BBEE5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903" y="460448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PT Mono" panose="02060509020205020204" pitchFamily="49" charset="0"/>
              </a:rPr>
              <a:t>Структура </a:t>
            </a:r>
            <a:r>
              <a:rPr lang="en-US" dirty="0">
                <a:latin typeface="PT Mono" panose="02060509020205020204" pitchFamily="49" charset="0"/>
              </a:rPr>
              <a:t>frontend</a:t>
            </a:r>
            <a:endParaRPr lang="ru-RU" dirty="0">
              <a:latin typeface="PT Mono" panose="02060509020205020204" pitchFamily="49" charset="0"/>
            </a:endParaRPr>
          </a:p>
        </p:txBody>
      </p:sp>
      <p:sp>
        <p:nvSpPr>
          <p:cNvPr id="541" name="Google Shape;541;p64">
            <a:extLst>
              <a:ext uri="{FF2B5EF4-FFF2-40B4-BE49-F238E27FC236}">
                <a16:creationId xmlns:a16="http://schemas.microsoft.com/office/drawing/2014/main" id="{FCD58E72-A6E8-0798-B2D7-87A69EB524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5760" y="1068174"/>
            <a:ext cx="5925343" cy="3614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1600" b="1" dirty="0">
                <a:latin typeface="PT Mono" panose="02060509020205020204" pitchFamily="49" charset="0"/>
              </a:rPr>
              <a:t>data/</a:t>
            </a:r>
            <a:endParaRPr lang="ru-RU" sz="1600" b="1" dirty="0">
              <a:latin typeface="PT Mono" panose="02060509020205020204" pitchFamily="49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Работа с сетью (</a:t>
            </a:r>
            <a:r>
              <a:rPr lang="en" sz="1600" dirty="0">
                <a:latin typeface="PT Mono" panose="02060509020205020204" pitchFamily="49" charset="0"/>
              </a:rPr>
              <a:t>Retrofit, DTO, API-</a:t>
            </a:r>
            <a:r>
              <a:rPr lang="ru-RU" sz="1600" dirty="0">
                <a:latin typeface="PT Mono" panose="02060509020205020204" pitchFamily="49" charset="0"/>
              </a:rPr>
              <a:t>интерфейсы)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Локальное хранилище (</a:t>
            </a:r>
            <a:r>
              <a:rPr lang="en" sz="1600" dirty="0">
                <a:latin typeface="PT Mono" panose="02060509020205020204" pitchFamily="49" charset="0"/>
              </a:rPr>
              <a:t>Room, DAO, Entity);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PT Mono" panose="02060509020205020204" pitchFamily="49" charset="0"/>
              </a:rPr>
              <a:t>Bluetooth-</a:t>
            </a:r>
            <a:r>
              <a:rPr lang="ru-RU" sz="1600" dirty="0">
                <a:latin typeface="PT Mono" panose="02060509020205020204" pitchFamily="49" charset="0"/>
              </a:rPr>
              <a:t>логика (контроллер, сервисы)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0" lvl="0" indent="0">
              <a:spcAft>
                <a:spcPts val="1200"/>
              </a:spcAft>
            </a:pPr>
            <a:r>
              <a:rPr lang="en" sz="1600" b="1" dirty="0">
                <a:latin typeface="PT Mono" panose="02060509020205020204" pitchFamily="49" charset="0"/>
              </a:rPr>
              <a:t>domain/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Бизнес-логика и модели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Интерфейсы для абстракций (</a:t>
            </a:r>
            <a:r>
              <a:rPr lang="en" sz="1600" dirty="0" err="1">
                <a:latin typeface="PT Mono" panose="02060509020205020204" pitchFamily="49" charset="0"/>
              </a:rPr>
              <a:t>BluetoothController</a:t>
            </a:r>
            <a:r>
              <a:rPr lang="en" sz="1600" dirty="0">
                <a:latin typeface="PT Mono" panose="02060509020205020204" pitchFamily="49" charset="0"/>
              </a:rPr>
              <a:t>);</a:t>
            </a:r>
            <a:endParaRPr lang="ru-RU" sz="1600" dirty="0">
              <a:latin typeface="PT Mono" panose="02060509020205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47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AFA888CD-4D96-3099-A650-DB81E2590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4">
            <a:extLst>
              <a:ext uri="{FF2B5EF4-FFF2-40B4-BE49-F238E27FC236}">
                <a16:creationId xmlns:a16="http://schemas.microsoft.com/office/drawing/2014/main" id="{C0E8900B-5893-FA5B-3C73-F0D94E6A5E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2903" y="460448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dirty="0">
                <a:latin typeface="PT Mono" panose="02060509020205020204" pitchFamily="49" charset="0"/>
              </a:rPr>
              <a:t>Структура </a:t>
            </a:r>
            <a:r>
              <a:rPr lang="en-US" dirty="0">
                <a:latin typeface="PT Mono" panose="02060509020205020204" pitchFamily="49" charset="0"/>
              </a:rPr>
              <a:t>frontend</a:t>
            </a:r>
            <a:endParaRPr lang="ru-RU" dirty="0">
              <a:latin typeface="PT Mono" panose="02060509020205020204" pitchFamily="49" charset="0"/>
            </a:endParaRPr>
          </a:p>
        </p:txBody>
      </p:sp>
      <p:sp>
        <p:nvSpPr>
          <p:cNvPr id="541" name="Google Shape;541;p64">
            <a:extLst>
              <a:ext uri="{FF2B5EF4-FFF2-40B4-BE49-F238E27FC236}">
                <a16:creationId xmlns:a16="http://schemas.microsoft.com/office/drawing/2014/main" id="{9F9D69D8-36E9-2683-08C0-FB212219F3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5760" y="1068174"/>
            <a:ext cx="5925343" cy="3614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" sz="1600" b="1" dirty="0">
                <a:latin typeface="PT Mono" panose="02060509020205020204" pitchFamily="49" charset="0"/>
              </a:rPr>
              <a:t>presentation/</a:t>
            </a:r>
            <a:endParaRPr lang="ru-RU" sz="1600" b="1" dirty="0">
              <a:latin typeface="PT Mono" panose="02060509020205020204" pitchFamily="49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 err="1">
                <a:latin typeface="PT Mono" panose="02060509020205020204" pitchFamily="49" charset="0"/>
              </a:rPr>
              <a:t>ViewModel</a:t>
            </a:r>
            <a:r>
              <a:rPr lang="en" sz="1600" dirty="0">
                <a:latin typeface="PT Mono" panose="02060509020205020204" pitchFamily="49" charset="0"/>
              </a:rPr>
              <a:t> </a:t>
            </a:r>
            <a:r>
              <a:rPr lang="ru-RU" sz="1600" dirty="0">
                <a:latin typeface="PT Mono" panose="02060509020205020204" pitchFamily="49" charset="0"/>
              </a:rPr>
              <a:t>для экранов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latin typeface="PT Mono" panose="02060509020205020204" pitchFamily="49" charset="0"/>
              </a:rPr>
              <a:t>UI-</a:t>
            </a:r>
            <a:r>
              <a:rPr lang="ru-RU" sz="1600" dirty="0">
                <a:latin typeface="PT Mono" panose="02060509020205020204" pitchFamily="49" charset="0"/>
              </a:rPr>
              <a:t>компоненты (экраны чата, авторизации, выбора устройства)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Состояния </a:t>
            </a:r>
            <a:r>
              <a:rPr lang="en" sz="1600" dirty="0">
                <a:latin typeface="PT Mono" panose="02060509020205020204" pitchFamily="49" charset="0"/>
              </a:rPr>
              <a:t>UI (</a:t>
            </a:r>
            <a:r>
              <a:rPr lang="en" sz="1600" dirty="0" err="1">
                <a:latin typeface="PT Mono" panose="02060509020205020204" pitchFamily="49" charset="0"/>
              </a:rPr>
              <a:t>BluetoothUiState</a:t>
            </a:r>
            <a:r>
              <a:rPr lang="en" sz="1600" dirty="0">
                <a:latin typeface="PT Mono" panose="02060509020205020204" pitchFamily="49" charset="0"/>
              </a:rPr>
              <a:t>);</a:t>
            </a:r>
          </a:p>
          <a:p>
            <a:pPr marL="0" lvl="0" indent="0">
              <a:spcAft>
                <a:spcPts val="1200"/>
              </a:spcAft>
            </a:pPr>
            <a:r>
              <a:rPr lang="en" sz="1600" b="1" dirty="0">
                <a:latin typeface="PT Mono" panose="02060509020205020204" pitchFamily="49" charset="0"/>
              </a:rPr>
              <a:t>di/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600" dirty="0">
                <a:latin typeface="PT Mono" panose="02060509020205020204" pitchFamily="49" charset="0"/>
              </a:rPr>
              <a:t>Модули для внедрения зависимостей (</a:t>
            </a:r>
            <a:r>
              <a:rPr lang="en" sz="1600" dirty="0">
                <a:latin typeface="PT Mono" panose="02060509020205020204" pitchFamily="49" charset="0"/>
              </a:rPr>
              <a:t>Hilt: </a:t>
            </a:r>
            <a:r>
              <a:rPr lang="en" sz="1600" dirty="0" err="1">
                <a:latin typeface="PT Mono" panose="02060509020205020204" pitchFamily="49" charset="0"/>
              </a:rPr>
              <a:t>NetworkModule</a:t>
            </a:r>
            <a:r>
              <a:rPr lang="en" sz="1600" dirty="0">
                <a:latin typeface="PT Mono" panose="02060509020205020204" pitchFamily="49" charset="0"/>
              </a:rPr>
              <a:t>, </a:t>
            </a:r>
            <a:r>
              <a:rPr lang="en" sz="1600" dirty="0" err="1">
                <a:latin typeface="PT Mono" panose="02060509020205020204" pitchFamily="49" charset="0"/>
              </a:rPr>
              <a:t>DatabaseModule</a:t>
            </a:r>
            <a:r>
              <a:rPr lang="en" sz="1600" dirty="0">
                <a:latin typeface="PT Mono" panose="02060509020205020204" pitchFamily="49" charset="0"/>
              </a:rPr>
              <a:t> </a:t>
            </a:r>
            <a:r>
              <a:rPr lang="ru-RU" sz="1600" dirty="0">
                <a:latin typeface="PT Mono" panose="02060509020205020204" pitchFamily="49" charset="0"/>
              </a:rPr>
              <a:t>и др.)</a:t>
            </a:r>
            <a:r>
              <a:rPr lang="en-US" sz="1600" dirty="0">
                <a:latin typeface="PT Mono" panose="02060509020205020204" pitchFamily="49" charset="0"/>
              </a:rPr>
              <a:t>;</a:t>
            </a:r>
            <a:endParaRPr lang="ru-RU" sz="1600" dirty="0">
              <a:latin typeface="PT Mono" panose="02060509020205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32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318</Words>
  <Application>Microsoft Macintosh PowerPoint</Application>
  <PresentationFormat>Экран (16:9)</PresentationFormat>
  <Paragraphs>60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Arial</vt:lpstr>
      <vt:lpstr>PT Mono</vt:lpstr>
      <vt:lpstr>Lato</vt:lpstr>
      <vt:lpstr>Montserrat</vt:lpstr>
      <vt:lpstr>Crimson Text</vt:lpstr>
      <vt:lpstr>Vidaloka</vt:lpstr>
      <vt:lpstr>Minimalist Business Slides XL by Slidesgo</vt:lpstr>
      <vt:lpstr>Bluetooth мессенджер BluetoothChat</vt:lpstr>
      <vt:lpstr>Постановка задачи</vt:lpstr>
      <vt:lpstr>Аналоги</vt:lpstr>
      <vt:lpstr>Решение</vt:lpstr>
      <vt:lpstr>Функции приложения</vt:lpstr>
      <vt:lpstr>Реализация</vt:lpstr>
      <vt:lpstr>Структура проекта</vt:lpstr>
      <vt:lpstr>Структура frontend</vt:lpstr>
      <vt:lpstr>Структура frontend</vt:lpstr>
      <vt:lpstr>Навигация и архитектура</vt:lpstr>
      <vt:lpstr>Дальнейшее развитие</vt:lpstr>
      <vt:lpstr>Bluetooth мессенджер BluetoothChat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Microsoft Office User</cp:lastModifiedBy>
  <cp:revision>17</cp:revision>
  <dcterms:modified xsi:type="dcterms:W3CDTF">2025-06-13T15:58:43Z</dcterms:modified>
</cp:coreProperties>
</file>