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8" r:id="rId3"/>
    <p:sldId id="300" r:id="rId4"/>
    <p:sldId id="259" r:id="rId5"/>
    <p:sldId id="260" r:id="rId6"/>
    <p:sldId id="263" r:id="rId7"/>
    <p:sldId id="277" r:id="rId8"/>
    <p:sldId id="262" r:id="rId9"/>
    <p:sldId id="301" r:id="rId10"/>
    <p:sldId id="265" r:id="rId11"/>
    <p:sldId id="302" r:id="rId12"/>
    <p:sldId id="303" r:id="rId13"/>
    <p:sldId id="272" r:id="rId14"/>
  </p:sldIdLst>
  <p:sldSz cx="9144000" cy="5143500" type="screen16x9"/>
  <p:notesSz cx="6858000" cy="9144000"/>
  <p:embeddedFontLst>
    <p:embeddedFont>
      <p:font typeface="Bebas Neue" panose="020B0604020202020204" charset="0"/>
      <p:regular r:id="rId16"/>
    </p:embeddedFont>
    <p:embeddedFont>
      <p:font typeface="Karla" panose="020B0604020202020204" charset="0"/>
      <p:regular r:id="rId17"/>
      <p:bold r:id="rId18"/>
      <p:italic r:id="rId19"/>
      <p:boldItalic r:id="rId20"/>
    </p:embeddedFont>
    <p:embeddedFont>
      <p:font typeface="Rubik Black" panose="020B0604020202020204" charset="-79"/>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0D842C-3470-44EA-9D72-93B5DB7F6DE9}">
  <a:tblStyle styleId="{9F0D842C-3470-44EA-9D72-93B5DB7F6D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02D818-297D-4EAB-8A38-EDD43DB6B92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5" d="100"/>
          <a:sy n="195" d="100"/>
        </p:scale>
        <p:origin x="8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567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27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31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4e1613f9b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4e1613f9b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4e1613f9b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4e1613f9b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453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3" r:id="rId8"/>
    <p:sldLayoutId id="2147483664"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67798025_A_Review_on_Arduino_Based_Color_Sorting_Machin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lvl="0"/>
            <a:r>
              <a:rPr lang="en-IN" dirty="0" err="1"/>
              <a:t>Color</a:t>
            </a:r>
            <a:r>
              <a:rPr lang="en-IN" dirty="0"/>
              <a:t> sensor</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Here is where your presentation begins</a:t>
            </a:r>
            <a:endParaRPr dirty="0"/>
          </a:p>
        </p:txBody>
      </p:sp>
      <p:sp>
        <p:nvSpPr>
          <p:cNvPr id="414" name="Google Shape;414;p29"/>
          <p:cNvSpPr/>
          <p:nvPr/>
        </p:nvSpPr>
        <p:spPr>
          <a:xfrm rot="-2700000">
            <a:off x="8243765" y="5023270"/>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97900" y="2045761"/>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8"/>
          <p:cNvSpPr/>
          <p:nvPr/>
        </p:nvSpPr>
        <p:spPr>
          <a:xfrm>
            <a:off x="1423040" y="1700480"/>
            <a:ext cx="2258700" cy="2258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do we offer?</a:t>
            </a:r>
            <a:endParaRPr/>
          </a:p>
        </p:txBody>
      </p:sp>
      <p:sp>
        <p:nvSpPr>
          <p:cNvPr id="762" name="Google Shape;762;p38"/>
          <p:cNvSpPr/>
          <p:nvPr/>
        </p:nvSpPr>
        <p:spPr>
          <a:xfrm>
            <a:off x="4754850" y="1600100"/>
            <a:ext cx="914400" cy="548700"/>
          </a:xfrm>
          <a:prstGeom prst="rect">
            <a:avLst/>
          </a:prstGeom>
          <a:solidFill>
            <a:srgbClr val="FF000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Rubik Black"/>
                <a:ea typeface="Rubik Black"/>
                <a:cs typeface="Rubik Black"/>
                <a:sym typeface="Rubik Black"/>
              </a:rPr>
              <a:t>20%</a:t>
            </a:r>
            <a:endParaRPr sz="2400" dirty="0">
              <a:solidFill>
                <a:schemeClr val="dk1"/>
              </a:solidFill>
              <a:latin typeface="Rubik Black"/>
              <a:ea typeface="Rubik Black"/>
              <a:cs typeface="Rubik Black"/>
              <a:sym typeface="Rubik Black"/>
            </a:endParaRPr>
          </a:p>
        </p:txBody>
      </p:sp>
      <p:sp>
        <p:nvSpPr>
          <p:cNvPr id="763" name="Google Shape;763;p38"/>
          <p:cNvSpPr txBox="1"/>
          <p:nvPr/>
        </p:nvSpPr>
        <p:spPr>
          <a:xfrm>
            <a:off x="2660433" y="4168905"/>
            <a:ext cx="3673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Karla"/>
                <a:ea typeface="Karla"/>
                <a:cs typeface="Karla"/>
                <a:sym typeface="Karla"/>
              </a:rPr>
              <a:t>I</a:t>
            </a:r>
            <a:r>
              <a:rPr lang="en-IN" sz="1600" b="1" dirty="0">
                <a:solidFill>
                  <a:schemeClr val="dk1"/>
                </a:solidFill>
                <a:latin typeface="Karla"/>
                <a:ea typeface="Karla"/>
                <a:cs typeface="Karla"/>
                <a:sym typeface="Karla"/>
              </a:rPr>
              <a:t>t is Blue </a:t>
            </a:r>
            <a:r>
              <a:rPr lang="en-IN" sz="1600" b="1" dirty="0" err="1">
                <a:solidFill>
                  <a:schemeClr val="dk1"/>
                </a:solidFill>
                <a:latin typeface="Karla"/>
                <a:ea typeface="Karla"/>
                <a:cs typeface="Karla"/>
                <a:sym typeface="Karla"/>
              </a:rPr>
              <a:t>Color</a:t>
            </a:r>
            <a:endParaRPr sz="1600" b="1" dirty="0">
              <a:solidFill>
                <a:schemeClr val="dk1"/>
              </a:solidFill>
              <a:latin typeface="Karla"/>
              <a:ea typeface="Karla"/>
              <a:cs typeface="Karla"/>
              <a:sym typeface="Karla"/>
            </a:endParaRPr>
          </a:p>
        </p:txBody>
      </p:sp>
      <p:sp>
        <p:nvSpPr>
          <p:cNvPr id="765" name="Google Shape;765;p38"/>
          <p:cNvSpPr/>
          <p:nvPr/>
        </p:nvSpPr>
        <p:spPr>
          <a:xfrm>
            <a:off x="4754850" y="2358366"/>
            <a:ext cx="914400" cy="548700"/>
          </a:xfrm>
          <a:prstGeom prst="rect">
            <a:avLst/>
          </a:prstGeom>
          <a:solidFill>
            <a:srgbClr val="92D05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Rubik Black"/>
                <a:ea typeface="Rubik Black"/>
                <a:cs typeface="Rubik Black"/>
                <a:sym typeface="Rubik Black"/>
              </a:rPr>
              <a:t>25%</a:t>
            </a:r>
            <a:endParaRPr sz="2400">
              <a:solidFill>
                <a:schemeClr val="dk1"/>
              </a:solidFill>
              <a:latin typeface="Rubik Black"/>
              <a:ea typeface="Rubik Black"/>
              <a:cs typeface="Rubik Black"/>
              <a:sym typeface="Rubik Black"/>
            </a:endParaRPr>
          </a:p>
        </p:txBody>
      </p:sp>
      <p:sp>
        <p:nvSpPr>
          <p:cNvPr id="767" name="Google Shape;767;p38"/>
          <p:cNvSpPr/>
          <p:nvPr/>
        </p:nvSpPr>
        <p:spPr>
          <a:xfrm>
            <a:off x="4754850" y="3116633"/>
            <a:ext cx="914400" cy="548700"/>
          </a:xfrm>
          <a:prstGeom prst="rect">
            <a:avLst/>
          </a:prstGeom>
          <a:solidFill>
            <a:srgbClr val="00B0F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Rubik Black"/>
                <a:ea typeface="Rubik Black"/>
                <a:cs typeface="Rubik Black"/>
                <a:sym typeface="Rubik Black"/>
              </a:rPr>
              <a:t>55%</a:t>
            </a:r>
            <a:endParaRPr sz="2400" dirty="0">
              <a:solidFill>
                <a:schemeClr val="dk1"/>
              </a:solidFill>
              <a:latin typeface="Rubik Black"/>
              <a:ea typeface="Rubik Black"/>
              <a:cs typeface="Rubik Black"/>
              <a:sym typeface="Rubik Black"/>
            </a:endParaRPr>
          </a:p>
        </p:txBody>
      </p:sp>
      <p:sp>
        <p:nvSpPr>
          <p:cNvPr id="768" name="Google Shape;768;p38"/>
          <p:cNvSpPr txBox="1"/>
          <p:nvPr/>
        </p:nvSpPr>
        <p:spPr>
          <a:xfrm>
            <a:off x="5918600" y="3046511"/>
            <a:ext cx="25104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dk1"/>
                </a:solidFill>
                <a:latin typeface="Rubik Black"/>
                <a:ea typeface="Rubik Black"/>
                <a:cs typeface="Rubik Black"/>
                <a:sym typeface="Rubik Black"/>
              </a:rPr>
              <a:t>Blue</a:t>
            </a:r>
            <a:endParaRPr sz="2400" dirty="0">
              <a:solidFill>
                <a:schemeClr val="dk1"/>
              </a:solidFill>
              <a:latin typeface="Rubik Black"/>
              <a:ea typeface="Rubik Black"/>
              <a:cs typeface="Rubik Black"/>
              <a:sym typeface="Rubik Black"/>
            </a:endParaRPr>
          </a:p>
        </p:txBody>
      </p:sp>
      <p:sp>
        <p:nvSpPr>
          <p:cNvPr id="769" name="Google Shape;769;p38"/>
          <p:cNvSpPr txBox="1"/>
          <p:nvPr/>
        </p:nvSpPr>
        <p:spPr>
          <a:xfrm>
            <a:off x="5918600" y="2288236"/>
            <a:ext cx="25104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dk1"/>
                </a:solidFill>
                <a:latin typeface="Rubik Black"/>
                <a:ea typeface="Rubik Black"/>
                <a:cs typeface="Rubik Black"/>
                <a:sym typeface="Rubik Black"/>
              </a:rPr>
              <a:t>G</a:t>
            </a:r>
            <a:r>
              <a:rPr lang="en-IN" sz="2400" dirty="0" err="1">
                <a:solidFill>
                  <a:schemeClr val="dk1"/>
                </a:solidFill>
                <a:latin typeface="Rubik Black"/>
                <a:ea typeface="Rubik Black"/>
                <a:cs typeface="Rubik Black"/>
                <a:sym typeface="Rubik Black"/>
              </a:rPr>
              <a:t>reen</a:t>
            </a:r>
            <a:endParaRPr sz="2400" dirty="0">
              <a:solidFill>
                <a:schemeClr val="dk1"/>
              </a:solidFill>
              <a:latin typeface="Rubik Black"/>
              <a:ea typeface="Rubik Black"/>
              <a:cs typeface="Rubik Black"/>
              <a:sym typeface="Rubik Black"/>
            </a:endParaRPr>
          </a:p>
        </p:txBody>
      </p:sp>
      <p:sp>
        <p:nvSpPr>
          <p:cNvPr id="770" name="Google Shape;770;p38"/>
          <p:cNvSpPr txBox="1"/>
          <p:nvPr/>
        </p:nvSpPr>
        <p:spPr>
          <a:xfrm>
            <a:off x="5918600" y="1529961"/>
            <a:ext cx="25104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dk1"/>
                </a:solidFill>
                <a:latin typeface="Rubik Black"/>
                <a:ea typeface="Rubik Black"/>
                <a:cs typeface="Rubik Black"/>
                <a:sym typeface="Rubik Black"/>
              </a:rPr>
              <a:t>Red</a:t>
            </a:r>
            <a:endParaRPr sz="2400" dirty="0">
              <a:solidFill>
                <a:schemeClr val="dk1"/>
              </a:solidFill>
              <a:latin typeface="Rubik Black"/>
              <a:ea typeface="Rubik Black"/>
              <a:cs typeface="Rubik Black"/>
              <a:sym typeface="Rubik Black"/>
            </a:endParaRPr>
          </a:p>
        </p:txBody>
      </p:sp>
      <p:sp>
        <p:nvSpPr>
          <p:cNvPr id="772" name="Google Shape;772;p38"/>
          <p:cNvSpPr txBox="1"/>
          <p:nvPr/>
        </p:nvSpPr>
        <p:spPr>
          <a:xfrm>
            <a:off x="5918597" y="3369751"/>
            <a:ext cx="251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Earth is where we all live</a:t>
            </a:r>
            <a:endParaRPr>
              <a:solidFill>
                <a:schemeClr val="dk1"/>
              </a:solidFill>
              <a:latin typeface="Karla"/>
              <a:ea typeface="Karla"/>
              <a:cs typeface="Karla"/>
              <a:sym typeface="Karla"/>
            </a:endParaRPr>
          </a:p>
        </p:txBody>
      </p:sp>
      <p:sp>
        <p:nvSpPr>
          <p:cNvPr id="773" name="Google Shape;773;p38"/>
          <p:cNvSpPr txBox="1"/>
          <p:nvPr/>
        </p:nvSpPr>
        <p:spPr>
          <a:xfrm>
            <a:off x="5918597" y="2611476"/>
            <a:ext cx="251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Venus has a beautiful name</a:t>
            </a:r>
            <a:endParaRPr>
              <a:solidFill>
                <a:schemeClr val="dk1"/>
              </a:solidFill>
              <a:latin typeface="Karla"/>
              <a:ea typeface="Karla"/>
              <a:cs typeface="Karla"/>
              <a:sym typeface="Karla"/>
            </a:endParaRPr>
          </a:p>
        </p:txBody>
      </p:sp>
      <p:sp>
        <p:nvSpPr>
          <p:cNvPr id="774" name="Google Shape;774;p38"/>
          <p:cNvSpPr txBox="1"/>
          <p:nvPr/>
        </p:nvSpPr>
        <p:spPr>
          <a:xfrm>
            <a:off x="5918597" y="1853201"/>
            <a:ext cx="251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Mercury is the very small</a:t>
            </a:r>
            <a:endParaRPr>
              <a:solidFill>
                <a:schemeClr val="dk1"/>
              </a:solidFill>
              <a:latin typeface="Karla"/>
              <a:ea typeface="Karla"/>
              <a:cs typeface="Karla"/>
              <a:sym typeface="Karla"/>
            </a:endParaRPr>
          </a:p>
        </p:txBody>
      </p:sp>
      <p:sp>
        <p:nvSpPr>
          <p:cNvPr id="775" name="Google Shape;775;p38"/>
          <p:cNvSpPr/>
          <p:nvPr/>
        </p:nvSpPr>
        <p:spPr>
          <a:xfrm>
            <a:off x="947500" y="39097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715160" y="37610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715148" y="141733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4AC17EC-CA19-4D5E-A019-58B97441D457}"/>
              </a:ext>
            </a:extLst>
          </p:cNvPr>
          <p:cNvPicPr>
            <a:picLocks noChangeAspect="1"/>
          </p:cNvPicPr>
          <p:nvPr/>
        </p:nvPicPr>
        <p:blipFill>
          <a:blip r:embed="rId3"/>
          <a:stretch>
            <a:fillRect/>
          </a:stretch>
        </p:blipFill>
        <p:spPr>
          <a:xfrm>
            <a:off x="1404707" y="1680178"/>
            <a:ext cx="2306540" cy="232123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419316" y="731400"/>
            <a:ext cx="3969709" cy="1840500"/>
          </a:xfrm>
          <a:prstGeom prst="rect">
            <a:avLst/>
          </a:prstGeom>
        </p:spPr>
        <p:txBody>
          <a:bodyPr spcFirstLastPara="1" wrap="square" lIns="91425" tIns="91425" rIns="91425" bIns="91425" anchor="t" anchorCtr="0">
            <a:noAutofit/>
          </a:bodyPr>
          <a:lstStyle/>
          <a:p>
            <a:pPr lvl="0" algn="ctr"/>
            <a:r>
              <a:rPr lang="en-IN" dirty="0"/>
              <a:t>Achievement     &amp;</a:t>
            </a:r>
            <a:br>
              <a:rPr lang="en-IN" dirty="0"/>
            </a:br>
            <a:r>
              <a:rPr lang="en-IN" dirty="0"/>
              <a:t> Improvement</a:t>
            </a:r>
            <a:endParaRPr dirty="0"/>
          </a:p>
        </p:txBody>
      </p:sp>
      <p:sp>
        <p:nvSpPr>
          <p:cNvPr id="1013" name="Google Shape;1013;p46"/>
          <p:cNvSpPr txBox="1">
            <a:spLocks noGrp="1"/>
          </p:cNvSpPr>
          <p:nvPr>
            <p:ph type="subTitle" idx="1"/>
          </p:nvPr>
        </p:nvSpPr>
        <p:spPr>
          <a:xfrm>
            <a:off x="422705" y="2472081"/>
            <a:ext cx="3997838" cy="1840499"/>
          </a:xfrm>
          <a:prstGeom prst="rect">
            <a:avLst/>
          </a:prstGeom>
        </p:spPr>
        <p:txBody>
          <a:bodyPr spcFirstLastPara="1" wrap="square" lIns="91425" tIns="91425" rIns="91425" bIns="91425" anchor="t" anchorCtr="0">
            <a:noAutofit/>
          </a:bodyPr>
          <a:lstStyle/>
          <a:p>
            <a:pPr marL="0" lvl="0" indent="0"/>
            <a:r>
              <a:rPr lang="en-US" dirty="0"/>
              <a:t>Revolutionizing color sorting, our innovative system achieves unparalleled accuracy and throughput, reducing waste and optimizing operations. With real-time monitoring, adaptability, and cost-effective automation, it outperforms existing methods, ensuring quality, sustainability, and enhanced user experience.</a:t>
            </a:r>
            <a:endParaRPr dirty="0"/>
          </a:p>
        </p:txBody>
      </p:sp>
      <p:grpSp>
        <p:nvGrpSpPr>
          <p:cNvPr id="1014" name="Google Shape;1014;p46"/>
          <p:cNvGrpSpPr/>
          <p:nvPr/>
        </p:nvGrpSpPr>
        <p:grpSpPr>
          <a:xfrm>
            <a:off x="4754850" y="887475"/>
            <a:ext cx="3763400" cy="3725700"/>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026" name="Google Shape;1026;p46"/>
          <p:cNvSpPr/>
          <p:nvPr/>
        </p:nvSpPr>
        <p:spPr>
          <a:xfrm>
            <a:off x="1507220" y="45036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964428" y="4161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46"/>
          <p:cNvSpPr/>
          <p:nvPr/>
        </p:nvSpPr>
        <p:spPr>
          <a:xfrm>
            <a:off x="647319" y="439487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Picture Placeholder 2">
            <a:extLst>
              <a:ext uri="{FF2B5EF4-FFF2-40B4-BE49-F238E27FC236}">
                <a16:creationId xmlns:a16="http://schemas.microsoft.com/office/drawing/2014/main" id="{11084138-B2A4-4AED-93D5-B953865D3D3B}"/>
              </a:ext>
            </a:extLst>
          </p:cNvPr>
          <p:cNvSpPr>
            <a:spLocks noGrp="1"/>
          </p:cNvSpPr>
          <p:nvPr>
            <p:ph type="pic" idx="2"/>
          </p:nvPr>
        </p:nvSpPr>
        <p:spPr/>
      </p:sp>
      <p:pic>
        <p:nvPicPr>
          <p:cNvPr id="4" name="Picture 3">
            <a:extLst>
              <a:ext uri="{FF2B5EF4-FFF2-40B4-BE49-F238E27FC236}">
                <a16:creationId xmlns:a16="http://schemas.microsoft.com/office/drawing/2014/main" id="{B55E3A08-B8FB-47D6-BE17-9C9A895E9E70}"/>
              </a:ext>
            </a:extLst>
          </p:cNvPr>
          <p:cNvPicPr>
            <a:picLocks noChangeAspect="1"/>
          </p:cNvPicPr>
          <p:nvPr/>
        </p:nvPicPr>
        <p:blipFill>
          <a:blip r:embed="rId3"/>
          <a:stretch>
            <a:fillRect/>
          </a:stretch>
        </p:blipFill>
        <p:spPr>
          <a:xfrm>
            <a:off x="4761192" y="1271375"/>
            <a:ext cx="3664002" cy="3217800"/>
          </a:xfrm>
          <a:prstGeom prst="rect">
            <a:avLst/>
          </a:prstGeom>
        </p:spPr>
      </p:pic>
    </p:spTree>
    <p:extLst>
      <p:ext uri="{BB962C8B-B14F-4D97-AF65-F5344CB8AC3E}">
        <p14:creationId xmlns:p14="http://schemas.microsoft.com/office/powerpoint/2010/main" val="3255433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Alternative resources</a:t>
            </a:r>
            <a:endParaRPr dirty="0"/>
          </a:p>
        </p:txBody>
      </p:sp>
      <p:sp>
        <p:nvSpPr>
          <p:cNvPr id="1297" name="Google Shape;1297;p53"/>
          <p:cNvSpPr txBox="1"/>
          <p:nvPr/>
        </p:nvSpPr>
        <p:spPr>
          <a:xfrm>
            <a:off x="714982" y="2094519"/>
            <a:ext cx="3674100" cy="156247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dirty="0"/>
              <a:t>Our color sorting project pioneers precision with innovative technology, setting new industry standards for efficiency and sustainability. Through user-focused design and scalability, it stands as a transformative force in the modern industrial landscape.</a:t>
            </a:r>
          </a:p>
          <a:p>
            <a:pPr lvl="0">
              <a:buClr>
                <a:schemeClr val="dk1"/>
              </a:buClr>
              <a:buSzPts val="1100"/>
            </a:pPr>
            <a:endParaRPr lang="en-US" dirty="0">
              <a:solidFill>
                <a:schemeClr val="dk1"/>
              </a:solidFill>
              <a:latin typeface="Karla"/>
              <a:ea typeface="Karla"/>
              <a:cs typeface="Karla"/>
              <a:sym typeface="Karla"/>
            </a:endParaRPr>
          </a:p>
          <a:p>
            <a:pPr lvl="0">
              <a:buClr>
                <a:schemeClr val="dk1"/>
              </a:buClr>
              <a:buSzPts val="1100"/>
            </a:pPr>
            <a:r>
              <a:rPr lang="en-IN" b="1" u="sng" dirty="0"/>
              <a:t>References:-</a:t>
            </a:r>
          </a:p>
          <a:p>
            <a:pPr lvl="0">
              <a:buClr>
                <a:schemeClr val="dk1"/>
              </a:buClr>
              <a:buSzPts val="1100"/>
            </a:pPr>
            <a:r>
              <a:rPr lang="en-US" sz="1100" dirty="0"/>
              <a:t>	     </a:t>
            </a:r>
            <a:r>
              <a:rPr lang="en-IN" dirty="0">
                <a:hlinkClick r:id="rId3"/>
              </a:rPr>
              <a:t>researchgate.net</a:t>
            </a:r>
            <a:r>
              <a:rPr lang="en-IN" dirty="0"/>
              <a:t> by Vijay 	    </a:t>
            </a:r>
            <a:r>
              <a:rPr lang="en-IN" dirty="0" err="1"/>
              <a:t>malia</a:t>
            </a:r>
            <a:endParaRPr lang="en-IN" sz="1100" dirty="0"/>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802974" y="328920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4739136" y="1600325"/>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725434" y="1600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53"/>
          <p:cNvGrpSpPr/>
          <p:nvPr/>
        </p:nvGrpSpPr>
        <p:grpSpPr>
          <a:xfrm>
            <a:off x="7034132" y="3744083"/>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5891434" y="3931799"/>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4739136" y="3922200"/>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9518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2191838" y="1943008"/>
            <a:ext cx="5486400" cy="16037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5400" dirty="0"/>
              <a:t>Thanking </a:t>
            </a:r>
            <a:br>
              <a:rPr lang="en-IN" sz="5400" dirty="0"/>
            </a:br>
            <a:r>
              <a:rPr lang="en-IN" sz="5400" dirty="0"/>
              <a:t>you</a:t>
            </a:r>
            <a:br>
              <a:rPr lang="en-IN" sz="5400" dirty="0"/>
            </a:br>
            <a:br>
              <a:rPr lang="en-IN" sz="5400" dirty="0"/>
            </a:br>
            <a:r>
              <a:rPr lang="en-IN" sz="1100" dirty="0"/>
              <a:t>Dwij Desai</a:t>
            </a:r>
            <a:br>
              <a:rPr lang="en-IN" sz="1100" dirty="0"/>
            </a:br>
            <a:r>
              <a:rPr lang="en-IN" sz="1100" dirty="0" err="1"/>
              <a:t>Saurin</a:t>
            </a:r>
            <a:r>
              <a:rPr lang="en-IN" sz="1100" dirty="0"/>
              <a:t> Patel</a:t>
            </a:r>
            <a:br>
              <a:rPr lang="en-IN" sz="1100" dirty="0"/>
            </a:br>
            <a:r>
              <a:rPr lang="en-IN" sz="1100" dirty="0"/>
              <a:t>Siddharth Sharma</a:t>
            </a:r>
            <a:endParaRPr sz="5400" dirty="0"/>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9362488" y="3191864"/>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9362488" y="1596217"/>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r>
              <a:rPr lang="en-IN" dirty="0"/>
              <a:t>Arduino UNO</a:t>
            </a:r>
            <a:endParaRPr dirty="0"/>
          </a:p>
        </p:txBody>
      </p:sp>
      <p:sp>
        <p:nvSpPr>
          <p:cNvPr id="496" name="Google Shape;496;p31"/>
          <p:cNvSpPr txBox="1">
            <a:spLocks noGrp="1"/>
          </p:cNvSpPr>
          <p:nvPr>
            <p:ph type="subTitle" idx="2"/>
          </p:nvPr>
        </p:nvSpPr>
        <p:spPr>
          <a:xfrm>
            <a:off x="1957956" y="3399150"/>
            <a:ext cx="2377500" cy="548700"/>
          </a:xfrm>
          <a:prstGeom prst="rect">
            <a:avLst/>
          </a:prstGeom>
        </p:spPr>
        <p:txBody>
          <a:bodyPr spcFirstLastPara="1" wrap="square" lIns="91425" tIns="91425" rIns="91425" bIns="91425" anchor="b" anchorCtr="0">
            <a:noAutofit/>
          </a:bodyPr>
          <a:lstStyle/>
          <a:p>
            <a:pPr marL="0" lvl="0" indent="0"/>
            <a:r>
              <a:rPr lang="en-IN" dirty="0"/>
              <a:t>Servo Motor</a:t>
            </a:r>
            <a:endParaRPr dirty="0"/>
          </a:p>
        </p:txBody>
      </p:sp>
      <p:sp>
        <p:nvSpPr>
          <p:cNvPr id="497" name="Google Shape;497;p31"/>
          <p:cNvSpPr txBox="1">
            <a:spLocks noGrp="1"/>
          </p:cNvSpPr>
          <p:nvPr>
            <p:ph type="subTitle" idx="3"/>
          </p:nvPr>
        </p:nvSpPr>
        <p:spPr>
          <a:xfrm>
            <a:off x="10605104" y="1799492"/>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Color Sensor</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1412" y="2157683"/>
            <a:ext cx="2535588" cy="751341"/>
          </a:xfrm>
          <a:prstGeom prst="rect">
            <a:avLst/>
          </a:prstGeom>
        </p:spPr>
        <p:txBody>
          <a:bodyPr spcFirstLastPara="1" wrap="square" lIns="91425" tIns="91425" rIns="91425" bIns="91425" anchor="t" anchorCtr="0">
            <a:noAutofit/>
          </a:bodyPr>
          <a:lstStyle/>
          <a:p>
            <a:pPr marL="0" lvl="0" indent="0"/>
            <a:r>
              <a:rPr lang="en-US" dirty="0"/>
              <a:t>Arduino UNO is a microcontroller board based on the </a:t>
            </a:r>
            <a:r>
              <a:rPr lang="en-US" b="1" dirty="0"/>
              <a:t>ATmega328P</a:t>
            </a:r>
            <a:endParaRPr dirty="0"/>
          </a:p>
        </p:txBody>
      </p:sp>
      <p:sp>
        <p:nvSpPr>
          <p:cNvPr id="500" name="Google Shape;500;p31"/>
          <p:cNvSpPr txBox="1">
            <a:spLocks noGrp="1"/>
          </p:cNvSpPr>
          <p:nvPr>
            <p:ph type="title" idx="6"/>
          </p:nvPr>
        </p:nvSpPr>
        <p:spPr>
          <a:xfrm>
            <a:off x="9416497" y="1799504"/>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10647611" y="2153587"/>
            <a:ext cx="2377500" cy="640200"/>
          </a:xfrm>
          <a:prstGeom prst="rect">
            <a:avLst/>
          </a:prstGeom>
        </p:spPr>
        <p:txBody>
          <a:bodyPr spcFirstLastPara="1" wrap="square" lIns="91425" tIns="91425" rIns="91425" bIns="91425" anchor="t" anchorCtr="0">
            <a:noAutofit/>
          </a:bodyPr>
          <a:lstStyle/>
          <a:p>
            <a:pPr marL="0" lvl="0" indent="0"/>
            <a:r>
              <a:rPr lang="en-US" dirty="0"/>
              <a:t>A color sensor has color filters (Red, Green, and Blue)</a:t>
            </a:r>
            <a:endParaRPr dirty="0"/>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3" name="Google Shape;503;p31"/>
          <p:cNvSpPr txBox="1">
            <a:spLocks noGrp="1"/>
          </p:cNvSpPr>
          <p:nvPr>
            <p:ph type="subTitle" idx="9"/>
          </p:nvPr>
        </p:nvSpPr>
        <p:spPr>
          <a:xfrm>
            <a:off x="1951412" y="3771775"/>
            <a:ext cx="2377500" cy="640200"/>
          </a:xfrm>
          <a:prstGeom prst="rect">
            <a:avLst/>
          </a:prstGeom>
        </p:spPr>
        <p:txBody>
          <a:bodyPr spcFirstLastPara="1" wrap="square" lIns="91425" tIns="91425" rIns="91425" bIns="91425" anchor="t" anchorCtr="0">
            <a:noAutofit/>
          </a:bodyPr>
          <a:lstStyle/>
          <a:p>
            <a:pPr marL="0" lvl="0" indent="0"/>
            <a:r>
              <a:rPr lang="en-US" dirty="0"/>
              <a:t>A servomotor is a closed-loop servomechanism that uses </a:t>
            </a:r>
            <a:r>
              <a:rPr lang="en-US" b="1" dirty="0"/>
              <a:t>position feedback</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05" name="Google Shape;505;p31"/>
          <p:cNvSpPr txBox="1">
            <a:spLocks noGrp="1"/>
          </p:cNvSpPr>
          <p:nvPr>
            <p:ph type="subTitle" idx="4"/>
          </p:nvPr>
        </p:nvSpPr>
        <p:spPr>
          <a:xfrm>
            <a:off x="10651144" y="3395047"/>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Jump Wire</a:t>
            </a:r>
            <a:endParaRPr dirty="0"/>
          </a:p>
        </p:txBody>
      </p:sp>
      <p:sp>
        <p:nvSpPr>
          <p:cNvPr id="506" name="Google Shape;506;p31"/>
          <p:cNvSpPr txBox="1">
            <a:spLocks noGrp="1"/>
          </p:cNvSpPr>
          <p:nvPr>
            <p:ph type="title" idx="13"/>
          </p:nvPr>
        </p:nvSpPr>
        <p:spPr>
          <a:xfrm>
            <a:off x="9462535" y="3395047"/>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7" name="Google Shape;507;p31"/>
          <p:cNvSpPr txBox="1">
            <a:spLocks noGrp="1"/>
          </p:cNvSpPr>
          <p:nvPr>
            <p:ph type="subTitle" idx="14"/>
          </p:nvPr>
        </p:nvSpPr>
        <p:spPr>
          <a:xfrm>
            <a:off x="10583989" y="3709451"/>
            <a:ext cx="2629939" cy="730651"/>
          </a:xfrm>
          <a:prstGeom prst="rect">
            <a:avLst/>
          </a:prstGeom>
        </p:spPr>
        <p:txBody>
          <a:bodyPr spcFirstLastPara="1" wrap="square" lIns="91425" tIns="91425" rIns="91425" bIns="91425" anchor="t" anchorCtr="0">
            <a:noAutofit/>
          </a:bodyPr>
          <a:lstStyle/>
          <a:p>
            <a:pPr marL="0" lvl="0" indent="0"/>
            <a:r>
              <a:rPr lang="en-US" dirty="0"/>
              <a:t>RF </a:t>
            </a:r>
            <a:r>
              <a:rPr lang="en-US" b="1" dirty="0"/>
              <a:t>jumper cables</a:t>
            </a:r>
            <a:r>
              <a:rPr lang="en-US" dirty="0"/>
              <a:t> - </a:t>
            </a:r>
            <a:r>
              <a:rPr lang="en-US" b="1" dirty="0"/>
              <a:t>Jumper cables</a:t>
            </a:r>
            <a:r>
              <a:rPr lang="en-US" dirty="0"/>
              <a:t> is a smaller and more bendable corrugated </a:t>
            </a:r>
            <a:r>
              <a:rPr lang="en-US" b="1" dirty="0"/>
              <a:t>cable</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r>
              <a:rPr lang="en-IN" dirty="0"/>
              <a:t>Arduino UNO</a:t>
            </a:r>
            <a:endParaRPr dirty="0"/>
          </a:p>
        </p:txBody>
      </p:sp>
      <p:sp>
        <p:nvSpPr>
          <p:cNvPr id="496" name="Google Shape;496;p31"/>
          <p:cNvSpPr txBox="1">
            <a:spLocks noGrp="1"/>
          </p:cNvSpPr>
          <p:nvPr>
            <p:ph type="subTitle" idx="2"/>
          </p:nvPr>
        </p:nvSpPr>
        <p:spPr>
          <a:xfrm>
            <a:off x="1957956" y="3399150"/>
            <a:ext cx="2377500" cy="548700"/>
          </a:xfrm>
          <a:prstGeom prst="rect">
            <a:avLst/>
          </a:prstGeom>
        </p:spPr>
        <p:txBody>
          <a:bodyPr spcFirstLastPara="1" wrap="square" lIns="91425" tIns="91425" rIns="91425" bIns="91425" anchor="b" anchorCtr="0">
            <a:noAutofit/>
          </a:bodyPr>
          <a:lstStyle/>
          <a:p>
            <a:pPr marL="0" lvl="0" indent="0"/>
            <a:r>
              <a:rPr lang="en-IN" dirty="0"/>
              <a:t>Servo Motor</a:t>
            </a:r>
            <a:endParaRPr dirty="0"/>
          </a:p>
        </p:txBody>
      </p:sp>
      <p:sp>
        <p:nvSpPr>
          <p:cNvPr id="497" name="Google Shape;497;p31"/>
          <p:cNvSpPr txBox="1">
            <a:spLocks noGrp="1"/>
          </p:cNvSpPr>
          <p:nvPr>
            <p:ph type="subTitle" idx="3"/>
          </p:nvPr>
        </p:nvSpPr>
        <p:spPr>
          <a:xfrm>
            <a:off x="5997466" y="1803588"/>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Color Sensor</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1412" y="2157683"/>
            <a:ext cx="2535588" cy="751341"/>
          </a:xfrm>
          <a:prstGeom prst="rect">
            <a:avLst/>
          </a:prstGeom>
        </p:spPr>
        <p:txBody>
          <a:bodyPr spcFirstLastPara="1" wrap="square" lIns="91425" tIns="91425" rIns="91425" bIns="91425" anchor="t" anchorCtr="0">
            <a:noAutofit/>
          </a:bodyPr>
          <a:lstStyle/>
          <a:p>
            <a:pPr marL="0" lvl="0" indent="0"/>
            <a:r>
              <a:rPr lang="en-US" dirty="0"/>
              <a:t>Arduino UNO is a microcontroller board based on the </a:t>
            </a:r>
            <a:r>
              <a:rPr lang="en-US" b="1" dirty="0"/>
              <a:t>ATmega328P</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6039973" y="2157683"/>
            <a:ext cx="2377500" cy="640200"/>
          </a:xfrm>
          <a:prstGeom prst="rect">
            <a:avLst/>
          </a:prstGeom>
        </p:spPr>
        <p:txBody>
          <a:bodyPr spcFirstLastPara="1" wrap="square" lIns="91425" tIns="91425" rIns="91425" bIns="91425" anchor="t" anchorCtr="0">
            <a:noAutofit/>
          </a:bodyPr>
          <a:lstStyle/>
          <a:p>
            <a:pPr marL="0" lvl="0" indent="0"/>
            <a:r>
              <a:rPr lang="en-US" dirty="0"/>
              <a:t>A color sensor has color filters (Red, Green, and Blue)</a:t>
            </a:r>
            <a:endParaRPr dirty="0"/>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3" name="Google Shape;503;p31"/>
          <p:cNvSpPr txBox="1">
            <a:spLocks noGrp="1"/>
          </p:cNvSpPr>
          <p:nvPr>
            <p:ph type="subTitle" idx="9"/>
          </p:nvPr>
        </p:nvSpPr>
        <p:spPr>
          <a:xfrm>
            <a:off x="1951412" y="3771775"/>
            <a:ext cx="2377500" cy="640200"/>
          </a:xfrm>
          <a:prstGeom prst="rect">
            <a:avLst/>
          </a:prstGeom>
        </p:spPr>
        <p:txBody>
          <a:bodyPr spcFirstLastPara="1" wrap="square" lIns="91425" tIns="91425" rIns="91425" bIns="91425" anchor="t" anchorCtr="0">
            <a:noAutofit/>
          </a:bodyPr>
          <a:lstStyle/>
          <a:p>
            <a:pPr marL="0" lvl="0" indent="0"/>
            <a:r>
              <a:rPr lang="en-US" dirty="0"/>
              <a:t>A servomotor is a closed-loop servomechanism that uses </a:t>
            </a:r>
            <a:r>
              <a:rPr lang="en-US" b="1" dirty="0"/>
              <a:t>position feedback</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05" name="Google Shape;505;p31"/>
          <p:cNvSpPr txBox="1">
            <a:spLocks noGrp="1"/>
          </p:cNvSpPr>
          <p:nvPr>
            <p:ph type="subTitle" idx="4"/>
          </p:nvPr>
        </p:nvSpPr>
        <p:spPr>
          <a:xfrm>
            <a:off x="6043506" y="3399143"/>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Jump Wire</a:t>
            </a:r>
            <a:endParaRPr dirty="0"/>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7" name="Google Shape;507;p31"/>
          <p:cNvSpPr txBox="1">
            <a:spLocks noGrp="1"/>
          </p:cNvSpPr>
          <p:nvPr>
            <p:ph type="subTitle" idx="14"/>
          </p:nvPr>
        </p:nvSpPr>
        <p:spPr>
          <a:xfrm>
            <a:off x="5976351" y="3713547"/>
            <a:ext cx="2629939" cy="730651"/>
          </a:xfrm>
          <a:prstGeom prst="rect">
            <a:avLst/>
          </a:prstGeom>
        </p:spPr>
        <p:txBody>
          <a:bodyPr spcFirstLastPara="1" wrap="square" lIns="91425" tIns="91425" rIns="91425" bIns="91425" anchor="t" anchorCtr="0">
            <a:noAutofit/>
          </a:bodyPr>
          <a:lstStyle/>
          <a:p>
            <a:pPr marL="0" lvl="0" indent="0"/>
            <a:r>
              <a:rPr lang="en-US" dirty="0"/>
              <a:t>RF </a:t>
            </a:r>
            <a:r>
              <a:rPr lang="en-US" b="1" dirty="0"/>
              <a:t>jumper cables</a:t>
            </a:r>
            <a:r>
              <a:rPr lang="en-US" dirty="0"/>
              <a:t> - </a:t>
            </a:r>
            <a:r>
              <a:rPr lang="en-US" b="1" dirty="0"/>
              <a:t>Jumper cables</a:t>
            </a:r>
            <a:r>
              <a:rPr lang="en-US" dirty="0"/>
              <a:t> is a smaller and more bendable corrugated </a:t>
            </a:r>
            <a:r>
              <a:rPr lang="en-US" b="1" dirty="0"/>
              <a:t>cable</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565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663605" y="82052"/>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37130" y="547523"/>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1535307" y="1801961"/>
            <a:ext cx="6154854" cy="1617837"/>
          </a:xfrm>
          <a:prstGeom prst="rect">
            <a:avLst/>
          </a:prstGeom>
        </p:spPr>
        <p:txBody>
          <a:bodyPr spcFirstLastPara="1" wrap="square" lIns="91425" tIns="91425" rIns="91425" bIns="91425" anchor="t" anchorCtr="0">
            <a:noAutofit/>
          </a:bodyPr>
          <a:lstStyle/>
          <a:p>
            <a:pPr lvl="0"/>
            <a:r>
              <a:rPr lang="en-IN" dirty="0"/>
              <a:t>Implementation of this project</a:t>
            </a: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7256469" y="1108825"/>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256196" y="1463945"/>
            <a:ext cx="4910098" cy="1227046"/>
          </a:xfrm>
          <a:prstGeom prst="rect">
            <a:avLst/>
          </a:prstGeom>
        </p:spPr>
        <p:txBody>
          <a:bodyPr spcFirstLastPara="1" wrap="square" lIns="91425" tIns="91425" rIns="91425" bIns="91425" anchor="t" anchorCtr="0">
            <a:noAutofit/>
          </a:bodyPr>
          <a:lstStyle/>
          <a:p>
            <a:pPr lvl="0"/>
            <a:r>
              <a:rPr lang="en-US" sz="2400" dirty="0"/>
              <a:t>The benefits of efficient color sorting</a:t>
            </a:r>
            <a:endParaRPr sz="2400" dirty="0"/>
          </a:p>
        </p:txBody>
      </p:sp>
      <p:sp>
        <p:nvSpPr>
          <p:cNvPr id="576" name="Google Shape;576;p33"/>
          <p:cNvSpPr txBox="1">
            <a:spLocks noGrp="1"/>
          </p:cNvSpPr>
          <p:nvPr>
            <p:ph type="subTitle" idx="1"/>
          </p:nvPr>
        </p:nvSpPr>
        <p:spPr>
          <a:xfrm>
            <a:off x="2104133" y="2319516"/>
            <a:ext cx="5029200" cy="1360542"/>
          </a:xfrm>
          <a:prstGeom prst="rect">
            <a:avLst/>
          </a:prstGeom>
        </p:spPr>
        <p:txBody>
          <a:bodyPr spcFirstLastPara="1" wrap="square" lIns="91425" tIns="91425" rIns="91425" bIns="91425" anchor="t" anchorCtr="0">
            <a:noAutofit/>
          </a:bodyPr>
          <a:lstStyle/>
          <a:p>
            <a:pPr marL="0" lvl="0" indent="0"/>
            <a:r>
              <a:rPr lang="en-US" dirty="0"/>
              <a:t>Efficient color sorting offers benefits such as enhanced quality control, increased productivity, waste reduction, cost savings, consistent product appearance, accurate quality assurance, optimized agricultural yield, improved customer satisfaction, streamlined manufacturing processes, and compliance with standards</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5" y="3755475"/>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Meet us</a:t>
            </a:r>
            <a:endParaRPr b="1">
              <a:solidFill>
                <a:schemeClr val="dk1"/>
              </a:solidFill>
              <a:latin typeface="Karla"/>
              <a:ea typeface="Karla"/>
              <a:cs typeface="Karla"/>
              <a:sym typeface="Karla"/>
            </a:endParaRPr>
          </a:p>
        </p:txBody>
      </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6"/>
          <p:cNvGrpSpPr/>
          <p:nvPr/>
        </p:nvGrpSpPr>
        <p:grpSpPr>
          <a:xfrm>
            <a:off x="4101079" y="1589198"/>
            <a:ext cx="941841" cy="2818155"/>
            <a:chOff x="6592201" y="2061933"/>
            <a:chExt cx="941841" cy="2789257"/>
          </a:xfrm>
        </p:grpSpPr>
        <p:sp>
          <p:nvSpPr>
            <p:cNvPr id="684" name="Google Shape;684;p36"/>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txBox="1">
            <a:spLocks noGrp="1"/>
          </p:cNvSpPr>
          <p:nvPr>
            <p:ph type="title"/>
          </p:nvPr>
        </p:nvSpPr>
        <p:spPr>
          <a:xfrm>
            <a:off x="378682" y="553908"/>
            <a:ext cx="8308396" cy="685800"/>
          </a:xfrm>
          <a:prstGeom prst="rect">
            <a:avLst/>
          </a:prstGeom>
        </p:spPr>
        <p:txBody>
          <a:bodyPr spcFirstLastPara="1" wrap="square" lIns="91425" tIns="91425" rIns="91425" bIns="91425" anchor="t" anchorCtr="0">
            <a:noAutofit/>
          </a:bodyPr>
          <a:lstStyle/>
          <a:p>
            <a:pPr lvl="0"/>
            <a:r>
              <a:rPr lang="en-US" dirty="0"/>
              <a:t>Priority scale of color sorting</a:t>
            </a:r>
            <a:endParaRPr dirty="0"/>
          </a:p>
        </p:txBody>
      </p:sp>
      <p:sp>
        <p:nvSpPr>
          <p:cNvPr id="695" name="Google Shape;695;p36"/>
          <p:cNvSpPr txBox="1"/>
          <p:nvPr/>
        </p:nvSpPr>
        <p:spPr>
          <a:xfrm>
            <a:off x="6137236" y="1341365"/>
            <a:ext cx="2836505" cy="86034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dk1"/>
                </a:solidFill>
                <a:latin typeface="Rubik Black"/>
                <a:ea typeface="Rubik Black"/>
                <a:cs typeface="Rubik Black"/>
                <a:sym typeface="Rubik Black"/>
              </a:rPr>
              <a:t>Sorting Grains and Seeds</a:t>
            </a:r>
            <a:endParaRPr sz="2400" dirty="0">
              <a:solidFill>
                <a:schemeClr val="dk1"/>
              </a:solidFill>
              <a:latin typeface="Rubik Black"/>
              <a:ea typeface="Rubik Black"/>
              <a:cs typeface="Rubik Black"/>
              <a:sym typeface="Rubik Black"/>
            </a:endParaRPr>
          </a:p>
        </p:txBody>
      </p:sp>
      <p:sp>
        <p:nvSpPr>
          <p:cNvPr id="696" name="Google Shape;696;p36"/>
          <p:cNvSpPr txBox="1"/>
          <p:nvPr/>
        </p:nvSpPr>
        <p:spPr>
          <a:xfrm>
            <a:off x="6101475" y="2098313"/>
            <a:ext cx="2327400" cy="772806"/>
          </a:xfrm>
          <a:prstGeom prst="rect">
            <a:avLst/>
          </a:prstGeom>
          <a:noFill/>
          <a:ln>
            <a:noFill/>
          </a:ln>
        </p:spPr>
        <p:txBody>
          <a:bodyPr spcFirstLastPara="1" wrap="square" lIns="91425" tIns="91425" rIns="91425" bIns="91425" anchor="t" anchorCtr="0">
            <a:noAutofit/>
          </a:bodyPr>
          <a:lstStyle/>
          <a:p>
            <a:pPr lvl="0"/>
            <a:r>
              <a:rPr lang="en-US" dirty="0"/>
              <a:t>Only high-quality seeds are planted, leading to better crop yields.</a:t>
            </a:r>
            <a:endParaRPr dirty="0">
              <a:solidFill>
                <a:schemeClr val="dk1"/>
              </a:solidFill>
              <a:latin typeface="Karla"/>
              <a:ea typeface="Karla"/>
              <a:cs typeface="Karla"/>
              <a:sym typeface="Karla"/>
            </a:endParaRPr>
          </a:p>
        </p:txBody>
      </p:sp>
      <p:sp>
        <p:nvSpPr>
          <p:cNvPr id="697" name="Google Shape;697;p36"/>
          <p:cNvSpPr txBox="1"/>
          <p:nvPr/>
        </p:nvSpPr>
        <p:spPr>
          <a:xfrm>
            <a:off x="254272" y="3196485"/>
            <a:ext cx="2788253" cy="548700"/>
          </a:xfrm>
          <a:prstGeom prst="rect">
            <a:avLst/>
          </a:prstGeom>
          <a:noFill/>
          <a:ln>
            <a:noFill/>
          </a:ln>
        </p:spPr>
        <p:txBody>
          <a:bodyPr spcFirstLastPara="1" wrap="square" lIns="91425" tIns="91425" rIns="91425" bIns="91425" anchor="b" anchorCtr="0">
            <a:noAutofit/>
          </a:bodyPr>
          <a:lstStyle/>
          <a:p>
            <a:pPr lvl="0" algn="r"/>
            <a:r>
              <a:rPr lang="en-IN" sz="2400" dirty="0">
                <a:solidFill>
                  <a:schemeClr val="dk1"/>
                </a:solidFill>
                <a:latin typeface="Rubik Black"/>
                <a:ea typeface="Rubik Black"/>
                <a:cs typeface="Rubik Black"/>
                <a:sym typeface="Rubik Black"/>
              </a:rPr>
              <a:t>Pharmaceutical</a:t>
            </a:r>
          </a:p>
        </p:txBody>
      </p:sp>
      <p:sp>
        <p:nvSpPr>
          <p:cNvPr id="698" name="Google Shape;698;p36"/>
          <p:cNvSpPr txBox="1"/>
          <p:nvPr/>
        </p:nvSpPr>
        <p:spPr>
          <a:xfrm>
            <a:off x="650349" y="2190590"/>
            <a:ext cx="2392151" cy="822900"/>
          </a:xfrm>
          <a:prstGeom prst="rect">
            <a:avLst/>
          </a:prstGeom>
          <a:noFill/>
          <a:ln>
            <a:noFill/>
          </a:ln>
        </p:spPr>
        <p:txBody>
          <a:bodyPr spcFirstLastPara="1" wrap="square" lIns="91425" tIns="91425" rIns="91425" bIns="91425" anchor="t" anchorCtr="0">
            <a:noAutofit/>
          </a:bodyPr>
          <a:lstStyle/>
          <a:p>
            <a:pPr lvl="0" algn="r"/>
            <a:r>
              <a:rPr lang="en-US" dirty="0"/>
              <a:t>This facilitates the recycling process by ensuring that materials </a:t>
            </a:r>
            <a:endParaRPr dirty="0">
              <a:solidFill>
                <a:schemeClr val="dk1"/>
              </a:solidFill>
              <a:latin typeface="Karla"/>
              <a:ea typeface="Karla"/>
              <a:cs typeface="Karla"/>
              <a:sym typeface="Karla"/>
            </a:endParaRPr>
          </a:p>
        </p:txBody>
      </p:sp>
      <p:sp>
        <p:nvSpPr>
          <p:cNvPr id="699" name="Google Shape;699;p36"/>
          <p:cNvSpPr txBox="1"/>
          <p:nvPr/>
        </p:nvSpPr>
        <p:spPr>
          <a:xfrm>
            <a:off x="715100" y="3655375"/>
            <a:ext cx="2327400" cy="547155"/>
          </a:xfrm>
          <a:prstGeom prst="rect">
            <a:avLst/>
          </a:prstGeom>
          <a:noFill/>
          <a:ln>
            <a:noFill/>
          </a:ln>
        </p:spPr>
        <p:txBody>
          <a:bodyPr spcFirstLastPara="1" wrap="square" lIns="91425" tIns="91425" rIns="91425" bIns="91425" anchor="t" anchorCtr="0">
            <a:noAutofit/>
          </a:bodyPr>
          <a:lstStyle/>
          <a:p>
            <a:pPr lvl="0" algn="r"/>
            <a:r>
              <a:rPr lang="en-US" dirty="0"/>
              <a:t>Quality Control in Drug Manufacturing</a:t>
            </a:r>
            <a:endParaRPr dirty="0">
              <a:solidFill>
                <a:schemeClr val="dk1"/>
              </a:solidFill>
              <a:latin typeface="Karla"/>
              <a:ea typeface="Karla"/>
              <a:cs typeface="Karla"/>
              <a:sym typeface="Karla"/>
            </a:endParaRPr>
          </a:p>
        </p:txBody>
      </p:sp>
      <p:sp>
        <p:nvSpPr>
          <p:cNvPr id="700" name="Google Shape;700;p36"/>
          <p:cNvSpPr txBox="1"/>
          <p:nvPr/>
        </p:nvSpPr>
        <p:spPr>
          <a:xfrm>
            <a:off x="6062331" y="3077150"/>
            <a:ext cx="2714906" cy="773009"/>
          </a:xfrm>
          <a:prstGeom prst="rect">
            <a:avLst/>
          </a:prstGeom>
          <a:noFill/>
          <a:ln>
            <a:noFill/>
          </a:ln>
        </p:spPr>
        <p:txBody>
          <a:bodyPr spcFirstLastPara="1" wrap="square" lIns="91425" tIns="91425" rIns="91425" bIns="91425" anchor="b" anchorCtr="0">
            <a:noAutofit/>
          </a:bodyPr>
          <a:lstStyle/>
          <a:p>
            <a:pPr lvl="0"/>
            <a:r>
              <a:rPr lang="en-US" sz="2400" dirty="0" err="1">
                <a:solidFill>
                  <a:schemeClr val="dk1"/>
                </a:solidFill>
                <a:latin typeface="Rubik Black"/>
                <a:ea typeface="Rubik Black"/>
                <a:cs typeface="Rubik Black"/>
                <a:sym typeface="Rubik Black"/>
              </a:rPr>
              <a:t>Labling</a:t>
            </a:r>
            <a:r>
              <a:rPr lang="en-US" sz="2400" dirty="0">
                <a:solidFill>
                  <a:schemeClr val="dk1"/>
                </a:solidFill>
                <a:latin typeface="Rubik Black"/>
                <a:ea typeface="Rubik Black"/>
                <a:cs typeface="Rubik Black"/>
                <a:sym typeface="Rubik Black"/>
              </a:rPr>
              <a:t> and Branding</a:t>
            </a:r>
          </a:p>
        </p:txBody>
      </p:sp>
      <p:sp>
        <p:nvSpPr>
          <p:cNvPr id="701" name="Google Shape;701;p36"/>
          <p:cNvSpPr txBox="1"/>
          <p:nvPr/>
        </p:nvSpPr>
        <p:spPr>
          <a:xfrm>
            <a:off x="6062331" y="3696724"/>
            <a:ext cx="2327400" cy="822900"/>
          </a:xfrm>
          <a:prstGeom prst="rect">
            <a:avLst/>
          </a:prstGeom>
          <a:noFill/>
          <a:ln>
            <a:noFill/>
          </a:ln>
        </p:spPr>
        <p:txBody>
          <a:bodyPr spcFirstLastPara="1" wrap="square" lIns="91425" tIns="91425" rIns="91425" bIns="91425" anchor="t" anchorCtr="0">
            <a:noAutofit/>
          </a:bodyPr>
          <a:lstStyle/>
          <a:p>
            <a:pPr lvl="0"/>
            <a:r>
              <a:rPr lang="en-US" dirty="0"/>
              <a:t>color sorting is essential for ensuring that labels and packaging materials match brand colors. </a:t>
            </a:r>
            <a:endParaRPr lang="en-US" dirty="0">
              <a:solidFill>
                <a:schemeClr val="dk1"/>
              </a:solidFill>
              <a:latin typeface="Karla"/>
              <a:ea typeface="Karla"/>
              <a:cs typeface="Karla"/>
              <a:sym typeface="Karla"/>
            </a:endParaRPr>
          </a:p>
        </p:txBody>
      </p:sp>
      <p:sp>
        <p:nvSpPr>
          <p:cNvPr id="702" name="Google Shape;702;p36"/>
          <p:cNvSpPr txBox="1"/>
          <p:nvPr/>
        </p:nvSpPr>
        <p:spPr>
          <a:xfrm>
            <a:off x="254272" y="1731560"/>
            <a:ext cx="2788228" cy="54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solidFill>
                  <a:schemeClr val="dk1"/>
                </a:solidFill>
                <a:latin typeface="Rubik Black"/>
                <a:ea typeface="Rubik Black"/>
                <a:cs typeface="Rubik Black"/>
                <a:sym typeface="Rubik Black"/>
              </a:rPr>
              <a:t>W</a:t>
            </a:r>
            <a:r>
              <a:rPr lang="en-IN" sz="2400" dirty="0" err="1">
                <a:solidFill>
                  <a:schemeClr val="dk1"/>
                </a:solidFill>
                <a:latin typeface="Rubik Black"/>
                <a:ea typeface="Rubik Black"/>
                <a:cs typeface="Rubik Black"/>
                <a:sym typeface="Rubik Black"/>
              </a:rPr>
              <a:t>aste</a:t>
            </a:r>
            <a:r>
              <a:rPr lang="en-IN" sz="2400" dirty="0">
                <a:solidFill>
                  <a:schemeClr val="dk1"/>
                </a:solidFill>
                <a:latin typeface="Rubik Black"/>
                <a:ea typeface="Rubik Black"/>
                <a:cs typeface="Rubik Black"/>
                <a:sym typeface="Rubik Black"/>
              </a:rPr>
              <a:t> Sorting</a:t>
            </a:r>
            <a:endParaRPr sz="2400" dirty="0">
              <a:solidFill>
                <a:schemeClr val="dk1"/>
              </a:solidFill>
              <a:latin typeface="Rubik Black"/>
              <a:ea typeface="Rubik Black"/>
              <a:cs typeface="Rubik Black"/>
              <a:sym typeface="Rubik Black"/>
            </a:endParaRPr>
          </a:p>
        </p:txBody>
      </p:sp>
      <p:cxnSp>
        <p:nvCxnSpPr>
          <p:cNvPr id="703" name="Google Shape;703;p36"/>
          <p:cNvCxnSpPr>
            <a:cxnSpLocks/>
            <a:stCxn id="702" idx="3"/>
          </p:cNvCxnSpPr>
          <p:nvPr/>
        </p:nvCxnSpPr>
        <p:spPr>
          <a:xfrm>
            <a:off x="3042500" y="2005910"/>
            <a:ext cx="1530000" cy="409800"/>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4" name="Google Shape;704;p36"/>
          <p:cNvCxnSpPr>
            <a:cxnSpLocks/>
            <a:stCxn id="700" idx="1"/>
          </p:cNvCxnSpPr>
          <p:nvPr/>
        </p:nvCxnSpPr>
        <p:spPr>
          <a:xfrm rot="10800000" flipV="1">
            <a:off x="4532881" y="3463655"/>
            <a:ext cx="1529450" cy="582586"/>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5" name="Google Shape;705;p36"/>
          <p:cNvCxnSpPr>
            <a:cxnSpLocks/>
            <a:stCxn id="695" idx="1"/>
          </p:cNvCxnSpPr>
          <p:nvPr/>
        </p:nvCxnSpPr>
        <p:spPr>
          <a:xfrm rot="10800000" flipV="1">
            <a:off x="4608262" y="1771536"/>
            <a:ext cx="1528975" cy="1261154"/>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6" name="Google Shape;706;p36"/>
          <p:cNvCxnSpPr>
            <a:cxnSpLocks/>
            <a:stCxn id="697" idx="3"/>
          </p:cNvCxnSpPr>
          <p:nvPr/>
        </p:nvCxnSpPr>
        <p:spPr>
          <a:xfrm>
            <a:off x="3042525" y="3470835"/>
            <a:ext cx="1536000" cy="230100"/>
          </a:xfrm>
          <a:prstGeom prst="bentConnector3">
            <a:avLst>
              <a:gd name="adj1" fmla="val 50000"/>
            </a:avLst>
          </a:prstGeom>
          <a:noFill/>
          <a:ln w="28575" cap="flat" cmpd="sng">
            <a:solidFill>
              <a:schemeClr val="dk1"/>
            </a:solidFill>
            <a:prstDash val="solid"/>
            <a:round/>
            <a:headEnd type="none" w="med" len="med"/>
            <a:tailEnd type="oval" w="med" len="med"/>
          </a:ln>
        </p:spPr>
      </p:cxnSp>
      <p:sp>
        <p:nvSpPr>
          <p:cNvPr id="707" name="Google Shape;707;p36"/>
          <p:cNvSpPr/>
          <p:nvPr/>
        </p:nvSpPr>
        <p:spPr>
          <a:xfrm>
            <a:off x="8161127" y="110937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8161127" y="1010100"/>
            <a:ext cx="457196" cy="72527"/>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715100" y="13577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Picture 2">
            <a:extLst>
              <a:ext uri="{FF2B5EF4-FFF2-40B4-BE49-F238E27FC236}">
                <a16:creationId xmlns:a16="http://schemas.microsoft.com/office/drawing/2014/main" id="{3A1C9649-FBE0-4F11-B521-92970EA9F064}"/>
              </a:ext>
            </a:extLst>
          </p:cNvPr>
          <p:cNvPicPr>
            <a:picLocks noChangeAspect="1"/>
          </p:cNvPicPr>
          <p:nvPr/>
        </p:nvPicPr>
        <p:blipFill>
          <a:blip r:embed="rId3"/>
          <a:stretch>
            <a:fillRect/>
          </a:stretch>
        </p:blipFill>
        <p:spPr>
          <a:xfrm>
            <a:off x="1032497" y="1166984"/>
            <a:ext cx="4802469" cy="3058483"/>
          </a:xfrm>
          <a:prstGeom prst="rect">
            <a:avLst/>
          </a:prstGeom>
        </p:spPr>
      </p:pic>
      <p:sp>
        <p:nvSpPr>
          <p:cNvPr id="1133" name="Google Shape;1133;p50"/>
          <p:cNvSpPr txBox="1">
            <a:spLocks noGrp="1"/>
          </p:cNvSpPr>
          <p:nvPr>
            <p:ph type="title"/>
          </p:nvPr>
        </p:nvSpPr>
        <p:spPr>
          <a:xfrm>
            <a:off x="710670" y="444151"/>
            <a:ext cx="7713900" cy="685800"/>
          </a:xfrm>
          <a:prstGeom prst="rect">
            <a:avLst/>
          </a:prstGeom>
        </p:spPr>
        <p:txBody>
          <a:bodyPr spcFirstLastPara="1" wrap="square" lIns="91425" tIns="91425" rIns="91425" bIns="91425" anchor="t" anchorCtr="0">
            <a:noAutofit/>
          </a:bodyPr>
          <a:lstStyle/>
          <a:p>
            <a:pPr marL="0" lvl="0" indent="0"/>
            <a:r>
              <a:rPr lang="en-IN" dirty="0"/>
              <a:t>Servo Motor</a:t>
            </a:r>
          </a:p>
        </p:txBody>
      </p:sp>
      <p:grpSp>
        <p:nvGrpSpPr>
          <p:cNvPr id="1186" name="Google Shape;1186;p50"/>
          <p:cNvGrpSpPr/>
          <p:nvPr/>
        </p:nvGrpSpPr>
        <p:grpSpPr>
          <a:xfrm>
            <a:off x="6101845" y="3195620"/>
            <a:ext cx="2418900" cy="1412700"/>
            <a:chOff x="715100" y="1600325"/>
            <a:chExt cx="2418900" cy="1412700"/>
          </a:xfrm>
        </p:grpSpPr>
        <p:sp>
          <p:nvSpPr>
            <p:cNvPr id="1187" name="Google Shape;1187;p50"/>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50"/>
            <p:cNvGrpSpPr/>
            <p:nvPr/>
          </p:nvGrpSpPr>
          <p:grpSpPr>
            <a:xfrm>
              <a:off x="715100" y="1600325"/>
              <a:ext cx="2327400" cy="1321200"/>
              <a:chOff x="715100" y="1600325"/>
              <a:chExt cx="2327400" cy="1321200"/>
            </a:xfrm>
          </p:grpSpPr>
          <p:sp>
            <p:nvSpPr>
              <p:cNvPr id="1189" name="Google Shape;1189;p50"/>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0" name="Google Shape;1190;p50"/>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191" name="Google Shape;1191;p50"/>
          <p:cNvGrpSpPr/>
          <p:nvPr/>
        </p:nvGrpSpPr>
        <p:grpSpPr>
          <a:xfrm>
            <a:off x="6101845" y="1600325"/>
            <a:ext cx="2418900" cy="1412700"/>
            <a:chOff x="715100" y="1600325"/>
            <a:chExt cx="2418900" cy="1412700"/>
          </a:xfrm>
        </p:grpSpPr>
        <p:sp>
          <p:nvSpPr>
            <p:cNvPr id="1192" name="Google Shape;1192;p50"/>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50"/>
            <p:cNvGrpSpPr/>
            <p:nvPr/>
          </p:nvGrpSpPr>
          <p:grpSpPr>
            <a:xfrm>
              <a:off x="715100" y="1600325"/>
              <a:ext cx="2327400" cy="1321200"/>
              <a:chOff x="715100" y="1600325"/>
              <a:chExt cx="2327400" cy="1321200"/>
            </a:xfrm>
          </p:grpSpPr>
          <p:sp>
            <p:nvSpPr>
              <p:cNvPr id="1194" name="Google Shape;1194;p50"/>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 name="Google Shape;1195;p50"/>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1196" name="Google Shape;1196;p50"/>
          <p:cNvSpPr txBox="1">
            <a:spLocks noGrp="1"/>
          </p:cNvSpPr>
          <p:nvPr>
            <p:ph type="subTitle" idx="4294967295"/>
          </p:nvPr>
        </p:nvSpPr>
        <p:spPr>
          <a:xfrm>
            <a:off x="6057942" y="3399653"/>
            <a:ext cx="2486784" cy="5536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latin typeface="Rubik Black"/>
                <a:ea typeface="Rubik Black"/>
                <a:cs typeface="Rubik Black"/>
                <a:sym typeface="Rubik Black"/>
              </a:rPr>
              <a:t>Embedded board</a:t>
            </a:r>
            <a:endParaRPr sz="2000" dirty="0">
              <a:latin typeface="Rubik Black"/>
              <a:ea typeface="Rubik Black"/>
              <a:cs typeface="Rubik Black"/>
              <a:sym typeface="Rubik Black"/>
            </a:endParaRPr>
          </a:p>
        </p:txBody>
      </p:sp>
      <p:sp>
        <p:nvSpPr>
          <p:cNvPr id="1197" name="Google Shape;1197;p50"/>
          <p:cNvSpPr txBox="1">
            <a:spLocks noGrp="1"/>
          </p:cNvSpPr>
          <p:nvPr>
            <p:ph type="subTitle" idx="4294967295"/>
          </p:nvPr>
        </p:nvSpPr>
        <p:spPr>
          <a:xfrm>
            <a:off x="6166649" y="1803550"/>
            <a:ext cx="2644841"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latin typeface="Rubik Black"/>
                <a:ea typeface="Rubik Black"/>
                <a:cs typeface="Rubik Black"/>
                <a:sym typeface="Rubik Black"/>
              </a:rPr>
              <a:t>Potentiometer</a:t>
            </a:r>
            <a:endParaRPr sz="2400" dirty="0">
              <a:latin typeface="Rubik Black"/>
              <a:ea typeface="Rubik Black"/>
              <a:cs typeface="Rubik Black"/>
              <a:sym typeface="Rubik Black"/>
            </a:endParaRPr>
          </a:p>
        </p:txBody>
      </p:sp>
      <p:sp>
        <p:nvSpPr>
          <p:cNvPr id="1198" name="Google Shape;1198;p50"/>
          <p:cNvSpPr txBox="1">
            <a:spLocks noGrp="1"/>
          </p:cNvSpPr>
          <p:nvPr>
            <p:ph type="subTitle" idx="4294967295"/>
          </p:nvPr>
        </p:nvSpPr>
        <p:spPr>
          <a:xfrm>
            <a:off x="6101845" y="2118038"/>
            <a:ext cx="2644840" cy="640200"/>
          </a:xfrm>
          <a:prstGeom prst="rect">
            <a:avLst/>
          </a:prstGeom>
        </p:spPr>
        <p:txBody>
          <a:bodyPr spcFirstLastPara="1" wrap="square" lIns="91425" tIns="91425" rIns="91425" bIns="91425" anchor="t" anchorCtr="0">
            <a:noAutofit/>
          </a:bodyPr>
          <a:lstStyle/>
          <a:p>
            <a:pPr marL="0" lvl="0" indent="0">
              <a:buNone/>
            </a:pPr>
            <a:r>
              <a:rPr lang="en-US" dirty="0"/>
              <a:t>A </a:t>
            </a:r>
            <a:r>
              <a:rPr lang="en-US" b="1" dirty="0"/>
              <a:t>potentiometer</a:t>
            </a:r>
            <a:r>
              <a:rPr lang="en-US" dirty="0"/>
              <a:t> is a three-terminal resistor with a sliding or rotating contact</a:t>
            </a:r>
          </a:p>
        </p:txBody>
      </p:sp>
      <p:sp>
        <p:nvSpPr>
          <p:cNvPr id="1199" name="Google Shape;1199;p50"/>
          <p:cNvSpPr txBox="1">
            <a:spLocks noGrp="1"/>
          </p:cNvSpPr>
          <p:nvPr>
            <p:ph type="subTitle" idx="4294967295"/>
          </p:nvPr>
        </p:nvSpPr>
        <p:spPr>
          <a:xfrm>
            <a:off x="6101845" y="3765249"/>
            <a:ext cx="2322725" cy="640200"/>
          </a:xfrm>
          <a:prstGeom prst="rect">
            <a:avLst/>
          </a:prstGeom>
        </p:spPr>
        <p:txBody>
          <a:bodyPr spcFirstLastPara="1" wrap="square" lIns="91425" tIns="91425" rIns="91425" bIns="91425" anchor="t" anchorCtr="0">
            <a:noAutofit/>
          </a:bodyPr>
          <a:lstStyle/>
          <a:p>
            <a:pPr marL="0" lvl="0" indent="0">
              <a:buNone/>
            </a:pPr>
            <a:r>
              <a:rPr lang="en-US" dirty="0"/>
              <a:t>Basically, a ROM circuit works by accepting column and row address</a:t>
            </a:r>
            <a:endParaRPr dirty="0"/>
          </a:p>
        </p:txBody>
      </p:sp>
      <p:cxnSp>
        <p:nvCxnSpPr>
          <p:cNvPr id="1200" name="Google Shape;1200;p50"/>
          <p:cNvCxnSpPr>
            <a:cxnSpLocks/>
            <a:stCxn id="1197" idx="1"/>
          </p:cNvCxnSpPr>
          <p:nvPr/>
        </p:nvCxnSpPr>
        <p:spPr>
          <a:xfrm rot="10800000" flipV="1">
            <a:off x="3662491" y="2077899"/>
            <a:ext cx="2504159" cy="1006349"/>
          </a:xfrm>
          <a:prstGeom prst="bentConnector3">
            <a:avLst>
              <a:gd name="adj1" fmla="val 50000"/>
            </a:avLst>
          </a:prstGeom>
          <a:noFill/>
          <a:ln w="28575" cap="flat" cmpd="sng">
            <a:solidFill>
              <a:schemeClr val="dk1"/>
            </a:solidFill>
            <a:prstDash val="solid"/>
            <a:round/>
            <a:headEnd type="oval" w="med" len="med"/>
            <a:tailEnd type="oval" w="med" len="med"/>
          </a:ln>
        </p:spPr>
      </p:cxnSp>
      <p:cxnSp>
        <p:nvCxnSpPr>
          <p:cNvPr id="1201" name="Google Shape;1201;p50"/>
          <p:cNvCxnSpPr>
            <a:cxnSpLocks/>
            <a:stCxn id="1196" idx="1"/>
          </p:cNvCxnSpPr>
          <p:nvPr/>
        </p:nvCxnSpPr>
        <p:spPr>
          <a:xfrm rot="10800000">
            <a:off x="3579364" y="3561823"/>
            <a:ext cx="2478579" cy="114654"/>
          </a:xfrm>
          <a:prstGeom prst="bentConnector3">
            <a:avLst>
              <a:gd name="adj1" fmla="val 50000"/>
            </a:avLst>
          </a:prstGeom>
          <a:noFill/>
          <a:ln w="28575" cap="flat" cmpd="sng">
            <a:solidFill>
              <a:schemeClr val="dk1"/>
            </a:solidFill>
            <a:prstDash val="solid"/>
            <a:round/>
            <a:headEnd type="oval" w="med" len="med"/>
            <a:tailEnd type="oval" w="med" len="med"/>
          </a:ln>
        </p:spPr>
      </p:cxnSp>
      <p:sp>
        <p:nvSpPr>
          <p:cNvPr id="1202" name="Google Shape;1202;p50"/>
          <p:cNvSpPr/>
          <p:nvPr/>
        </p:nvSpPr>
        <p:spPr>
          <a:xfrm>
            <a:off x="716400" y="42625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941832" y="411386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447102" y="2687814"/>
            <a:ext cx="2894423" cy="548700"/>
          </a:xfrm>
          <a:prstGeom prst="rect">
            <a:avLst/>
          </a:prstGeom>
        </p:spPr>
        <p:txBody>
          <a:bodyPr spcFirstLastPara="1" wrap="square" lIns="91425" tIns="91425" rIns="91425" bIns="91425" anchor="b" anchorCtr="0">
            <a:noAutofit/>
          </a:bodyPr>
          <a:lstStyle/>
          <a:p>
            <a:pPr marL="0" lvl="0" indent="0"/>
            <a:r>
              <a:rPr lang="en-IN" sz="2000" dirty="0"/>
              <a:t>User-Friendly Interfaces</a:t>
            </a:r>
            <a:endParaRPr sz="2000" dirty="0"/>
          </a:p>
        </p:txBody>
      </p:sp>
      <p:sp>
        <p:nvSpPr>
          <p:cNvPr id="661" name="Google Shape;661;p35"/>
          <p:cNvSpPr txBox="1">
            <a:spLocks noGrp="1"/>
          </p:cNvSpPr>
          <p:nvPr>
            <p:ph type="subTitle" idx="5"/>
          </p:nvPr>
        </p:nvSpPr>
        <p:spPr>
          <a:xfrm>
            <a:off x="3310798" y="2672897"/>
            <a:ext cx="2569200" cy="548700"/>
          </a:xfrm>
          <a:prstGeom prst="rect">
            <a:avLst/>
          </a:prstGeom>
        </p:spPr>
        <p:txBody>
          <a:bodyPr spcFirstLastPara="1" wrap="square" lIns="91425" tIns="91425" rIns="91425" bIns="91425" anchor="b" anchorCtr="0">
            <a:noAutofit/>
          </a:bodyPr>
          <a:lstStyle/>
          <a:p>
            <a:pPr marL="0" lvl="0" indent="0"/>
            <a:r>
              <a:rPr lang="en-IN" sz="2000" dirty="0"/>
              <a:t>Real-Time Data Analytics</a:t>
            </a:r>
            <a:endParaRPr sz="2000" dirty="0"/>
          </a:p>
        </p:txBody>
      </p:sp>
      <p:sp>
        <p:nvSpPr>
          <p:cNvPr id="662" name="Google Shape;662;p35"/>
          <p:cNvSpPr txBox="1">
            <a:spLocks noGrp="1"/>
          </p:cNvSpPr>
          <p:nvPr>
            <p:ph type="subTitle" idx="6"/>
          </p:nvPr>
        </p:nvSpPr>
        <p:spPr>
          <a:xfrm>
            <a:off x="5924432" y="2374125"/>
            <a:ext cx="2677738" cy="814606"/>
          </a:xfrm>
          <a:prstGeom prst="rect">
            <a:avLst/>
          </a:prstGeom>
        </p:spPr>
        <p:txBody>
          <a:bodyPr spcFirstLastPara="1" wrap="square" lIns="91425" tIns="91425" rIns="91425" bIns="91425" anchor="b" anchorCtr="0">
            <a:noAutofit/>
          </a:bodyPr>
          <a:lstStyle/>
          <a:p>
            <a:pPr marL="0" lvl="0" indent="0"/>
            <a:r>
              <a:rPr lang="en-IN" sz="2000" dirty="0"/>
              <a:t>Multi-Spectral Imaging</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sets us apart?</a:t>
            </a:r>
            <a:endParaRPr dirty="0"/>
          </a:p>
        </p:txBody>
      </p:sp>
      <p:sp>
        <p:nvSpPr>
          <p:cNvPr id="664" name="Google Shape;664;p35"/>
          <p:cNvSpPr txBox="1">
            <a:spLocks noGrp="1"/>
          </p:cNvSpPr>
          <p:nvPr>
            <p:ph type="subTitle" idx="2"/>
          </p:nvPr>
        </p:nvSpPr>
        <p:spPr>
          <a:xfrm>
            <a:off x="801425" y="3135403"/>
            <a:ext cx="2236275" cy="1188600"/>
          </a:xfrm>
          <a:prstGeom prst="rect">
            <a:avLst/>
          </a:prstGeom>
        </p:spPr>
        <p:txBody>
          <a:bodyPr spcFirstLastPara="1" wrap="square" lIns="91425" tIns="91425" rIns="91425" bIns="91425" anchor="t" anchorCtr="0">
            <a:noAutofit/>
          </a:bodyPr>
          <a:lstStyle/>
          <a:p>
            <a:pPr marL="0" lvl="0" indent="0"/>
            <a:r>
              <a:rPr lang="en-US" dirty="0"/>
              <a:t>Implementing intuitive interfaces for operators, making it easier to configure and manage color sorting parameters.</a:t>
            </a:r>
            <a:endParaRPr dirty="0"/>
          </a:p>
        </p:txBody>
      </p:sp>
      <p:sp>
        <p:nvSpPr>
          <p:cNvPr id="665" name="Google Shape;665;p35"/>
          <p:cNvSpPr txBox="1">
            <a:spLocks noGrp="1"/>
          </p:cNvSpPr>
          <p:nvPr>
            <p:ph type="subTitle" idx="3"/>
          </p:nvPr>
        </p:nvSpPr>
        <p:spPr>
          <a:xfrm>
            <a:off x="3472400" y="3142866"/>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Saturn is a gas giant and has several rings. It was named after the Roman god of wealth and agriculture</a:t>
            </a:r>
            <a:endParaRPr dirty="0"/>
          </a:p>
        </p:txBody>
      </p:sp>
      <p:sp>
        <p:nvSpPr>
          <p:cNvPr id="666" name="Google Shape;666;p35"/>
          <p:cNvSpPr txBox="1">
            <a:spLocks noGrp="1"/>
          </p:cNvSpPr>
          <p:nvPr>
            <p:ph type="subTitle" idx="4"/>
          </p:nvPr>
        </p:nvSpPr>
        <p:spPr>
          <a:xfrm>
            <a:off x="6056797" y="3040813"/>
            <a:ext cx="2463404" cy="1428561"/>
          </a:xfrm>
          <a:prstGeom prst="rect">
            <a:avLst/>
          </a:prstGeom>
        </p:spPr>
        <p:txBody>
          <a:bodyPr spcFirstLastPara="1" wrap="square" lIns="91425" tIns="91425" rIns="91425" bIns="91425" anchor="t" anchorCtr="0">
            <a:noAutofit/>
          </a:bodyPr>
          <a:lstStyle/>
          <a:p>
            <a:pPr marL="0" lvl="0" indent="0"/>
            <a:r>
              <a:rPr lang="en-US" dirty="0"/>
              <a:t>Using advanced sensors to analyze materials based on multiple wavelengths, allowing for more detailed and nuanced color distinctions.</a:t>
            </a:r>
            <a:endParaRPr dirty="0"/>
          </a:p>
        </p:txBody>
      </p:sp>
      <p:grpSp>
        <p:nvGrpSpPr>
          <p:cNvPr id="667" name="Google Shape;667;p35"/>
          <p:cNvGrpSpPr/>
          <p:nvPr/>
        </p:nvGrpSpPr>
        <p:grpSpPr>
          <a:xfrm>
            <a:off x="7013577" y="1827276"/>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18250" y="1894104"/>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24" y="1918725"/>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17" name="Picture 16">
            <a:extLst>
              <a:ext uri="{FF2B5EF4-FFF2-40B4-BE49-F238E27FC236}">
                <a16:creationId xmlns:a16="http://schemas.microsoft.com/office/drawing/2014/main" id="{DF4FBBEA-A3E4-41C0-9CA3-40CAAA820FD1}"/>
              </a:ext>
            </a:extLst>
          </p:cNvPr>
          <p:cNvPicPr>
            <a:picLocks noChangeAspect="1"/>
          </p:cNvPicPr>
          <p:nvPr/>
        </p:nvPicPr>
        <p:blipFill>
          <a:blip r:embed="rId3"/>
          <a:stretch>
            <a:fillRect/>
          </a:stretch>
        </p:blipFill>
        <p:spPr>
          <a:xfrm>
            <a:off x="623255" y="805466"/>
            <a:ext cx="5091815" cy="3216903"/>
          </a:xfrm>
          <a:prstGeom prst="rect">
            <a:avLst/>
          </a:prstGeom>
        </p:spPr>
      </p:pic>
      <p:sp>
        <p:nvSpPr>
          <p:cNvPr id="1133" name="Google Shape;1133;p50"/>
          <p:cNvSpPr txBox="1">
            <a:spLocks noGrp="1"/>
          </p:cNvSpPr>
          <p:nvPr>
            <p:ph type="title"/>
          </p:nvPr>
        </p:nvSpPr>
        <p:spPr>
          <a:xfrm>
            <a:off x="710670" y="444151"/>
            <a:ext cx="7713900" cy="685800"/>
          </a:xfrm>
          <a:prstGeom prst="rect">
            <a:avLst/>
          </a:prstGeom>
        </p:spPr>
        <p:txBody>
          <a:bodyPr spcFirstLastPara="1" wrap="square" lIns="91425" tIns="91425" rIns="91425" bIns="91425" anchor="t" anchorCtr="0">
            <a:noAutofit/>
          </a:bodyPr>
          <a:lstStyle/>
          <a:p>
            <a:pPr marL="0" lvl="0" indent="0"/>
            <a:r>
              <a:rPr lang="en-IN" dirty="0"/>
              <a:t>Servo Motor</a:t>
            </a:r>
          </a:p>
        </p:txBody>
      </p:sp>
      <p:grpSp>
        <p:nvGrpSpPr>
          <p:cNvPr id="1186" name="Google Shape;1186;p50"/>
          <p:cNvGrpSpPr/>
          <p:nvPr/>
        </p:nvGrpSpPr>
        <p:grpSpPr>
          <a:xfrm>
            <a:off x="6101845" y="3195620"/>
            <a:ext cx="2418900" cy="1412700"/>
            <a:chOff x="715100" y="1600325"/>
            <a:chExt cx="2418900" cy="1412700"/>
          </a:xfrm>
        </p:grpSpPr>
        <p:sp>
          <p:nvSpPr>
            <p:cNvPr id="1187" name="Google Shape;1187;p50"/>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50"/>
            <p:cNvGrpSpPr/>
            <p:nvPr/>
          </p:nvGrpSpPr>
          <p:grpSpPr>
            <a:xfrm>
              <a:off x="715100" y="1600325"/>
              <a:ext cx="2327400" cy="1321200"/>
              <a:chOff x="715100" y="1600325"/>
              <a:chExt cx="2327400" cy="1321200"/>
            </a:xfrm>
          </p:grpSpPr>
          <p:sp>
            <p:nvSpPr>
              <p:cNvPr id="1189" name="Google Shape;1189;p50"/>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0" name="Google Shape;1190;p50"/>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191" name="Google Shape;1191;p50"/>
          <p:cNvGrpSpPr/>
          <p:nvPr/>
        </p:nvGrpSpPr>
        <p:grpSpPr>
          <a:xfrm>
            <a:off x="6101845" y="1600325"/>
            <a:ext cx="2418900" cy="1412700"/>
            <a:chOff x="715100" y="1600325"/>
            <a:chExt cx="2418900" cy="1412700"/>
          </a:xfrm>
        </p:grpSpPr>
        <p:sp>
          <p:nvSpPr>
            <p:cNvPr id="1192" name="Google Shape;1192;p50"/>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50"/>
            <p:cNvGrpSpPr/>
            <p:nvPr/>
          </p:nvGrpSpPr>
          <p:grpSpPr>
            <a:xfrm>
              <a:off x="715100" y="1600325"/>
              <a:ext cx="2327400" cy="1321200"/>
              <a:chOff x="715100" y="1600325"/>
              <a:chExt cx="2327400" cy="1321200"/>
            </a:xfrm>
          </p:grpSpPr>
          <p:sp>
            <p:nvSpPr>
              <p:cNvPr id="1194" name="Google Shape;1194;p50"/>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 name="Google Shape;1195;p50"/>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1196" name="Google Shape;1196;p50"/>
          <p:cNvSpPr txBox="1">
            <a:spLocks noGrp="1"/>
          </p:cNvSpPr>
          <p:nvPr>
            <p:ph type="subTitle" idx="4294967295"/>
          </p:nvPr>
        </p:nvSpPr>
        <p:spPr>
          <a:xfrm>
            <a:off x="6069445" y="3325077"/>
            <a:ext cx="2486784" cy="5536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err="1">
                <a:latin typeface="Rubik Black"/>
                <a:ea typeface="Rubik Black"/>
                <a:cs typeface="Rubik Black"/>
                <a:sym typeface="Rubik Black"/>
              </a:rPr>
              <a:t>Color</a:t>
            </a:r>
            <a:r>
              <a:rPr lang="en-IN" sz="2000" dirty="0">
                <a:latin typeface="Rubik Black"/>
                <a:ea typeface="Rubik Black"/>
                <a:cs typeface="Rubik Black"/>
                <a:sym typeface="Rubik Black"/>
              </a:rPr>
              <a:t> </a:t>
            </a:r>
            <a:r>
              <a:rPr lang="en-IN" sz="2000" dirty="0" err="1">
                <a:latin typeface="Rubik Black"/>
                <a:ea typeface="Rubik Black"/>
                <a:cs typeface="Rubik Black"/>
                <a:sym typeface="Rubik Black"/>
              </a:rPr>
              <a:t>gread</a:t>
            </a:r>
            <a:endParaRPr sz="2000" dirty="0">
              <a:latin typeface="Rubik Black"/>
              <a:ea typeface="Rubik Black"/>
              <a:cs typeface="Rubik Black"/>
              <a:sym typeface="Rubik Black"/>
            </a:endParaRPr>
          </a:p>
        </p:txBody>
      </p:sp>
      <p:sp>
        <p:nvSpPr>
          <p:cNvPr id="1198" name="Google Shape;1198;p50"/>
          <p:cNvSpPr txBox="1">
            <a:spLocks noGrp="1"/>
          </p:cNvSpPr>
          <p:nvPr>
            <p:ph type="subTitle" idx="4294967295"/>
          </p:nvPr>
        </p:nvSpPr>
        <p:spPr>
          <a:xfrm>
            <a:off x="6069445" y="1842685"/>
            <a:ext cx="2315701" cy="1098616"/>
          </a:xfrm>
          <a:prstGeom prst="rect">
            <a:avLst/>
          </a:prstGeom>
        </p:spPr>
        <p:txBody>
          <a:bodyPr spcFirstLastPara="1" wrap="square" lIns="91425" tIns="91425" rIns="91425" bIns="91425" anchor="t" anchorCtr="0">
            <a:noAutofit/>
          </a:bodyPr>
          <a:lstStyle/>
          <a:p>
            <a:pPr marL="0" lvl="0" indent="0">
              <a:buNone/>
            </a:pPr>
            <a:r>
              <a:rPr lang="en-US" sz="1200" dirty="0"/>
              <a:t>Three filters with wavelength sensitivities at 580 nm, 540 nm, and 450nm to measure the wavelengths of red, green and blue colors respectively.</a:t>
            </a:r>
          </a:p>
        </p:txBody>
      </p:sp>
      <p:sp>
        <p:nvSpPr>
          <p:cNvPr id="1199" name="Google Shape;1199;p50"/>
          <p:cNvSpPr txBox="1">
            <a:spLocks noGrp="1"/>
          </p:cNvSpPr>
          <p:nvPr>
            <p:ph type="subTitle" idx="4294967295"/>
          </p:nvPr>
        </p:nvSpPr>
        <p:spPr>
          <a:xfrm>
            <a:off x="6101845" y="3694248"/>
            <a:ext cx="2322725" cy="640200"/>
          </a:xfrm>
          <a:prstGeom prst="rect">
            <a:avLst/>
          </a:prstGeom>
        </p:spPr>
        <p:txBody>
          <a:bodyPr spcFirstLastPara="1" wrap="square" lIns="91425" tIns="91425" rIns="91425" bIns="91425" anchor="t" anchorCtr="0">
            <a:noAutofit/>
          </a:bodyPr>
          <a:lstStyle/>
          <a:p>
            <a:pPr marL="0" lvl="0" indent="0">
              <a:buNone/>
            </a:pPr>
            <a:r>
              <a:rPr lang="en-US" dirty="0"/>
              <a:t>The TSC3200 Color Sensor IC is an 8 pin IC with SOC package</a:t>
            </a:r>
            <a:endParaRPr dirty="0"/>
          </a:p>
        </p:txBody>
      </p:sp>
      <p:cxnSp>
        <p:nvCxnSpPr>
          <p:cNvPr id="1200" name="Google Shape;1200;p50"/>
          <p:cNvCxnSpPr>
            <a:cxnSpLocks/>
          </p:cNvCxnSpPr>
          <p:nvPr/>
        </p:nvCxnSpPr>
        <p:spPr>
          <a:xfrm rot="10800000" flipV="1">
            <a:off x="4909400" y="2068574"/>
            <a:ext cx="1160045" cy="1054256"/>
          </a:xfrm>
          <a:prstGeom prst="bentConnector3">
            <a:avLst>
              <a:gd name="adj1" fmla="val 50000"/>
            </a:avLst>
          </a:prstGeom>
          <a:noFill/>
          <a:ln w="28575" cap="flat" cmpd="sng">
            <a:solidFill>
              <a:schemeClr val="dk1"/>
            </a:solidFill>
            <a:prstDash val="solid"/>
            <a:round/>
            <a:headEnd type="oval" w="med" len="med"/>
            <a:tailEnd type="oval" w="med" len="med"/>
          </a:ln>
        </p:spPr>
      </p:cxnSp>
      <p:cxnSp>
        <p:nvCxnSpPr>
          <p:cNvPr id="1201" name="Google Shape;1201;p50"/>
          <p:cNvCxnSpPr>
            <a:cxnSpLocks/>
          </p:cNvCxnSpPr>
          <p:nvPr/>
        </p:nvCxnSpPr>
        <p:spPr>
          <a:xfrm rot="10800000">
            <a:off x="2185759" y="1491268"/>
            <a:ext cx="3910383" cy="2771232"/>
          </a:xfrm>
          <a:prstGeom prst="bentConnector3">
            <a:avLst>
              <a:gd name="adj1" fmla="val 62630"/>
            </a:avLst>
          </a:prstGeom>
          <a:noFill/>
          <a:ln w="28575" cap="flat" cmpd="sng">
            <a:solidFill>
              <a:schemeClr val="dk1"/>
            </a:solidFill>
            <a:prstDash val="solid"/>
            <a:round/>
            <a:headEnd type="oval" w="med" len="med"/>
            <a:tailEnd type="oval" w="med" len="med"/>
          </a:ln>
        </p:spPr>
      </p:cxnSp>
      <p:sp>
        <p:nvSpPr>
          <p:cNvPr id="1202" name="Google Shape;1202;p50"/>
          <p:cNvSpPr/>
          <p:nvPr/>
        </p:nvSpPr>
        <p:spPr>
          <a:xfrm>
            <a:off x="716400" y="42625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941832" y="411386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963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565</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Karla</vt:lpstr>
      <vt:lpstr>Bebas Neue</vt:lpstr>
      <vt:lpstr>Arial</vt:lpstr>
      <vt:lpstr>Rubik Black</vt:lpstr>
      <vt:lpstr>Soft Colors UI Design for Agencies by Slidesgo</vt:lpstr>
      <vt:lpstr>Color sensor</vt:lpstr>
      <vt:lpstr>01</vt:lpstr>
      <vt:lpstr>01</vt:lpstr>
      <vt:lpstr>01</vt:lpstr>
      <vt:lpstr>The benefits of efficient color sorting</vt:lpstr>
      <vt:lpstr>Priority scale of color sorting</vt:lpstr>
      <vt:lpstr>Servo Motor</vt:lpstr>
      <vt:lpstr>What sets us apart?</vt:lpstr>
      <vt:lpstr>Servo Motor</vt:lpstr>
      <vt:lpstr>What do we offer?</vt:lpstr>
      <vt:lpstr>Achievement     &amp;  Improvement</vt:lpstr>
      <vt:lpstr>Alternative resources</vt:lpstr>
      <vt:lpstr>Thanking  you  Dwij Desai Saurin Patel Siddharth Sharma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sensor</dc:title>
  <dc:creator>Dwij Desai</dc:creator>
  <cp:lastModifiedBy>Dwij Desai</cp:lastModifiedBy>
  <cp:revision>12</cp:revision>
  <dcterms:modified xsi:type="dcterms:W3CDTF">2023-11-27T17:21:40Z</dcterms:modified>
</cp:coreProperties>
</file>