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Concept Framing &amp; CBDC Demo – Australia (Wholesale Focus)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Sprint 1 Demonstration – eAUD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In Scope:</a:t>
            </a:r>
          </a:p>
          <a:p>
            <a:r>
              <a:rPr dirty="0"/>
              <a:t>CBDC research (Australia’s </a:t>
            </a:r>
            <a:r>
              <a:rPr dirty="0" err="1"/>
              <a:t>eAUD</a:t>
            </a:r>
            <a:r>
              <a:rPr dirty="0"/>
              <a:t>)</a:t>
            </a:r>
          </a:p>
          <a:p>
            <a:r>
              <a:rPr dirty="0"/>
              <a:t>Comparative review (Bahamas, Nigeria, China, Sweden)</a:t>
            </a:r>
          </a:p>
          <a:p>
            <a:r>
              <a:rPr dirty="0"/>
              <a:t>Evaluation of </a:t>
            </a:r>
            <a:r>
              <a:rPr dirty="0" err="1"/>
              <a:t>blockchain</a:t>
            </a:r>
            <a:r>
              <a:rPr dirty="0"/>
              <a:t> platforms</a:t>
            </a:r>
          </a:p>
          <a:p>
            <a:r>
              <a:rPr dirty="0"/>
              <a:t>Stakeholder analysis &amp; mapping</a:t>
            </a:r>
          </a:p>
          <a:p>
            <a:r>
              <a:rPr dirty="0"/>
              <a:t>Policy &amp; regulatory alignment</a:t>
            </a:r>
          </a:p>
          <a:p>
            <a:r>
              <a:rPr dirty="0"/>
              <a:t>Conceptual design &amp; roadmap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Out of Scope:</a:t>
            </a:r>
          </a:p>
          <a:p>
            <a:r>
              <a:rPr dirty="0"/>
              <a:t>Live CBDC system</a:t>
            </a:r>
          </a:p>
          <a:p>
            <a:r>
              <a:rPr dirty="0"/>
              <a:t>Integration with real infrastructure</a:t>
            </a:r>
          </a:p>
          <a:p>
            <a:r>
              <a:rPr dirty="0"/>
              <a:t>Macroeconomic modelling</a:t>
            </a:r>
          </a:p>
          <a:p>
            <a:r>
              <a:rPr dirty="0"/>
              <a:t>Drafting legislation</a:t>
            </a:r>
          </a:p>
          <a:p>
            <a:r>
              <a:rPr dirty="0"/>
              <a:t>Consumer-facing apps</a:t>
            </a:r>
          </a:p>
        </p:txBody>
      </p:sp>
    </p:spTree>
    <p:extLst>
      <p:ext uri="{BB962C8B-B14F-4D97-AF65-F5344CB8AC3E}">
        <p14:creationId xmlns:p14="http://schemas.microsoft.com/office/powerpoint/2010/main" val="362858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Cash → Crypto → CBDCs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Cash: Physical, trusted, but costly to maintain (esp. remote Australia).</a:t>
            </a:r>
          </a:p>
          <a:p>
            <a:r>
              <a:rPr dirty="0"/>
              <a:t> Cryptocurrencies: </a:t>
            </a:r>
            <a:r>
              <a:rPr dirty="0" err="1"/>
              <a:t>Decentralised</a:t>
            </a:r>
            <a:r>
              <a:rPr dirty="0"/>
              <a:t>, volatile, not sovereign.</a:t>
            </a:r>
          </a:p>
          <a:p>
            <a:r>
              <a:rPr dirty="0"/>
              <a:t> CBDCs: Sovereign digital money, backed by RBA, stable and secure.</a:t>
            </a:r>
          </a:p>
          <a:p>
            <a:r>
              <a:rPr dirty="0"/>
              <a:t> Distinction: CBDCs combine state trust with digital innovation.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Evolution: Cash → Bank Deposits → Crypto → CBDC</a:t>
            </a:r>
          </a:p>
          <a:p>
            <a:r>
              <a:rPr dirty="0"/>
              <a:t> CBDC = sovereign digital money issued by RBA</a:t>
            </a:r>
          </a:p>
          <a:p>
            <a:r>
              <a:rPr dirty="0"/>
              <a:t> Why Wholesale CBDC?</a:t>
            </a:r>
          </a:p>
          <a:p>
            <a:r>
              <a:rPr dirty="0"/>
              <a:t>   – Faster, cheaper settlements</a:t>
            </a:r>
          </a:p>
          <a:p>
            <a:r>
              <a:rPr dirty="0"/>
              <a:t>   – Programmable money</a:t>
            </a:r>
          </a:p>
          <a:p>
            <a:r>
              <a:rPr dirty="0"/>
              <a:t>   – Resilience in infrastructure</a:t>
            </a:r>
          </a:p>
          <a:p>
            <a:r>
              <a:rPr dirty="0"/>
              <a:t> Benefits: Inclusion, instant government payments</a:t>
            </a:r>
          </a:p>
          <a:p>
            <a:r>
              <a:rPr dirty="0"/>
              <a:t> Concerns: Privacy, security, public trust</a:t>
            </a:r>
          </a:p>
        </p:txBody>
      </p:sp>
    </p:spTree>
    <p:extLst>
      <p:ext uri="{BB962C8B-B14F-4D97-AF65-F5344CB8AC3E}">
        <p14:creationId xmlns:p14="http://schemas.microsoft.com/office/powerpoint/2010/main" val="60390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They Work Together – Australian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Cash remains for inclusivity and resilience.</a:t>
            </a:r>
          </a:p>
          <a:p>
            <a:r>
              <a:rPr dirty="0"/>
              <a:t> Bank deposits/EFTPOS: Retail payments continue as-is.</a:t>
            </a:r>
          </a:p>
          <a:p>
            <a:r>
              <a:rPr dirty="0"/>
              <a:t> Wholesale CBDC: Back-end settlement layer for interbank transfers, securities, cross-border trade.</a:t>
            </a:r>
          </a:p>
          <a:p>
            <a:r>
              <a:rPr dirty="0"/>
              <a:t> Future potential for retail CBDC informed by Bahamas &amp; Nigeria pilots.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Adopt Wholesale CBDC in Australia?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Efficiency: Faster, cheaper interbank settlement.</a:t>
            </a:r>
          </a:p>
          <a:p>
            <a:r>
              <a:rPr dirty="0"/>
              <a:t> Inclusion: Digital access without physical banks in remote areas.</a:t>
            </a:r>
          </a:p>
          <a:p>
            <a:r>
              <a:rPr dirty="0"/>
              <a:t> Innovation: Programmable money for complex trades.</a:t>
            </a:r>
          </a:p>
          <a:p>
            <a:r>
              <a:rPr dirty="0"/>
              <a:t> Resilience: Alternative settlement rail for stability.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Technology Evaluation: </a:t>
            </a:r>
            <a:r>
              <a:rPr dirty="0" err="1"/>
              <a:t>Hyperledger</a:t>
            </a:r>
            <a:r>
              <a:rPr dirty="0"/>
              <a:t>, R3 </a:t>
            </a:r>
            <a:r>
              <a:rPr dirty="0" err="1"/>
              <a:t>Corda</a:t>
            </a:r>
            <a:r>
              <a:rPr dirty="0"/>
              <a:t>, Quorum.</a:t>
            </a:r>
          </a:p>
          <a:p>
            <a:r>
              <a:rPr dirty="0"/>
              <a:t> Simulation of wholesale settlement scenarios.</a:t>
            </a:r>
          </a:p>
          <a:p>
            <a:r>
              <a:rPr dirty="0"/>
              <a:t> Demo Storyboard: </a:t>
            </a:r>
            <a:r>
              <a:rPr dirty="0" err="1"/>
              <a:t>Visualising</a:t>
            </a:r>
            <a:r>
              <a:rPr dirty="0"/>
              <a:t> interbank transfers with CBDC.</a:t>
            </a:r>
          </a:p>
          <a:p>
            <a:r>
              <a:rPr dirty="0"/>
              <a:t> Policy &amp; Risk Layer: Transparency, privacy, security considerations.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Stakeholder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 Client (Mr. Sameen </a:t>
            </a:r>
            <a:r>
              <a:rPr dirty="0" err="1"/>
              <a:t>Chisti</a:t>
            </a:r>
            <a:r>
              <a:rPr dirty="0"/>
              <a:t>) – Provides brief &amp; feedback</a:t>
            </a:r>
          </a:p>
          <a:p>
            <a:r>
              <a:rPr dirty="0"/>
              <a:t> Supervisor/Teaching Team – Guidance &amp; assessment</a:t>
            </a:r>
          </a:p>
          <a:p>
            <a:r>
              <a:rPr dirty="0"/>
              <a:t> Student Team (P29) – Executes research &amp; demos</a:t>
            </a:r>
          </a:p>
          <a:p>
            <a:r>
              <a:rPr dirty="0"/>
              <a:t> Reserve Bank of Australia – Policy anchor</a:t>
            </a:r>
          </a:p>
          <a:p>
            <a:r>
              <a:rPr dirty="0"/>
              <a:t> Regulators (ASIC, APRA, AUSTRAC, Treasury) – Compliance</a:t>
            </a:r>
          </a:p>
          <a:p>
            <a:r>
              <a:rPr dirty="0"/>
              <a:t> Financial Institutions – Distribution &amp; custody</a:t>
            </a:r>
          </a:p>
          <a:p>
            <a:r>
              <a:rPr dirty="0"/>
              <a:t> Payment Networks – Interoperability</a:t>
            </a:r>
          </a:p>
          <a:p>
            <a:r>
              <a:rPr dirty="0"/>
              <a:t> Merchants/SMEs – Acceptance environment</a:t>
            </a:r>
          </a:p>
          <a:p>
            <a:r>
              <a:rPr dirty="0"/>
              <a:t> Retail End Users/Public – Adoption &amp; trust</a:t>
            </a:r>
          </a:p>
          <a:p>
            <a:r>
              <a:rPr dirty="0"/>
              <a:t> Government Agencies – G2P/P2G use-cases</a:t>
            </a:r>
          </a:p>
          <a:p>
            <a:r>
              <a:rPr dirty="0"/>
              <a:t> Tech Vendors – Platforms &amp; tooling</a:t>
            </a:r>
          </a:p>
          <a:p>
            <a:r>
              <a:rPr dirty="0"/>
              <a:t> Privacy &amp; Consumer Advocates – Data protection</a:t>
            </a:r>
          </a:p>
          <a:p>
            <a:r>
              <a:rPr dirty="0"/>
              <a:t> Cybersecurity/Audit – Assurance &amp; controls</a:t>
            </a:r>
          </a:p>
        </p:txBody>
      </p:sp>
    </p:spTree>
    <p:extLst>
      <p:ext uri="{BB962C8B-B14F-4D97-AF65-F5344CB8AC3E}">
        <p14:creationId xmlns:p14="http://schemas.microsoft.com/office/powerpoint/2010/main" val="403295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Team setup &amp; communication – Sprint 1</a:t>
            </a:r>
          </a:p>
          <a:p>
            <a:r>
              <a:rPr dirty="0"/>
              <a:t>Scope definition – Sprint 1</a:t>
            </a:r>
          </a:p>
          <a:p>
            <a:r>
              <a:rPr dirty="0"/>
              <a:t>Stakeholder matrix – Sprint 1</a:t>
            </a:r>
          </a:p>
          <a:p>
            <a:r>
              <a:rPr dirty="0"/>
              <a:t>Research report – Sprint 1</a:t>
            </a:r>
          </a:p>
          <a:p>
            <a:r>
              <a:rPr dirty="0"/>
              <a:t>Policy &amp; architecture design – Sprint 2</a:t>
            </a:r>
          </a:p>
          <a:p>
            <a:r>
              <a:rPr dirty="0"/>
              <a:t>Adoption strategy – Sprint 2</a:t>
            </a:r>
          </a:p>
          <a:p>
            <a:r>
              <a:rPr dirty="0"/>
              <a:t>Scenario storyboard – Sprint 2</a:t>
            </a:r>
          </a:p>
          <a:p>
            <a:r>
              <a:rPr dirty="0"/>
              <a:t>Final presentation – Sprint 2</a:t>
            </a:r>
          </a:p>
        </p:txBody>
      </p:sp>
    </p:spTree>
    <p:extLst>
      <p:ext uri="{BB962C8B-B14F-4D97-AF65-F5344CB8AC3E}">
        <p14:creationId xmlns:p14="http://schemas.microsoft.com/office/powerpoint/2010/main" val="252751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495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Concept Framing &amp; CBDC Demo – Australia (Wholesale Focus)</vt:lpstr>
      <vt:lpstr>Scope of Project</vt:lpstr>
      <vt:lpstr>Cash → Crypto → CBDCs</vt:lpstr>
      <vt:lpstr>Research Insights</vt:lpstr>
      <vt:lpstr>How They Work Together – Australian Context</vt:lpstr>
      <vt:lpstr>Why Adopt Wholesale CBDC in Australia?</vt:lpstr>
      <vt:lpstr>Prototype Approach</vt:lpstr>
      <vt:lpstr>Stakeholder Matrix</vt:lpstr>
      <vt:lpstr>Project Backlog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Framing &amp; CBDC Demo – Australia (Wholesale Focus)</dc:title>
  <dc:subject/>
  <dc:creator>Dwijesh</dc:creator>
  <cp:keywords/>
  <dc:description>generated using python-pptx</dc:description>
  <cp:lastModifiedBy>ISAR UJOODAH</cp:lastModifiedBy>
  <cp:revision>7</cp:revision>
  <dcterms:created xsi:type="dcterms:W3CDTF">2013-01-27T09:14:16Z</dcterms:created>
  <dcterms:modified xsi:type="dcterms:W3CDTF">2025-09-17T05:59:30Z</dcterms:modified>
  <cp:category/>
</cp:coreProperties>
</file>