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81" r:id="rId15"/>
    <p:sldId id="282" r:id="rId16"/>
    <p:sldId id="267" r:id="rId17"/>
    <p:sldId id="268" r:id="rId18"/>
    <p:sldId id="283" r:id="rId19"/>
    <p:sldId id="284" r:id="rId20"/>
    <p:sldId id="269" r:id="rId21"/>
    <p:sldId id="272" r:id="rId22"/>
    <p:sldId id="271" r:id="rId23"/>
    <p:sldId id="270" r:id="rId24"/>
    <p:sldId id="276" r:id="rId25"/>
    <p:sldId id="277" r:id="rId26"/>
    <p:sldId id="278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4" r:id="rId35"/>
    <p:sldId id="285" r:id="rId36"/>
    <p:sldId id="279" r:id="rId37"/>
    <p:sldId id="293" r:id="rId38"/>
    <p:sldId id="280" r:id="rId3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 flipV="1">
            <a:off x="0" y="-720"/>
            <a:ext cx="10624680" cy="540324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Line 2"/>
          <p:cNvSpPr/>
          <p:nvPr/>
        </p:nvSpPr>
        <p:spPr>
          <a:xfrm flipV="1">
            <a:off x="0" y="0"/>
            <a:ext cx="6030360" cy="3004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V="1">
            <a:off x="9003960" y="3924000"/>
            <a:ext cx="3187800" cy="1689120"/>
          </a:xfrm>
          <a:prstGeom prst="line">
            <a:avLst/>
          </a:prstGeom>
          <a:ln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V="1">
            <a:off x="-17640" y="4699800"/>
            <a:ext cx="1919520" cy="1001160"/>
          </a:xfrm>
          <a:prstGeom prst="line">
            <a:avLst/>
          </a:prstGeom>
          <a:ln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 flipH="1" flipV="1">
            <a:off x="-9000" y="3633840"/>
            <a:ext cx="1912320" cy="1572840"/>
          </a:xfrm>
          <a:prstGeom prst="line">
            <a:avLst/>
          </a:prstGeom>
          <a:ln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3" name="Group 2"/>
          <p:cNvGrpSpPr/>
          <p:nvPr/>
        </p:nvGrpSpPr>
        <p:grpSpPr>
          <a:xfrm>
            <a:off x="7560720" y="0"/>
            <a:ext cx="4762440" cy="3540240"/>
            <a:chOff x="7560720" y="0"/>
            <a:chExt cx="4762440" cy="3540240"/>
          </a:xfrm>
        </p:grpSpPr>
        <p:sp>
          <p:nvSpPr>
            <p:cNvPr id="44" name="CustomShape 3"/>
            <p:cNvSpPr/>
            <p:nvPr/>
          </p:nvSpPr>
          <p:spPr>
            <a:xfrm flipH="1">
              <a:off x="7560720" y="0"/>
              <a:ext cx="4638960" cy="3540240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Line 4"/>
            <p:cNvSpPr/>
            <p:nvPr/>
          </p:nvSpPr>
          <p:spPr>
            <a:xfrm flipH="1" flipV="1">
              <a:off x="9526320" y="0"/>
              <a:ext cx="1240920" cy="9637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CustomShape 5"/>
            <p:cNvSpPr/>
            <p:nvPr/>
          </p:nvSpPr>
          <p:spPr>
            <a:xfrm rot="2262000" flipH="1">
              <a:off x="11020680" y="1204560"/>
              <a:ext cx="1378800" cy="221400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7" name="CustomShape 6"/>
          <p:cNvSpPr/>
          <p:nvPr/>
        </p:nvSpPr>
        <p:spPr>
          <a:xfrm>
            <a:off x="11075760" y="235800"/>
            <a:ext cx="807120" cy="6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00194C"/>
                </a:solidFill>
                <a:latin typeface="Arial Black"/>
                <a:ea typeface="DejaVu Sans"/>
              </a:rPr>
              <a:t>FR</a:t>
            </a:r>
            <a:endParaRPr lang="en-US" sz="3400" b="0" strike="noStrike" spc="-1"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 flipH="1">
            <a:off x="6679080" y="0"/>
            <a:ext cx="1447200" cy="638280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375600" y="2005920"/>
            <a:ext cx="4852800" cy="1615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ine 1"/>
          <p:cNvSpPr/>
          <p:nvPr/>
        </p:nvSpPr>
        <p:spPr>
          <a:xfrm flipH="1" flipV="1">
            <a:off x="-9000" y="3633840"/>
            <a:ext cx="1912320" cy="1572840"/>
          </a:xfrm>
          <a:prstGeom prst="line">
            <a:avLst/>
          </a:prstGeom>
          <a:ln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4" name="Group 2"/>
          <p:cNvGrpSpPr/>
          <p:nvPr/>
        </p:nvGrpSpPr>
        <p:grpSpPr>
          <a:xfrm>
            <a:off x="7560720" y="0"/>
            <a:ext cx="4762440" cy="3540240"/>
            <a:chOff x="7560720" y="0"/>
            <a:chExt cx="4762440" cy="3540240"/>
          </a:xfrm>
        </p:grpSpPr>
        <p:sp>
          <p:nvSpPr>
            <p:cNvPr id="165" name="CustomShape 3"/>
            <p:cNvSpPr/>
            <p:nvPr/>
          </p:nvSpPr>
          <p:spPr>
            <a:xfrm flipH="1">
              <a:off x="7560720" y="0"/>
              <a:ext cx="4638960" cy="3540240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Line 4"/>
            <p:cNvSpPr/>
            <p:nvPr/>
          </p:nvSpPr>
          <p:spPr>
            <a:xfrm flipH="1" flipV="1">
              <a:off x="9526320" y="0"/>
              <a:ext cx="1240920" cy="9637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CustomShape 5"/>
            <p:cNvSpPr/>
            <p:nvPr/>
          </p:nvSpPr>
          <p:spPr>
            <a:xfrm rot="2262000" flipH="1">
              <a:off x="11020680" y="1204560"/>
              <a:ext cx="1378800" cy="221400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8" name="CustomShape 6"/>
          <p:cNvSpPr/>
          <p:nvPr/>
        </p:nvSpPr>
        <p:spPr>
          <a:xfrm>
            <a:off x="11075760" y="235800"/>
            <a:ext cx="807120" cy="6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472C4"/>
                </a:solidFill>
                <a:latin typeface="Arial Black"/>
                <a:ea typeface="DejaVu Sans"/>
              </a:rPr>
              <a:t>FR</a:t>
            </a:r>
            <a:endParaRPr lang="en-US" sz="3400" b="0" strike="noStrike" spc="-1"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 flipH="1">
            <a:off x="6679080" y="0"/>
            <a:ext cx="1447200" cy="638280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1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cdn-images-1.medium.com/max/1600/1*gmj6xrUj2j21YoqBwv-liQ.png">
            <a:extLst>
              <a:ext uri="{FF2B5EF4-FFF2-40B4-BE49-F238E27FC236}">
                <a16:creationId xmlns:a16="http://schemas.microsoft.com/office/drawing/2014/main" id="{B443DBCE-4EE0-4E74-8D27-FB4E8C4BC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0" y="857250"/>
            <a:ext cx="10291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3.iconfinder.com/data/icons/chat-bot-blue-filled-color/300/21524244Untitled-3-512.png">
            <a:extLst>
              <a:ext uri="{FF2B5EF4-FFF2-40B4-BE49-F238E27FC236}">
                <a16:creationId xmlns:a16="http://schemas.microsoft.com/office/drawing/2014/main" id="{7BADFE7D-B5B7-4082-A756-85A935563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15" y="182211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CustomShape 1"/>
          <p:cNvSpPr/>
          <p:nvPr/>
        </p:nvSpPr>
        <p:spPr>
          <a:xfrm>
            <a:off x="7356415" y="2220686"/>
            <a:ext cx="4690442" cy="4478224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glow rad="1117600">
              <a:schemeClr val="accent1">
                <a:alpha val="1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210" name="CustomShape 2"/>
          <p:cNvSpPr/>
          <p:nvPr/>
        </p:nvSpPr>
        <p:spPr>
          <a:xfrm>
            <a:off x="277560" y="1543680"/>
            <a:ext cx="11635920" cy="203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spc="-1" dirty="0">
                <a:solidFill>
                  <a:srgbClr val="FFFFFF"/>
                </a:solidFill>
                <a:latin typeface="Calibri"/>
              </a:rPr>
              <a:t>OPTIMASI MODEL PERCAKAPAN </a:t>
            </a:r>
          </a:p>
          <a:p>
            <a:pPr algn="ctr">
              <a:lnSpc>
                <a:spcPct val="90000"/>
              </a:lnSpc>
            </a:pPr>
            <a:r>
              <a:rPr lang="en-US" sz="4000" b="1" spc="-1" dirty="0">
                <a:solidFill>
                  <a:srgbClr val="FFFFFF"/>
                </a:solidFill>
                <a:latin typeface="Calibri"/>
              </a:rPr>
              <a:t>SEQUENCE TO SEQUENCE (SEQ2SEQ) </a:t>
            </a:r>
          </a:p>
          <a:p>
            <a:pPr algn="ctr">
              <a:lnSpc>
                <a:spcPct val="90000"/>
              </a:lnSpc>
            </a:pPr>
            <a:r>
              <a:rPr lang="en-US" sz="4000" b="1" spc="-1" dirty="0">
                <a:solidFill>
                  <a:srgbClr val="FFFFFF"/>
                </a:solidFill>
                <a:latin typeface="Calibri"/>
              </a:rPr>
              <a:t>PADA APLIKASI CHATBOT BAHASA INDONESIA</a:t>
            </a:r>
          </a:p>
        </p:txBody>
      </p:sp>
      <p:sp>
        <p:nvSpPr>
          <p:cNvPr id="211" name="CustomShape 3"/>
          <p:cNvSpPr/>
          <p:nvPr/>
        </p:nvSpPr>
        <p:spPr>
          <a:xfrm>
            <a:off x="1523880" y="4159439"/>
            <a:ext cx="9143280" cy="1501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0" strike="noStrike" spc="296" dirty="0">
                <a:solidFill>
                  <a:srgbClr val="FFFFFF"/>
                </a:solidFill>
                <a:latin typeface="Calibri"/>
              </a:rPr>
              <a:t>Oleh. Yohanes Dwiki Witman Gusti Made /140707748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296" dirty="0" err="1">
                <a:solidFill>
                  <a:srgbClr val="FFFFFF"/>
                </a:solidFill>
                <a:latin typeface="Calibri"/>
              </a:rPr>
              <a:t>Dosen</a:t>
            </a:r>
            <a:r>
              <a:rPr lang="en-US" sz="2000" b="0" strike="noStrike" spc="296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296" dirty="0" err="1">
                <a:solidFill>
                  <a:srgbClr val="FFFFFF"/>
                </a:solidFill>
                <a:latin typeface="Calibri"/>
              </a:rPr>
              <a:t>Pembimbing</a:t>
            </a:r>
            <a:r>
              <a:rPr lang="en-US" sz="2000" b="0" strike="noStrike" spc="296" dirty="0">
                <a:solidFill>
                  <a:srgbClr val="FFFFFF"/>
                </a:solidFill>
                <a:latin typeface="Calibri"/>
              </a:rPr>
              <a:t> I : Y. </a:t>
            </a:r>
            <a:r>
              <a:rPr lang="en-US" sz="2000" b="0" strike="noStrike" spc="296" dirty="0" err="1">
                <a:solidFill>
                  <a:srgbClr val="FFFFFF"/>
                </a:solidFill>
                <a:latin typeface="Calibri"/>
              </a:rPr>
              <a:t>Sigit</a:t>
            </a:r>
            <a:r>
              <a:rPr lang="en-US" sz="2000" b="0" strike="noStrike" spc="296" dirty="0">
                <a:solidFill>
                  <a:srgbClr val="FFFFFF"/>
                </a:solidFill>
                <a:latin typeface="Calibri"/>
              </a:rPr>
              <a:t> Purnomo, WP., S.T., </a:t>
            </a:r>
            <a:r>
              <a:rPr lang="en-US" sz="2000" b="0" strike="noStrike" spc="296" dirty="0" err="1">
                <a:solidFill>
                  <a:srgbClr val="FFFFFF"/>
                </a:solidFill>
                <a:latin typeface="Calibri"/>
              </a:rPr>
              <a:t>M.Kom</a:t>
            </a:r>
            <a:r>
              <a:rPr lang="en-US" sz="2000" b="0" strike="noStrike" spc="296" dirty="0">
                <a:solidFill>
                  <a:srgbClr val="FFFFFF"/>
                </a:solidFill>
                <a:latin typeface="Calibri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296" dirty="0" err="1">
                <a:solidFill>
                  <a:srgbClr val="FFFFFF"/>
                </a:solidFill>
                <a:latin typeface="Calibri"/>
              </a:rPr>
              <a:t>Dosen</a:t>
            </a:r>
            <a:r>
              <a:rPr lang="en-US" sz="2000" b="0" strike="noStrike" spc="296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b="0" strike="noStrike" spc="296" dirty="0" err="1">
                <a:solidFill>
                  <a:srgbClr val="FFFFFF"/>
                </a:solidFill>
                <a:latin typeface="Calibri"/>
              </a:rPr>
              <a:t>Pembimbing</a:t>
            </a:r>
            <a:r>
              <a:rPr lang="en-US" sz="2000" b="0" strike="noStrike" spc="296" dirty="0">
                <a:solidFill>
                  <a:srgbClr val="FFFFFF"/>
                </a:solidFill>
                <a:latin typeface="Calibri"/>
              </a:rPr>
              <a:t> II : </a:t>
            </a:r>
            <a:r>
              <a:rPr lang="en-US" sz="2000" spc="296" dirty="0">
                <a:solidFill>
                  <a:srgbClr val="FFFFFF"/>
                </a:solidFill>
                <a:latin typeface="Calibri"/>
              </a:rPr>
              <a:t>Dra. </a:t>
            </a:r>
            <a:r>
              <a:rPr lang="en-US" sz="2000" spc="296" dirty="0" err="1">
                <a:solidFill>
                  <a:srgbClr val="FFFFFF"/>
                </a:solidFill>
                <a:latin typeface="Calibri"/>
              </a:rPr>
              <a:t>Ernawati</a:t>
            </a:r>
            <a:r>
              <a:rPr lang="en-US" sz="2000" spc="296" dirty="0">
                <a:solidFill>
                  <a:srgbClr val="FFFFFF"/>
                </a:solidFill>
                <a:latin typeface="Calibri"/>
              </a:rPr>
              <a:t>, M.T.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A41DF33F-C231-43BF-9D28-807521F91A0D}"/>
              </a:ext>
            </a:extLst>
          </p:cNvPr>
          <p:cNvGrpSpPr/>
          <p:nvPr/>
        </p:nvGrpSpPr>
        <p:grpSpPr>
          <a:xfrm>
            <a:off x="7453263" y="2801634"/>
            <a:ext cx="6611485" cy="4405616"/>
            <a:chOff x="7453263" y="2801634"/>
            <a:chExt cx="6611485" cy="4405616"/>
          </a:xfrm>
        </p:grpSpPr>
        <p:pic>
          <p:nvPicPr>
            <p:cNvPr id="55" name="Picture 54" descr="https://cdn-images-1.medium.com/max/1600/1*gmj6xrUj2j21YoqBwv-liQ.png">
              <a:extLst>
                <a:ext uri="{FF2B5EF4-FFF2-40B4-BE49-F238E27FC236}">
                  <a16:creationId xmlns:a16="http://schemas.microsoft.com/office/drawing/2014/main" id="{3D10775B-18AC-4DDA-9C07-DE83F7A15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3263" y="2801634"/>
              <a:ext cx="6611485" cy="4405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8" descr="https://cdn3.iconfinder.com/data/icons/chat-bot-blue-filled-color/300/21524244Untitled-3-512.png">
              <a:extLst>
                <a:ext uri="{FF2B5EF4-FFF2-40B4-BE49-F238E27FC236}">
                  <a16:creationId xmlns:a16="http://schemas.microsoft.com/office/drawing/2014/main" id="{510397CC-A7E1-447B-9747-A5A0EB9C9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8070" y="3080016"/>
              <a:ext cx="3701869" cy="3701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2" name="CustomShape 1"/>
          <p:cNvSpPr/>
          <p:nvPr/>
        </p:nvSpPr>
        <p:spPr>
          <a:xfrm>
            <a:off x="518760" y="209160"/>
            <a:ext cx="905220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i="1" spc="-1" dirty="0">
                <a:solidFill>
                  <a:srgbClr val="4472C4"/>
                </a:solidFill>
                <a:latin typeface="Calibri Light"/>
              </a:rPr>
              <a:t>Sequence-to-Sequence</a:t>
            </a:r>
            <a:r>
              <a:rPr lang="en-US" sz="4400" b="1" spc="-1" dirty="0">
                <a:solidFill>
                  <a:srgbClr val="4472C4"/>
                </a:solidFill>
                <a:latin typeface="Calibri Light"/>
              </a:rPr>
              <a:t> (</a:t>
            </a:r>
            <a:r>
              <a:rPr lang="en-US" sz="4400" b="1" strike="noStrike" spc="-1" dirty="0">
                <a:solidFill>
                  <a:srgbClr val="4472C4"/>
                </a:solidFill>
                <a:latin typeface="Calibri Light"/>
              </a:rPr>
              <a:t>SEQ2SEQ)  (1)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26FCADA-6005-47F9-8C1C-4C66993F5B21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5"/>
          <p:cNvSpPr/>
          <p:nvPr/>
        </p:nvSpPr>
        <p:spPr>
          <a:xfrm>
            <a:off x="518760" y="2782800"/>
            <a:ext cx="7187400" cy="12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6"/>
          <p:cNvSpPr/>
          <p:nvPr/>
        </p:nvSpPr>
        <p:spPr>
          <a:xfrm>
            <a:off x="518760" y="1658622"/>
            <a:ext cx="9052200" cy="21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SEQ2SEQ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dibentuk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RNN,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encoder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(1) dan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decoder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150000"/>
              </a:lnSpc>
              <a:buClr>
                <a:srgbClr val="000000"/>
              </a:buClr>
              <a:buAutoNum type="arabicParenBoth"/>
            </a:pP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RNN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pertama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encoder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penyandian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sekuens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input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vektor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konteks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ukuran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tetap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marL="343620" indent="-342900">
              <a:lnSpc>
                <a:spcPct val="150000"/>
              </a:lnSpc>
              <a:buClr>
                <a:srgbClr val="000000"/>
              </a:buClr>
              <a:buAutoNum type="arabicParenBoth"/>
            </a:pP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RNN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kedua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decoder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vektor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konteks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tadi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benih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menghasilkan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sekuens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target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2AB32F-C8F9-4903-A300-909C19AC0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120" y="4000890"/>
            <a:ext cx="56388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446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2AFF76B-2822-4D58-92B4-F95899FF3E6D}"/>
              </a:ext>
            </a:extLst>
          </p:cNvPr>
          <p:cNvGrpSpPr/>
          <p:nvPr/>
        </p:nvGrpSpPr>
        <p:grpSpPr>
          <a:xfrm>
            <a:off x="7453263" y="2801634"/>
            <a:ext cx="6611485" cy="4405616"/>
            <a:chOff x="7453263" y="2801634"/>
            <a:chExt cx="6611485" cy="4405616"/>
          </a:xfrm>
        </p:grpSpPr>
        <p:pic>
          <p:nvPicPr>
            <p:cNvPr id="10" name="Picture 9" descr="https://cdn-images-1.medium.com/max/1600/1*gmj6xrUj2j21YoqBwv-liQ.png">
              <a:extLst>
                <a:ext uri="{FF2B5EF4-FFF2-40B4-BE49-F238E27FC236}">
                  <a16:creationId xmlns:a16="http://schemas.microsoft.com/office/drawing/2014/main" id="{5E13BEFB-910F-4672-BC9A-4C944A87E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3263" y="2801634"/>
              <a:ext cx="6611485" cy="4405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https://cdn3.iconfinder.com/data/icons/chat-bot-blue-filled-color/300/21524244Untitled-3-512.png">
              <a:extLst>
                <a:ext uri="{FF2B5EF4-FFF2-40B4-BE49-F238E27FC236}">
                  <a16:creationId xmlns:a16="http://schemas.microsoft.com/office/drawing/2014/main" id="{475C6DD5-4FEB-48DC-9A03-377D9EC241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8070" y="3080016"/>
              <a:ext cx="3701869" cy="3701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2" name="CustomShape 1"/>
          <p:cNvSpPr/>
          <p:nvPr/>
        </p:nvSpPr>
        <p:spPr>
          <a:xfrm>
            <a:off x="518760" y="209160"/>
            <a:ext cx="917769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i="1" spc="-1" dirty="0">
                <a:solidFill>
                  <a:srgbClr val="4472C4"/>
                </a:solidFill>
                <a:latin typeface="Calibri Light"/>
              </a:rPr>
              <a:t>Sequence-to-Sequence</a:t>
            </a:r>
            <a:r>
              <a:rPr lang="en-US" sz="4400" b="1" spc="-1" dirty="0">
                <a:solidFill>
                  <a:srgbClr val="4472C4"/>
                </a:solidFill>
                <a:latin typeface="Calibri Light"/>
              </a:rPr>
              <a:t> (</a:t>
            </a:r>
            <a:r>
              <a:rPr lang="en-US" sz="4400" b="1" strike="noStrike" spc="-1" dirty="0">
                <a:solidFill>
                  <a:srgbClr val="4472C4"/>
                </a:solidFill>
                <a:latin typeface="Calibri Light"/>
              </a:rPr>
              <a:t>SEQ2SEQ)  (2)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26FCADA-6005-47F9-8C1C-4C66993F5B21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5"/>
          <p:cNvSpPr/>
          <p:nvPr/>
        </p:nvSpPr>
        <p:spPr>
          <a:xfrm>
            <a:off x="518760" y="2782800"/>
            <a:ext cx="7187400" cy="12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7"/>
          <p:cNvSpPr/>
          <p:nvPr/>
        </p:nvSpPr>
        <p:spPr>
          <a:xfrm>
            <a:off x="411660" y="1649744"/>
            <a:ext cx="11367720" cy="1898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Keunggulan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:</a:t>
            </a:r>
            <a:endParaRPr lang="en-US" sz="20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Menghasilkan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respon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percakapan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akurat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masuk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akal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pada domain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terbuka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Vinyals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2015)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.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Kesederhanaannya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kekuatan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utama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mudah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diterapkan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berbagai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tugas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NLP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tugas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terjemahan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mesin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question-answer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dan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lainnya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tanpa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perlu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perubahan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arsitekturnya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.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511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7FCE0BC-9B3A-4554-8127-FBCB54DD3B66}"/>
              </a:ext>
            </a:extLst>
          </p:cNvPr>
          <p:cNvGrpSpPr/>
          <p:nvPr/>
        </p:nvGrpSpPr>
        <p:grpSpPr>
          <a:xfrm>
            <a:off x="7453263" y="2801634"/>
            <a:ext cx="6611485" cy="4405616"/>
            <a:chOff x="7453263" y="2801634"/>
            <a:chExt cx="6611485" cy="4405616"/>
          </a:xfrm>
        </p:grpSpPr>
        <p:pic>
          <p:nvPicPr>
            <p:cNvPr id="27" name="Picture 26" descr="https://cdn-images-1.medium.com/max/1600/1*gmj6xrUj2j21YoqBwv-liQ.png">
              <a:extLst>
                <a:ext uri="{FF2B5EF4-FFF2-40B4-BE49-F238E27FC236}">
                  <a16:creationId xmlns:a16="http://schemas.microsoft.com/office/drawing/2014/main" id="{92B71227-5B06-4DA5-87FF-CCE1458601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3263" y="2801634"/>
              <a:ext cx="6611485" cy="4405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https://cdn3.iconfinder.com/data/icons/chat-bot-blue-filled-color/300/21524244Untitled-3-512.png">
              <a:extLst>
                <a:ext uri="{FF2B5EF4-FFF2-40B4-BE49-F238E27FC236}">
                  <a16:creationId xmlns:a16="http://schemas.microsoft.com/office/drawing/2014/main" id="{5910635C-1E71-481F-A024-384FAE58A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8070" y="3080016"/>
              <a:ext cx="3701869" cy="3701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5" name="CustomShape 1"/>
          <p:cNvSpPr/>
          <p:nvPr/>
        </p:nvSpPr>
        <p:spPr>
          <a:xfrm>
            <a:off x="518760" y="209160"/>
            <a:ext cx="833256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i="1" spc="-1" dirty="0">
                <a:solidFill>
                  <a:srgbClr val="4472C4"/>
                </a:solidFill>
                <a:latin typeface="Calibri Light"/>
              </a:rPr>
              <a:t>Recurrent Neural Network </a:t>
            </a:r>
            <a:r>
              <a:rPr lang="en-US" sz="4400" b="1" spc="-1" dirty="0">
                <a:solidFill>
                  <a:srgbClr val="4472C4"/>
                </a:solidFill>
                <a:latin typeface="Calibri Light"/>
              </a:rPr>
              <a:t>(RNN)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AD68B0D-AFD7-4D8C-9913-C78126B509D6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5"/>
          <p:cNvSpPr/>
          <p:nvPr/>
        </p:nvSpPr>
        <p:spPr>
          <a:xfrm>
            <a:off x="518760" y="2782800"/>
            <a:ext cx="7187400" cy="12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6"/>
          <p:cNvSpPr/>
          <p:nvPr/>
        </p:nvSpPr>
        <p:spPr>
          <a:xfrm>
            <a:off x="518760" y="1353080"/>
            <a:ext cx="898719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RNN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salah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deep neural network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dibentuk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neuron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buatan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umpan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balik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berulang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1" name="CustomShape 7"/>
          <p:cNvSpPr/>
          <p:nvPr/>
        </p:nvSpPr>
        <p:spPr>
          <a:xfrm>
            <a:off x="518760" y="3747199"/>
            <a:ext cx="11367720" cy="2832480"/>
          </a:xfrm>
          <a:prstGeom prst="rect">
            <a:avLst/>
          </a:prstGeom>
          <a:solidFill>
            <a:srgbClr val="FFFFFF">
              <a:alpha val="5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Kelemahan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:</a:t>
            </a:r>
            <a:endParaRPr lang="en-US" sz="20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50000"/>
              </a:lnSpc>
              <a:buClr>
                <a:srgbClr val="000000"/>
              </a:buClr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Pembelajaran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jangka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panjang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RNN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gradient descent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menghasilkan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menghilang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(1)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meledaknya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(2)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gradien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Salehinejad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2017)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. </a:t>
            </a:r>
          </a:p>
          <a:p>
            <a:pPr marL="343620" indent="-342900">
              <a:lnSpc>
                <a:spcPct val="150000"/>
              </a:lnSpc>
              <a:buClr>
                <a:srgbClr val="000000"/>
              </a:buClr>
              <a:buAutoNum type="arabicParenBoth"/>
            </a:pP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kemungkinan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gradiennya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mengecil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bobotnya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kecil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perkalian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matriks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berulang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kali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langkah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marL="343620" indent="-342900">
              <a:lnSpc>
                <a:spcPct val="150000"/>
              </a:lnSpc>
              <a:buClr>
                <a:srgbClr val="000000"/>
              </a:buClr>
              <a:buAutoNum type="arabicParenBoth"/>
            </a:pP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gradien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meledak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perkalian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bobotnya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batas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norma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gradien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A1FFB-2415-4372-9C00-88EC15467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180" y="2361859"/>
            <a:ext cx="3656760" cy="1712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18760" y="209160"/>
            <a:ext cx="833256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 dirty="0" err="1">
                <a:solidFill>
                  <a:srgbClr val="4472C4"/>
                </a:solidFill>
                <a:latin typeface="Calibri Light"/>
              </a:rPr>
              <a:t>Mekanisme</a:t>
            </a:r>
            <a:r>
              <a:rPr lang="en-US" sz="4400" b="1" strike="noStrike" spc="-1" dirty="0">
                <a:solidFill>
                  <a:srgbClr val="4472C4"/>
                </a:solidFill>
                <a:latin typeface="Calibri Light"/>
              </a:rPr>
              <a:t> </a:t>
            </a:r>
            <a:r>
              <a:rPr lang="en-US" sz="4400" b="1" strike="noStrike" spc="-1" dirty="0" err="1">
                <a:solidFill>
                  <a:srgbClr val="4472C4"/>
                </a:solidFill>
                <a:latin typeface="Calibri Light"/>
              </a:rPr>
              <a:t>Gerbang</a:t>
            </a:r>
            <a:r>
              <a:rPr lang="en-US" sz="4400" b="1" strike="noStrike" spc="-1" dirty="0">
                <a:solidFill>
                  <a:srgbClr val="4472C4"/>
                </a:solidFill>
                <a:latin typeface="Calibri Light"/>
              </a:rPr>
              <a:t> LSTM dan GRU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26FCADA-6005-47F9-8C1C-4C66993F5B21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5"/>
          <p:cNvSpPr/>
          <p:nvPr/>
        </p:nvSpPr>
        <p:spPr>
          <a:xfrm>
            <a:off x="518760" y="2782800"/>
            <a:ext cx="7187400" cy="12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6"/>
          <p:cNvSpPr/>
          <p:nvPr/>
        </p:nvSpPr>
        <p:spPr>
          <a:xfrm>
            <a:off x="518760" y="1363834"/>
            <a:ext cx="1115448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Salah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cara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mengatasi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kelemahan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RNN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memodifikasi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arsitektur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RNN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memasukkan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unit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GRU (1)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LSTM (2)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dirancang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khusus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menyimpan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selama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periode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yang lama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ustomShape 7">
            <a:extLst>
              <a:ext uri="{FF2B5EF4-FFF2-40B4-BE49-F238E27FC236}">
                <a16:creationId xmlns:a16="http://schemas.microsoft.com/office/drawing/2014/main" id="{7AF68AF6-1DBE-42B3-9A0D-2D3DFD07FDDE}"/>
              </a:ext>
            </a:extLst>
          </p:cNvPr>
          <p:cNvSpPr/>
          <p:nvPr/>
        </p:nvSpPr>
        <p:spPr>
          <a:xfrm>
            <a:off x="518760" y="4062628"/>
            <a:ext cx="11009211" cy="1861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Keunggulan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LSTM (2):</a:t>
            </a:r>
            <a:endParaRPr lang="en-US" sz="20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Unit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memorinya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mengingat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jarak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nya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jauh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melacak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berbagai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atribut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sedang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diproses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Karpathy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 et al.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2016)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Penghafalan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pengingatan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kembali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jangka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panjang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khususnya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sangat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stomShape 7">
            <a:extLst>
              <a:ext uri="{FF2B5EF4-FFF2-40B4-BE49-F238E27FC236}">
                <a16:creationId xmlns:a16="http://schemas.microsoft.com/office/drawing/2014/main" id="{176B3F25-2305-4A68-A16B-AB802A43E01A}"/>
              </a:ext>
            </a:extLst>
          </p:cNvPr>
          <p:cNvSpPr/>
          <p:nvPr/>
        </p:nvSpPr>
        <p:spPr>
          <a:xfrm>
            <a:off x="518760" y="2976828"/>
            <a:ext cx="11009211" cy="9336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Keunggulan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GRU (1)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endParaRPr lang="en-US" sz="2000" b="1" strike="noStrike" spc="-1" dirty="0"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dirty="0"/>
              <a:t>Waktu </a:t>
            </a:r>
            <a:r>
              <a:rPr lang="en-US" dirty="0" err="1">
                <a:highlight>
                  <a:srgbClr val="00FF00"/>
                </a:highlight>
              </a:rPr>
              <a:t>pelatihan</a:t>
            </a:r>
            <a:r>
              <a:rPr lang="en-US" dirty="0">
                <a:highlight>
                  <a:srgbClr val="00FF00"/>
                </a:highlight>
              </a:rPr>
              <a:t> yang </a:t>
            </a:r>
            <a:r>
              <a:rPr lang="en-US" dirty="0" err="1">
                <a:highlight>
                  <a:srgbClr val="00FF00"/>
                </a:highlight>
              </a:rPr>
              <a:t>lebih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cepat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/>
              <a:t>dan </a:t>
            </a:r>
            <a:r>
              <a:rPr lang="en-US" dirty="0" err="1">
                <a:highlight>
                  <a:srgbClr val="00FF00"/>
                </a:highlight>
              </a:rPr>
              <a:t>hasilnya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bisa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disandingkan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dengan</a:t>
            </a:r>
            <a:r>
              <a:rPr lang="en-US" dirty="0">
                <a:highlight>
                  <a:srgbClr val="00FF00"/>
                </a:highlight>
              </a:rPr>
              <a:t> LSTM</a:t>
            </a:r>
            <a:r>
              <a:rPr lang="en-US" dirty="0"/>
              <a:t> (Chung </a:t>
            </a:r>
            <a:r>
              <a:rPr lang="en-US" i="1" dirty="0"/>
              <a:t>et al.</a:t>
            </a:r>
            <a:r>
              <a:rPr lang="en-US" dirty="0"/>
              <a:t>, 2014).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18760" y="209160"/>
            <a:ext cx="833256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 dirty="0" err="1">
                <a:solidFill>
                  <a:srgbClr val="4472C4"/>
                </a:solidFill>
                <a:latin typeface="Calibri Light"/>
              </a:rPr>
              <a:t>Mekanisme</a:t>
            </a:r>
            <a:r>
              <a:rPr lang="en-US" sz="4400" b="1" strike="noStrike" spc="-1" dirty="0">
                <a:solidFill>
                  <a:srgbClr val="4472C4"/>
                </a:solidFill>
                <a:latin typeface="Calibri Light"/>
              </a:rPr>
              <a:t> </a:t>
            </a:r>
            <a:r>
              <a:rPr lang="en-US" sz="4400" b="1" strike="noStrike" spc="-1" dirty="0" err="1">
                <a:solidFill>
                  <a:srgbClr val="4472C4"/>
                </a:solidFill>
                <a:latin typeface="Calibri Light"/>
              </a:rPr>
              <a:t>Perhatian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26FCADA-6005-47F9-8C1C-4C66993F5B21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5"/>
          <p:cNvSpPr/>
          <p:nvPr/>
        </p:nvSpPr>
        <p:spPr>
          <a:xfrm>
            <a:off x="518760" y="2782800"/>
            <a:ext cx="7187400" cy="12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6"/>
          <p:cNvSpPr/>
          <p:nvPr/>
        </p:nvSpPr>
        <p:spPr>
          <a:xfrm>
            <a:off x="518760" y="1692757"/>
            <a:ext cx="1115448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Mekanisme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perhatian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memungkinkan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belajar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keberpihakan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modalitas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berbeda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(Luong 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2015),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misalnya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visual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gambar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keterangan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gambar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pembuatan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image caption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stomShape 7">
            <a:extLst>
              <a:ext uri="{FF2B5EF4-FFF2-40B4-BE49-F238E27FC236}">
                <a16:creationId xmlns:a16="http://schemas.microsoft.com/office/drawing/2014/main" id="{176B3F25-2305-4A68-A16B-AB802A43E01A}"/>
              </a:ext>
            </a:extLst>
          </p:cNvPr>
          <p:cNvSpPr/>
          <p:nvPr/>
        </p:nvSpPr>
        <p:spPr>
          <a:xfrm>
            <a:off x="518760" y="3237521"/>
            <a:ext cx="11009211" cy="9336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Bahdanau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(2014)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menerapkan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mekanisme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perhatian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menyelaraskan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kata-kata pada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tugas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terjemahan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mesin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mengatasi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kinerja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buruk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sekuens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panjang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423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18760" y="209160"/>
            <a:ext cx="833256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i="1" strike="noStrike" spc="-1" dirty="0">
                <a:solidFill>
                  <a:srgbClr val="4472C4"/>
                </a:solidFill>
                <a:latin typeface="Calibri Light"/>
              </a:rPr>
              <a:t>Gradient Descent</a:t>
            </a:r>
            <a:endParaRPr lang="en-US" sz="4400" b="0" i="1" strike="noStrike" spc="-1" dirty="0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26FCADA-6005-47F9-8C1C-4C66993F5B21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5"/>
          <p:cNvSpPr/>
          <p:nvPr/>
        </p:nvSpPr>
        <p:spPr>
          <a:xfrm>
            <a:off x="518760" y="2782800"/>
            <a:ext cx="7187400" cy="12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6"/>
          <p:cNvSpPr/>
          <p:nvPr/>
        </p:nvSpPr>
        <p:spPr>
          <a:xfrm>
            <a:off x="518760" y="1692757"/>
            <a:ext cx="1115448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deep learning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biasanya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parameter (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bobot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dan bias) dan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biaya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mengevaluasi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seberapa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set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parameter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stomShape 7">
            <a:extLst>
              <a:ext uri="{FF2B5EF4-FFF2-40B4-BE49-F238E27FC236}">
                <a16:creationId xmlns:a16="http://schemas.microsoft.com/office/drawing/2014/main" id="{176B3F25-2305-4A68-A16B-AB802A43E01A}"/>
              </a:ext>
            </a:extLst>
          </p:cNvPr>
          <p:cNvSpPr/>
          <p:nvPr/>
        </p:nvSpPr>
        <p:spPr>
          <a:xfrm>
            <a:off x="518760" y="2735337"/>
            <a:ext cx="11009211" cy="83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Gradient Descent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menyesuaikan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bobot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iteratif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bergerak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menuju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parameter yang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meminimalisasi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biaya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1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0" name="Picture Placeholder 16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301" name="CustomShape 2"/>
          <p:cNvSpPr/>
          <p:nvPr/>
        </p:nvSpPr>
        <p:spPr>
          <a:xfrm>
            <a:off x="1523880" y="3118756"/>
            <a:ext cx="9143280" cy="903523"/>
          </a:xfrm>
          <a:prstGeom prst="rect">
            <a:avLst/>
          </a:prstGeom>
          <a:solidFill>
            <a:srgbClr val="000000">
              <a:alpha val="4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 err="1">
                <a:solidFill>
                  <a:srgbClr val="FFFFFF"/>
                </a:solidFill>
                <a:latin typeface="Calibri"/>
              </a:rPr>
              <a:t>Perancangan</a:t>
            </a:r>
            <a:r>
              <a:rPr lang="en-US" sz="6000" b="0" strike="noStrike" spc="-1" dirty="0">
                <a:solidFill>
                  <a:srgbClr val="FFFFFF"/>
                </a:solidFill>
                <a:latin typeface="Calibri"/>
              </a:rPr>
              <a:t> Model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1523880" y="4159440"/>
            <a:ext cx="9143280" cy="10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296">
                <a:solidFill>
                  <a:srgbClr val="FFFFFF"/>
                </a:solidFill>
                <a:latin typeface="Calibri"/>
              </a:rPr>
              <a:t>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518760" y="209160"/>
            <a:ext cx="833256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pc="-1" dirty="0" err="1">
                <a:solidFill>
                  <a:srgbClr val="00194C"/>
                </a:solidFill>
                <a:latin typeface="Calibri"/>
              </a:rPr>
              <a:t>Perancangan</a:t>
            </a:r>
            <a:r>
              <a:rPr lang="en-US" sz="4400" b="1" spc="-1" dirty="0">
                <a:solidFill>
                  <a:srgbClr val="00194C"/>
                </a:solidFill>
                <a:latin typeface="Calibri"/>
              </a:rPr>
              <a:t> Model </a:t>
            </a:r>
            <a:r>
              <a:rPr lang="en-US" sz="4400" b="1" spc="-1" dirty="0" err="1">
                <a:solidFill>
                  <a:srgbClr val="00194C"/>
                </a:solidFill>
                <a:latin typeface="Calibri"/>
              </a:rPr>
              <a:t>Optimasi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33840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11147040" y="6356520"/>
            <a:ext cx="739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A80260B-845C-4A8E-903F-5F784E56A1E1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84045-3829-4C1D-9AB2-DF04BBC1F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97" y="2172765"/>
            <a:ext cx="5784069" cy="25124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2DFF66-535C-4FCB-8684-90698AB41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696" y="1495130"/>
            <a:ext cx="5308904" cy="3867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518760" y="209160"/>
            <a:ext cx="833256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 dirty="0" err="1">
                <a:solidFill>
                  <a:srgbClr val="00194C"/>
                </a:solidFill>
                <a:latin typeface="Calibri"/>
              </a:rPr>
              <a:t>Perancangan</a:t>
            </a:r>
            <a:r>
              <a:rPr lang="en-US" sz="4400" b="1" strike="noStrike" spc="-1" dirty="0">
                <a:solidFill>
                  <a:srgbClr val="00194C"/>
                </a:solidFill>
                <a:latin typeface="Calibri"/>
              </a:rPr>
              <a:t> </a:t>
            </a:r>
            <a:r>
              <a:rPr lang="en-US" sz="4400" b="1" strike="noStrike" spc="-1" dirty="0" err="1">
                <a:solidFill>
                  <a:srgbClr val="00194C"/>
                </a:solidFill>
                <a:latin typeface="Calibri"/>
              </a:rPr>
              <a:t>Sampel</a:t>
            </a:r>
            <a:r>
              <a:rPr lang="en-US" sz="4400" b="1" strike="noStrike" spc="-1" dirty="0">
                <a:solidFill>
                  <a:srgbClr val="00194C"/>
                </a:solidFill>
                <a:latin typeface="Calibri"/>
              </a:rPr>
              <a:t> Data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33840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11147040" y="6356520"/>
            <a:ext cx="739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C8B9A14-98D6-4993-BE06-4F5611C796F6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7955AE-3A3B-413D-8CAD-9BF151554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33" y="1592715"/>
            <a:ext cx="2945266" cy="48207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54E11F-7549-43B9-90DB-1A71F591E6FC}"/>
              </a:ext>
            </a:extLst>
          </p:cNvPr>
          <p:cNvSpPr/>
          <p:nvPr/>
        </p:nvSpPr>
        <p:spPr>
          <a:xfrm>
            <a:off x="3619499" y="1441607"/>
            <a:ext cx="8332560" cy="5122941"/>
          </a:xfrm>
          <a:prstGeom prst="rect">
            <a:avLst/>
          </a:prstGeom>
          <a:solidFill>
            <a:srgbClr val="FFFFFF">
              <a:alpha val="77000"/>
            </a:srgb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Memakai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5-20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ribu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baris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percakapan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OpenSubtitle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2018. </a:t>
            </a:r>
            <a:r>
              <a:rPr lang="en-ID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emakaian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sampel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menghindari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overfitting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mencoba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memasang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berderau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dilatih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id-ID" sz="2000" dirty="0">
                <a:latin typeface="Calibri" panose="020F0502020204030204" pitchFamily="34" charset="0"/>
                <a:cs typeface="Calibri" panose="020F0502020204030204" pitchFamily="34" charset="0"/>
              </a:rPr>
              <a:t>angkah pemrosesan sederhana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pada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sampel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id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menghapus 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kata yang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bukan</a:t>
            </a:r>
            <a:r>
              <a:rPr lang="id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teks percakapan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Giliran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percakapan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aktor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pada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OpenSubtitle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2018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ditunjukkan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jelas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kalimat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diasumsikan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diucapkan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oleh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aktor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berbeda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baris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pasangan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kalimat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konteks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dan target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perlu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mengubah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reshape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sampel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kalimat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berpasangan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maksimal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15 kata per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kalimat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338400" y="361929"/>
            <a:ext cx="833256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194C"/>
                </a:solidFill>
                <a:latin typeface="Calibri"/>
              </a:rPr>
              <a:t>Proses </a:t>
            </a:r>
            <a:r>
              <a:rPr lang="en-US" sz="4400" b="1" strike="noStrike" spc="-1" dirty="0" err="1">
                <a:solidFill>
                  <a:srgbClr val="00194C"/>
                </a:solidFill>
                <a:latin typeface="Calibri"/>
              </a:rPr>
              <a:t>Pengerjaan</a:t>
            </a:r>
            <a:r>
              <a:rPr lang="en-US" sz="4400" b="1" strike="noStrike" spc="-1" dirty="0">
                <a:solidFill>
                  <a:srgbClr val="00194C"/>
                </a:solidFill>
                <a:latin typeface="Calibri"/>
              </a:rPr>
              <a:t> Model </a:t>
            </a:r>
            <a:r>
              <a:rPr lang="en-US" sz="4400" b="1" strike="noStrike" spc="-1" dirty="0" err="1">
                <a:solidFill>
                  <a:srgbClr val="00194C"/>
                </a:solidFill>
                <a:latin typeface="Calibri"/>
              </a:rPr>
              <a:t>Optimasi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33840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11147040" y="6356520"/>
            <a:ext cx="739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CEC7414-603F-44A0-AE1A-1FF811513ED0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E0C31B-AE37-4EB7-8E80-F5E1B6BF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239" y="1787977"/>
            <a:ext cx="7964261" cy="4373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163D34-2766-4455-9011-4900FF6F17C7}"/>
              </a:ext>
            </a:extLst>
          </p:cNvPr>
          <p:cNvGrpSpPr/>
          <p:nvPr/>
        </p:nvGrpSpPr>
        <p:grpSpPr>
          <a:xfrm>
            <a:off x="7453263" y="2801634"/>
            <a:ext cx="6611485" cy="4405616"/>
            <a:chOff x="7453263" y="2801634"/>
            <a:chExt cx="6611485" cy="4405616"/>
          </a:xfrm>
        </p:grpSpPr>
        <p:pic>
          <p:nvPicPr>
            <p:cNvPr id="7" name="Picture 6" descr="https://cdn-images-1.medium.com/max/1600/1*gmj6xrUj2j21YoqBwv-liQ.png">
              <a:extLst>
                <a:ext uri="{FF2B5EF4-FFF2-40B4-BE49-F238E27FC236}">
                  <a16:creationId xmlns:a16="http://schemas.microsoft.com/office/drawing/2014/main" id="{4988325F-3F74-4AAA-AB6B-2348229C8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3263" y="2801634"/>
              <a:ext cx="6611485" cy="4405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https://cdn3.iconfinder.com/data/icons/chat-bot-blue-filled-color/300/21524244Untitled-3-512.png">
              <a:extLst>
                <a:ext uri="{FF2B5EF4-FFF2-40B4-BE49-F238E27FC236}">
                  <a16:creationId xmlns:a16="http://schemas.microsoft.com/office/drawing/2014/main" id="{0E4E29C5-93DF-4EBB-8CD2-4E6B2E451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8070" y="3080016"/>
              <a:ext cx="3701869" cy="3701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2" name="CustomShape 1"/>
          <p:cNvSpPr/>
          <p:nvPr/>
        </p:nvSpPr>
        <p:spPr>
          <a:xfrm>
            <a:off x="518760" y="209160"/>
            <a:ext cx="833256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/>
          <a:lstStyle/>
          <a:p>
            <a:pPr>
              <a:lnSpc>
                <a:spcPct val="90000"/>
              </a:lnSpc>
            </a:pPr>
            <a:r>
              <a:rPr lang="en-US" sz="4400" b="1" strike="noStrike" spc="-1" dirty="0" err="1">
                <a:solidFill>
                  <a:srgbClr val="00194C"/>
                </a:solidFill>
                <a:latin typeface="Calibri"/>
              </a:rPr>
              <a:t>Latar</a:t>
            </a:r>
            <a:r>
              <a:rPr lang="en-US" sz="4400" b="1" strike="noStrike" spc="-1" dirty="0">
                <a:solidFill>
                  <a:srgbClr val="00194C"/>
                </a:solidFill>
                <a:latin typeface="Calibri"/>
              </a:rPr>
              <a:t> </a:t>
            </a:r>
            <a:r>
              <a:rPr lang="en-US" sz="4400" b="1" strike="noStrike" spc="-1" dirty="0" err="1">
                <a:solidFill>
                  <a:srgbClr val="00194C"/>
                </a:solidFill>
                <a:latin typeface="Calibri"/>
              </a:rPr>
              <a:t>Belakang</a:t>
            </a:r>
            <a:r>
              <a:rPr lang="en-US" sz="4400" b="1" strike="noStrike" spc="-1" dirty="0">
                <a:solidFill>
                  <a:srgbClr val="00194C"/>
                </a:solidFill>
                <a:latin typeface="Calibri"/>
              </a:rPr>
              <a:t> (1)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20560" y="1800720"/>
            <a:ext cx="9480690" cy="4848120"/>
          </a:xfrm>
          <a:prstGeom prst="rect">
            <a:avLst/>
          </a:prstGeom>
          <a:solidFill>
            <a:srgbClr val="FFFFFF">
              <a:alpha val="7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EAB200"/>
              </a:buClr>
              <a:buFont typeface="Wingdings" panose="05000000000000000000" pitchFamily="2" charset="2"/>
              <a:buChar char="q"/>
            </a:pPr>
            <a:r>
              <a:rPr lang="en-US" sz="2800" i="1" spc="-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semakin</a:t>
            </a:r>
            <a:r>
              <a:rPr lang="en-US" sz="2800" spc="-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moderen</a:t>
            </a:r>
            <a:r>
              <a:rPr lang="en-US" sz="2800" spc="-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800" spc="-1" dirty="0">
                <a:solidFill>
                  <a:srgbClr val="3F3F3F"/>
                </a:solidFill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1" dirty="0" err="1">
                <a:solidFill>
                  <a:srgbClr val="3F3F3F"/>
                </a:solidFill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penggunaan</a:t>
            </a:r>
            <a:r>
              <a:rPr lang="en-US" sz="2800" spc="-1" dirty="0">
                <a:solidFill>
                  <a:srgbClr val="3F3F3F"/>
                </a:solidFill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spc="-1" dirty="0">
                <a:solidFill>
                  <a:srgbClr val="3F3F3F"/>
                </a:solidFill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deep learning </a:t>
            </a:r>
            <a:r>
              <a:rPr lang="en-US" sz="2800" spc="-1" dirty="0">
                <a:solidFill>
                  <a:srgbClr val="3F3F3F"/>
                </a:solidFill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800" spc="-1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1" dirty="0" err="1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saat</a:t>
            </a:r>
            <a:r>
              <a:rPr lang="en-US" sz="2800" spc="-1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1" dirty="0" err="1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2800" spc="-1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mengalami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transformasi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pesat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membantu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aktivitas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EAB200"/>
              </a:buClr>
              <a:buFont typeface="Wingdings" panose="05000000000000000000" pitchFamily="2" charset="2"/>
              <a:buChar char="q"/>
            </a:pP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Vinyals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(2015)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percakapan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i="1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kerangka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kerja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sequence-to-sequence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(SEQ2SEQ)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tersusun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i="1" dirty="0">
                <a:latin typeface="Calibri" panose="020F0502020204030204" pitchFamily="34" charset="0"/>
                <a:cs typeface="Calibri" panose="020F0502020204030204" pitchFamily="34" charset="0"/>
              </a:rPr>
              <a:t>Recurrent Neural Network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(2-RNN).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EAB200"/>
              </a:buClr>
              <a:buFont typeface="Wingdings" panose="05000000000000000000" pitchFamily="2" charset="2"/>
              <a:buChar char="q"/>
            </a:pP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Meskipun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kualitas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SEQ2SEQ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menarik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RNN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dianggap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alat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utama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pembelajaran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sulit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dilatih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sangat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rentan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hilang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meledaknya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gradien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perlu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strategi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optimasi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tepat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solusi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permasalahan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endParaRPr lang="en-ID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33840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11147040" y="6356520"/>
            <a:ext cx="739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3289A1-ECC7-4CF3-9567-E87CF119838A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305520" y="437760"/>
            <a:ext cx="8332560" cy="4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600" spc="-1" dirty="0" err="1">
                <a:solidFill>
                  <a:srgbClr val="00194C"/>
                </a:solidFill>
                <a:latin typeface="Calibri"/>
              </a:rPr>
              <a:t>Spesifikasi</a:t>
            </a:r>
            <a:r>
              <a:rPr lang="en-US" sz="3600" spc="-1" dirty="0">
                <a:solidFill>
                  <a:srgbClr val="00194C"/>
                </a:solidFill>
                <a:latin typeface="Calibri"/>
              </a:rPr>
              <a:t> </a:t>
            </a:r>
            <a:r>
              <a:rPr lang="en-US" sz="3600" spc="-1" dirty="0" err="1">
                <a:solidFill>
                  <a:srgbClr val="00194C"/>
                </a:solidFill>
                <a:latin typeface="Calibri"/>
              </a:rPr>
              <a:t>Pelatihan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11147040" y="6356520"/>
            <a:ext cx="739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9AC6605-4EA7-4721-843F-69185C689922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0C642F-FF63-472C-8E40-D4B3533FDB8D}"/>
              </a:ext>
            </a:extLst>
          </p:cNvPr>
          <p:cNvSpPr/>
          <p:nvPr/>
        </p:nvSpPr>
        <p:spPr>
          <a:xfrm>
            <a:off x="305520" y="863793"/>
            <a:ext cx="10980308" cy="5674887"/>
          </a:xfrm>
          <a:prstGeom prst="rect">
            <a:avLst/>
          </a:prstGeom>
          <a:solidFill>
            <a:srgbClr val="FFFFFF">
              <a:alpha val="65000"/>
            </a:srgbClr>
          </a:solidFill>
        </p:spPr>
        <p:txBody>
          <a:bodyPr wrap="square">
            <a:spAutoFit/>
          </a:bodyPr>
          <a:lstStyle/>
          <a:p>
            <a:pPr marL="228600" marR="0" indent="26987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Perangkat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i="1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Personal </a:t>
            </a:r>
            <a:r>
              <a:rPr lang="en-US" i="1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id-ID" i="1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omputer</a:t>
            </a:r>
            <a:r>
              <a:rPr lang="id-ID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(PC)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proses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pembangunan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percobaan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model 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dengan </a:t>
            </a:r>
            <a:r>
              <a:rPr lang="id-ID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Windows 10 Pro 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versi 1803 (Redstone 4)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id-ID" i="1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processor</a:t>
            </a:r>
            <a:r>
              <a:rPr lang="id-ID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Intel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Pentium G4560 @3.50 GHz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RAM 16</a:t>
            </a:r>
            <a:r>
              <a:rPr lang="id-ID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GB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id-ID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GPU Nvidia GTX 10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7</a:t>
            </a:r>
            <a:r>
              <a:rPr lang="id-ID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0 8 GB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1920 CUDA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cores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d-ID" i="1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Personal </a:t>
            </a:r>
            <a:r>
              <a:rPr lang="en-US" i="1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id-ID" i="1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omputer</a:t>
            </a:r>
            <a:r>
              <a:rPr lang="id-ID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(PC)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proses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pembangunan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percobaan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model 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dengan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Windows 7 Ultimate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id-ID" i="1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processor</a:t>
            </a:r>
            <a:r>
              <a:rPr lang="id-ID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Intel CPU Intel Core i7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@</a:t>
            </a:r>
            <a:r>
              <a:rPr lang="id-ID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3.5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id-ID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Ghz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RAM 16</a:t>
            </a:r>
            <a:r>
              <a:rPr lang="id-ID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GB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id-ID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GPU Nvidia Ge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id-ID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orce GTX 660 Ti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3 GB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1344 CUDA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cores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28600" marR="0" indent="269875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juga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beberapa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library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bahasa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pemrograman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Python. </a:t>
            </a:r>
            <a:r>
              <a:rPr lang="en-ID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Library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Numpy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1.15.4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pemrosesan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matriks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Python CSV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membaca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sampel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ekstensi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Tab Separated Values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(TSV).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Keras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2.2.4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framework deep learning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diatas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Tensorflow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Spyder 3.3.2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lingkungan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pengembangan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yang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 scientific programming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4" name="Picture Placeholder 16"/>
          <p:cNvPicPr/>
          <p:nvPr/>
        </p:nvPicPr>
        <p:blipFill>
          <a:blip r:embed="rId2"/>
          <a:srcRect r="666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355" name="CustomShape 2"/>
          <p:cNvSpPr/>
          <p:nvPr/>
        </p:nvSpPr>
        <p:spPr>
          <a:xfrm>
            <a:off x="1523880" y="2318656"/>
            <a:ext cx="9143280" cy="1703623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 err="1">
                <a:solidFill>
                  <a:srgbClr val="FFFFFF"/>
                </a:solidFill>
                <a:latin typeface="Calibri"/>
              </a:rPr>
              <a:t>Implementasi</a:t>
            </a:r>
            <a:r>
              <a:rPr lang="en-US" sz="6000" b="0" strike="noStrike" spc="-1" dirty="0">
                <a:solidFill>
                  <a:srgbClr val="FFFFFF"/>
                </a:solidFill>
                <a:latin typeface="Calibri"/>
              </a:rPr>
              <a:t> dan </a:t>
            </a:r>
            <a:r>
              <a:rPr lang="en-US" sz="6000" b="0" strike="noStrike" spc="-1" dirty="0" err="1">
                <a:solidFill>
                  <a:srgbClr val="FFFFFF"/>
                </a:solidFill>
                <a:latin typeface="Calibri"/>
              </a:rPr>
              <a:t>Evaluasi</a:t>
            </a:r>
            <a:r>
              <a:rPr lang="en-US" sz="6000" b="0" strike="noStrike" spc="-1" dirty="0">
                <a:solidFill>
                  <a:srgbClr val="FFFFFF"/>
                </a:solidFill>
                <a:latin typeface="Calibri"/>
              </a:rPr>
              <a:t> Model </a:t>
            </a:r>
            <a:r>
              <a:rPr lang="en-US" sz="6000" b="0" strike="noStrike" spc="-1" dirty="0" err="1">
                <a:solidFill>
                  <a:srgbClr val="FFFFFF"/>
                </a:solidFill>
                <a:latin typeface="Calibri"/>
              </a:rPr>
              <a:t>Optimasi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1523880" y="4159440"/>
            <a:ext cx="9143280" cy="10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296">
                <a:solidFill>
                  <a:srgbClr val="FFFFFF"/>
                </a:solidFill>
                <a:latin typeface="Calibri"/>
              </a:rPr>
              <a:t>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518760" y="209160"/>
            <a:ext cx="833256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 dirty="0" err="1">
                <a:solidFill>
                  <a:srgbClr val="00194C"/>
                </a:solidFill>
                <a:latin typeface="Calibri"/>
              </a:rPr>
              <a:t>Pelatihan</a:t>
            </a:r>
            <a:r>
              <a:rPr lang="en-US" sz="4400" b="1" strike="noStrike" spc="-1" dirty="0">
                <a:solidFill>
                  <a:srgbClr val="00194C"/>
                </a:solidFill>
                <a:latin typeface="Calibri"/>
              </a:rPr>
              <a:t> Model (1)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33840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1147040" y="6356520"/>
            <a:ext cx="739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FB74912-90E9-4A7F-946D-97B41D366CEF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E890A7-F7DE-444D-B0D4-2453BCC7995F}"/>
              </a:ext>
            </a:extLst>
          </p:cNvPr>
          <p:cNvSpPr/>
          <p:nvPr/>
        </p:nvSpPr>
        <p:spPr>
          <a:xfrm>
            <a:off x="518759" y="1717906"/>
            <a:ext cx="92293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Proses </a:t>
            </a:r>
            <a:r>
              <a:rPr lang="en-ID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pelatihan</a:t>
            </a:r>
            <a:r>
              <a:rPr lang="en-ID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akan</a:t>
            </a:r>
            <a:r>
              <a:rPr lang="en-ID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mengambil</a:t>
            </a:r>
            <a:r>
              <a:rPr lang="en-ID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data </a:t>
            </a:r>
            <a:r>
              <a:rPr lang="en-ID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sebanyak</a:t>
            </a:r>
            <a:r>
              <a:rPr lang="en-ID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80% </a:t>
            </a:r>
            <a:r>
              <a:rPr lang="en-ID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ukuran</a:t>
            </a:r>
            <a:r>
              <a:rPr lang="en-ID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sampel</a:t>
            </a:r>
            <a:r>
              <a:rPr lang="en-ID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epoch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pada proses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pelatihan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sebanyak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200 kali.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ADE5D-DC23-4B5E-B096-52C82657678E}"/>
              </a:ext>
            </a:extLst>
          </p:cNvPr>
          <p:cNvSpPr/>
          <p:nvPr/>
        </p:nvSpPr>
        <p:spPr>
          <a:xfrm>
            <a:off x="518758" y="2929217"/>
            <a:ext cx="106282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lama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pelatihan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Proses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komputasi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terjadi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mempengaruhi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lama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pelatihan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Lama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pelatihan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yang paling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cepat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dimiliki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oleh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model Tanh RNN-Tanh RNN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arsitektur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RNN yang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murni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tanpa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mekanisme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aktivasi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tanh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Lama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pelatihan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yang paling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cepat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optimasi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dimiliki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oleh model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GRU-GRU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umum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GRU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memerlukan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komputasi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reset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dibandingkan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membutuhkan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komputasi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dan 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forget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2"/>
          <p:cNvSpPr/>
          <p:nvPr/>
        </p:nvSpPr>
        <p:spPr>
          <a:xfrm>
            <a:off x="33840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1147040" y="6356520"/>
            <a:ext cx="739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FB74912-90E9-4A7F-946D-97B41D366CEF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ADE5D-DC23-4B5E-B096-52C82657678E}"/>
              </a:ext>
            </a:extLst>
          </p:cNvPr>
          <p:cNvSpPr/>
          <p:nvPr/>
        </p:nvSpPr>
        <p:spPr>
          <a:xfrm>
            <a:off x="518760" y="1756694"/>
            <a:ext cx="10628281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ukuran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bobot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pelatihan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mempengaruhi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ukuran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bobot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pelatihan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Ukuran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bobot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paling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kecil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dimiliki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oleh model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Tanh RNN-Tanh RNN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menyimpan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komputasi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aktivasi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tanh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langkah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Ukuran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bobot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paling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kecil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optimasi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dimiliki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oleh model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GRU-GRU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Mekanisme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GRU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memang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dirancang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sedikit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parameter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bobot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gerbangnya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reset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unit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memori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terpisah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LSTM.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Ukuran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bobot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paling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dimiliki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oleh model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LSTM-LSTM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LSTM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unit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memori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terpisah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dikontrol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oleh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dan 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forget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CC3AA49A-0271-4D0A-908C-1DDFD33119F7}"/>
              </a:ext>
            </a:extLst>
          </p:cNvPr>
          <p:cNvSpPr/>
          <p:nvPr/>
        </p:nvSpPr>
        <p:spPr>
          <a:xfrm>
            <a:off x="518760" y="209160"/>
            <a:ext cx="833256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 dirty="0" err="1">
                <a:solidFill>
                  <a:srgbClr val="00194C"/>
                </a:solidFill>
                <a:latin typeface="Calibri"/>
              </a:rPr>
              <a:t>Pelatihan</a:t>
            </a:r>
            <a:r>
              <a:rPr lang="en-US" sz="4400" b="1" strike="noStrike" spc="-1" dirty="0">
                <a:solidFill>
                  <a:srgbClr val="00194C"/>
                </a:solidFill>
                <a:latin typeface="Calibri"/>
              </a:rPr>
              <a:t> Model (2)</a:t>
            </a:r>
            <a:endParaRPr lang="en-U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26432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2"/>
          <p:cNvSpPr/>
          <p:nvPr/>
        </p:nvSpPr>
        <p:spPr>
          <a:xfrm>
            <a:off x="33840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1147040" y="6356520"/>
            <a:ext cx="739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FB74912-90E9-4A7F-946D-97B41D366CEF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ADE5D-DC23-4B5E-B096-52C82657678E}"/>
              </a:ext>
            </a:extLst>
          </p:cNvPr>
          <p:cNvSpPr/>
          <p:nvPr/>
        </p:nvSpPr>
        <p:spPr>
          <a:xfrm>
            <a:off x="518759" y="1525899"/>
            <a:ext cx="10628281" cy="512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loss 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model Tanh RNN-Tanh RNN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loss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dihasilkan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oleh model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Tanh RNN-Tanh RNN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dikatakan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stabil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terlihat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adanya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perbedaan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mencolok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epoch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stabil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hilang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meledaknya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gradien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kemungkinan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gradien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semakin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mengecil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perkalian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matriks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berulang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kali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bobot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kecil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dan juga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meledak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perkalian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bobotnya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batas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norma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gradien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langsung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efek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precision, recall,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F1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yang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berada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diantara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0 dan 1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loss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menurun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sangat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tajam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epoch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pada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sampel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10-20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ribu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32F7EB61-53C2-4B3E-913E-00CEBE5A2421}"/>
              </a:ext>
            </a:extLst>
          </p:cNvPr>
          <p:cNvSpPr/>
          <p:nvPr/>
        </p:nvSpPr>
        <p:spPr>
          <a:xfrm>
            <a:off x="518760" y="209160"/>
            <a:ext cx="833256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 dirty="0" err="1">
                <a:solidFill>
                  <a:srgbClr val="00194C"/>
                </a:solidFill>
                <a:latin typeface="Calibri"/>
              </a:rPr>
              <a:t>Pelatihan</a:t>
            </a:r>
            <a:r>
              <a:rPr lang="en-US" sz="4400" b="1" strike="noStrike" spc="-1" dirty="0">
                <a:solidFill>
                  <a:srgbClr val="00194C"/>
                </a:solidFill>
                <a:latin typeface="Calibri"/>
              </a:rPr>
              <a:t> Model (3)</a:t>
            </a:r>
            <a:endParaRPr lang="en-U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8969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2"/>
          <p:cNvSpPr/>
          <p:nvPr/>
        </p:nvSpPr>
        <p:spPr>
          <a:xfrm>
            <a:off x="33840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1147040" y="6356520"/>
            <a:ext cx="739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FB74912-90E9-4A7F-946D-97B41D366CEF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ADE5D-DC23-4B5E-B096-52C82657678E}"/>
              </a:ext>
            </a:extLst>
          </p:cNvPr>
          <p:cNvSpPr/>
          <p:nvPr/>
        </p:nvSpPr>
        <p:spPr>
          <a:xfrm>
            <a:off x="518760" y="1425036"/>
            <a:ext cx="10628281" cy="5113644"/>
          </a:xfrm>
          <a:prstGeom prst="rect">
            <a:avLst/>
          </a:prstGeom>
          <a:solidFill>
            <a:srgbClr val="FFFFFF">
              <a:alpha val="49000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loss 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Optimasi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paling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loss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paling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rendah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optimasi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pelatihan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dihasilkan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oleh model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LSTM-LSTM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sampel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data,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kemudian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dilanjutkan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GRU-LSTM, LSTM-GRU, dan GRU-GRU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Kombinasi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jenis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berbeda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LSTM-GRU dan GRU-LSTM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mengungguli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GRU-GRU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sampel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data,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namun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belum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mengungguli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LSTM-LSTM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Hal 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menarik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lainnya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penelitian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kombinasi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jenis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berbeda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unit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GRU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encoder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dan unit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LSTM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decoder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model. Hal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diperlihatkan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loss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pelatihan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GRU-LSTM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daripada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LSTM-GRU.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2DB169CF-26EF-4222-8ED2-A1FBA9638F20}"/>
              </a:ext>
            </a:extLst>
          </p:cNvPr>
          <p:cNvSpPr/>
          <p:nvPr/>
        </p:nvSpPr>
        <p:spPr>
          <a:xfrm>
            <a:off x="518760" y="209160"/>
            <a:ext cx="833256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 dirty="0" err="1">
                <a:solidFill>
                  <a:srgbClr val="00194C"/>
                </a:solidFill>
                <a:latin typeface="Calibri"/>
              </a:rPr>
              <a:t>Pelatihan</a:t>
            </a:r>
            <a:r>
              <a:rPr lang="en-US" sz="4400" b="1" strike="noStrike" spc="-1" dirty="0">
                <a:solidFill>
                  <a:srgbClr val="00194C"/>
                </a:solidFill>
                <a:latin typeface="Calibri"/>
              </a:rPr>
              <a:t> Model (4)</a:t>
            </a:r>
            <a:endParaRPr lang="en-U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56226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518760" y="209160"/>
            <a:ext cx="833256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 dirty="0" err="1">
                <a:solidFill>
                  <a:srgbClr val="00194C"/>
                </a:solidFill>
                <a:latin typeface="Calibri"/>
              </a:rPr>
              <a:t>Evaluasi</a:t>
            </a:r>
            <a:r>
              <a:rPr lang="en-US" sz="4400" b="1" strike="noStrike" spc="-1" dirty="0">
                <a:solidFill>
                  <a:srgbClr val="00194C"/>
                </a:solidFill>
                <a:latin typeface="Calibri"/>
              </a:rPr>
              <a:t> Model (1)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33840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1147040" y="6356520"/>
            <a:ext cx="739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FB74912-90E9-4A7F-946D-97B41D366CEF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E890A7-F7DE-444D-B0D4-2453BCC7995F}"/>
              </a:ext>
            </a:extLst>
          </p:cNvPr>
          <p:cNvSpPr/>
          <p:nvPr/>
        </p:nvSpPr>
        <p:spPr>
          <a:xfrm>
            <a:off x="518759" y="1717906"/>
            <a:ext cx="92293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Proses </a:t>
            </a:r>
            <a:r>
              <a:rPr lang="en-ID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pengujian</a:t>
            </a:r>
            <a:r>
              <a:rPr lang="en-ID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akan</a:t>
            </a:r>
            <a:r>
              <a:rPr lang="en-ID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mengambil</a:t>
            </a:r>
            <a:r>
              <a:rPr lang="en-ID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data </a:t>
            </a:r>
            <a:r>
              <a:rPr lang="en-ID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sebanyak</a:t>
            </a:r>
            <a:r>
              <a:rPr lang="en-ID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20% </a:t>
            </a:r>
            <a:r>
              <a:rPr lang="en-ID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ukuran</a:t>
            </a:r>
            <a:r>
              <a:rPr lang="en-ID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sampel</a:t>
            </a:r>
            <a:r>
              <a:rPr lang="en-ID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epoch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pada proses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sebanyak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200 kali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ADE5D-DC23-4B5E-B096-52C82657678E}"/>
              </a:ext>
            </a:extLst>
          </p:cNvPr>
          <p:cNvSpPr/>
          <p:nvPr/>
        </p:nvSpPr>
        <p:spPr>
          <a:xfrm>
            <a:off x="518758" y="2929217"/>
            <a:ext cx="1062828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lama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Lama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sangat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bergantung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besarnya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sampel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dan model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Lama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yang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paling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cepat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dimiliki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oleh model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Tanh RNN-Tanh RNN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arsitektur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RNN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murni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tanpa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mekanisme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aktivasi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tanh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Lama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paling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cepat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optimasi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dimiliki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oleh model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GRU-GRU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umum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GRU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memerlukan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komputasi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reset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dibandingkan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LSTM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membutuhkan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komputasi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dan 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forget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2642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2"/>
          <p:cNvSpPr/>
          <p:nvPr/>
        </p:nvSpPr>
        <p:spPr>
          <a:xfrm>
            <a:off x="33840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1147040" y="6356520"/>
            <a:ext cx="739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FB74912-90E9-4A7F-946D-97B41D366CEF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ADE5D-DC23-4B5E-B096-52C82657678E}"/>
              </a:ext>
            </a:extLst>
          </p:cNvPr>
          <p:cNvSpPr/>
          <p:nvPr/>
        </p:nvSpPr>
        <p:spPr>
          <a:xfrm>
            <a:off x="507873" y="1525899"/>
            <a:ext cx="10628281" cy="5122941"/>
          </a:xfrm>
          <a:prstGeom prst="rect">
            <a:avLst/>
          </a:prstGeom>
          <a:solidFill>
            <a:srgbClr val="FFFFFF">
              <a:alpha val="61000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loss 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model Tanh RNN-Tanh RNN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Lama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sangat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bergantung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besarnya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sampel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data dan model 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loss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dihasilkan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oleh model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Tanh RNN-Tanh RNN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dikatakan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stabil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terlihat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adanya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perbedaan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mencolok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epoch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Model Tanh RNN-Tanh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belajar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optimal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pelatihan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menghasilkan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loss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bagus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langsung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efek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precision, recall,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F1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berada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diantara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0 dan 1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menurun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sangat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tajam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epoch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pada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sampel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10-20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ribu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4E5B967E-460A-4C96-BFD5-99E9A11576E8}"/>
              </a:ext>
            </a:extLst>
          </p:cNvPr>
          <p:cNvSpPr/>
          <p:nvPr/>
        </p:nvSpPr>
        <p:spPr>
          <a:xfrm>
            <a:off x="518760" y="209160"/>
            <a:ext cx="833256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 dirty="0" err="1">
                <a:solidFill>
                  <a:srgbClr val="00194C"/>
                </a:solidFill>
                <a:latin typeface="Calibri"/>
              </a:rPr>
              <a:t>Evaluasi</a:t>
            </a:r>
            <a:r>
              <a:rPr lang="en-US" sz="4400" b="1" strike="noStrike" spc="-1" dirty="0">
                <a:solidFill>
                  <a:srgbClr val="00194C"/>
                </a:solidFill>
                <a:latin typeface="Calibri"/>
              </a:rPr>
              <a:t> Model (2)</a:t>
            </a:r>
            <a:endParaRPr lang="en-U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8767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2"/>
          <p:cNvSpPr/>
          <p:nvPr/>
        </p:nvSpPr>
        <p:spPr>
          <a:xfrm>
            <a:off x="33840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1147040" y="6356520"/>
            <a:ext cx="739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FB74912-90E9-4A7F-946D-97B41D366CEF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28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ADE5D-DC23-4B5E-B096-52C82657678E}"/>
              </a:ext>
            </a:extLst>
          </p:cNvPr>
          <p:cNvSpPr/>
          <p:nvPr/>
        </p:nvSpPr>
        <p:spPr>
          <a:xfrm>
            <a:off x="507873" y="1521922"/>
            <a:ext cx="10628281" cy="4708981"/>
          </a:xfrm>
          <a:prstGeom prst="rect">
            <a:avLst/>
          </a:prstGeom>
          <a:solidFill>
            <a:srgbClr val="FFFFFF">
              <a:alpha val="76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loss Model </a:t>
            </a:r>
            <a:r>
              <a:rPr lang="en-ID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Optimasi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epoch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ke-50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sampel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loss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terbaik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kecuali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Selisih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epoch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terlihat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kecenderungan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penurunan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dimana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didapatkan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epoch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ke-50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daripada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epoch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ke-200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juga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terlihat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pada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loss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pada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dimana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angkanya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epoch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Hal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membuktikan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iterasi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maksimal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berada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epoch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ke-50 dan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mulai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memperlihatkan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jenuh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ketika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epoch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makin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D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epoch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menjamin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kualitas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semakin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dikenal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dimana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dihasilkan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justru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semakin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bagus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diluar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dataset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pelatihan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dihasilkan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epoch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ke-100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epoch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ke-50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mulai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terlihat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terjadi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overfitting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juga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nampak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epoch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ke-150 dan ke-200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000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2261493A-8E05-4773-A905-D614799D5621}"/>
              </a:ext>
            </a:extLst>
          </p:cNvPr>
          <p:cNvSpPr/>
          <p:nvPr/>
        </p:nvSpPr>
        <p:spPr>
          <a:xfrm>
            <a:off x="518760" y="209160"/>
            <a:ext cx="833256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 dirty="0" err="1">
                <a:solidFill>
                  <a:srgbClr val="00194C"/>
                </a:solidFill>
                <a:latin typeface="Calibri"/>
              </a:rPr>
              <a:t>Evaluasi</a:t>
            </a:r>
            <a:r>
              <a:rPr lang="en-US" sz="4400" b="1" strike="noStrike" spc="-1" dirty="0">
                <a:solidFill>
                  <a:srgbClr val="00194C"/>
                </a:solidFill>
                <a:latin typeface="Calibri"/>
              </a:rPr>
              <a:t> Model (3)</a:t>
            </a:r>
            <a:endParaRPr lang="en-U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17593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2"/>
          <p:cNvSpPr/>
          <p:nvPr/>
        </p:nvSpPr>
        <p:spPr>
          <a:xfrm>
            <a:off x="33840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1147040" y="6356520"/>
            <a:ext cx="739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FB74912-90E9-4A7F-946D-97B41D366CEF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ADE5D-DC23-4B5E-B096-52C82657678E}"/>
              </a:ext>
            </a:extLst>
          </p:cNvPr>
          <p:cNvSpPr/>
          <p:nvPr/>
        </p:nvSpPr>
        <p:spPr>
          <a:xfrm>
            <a:off x="518760" y="1647539"/>
            <a:ext cx="10628281" cy="4770537"/>
          </a:xfrm>
          <a:prstGeom prst="rect">
            <a:avLst/>
          </a:prstGeom>
          <a:solidFill>
            <a:srgbClr val="FFFFFF">
              <a:alpha val="63000"/>
            </a:srgbClr>
          </a:solidFill>
        </p:spPr>
        <p:txBody>
          <a:bodyPr wrap="square">
            <a:spAutoFit/>
          </a:bodyPr>
          <a:lstStyle/>
          <a:p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Penyebab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Optimalnya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Hasil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Evaluasi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Ada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penyebab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loss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pada proses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pelatihan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dibandingkan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salah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satunya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kualitas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ID" sz="2000" i="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OpenSubtitles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2018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Bahasa Indonesia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ID" sz="2000" i="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OpenSubtitle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termasuk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jenis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open domain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dimana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topik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pembicaraan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jenis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sangat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berderau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percakapan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oleh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aktor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Vinyals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2015)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OpenSubtitle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perlu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ditinjau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lanjut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sebab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ditemukan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kata yang salah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ketik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kesalahan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ejaan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kesalahan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kata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saling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sambung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kata yang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baku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formal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yang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pada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akhirnya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menyebabkan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duplikasi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kamus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kata (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vocabulary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Susunan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kata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kalimat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percakapan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juga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terlihat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bebas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struktural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mengikuti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tatanan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subjek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predikat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objek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dan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keterangan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SPOK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Selain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ketidaklogisan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pemetaan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konteks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target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percakapan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terjadi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topiknya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 Oleh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perlu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penelitian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lanjut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OpenSubtitle</a:t>
            </a:r>
            <a:r>
              <a:rPr lang="en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Bahasa Indonesia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6F83691F-9DA7-426B-B602-4F0DC0286890}"/>
              </a:ext>
            </a:extLst>
          </p:cNvPr>
          <p:cNvSpPr/>
          <p:nvPr/>
        </p:nvSpPr>
        <p:spPr>
          <a:xfrm>
            <a:off x="518760" y="209160"/>
            <a:ext cx="833256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 dirty="0" err="1">
                <a:solidFill>
                  <a:srgbClr val="00194C"/>
                </a:solidFill>
                <a:latin typeface="Calibri"/>
              </a:rPr>
              <a:t>Evaluasi</a:t>
            </a:r>
            <a:r>
              <a:rPr lang="en-US" sz="4400" b="1" strike="noStrike" spc="-1" dirty="0">
                <a:solidFill>
                  <a:srgbClr val="00194C"/>
                </a:solidFill>
                <a:latin typeface="Calibri"/>
              </a:rPr>
              <a:t> Model (4)</a:t>
            </a:r>
            <a:endParaRPr lang="en-U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4318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9B3C1AC-5DF3-42EA-90FC-F4E7A9DAA1F4}"/>
              </a:ext>
            </a:extLst>
          </p:cNvPr>
          <p:cNvGrpSpPr/>
          <p:nvPr/>
        </p:nvGrpSpPr>
        <p:grpSpPr>
          <a:xfrm>
            <a:off x="7453263" y="2801634"/>
            <a:ext cx="6611485" cy="4405616"/>
            <a:chOff x="7453263" y="2801634"/>
            <a:chExt cx="6611485" cy="4405616"/>
          </a:xfrm>
        </p:grpSpPr>
        <p:pic>
          <p:nvPicPr>
            <p:cNvPr id="10" name="Picture 9" descr="https://cdn-images-1.medium.com/max/1600/1*gmj6xrUj2j21YoqBwv-liQ.png">
              <a:extLst>
                <a:ext uri="{FF2B5EF4-FFF2-40B4-BE49-F238E27FC236}">
                  <a16:creationId xmlns:a16="http://schemas.microsoft.com/office/drawing/2014/main" id="{8A18373D-A641-4831-928C-61AA32D88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3263" y="2801634"/>
              <a:ext cx="6611485" cy="4405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https://cdn3.iconfinder.com/data/icons/chat-bot-blue-filled-color/300/21524244Untitled-3-512.png">
              <a:extLst>
                <a:ext uri="{FF2B5EF4-FFF2-40B4-BE49-F238E27FC236}">
                  <a16:creationId xmlns:a16="http://schemas.microsoft.com/office/drawing/2014/main" id="{F2C26682-6854-4D97-92AA-252BE6A78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8070" y="3080016"/>
              <a:ext cx="3701869" cy="3701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7" name="CustomShape 1"/>
          <p:cNvSpPr/>
          <p:nvPr/>
        </p:nvSpPr>
        <p:spPr>
          <a:xfrm>
            <a:off x="518760" y="209160"/>
            <a:ext cx="833256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194C"/>
                </a:solidFill>
                <a:latin typeface="Calibri"/>
              </a:rPr>
              <a:t>Latar Belakang (2)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3840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11147040" y="6356520"/>
            <a:ext cx="739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B052346-549D-4AA6-9B55-4EDC561F0A08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33DF0C15-F93A-464A-851D-DBC64A93A865}"/>
              </a:ext>
            </a:extLst>
          </p:cNvPr>
          <p:cNvSpPr/>
          <p:nvPr/>
        </p:nvSpPr>
        <p:spPr>
          <a:xfrm>
            <a:off x="520560" y="1800720"/>
            <a:ext cx="9480690" cy="4271468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EAB200"/>
              </a:buClr>
              <a:buFont typeface="Wingdings" panose="05000000000000000000" pitchFamily="2" charset="2"/>
              <a:buChar char="q"/>
            </a:pP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optimasi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RNN 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pada model SEQ2SEQ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pernah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diteliti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sebelumnya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mekanisme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mekanisme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perhatian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dan </a:t>
            </a:r>
            <a:r>
              <a:rPr lang="en-ID" sz="28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gradient descent</a:t>
            </a:r>
            <a:r>
              <a:rPr lang="en-ID" sz="28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Perlu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adanya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penelitian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terbaru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memperlihatkan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gabungan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ketiga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optimasi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mencapai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i="1" dirty="0">
                <a:latin typeface="Calibri" panose="020F0502020204030204" pitchFamily="34" charset="0"/>
                <a:cs typeface="Calibri" panose="020F0502020204030204" pitchFamily="34" charset="0"/>
              </a:rPr>
              <a:t>state-of-the-art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percakapan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EAB200"/>
              </a:buClr>
              <a:buFont typeface="Wingdings" panose="05000000000000000000" pitchFamily="2" charset="2"/>
              <a:buChar char="q"/>
            </a:pPr>
            <a:r>
              <a:rPr lang="en-ID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asih</a:t>
            </a:r>
            <a:r>
              <a:rPr lang="en-US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ruang</a:t>
            </a:r>
            <a:r>
              <a:rPr lang="en-US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bagi</a:t>
            </a:r>
            <a:r>
              <a:rPr lang="en-US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peneliti</a:t>
            </a:r>
            <a:r>
              <a:rPr lang="en-US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mengembangkan</a:t>
            </a:r>
            <a:r>
              <a:rPr lang="en-US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US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percakapan</a:t>
            </a:r>
            <a:r>
              <a:rPr lang="en-US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Bahasa Indonesia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OpenSubtitle</a:t>
            </a:r>
            <a:r>
              <a:rPr lang="en-ID" sz="2800" i="1" dirty="0">
                <a:latin typeface="Calibri" panose="020F0502020204030204" pitchFamily="34" charset="0"/>
                <a:cs typeface="Calibri" panose="020F0502020204030204" pitchFamily="34" charset="0"/>
              </a:rPr>
              <a:t> 2018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pekerjaan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Vinyals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(2015) yang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memakai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i="1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Bahasa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Inggris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OpenSubtitle</a:t>
            </a:r>
            <a:r>
              <a:rPr lang="en-ID" sz="2800" i="1" dirty="0">
                <a:latin typeface="Calibri" panose="020F0502020204030204" pitchFamily="34" charset="0"/>
                <a:cs typeface="Calibri" panose="020F0502020204030204" pitchFamily="34" charset="0"/>
              </a:rPr>
              <a:t> 2016.</a:t>
            </a: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518760" y="209160"/>
            <a:ext cx="833256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 dirty="0" err="1">
                <a:solidFill>
                  <a:srgbClr val="00194C"/>
                </a:solidFill>
                <a:latin typeface="Calibri"/>
              </a:rPr>
              <a:t>Kualitas</a:t>
            </a:r>
            <a:r>
              <a:rPr lang="en-US" sz="4400" b="1" strike="noStrike" spc="-1" dirty="0">
                <a:solidFill>
                  <a:srgbClr val="00194C"/>
                </a:solidFill>
                <a:latin typeface="Calibri"/>
              </a:rPr>
              <a:t> </a:t>
            </a:r>
            <a:r>
              <a:rPr lang="en-US" sz="4400" b="1" strike="noStrike" spc="-1" dirty="0" err="1">
                <a:solidFill>
                  <a:srgbClr val="00194C"/>
                </a:solidFill>
                <a:latin typeface="Calibri"/>
              </a:rPr>
              <a:t>Sampel</a:t>
            </a:r>
            <a:r>
              <a:rPr lang="en-US" sz="4400" b="1" strike="noStrike" spc="-1" dirty="0">
                <a:solidFill>
                  <a:srgbClr val="00194C"/>
                </a:solidFill>
                <a:latin typeface="Calibri"/>
              </a:rPr>
              <a:t> Data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33840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1147040" y="6356520"/>
            <a:ext cx="739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FB74912-90E9-4A7F-946D-97B41D366CEF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30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2AFBD-83E8-44A6-8217-BCEF9AD95884}"/>
              </a:ext>
            </a:extLst>
          </p:cNvPr>
          <p:cNvPicPr/>
          <p:nvPr/>
        </p:nvPicPr>
        <p:blipFill rotWithShape="1">
          <a:blip r:embed="rId2"/>
          <a:srcRect b="9366"/>
          <a:stretch/>
        </p:blipFill>
        <p:spPr bwMode="auto">
          <a:xfrm>
            <a:off x="4913451" y="1594471"/>
            <a:ext cx="7278549" cy="47620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48C8FD-7CBD-4AF9-9F72-EDE194276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6" y="1610800"/>
            <a:ext cx="6113688" cy="47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281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518760" y="209160"/>
            <a:ext cx="833256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194C"/>
                </a:solidFill>
                <a:latin typeface="Calibri"/>
              </a:rPr>
              <a:t>Kesimpulan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33840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1147040" y="6356520"/>
            <a:ext cx="739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FB74912-90E9-4A7F-946D-97B41D366CEF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5"/>
          <p:cNvSpPr/>
          <p:nvPr/>
        </p:nvSpPr>
        <p:spPr>
          <a:xfrm>
            <a:off x="338400" y="2011371"/>
            <a:ext cx="10140120" cy="36902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id-ID" sz="2000" dirty="0">
                <a:latin typeface="Calibri" panose="020F0502020204030204" pitchFamily="34" charset="0"/>
                <a:cs typeface="Calibri" panose="020F0502020204030204" pitchFamily="34" charset="0"/>
              </a:rPr>
              <a:t>Penelitian tentang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percakapan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SEQ2SEQ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berbasis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Recurrent Neural Network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LSTM-LSTM, LSTM-GRU, GRU-GRU, dan GRU-LSTM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penambahan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mekanisme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perhatian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gradient descent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pada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sampel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OpenSubtitle</a:t>
            </a:r>
            <a:r>
              <a:rPr lang="en-US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2018 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Bahasa Indonesia</a:t>
            </a:r>
            <a:r>
              <a:rPr lang="id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2000" dirty="0">
                <a:latin typeface="Calibri" panose="020F0502020204030204" pitchFamily="34" charset="0"/>
                <a:cs typeface="Calibri" panose="020F0502020204030204" pitchFamily="34" charset="0"/>
              </a:rPr>
              <a:t>telah </a:t>
            </a:r>
            <a:r>
              <a:rPr lang="id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berhasil dilakukan</a:t>
            </a:r>
            <a:r>
              <a:rPr lang="id-ID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Hasil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4 model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percakapan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dioptimalkan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loss 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rendah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sampel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15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ribu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epoch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ke-50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skor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terbaik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dihasilkan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oleh model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LSTM-LSTM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sebesar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7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1,76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%,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precision 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86,78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%,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recall 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67,46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%,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F1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7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5,88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%, dan </a:t>
            </a:r>
            <a:r>
              <a:rPr lang="en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loss 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665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3670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518760" y="209160"/>
            <a:ext cx="833256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194C"/>
                </a:solidFill>
                <a:latin typeface="Calibri"/>
              </a:rPr>
              <a:t>Saran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33840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11147040" y="6356520"/>
            <a:ext cx="739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4E11826-F8D2-4F51-A1E3-52A7292C4A13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32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5"/>
          <p:cNvSpPr/>
          <p:nvPr/>
        </p:nvSpPr>
        <p:spPr>
          <a:xfrm>
            <a:off x="338400" y="1980848"/>
            <a:ext cx="10140120" cy="3135086"/>
          </a:xfrm>
          <a:prstGeom prst="rect">
            <a:avLst/>
          </a:prstGeom>
          <a:solidFill>
            <a:srgbClr val="FFFFFF">
              <a:alpha val="6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id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Mengembangkan</a:t>
            </a:r>
            <a:r>
              <a:rPr lang="id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mekanisme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gerbang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multilayer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pada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bagian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encoder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ataupun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decoder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id-ID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Sampel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  <a:r>
              <a:rPr lang="id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2000" dirty="0">
                <a:latin typeface="Calibri" panose="020F0502020204030204" pitchFamily="34" charset="0"/>
                <a:cs typeface="Calibri" panose="020F0502020204030204" pitchFamily="34" charset="0"/>
              </a:rPr>
              <a:t>yang digunakan </a:t>
            </a:r>
            <a:r>
              <a:rPr lang="id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dapat diganti dengan </a:t>
            </a:r>
            <a:r>
              <a:rPr lang="id-ID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id-ID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sedikit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berderau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perlu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penelitian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tentang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pemilihan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sampel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lanjut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Mengembangkan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penggunaan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representasi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vektor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kata yang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dilatih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sebelumnya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pre-trained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model,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Word2Vec,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GloVe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Fast 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pemetaan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kamus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kata (</a:t>
            </a:r>
            <a:r>
              <a:rPr lang="en-US" sz="2000" i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vocabulary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sz="20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cdn-images-1.medium.com/max/1600/1*gmj6xrUj2j21YoqBwv-liQ.png">
            <a:extLst>
              <a:ext uri="{FF2B5EF4-FFF2-40B4-BE49-F238E27FC236}">
                <a16:creationId xmlns:a16="http://schemas.microsoft.com/office/drawing/2014/main" id="{B443DBCE-4EE0-4E74-8D27-FB4E8C4BC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75" y="130629"/>
            <a:ext cx="10291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3.iconfinder.com/data/icons/chat-bot-blue-filled-color/300/21524244Untitled-3-512.png">
            <a:extLst>
              <a:ext uri="{FF2B5EF4-FFF2-40B4-BE49-F238E27FC236}">
                <a16:creationId xmlns:a16="http://schemas.microsoft.com/office/drawing/2014/main" id="{7BADFE7D-B5B7-4082-A756-85A935563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640" y="109548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CustomShape 2"/>
          <p:cNvSpPr/>
          <p:nvPr/>
        </p:nvSpPr>
        <p:spPr>
          <a:xfrm>
            <a:off x="4849185" y="3684191"/>
            <a:ext cx="3278310" cy="732909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spc="-1" dirty="0">
                <a:solidFill>
                  <a:srgbClr val="FFFFFF"/>
                </a:solidFill>
                <a:latin typeface="Calibri"/>
              </a:rPr>
              <a:t>Demo Model</a:t>
            </a:r>
          </a:p>
        </p:txBody>
      </p:sp>
    </p:spTree>
    <p:extLst>
      <p:ext uri="{BB962C8B-B14F-4D97-AF65-F5344CB8AC3E}">
        <p14:creationId xmlns:p14="http://schemas.microsoft.com/office/powerpoint/2010/main" val="42467750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8" name="Picture Placeholder 16"/>
          <p:cNvPicPr/>
          <p:nvPr/>
        </p:nvPicPr>
        <p:blipFill>
          <a:blip r:embed="rId2"/>
          <a:srcRect l="6302" r="808"/>
          <a:stretch/>
        </p:blipFill>
        <p:spPr>
          <a:xfrm>
            <a:off x="0" y="-4500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370" name="CustomShape 3"/>
          <p:cNvSpPr/>
          <p:nvPr/>
        </p:nvSpPr>
        <p:spPr>
          <a:xfrm>
            <a:off x="1523880" y="4159440"/>
            <a:ext cx="9143280" cy="10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296">
                <a:solidFill>
                  <a:srgbClr val="FFFFFF"/>
                </a:solidFill>
                <a:latin typeface="Calibri"/>
              </a:rPr>
              <a:t>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0BD0804-B359-4D79-AA92-DDFC25003FD2}"/>
              </a:ext>
            </a:extLst>
          </p:cNvPr>
          <p:cNvGrpSpPr/>
          <p:nvPr/>
        </p:nvGrpSpPr>
        <p:grpSpPr>
          <a:xfrm>
            <a:off x="7453263" y="2801634"/>
            <a:ext cx="6611485" cy="4405616"/>
            <a:chOff x="7453263" y="2801634"/>
            <a:chExt cx="6611485" cy="4405616"/>
          </a:xfrm>
        </p:grpSpPr>
        <p:pic>
          <p:nvPicPr>
            <p:cNvPr id="18" name="Picture 17" descr="https://cdn-images-1.medium.com/max/1600/1*gmj6xrUj2j21YoqBwv-liQ.png">
              <a:extLst>
                <a:ext uri="{FF2B5EF4-FFF2-40B4-BE49-F238E27FC236}">
                  <a16:creationId xmlns:a16="http://schemas.microsoft.com/office/drawing/2014/main" id="{E6A17FBA-5C2B-4FA5-964F-8BEE33384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3263" y="2801634"/>
              <a:ext cx="6611485" cy="4405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https://cdn3.iconfinder.com/data/icons/chat-bot-blue-filled-color/300/21524244Untitled-3-512.png">
              <a:extLst>
                <a:ext uri="{FF2B5EF4-FFF2-40B4-BE49-F238E27FC236}">
                  <a16:creationId xmlns:a16="http://schemas.microsoft.com/office/drawing/2014/main" id="{693FE346-55C3-4D25-B3DA-6C51919385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8070" y="3080016"/>
              <a:ext cx="3701869" cy="3701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2" name="CustomShape 1"/>
          <p:cNvSpPr/>
          <p:nvPr/>
        </p:nvSpPr>
        <p:spPr>
          <a:xfrm>
            <a:off x="518760" y="209160"/>
            <a:ext cx="833256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194C"/>
                </a:solidFill>
                <a:latin typeface="Calibri"/>
              </a:rPr>
              <a:t>Rumusan Masalah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3840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11147040" y="6356520"/>
            <a:ext cx="739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0FA92A-0FD9-4457-B130-2174DF3E83C0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6" name="Group 5"/>
          <p:cNvGrpSpPr/>
          <p:nvPr/>
        </p:nvGrpSpPr>
        <p:grpSpPr>
          <a:xfrm>
            <a:off x="520560" y="2130840"/>
            <a:ext cx="9760680" cy="3213000"/>
            <a:chOff x="520560" y="2130840"/>
            <a:chExt cx="9760680" cy="3213000"/>
          </a:xfrm>
        </p:grpSpPr>
        <p:sp>
          <p:nvSpPr>
            <p:cNvPr id="227" name="CustomShape 6"/>
            <p:cNvSpPr/>
            <p:nvPr/>
          </p:nvSpPr>
          <p:spPr>
            <a:xfrm>
              <a:off x="520560" y="2130840"/>
              <a:ext cx="9760680" cy="142776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29" name="CustomShape 8"/>
            <p:cNvSpPr/>
            <p:nvPr/>
          </p:nvSpPr>
          <p:spPr>
            <a:xfrm>
              <a:off x="2170440" y="2130840"/>
              <a:ext cx="8110800" cy="142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1200" tIns="151200" rIns="151200" bIns="151200" anchor="ctr"/>
            <a:lstStyle/>
            <a:p>
              <a:pPr lvl="0"/>
              <a:r>
                <a:rPr lang="en-US" sz="24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Bagaimana</a:t>
              </a:r>
              <a:r>
                <a:rPr lang="en-US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400" dirty="0" err="1">
                  <a:highlight>
                    <a:srgbClr val="00FF00"/>
                  </a:highlight>
                  <a:latin typeface="Calibri" panose="020F0502020204030204" pitchFamily="34" charset="0"/>
                  <a:cs typeface="Calibri" panose="020F0502020204030204" pitchFamily="34" charset="0"/>
                </a:rPr>
                <a:t>mengembangkan</a:t>
              </a:r>
              <a:r>
                <a:rPr lang="en-US" sz="2400" dirty="0">
                  <a:highlight>
                    <a:srgbClr val="00FF00"/>
                  </a:highlight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400" dirty="0" err="1">
                  <a:highlight>
                    <a:srgbClr val="00FF00"/>
                  </a:highlight>
                  <a:latin typeface="Calibri" panose="020F0502020204030204" pitchFamily="34" charset="0"/>
                  <a:cs typeface="Calibri" panose="020F0502020204030204" pitchFamily="34" charset="0"/>
                </a:rPr>
                <a:t>optimasi</a:t>
              </a:r>
              <a:r>
                <a:rPr lang="en-US" sz="2400" dirty="0">
                  <a:highlight>
                    <a:srgbClr val="00FF00"/>
                  </a:highlight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400" dirty="0" err="1">
                  <a:highlight>
                    <a:srgbClr val="00FF00"/>
                  </a:highlight>
                  <a:latin typeface="Calibri" panose="020F0502020204030204" pitchFamily="34" charset="0"/>
                  <a:cs typeface="Calibri" panose="020F0502020204030204" pitchFamily="34" charset="0"/>
                </a:rPr>
                <a:t>gabungan</a:t>
              </a:r>
              <a:r>
                <a:rPr lang="en-US" sz="2400" dirty="0">
                  <a:highlight>
                    <a:srgbClr val="00FF00"/>
                  </a:highlight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400" dirty="0" err="1">
                  <a:highlight>
                    <a:srgbClr val="00FF00"/>
                  </a:highlight>
                  <a:latin typeface="Calibri" panose="020F0502020204030204" pitchFamily="34" charset="0"/>
                  <a:cs typeface="Calibri" panose="020F0502020204030204" pitchFamily="34" charset="0"/>
                </a:rPr>
                <a:t>untuk</a:t>
              </a:r>
              <a:r>
                <a:rPr lang="en-US" sz="2400" dirty="0">
                  <a:highlight>
                    <a:srgbClr val="00FF00"/>
                  </a:highlight>
                  <a:latin typeface="Calibri" panose="020F0502020204030204" pitchFamily="34" charset="0"/>
                  <a:cs typeface="Calibri" panose="020F0502020204030204" pitchFamily="34" charset="0"/>
                </a:rPr>
                <a:t> model </a:t>
              </a:r>
              <a:r>
                <a:rPr lang="en-US" sz="2400" dirty="0" err="1">
                  <a:highlight>
                    <a:srgbClr val="00FF00"/>
                  </a:highlight>
                  <a:latin typeface="Calibri" panose="020F0502020204030204" pitchFamily="34" charset="0"/>
                  <a:cs typeface="Calibri" panose="020F0502020204030204" pitchFamily="34" charset="0"/>
                </a:rPr>
                <a:t>percakapan</a:t>
              </a:r>
              <a:r>
                <a:rPr lang="en-US" sz="2400" dirty="0">
                  <a:highlight>
                    <a:srgbClr val="00FF00"/>
                  </a:highlight>
                  <a:latin typeface="Calibri" panose="020F0502020204030204" pitchFamily="34" charset="0"/>
                  <a:cs typeface="Calibri" panose="020F0502020204030204" pitchFamily="34" charset="0"/>
                </a:rPr>
                <a:t> SEQ2SEQ </a:t>
              </a:r>
              <a:r>
                <a:rPr lang="en-US" sz="24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berbasis</a:t>
              </a:r>
              <a:r>
                <a:rPr lang="en-US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algoritma</a:t>
              </a:r>
              <a:r>
                <a:rPr lang="en-US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RNN </a:t>
              </a:r>
              <a:r>
                <a:rPr lang="en-US" sz="24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dengan</a:t>
              </a:r>
              <a:r>
                <a:rPr lang="en-US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sampel</a:t>
              </a:r>
              <a:r>
                <a:rPr lang="en-US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data </a:t>
              </a:r>
              <a:r>
                <a:rPr lang="en-US" sz="24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dari</a:t>
              </a:r>
              <a:r>
                <a:rPr lang="en-US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4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r>
                <a:rPr lang="en-US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percakapan</a:t>
              </a:r>
              <a:r>
                <a:rPr lang="en-US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400" i="1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OpenSubtitle</a:t>
              </a:r>
              <a:r>
                <a:rPr lang="en-US" sz="24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2018</a:t>
              </a:r>
              <a:r>
                <a:rPr lang="en-US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Bahasa Indonesia ?</a:t>
              </a:r>
            </a:p>
          </p:txBody>
        </p:sp>
        <p:sp>
          <p:nvSpPr>
            <p:cNvPr id="230" name="CustomShape 9"/>
            <p:cNvSpPr/>
            <p:nvPr/>
          </p:nvSpPr>
          <p:spPr>
            <a:xfrm>
              <a:off x="520560" y="3916080"/>
              <a:ext cx="9760680" cy="142776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3367091"/>
                <a:satOff val="-1901"/>
                <a:lumOff val="-5492"/>
                <a:alphaOff val="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32" name="CustomShape 11"/>
            <p:cNvSpPr/>
            <p:nvPr/>
          </p:nvSpPr>
          <p:spPr>
            <a:xfrm>
              <a:off x="2170440" y="3916080"/>
              <a:ext cx="8110800" cy="142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1200" tIns="151200" rIns="151200" bIns="151200" anchor="ctr"/>
            <a:lstStyle/>
            <a:p>
              <a:pPr>
                <a:lnSpc>
                  <a:spcPct val="90000"/>
                </a:lnSpc>
                <a:spcAft>
                  <a:spcPts val="876"/>
                </a:spcAft>
              </a:pP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Bagaimana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performa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dari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hasil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optimasi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gabungan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untuk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 model </a:t>
              </a: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percakapan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 SEQ2SEQ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berbasis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algoritma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RNN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dengan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sampel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data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dari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dataset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percakapan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500" i="1" spc="-1" dirty="0" err="1">
                  <a:solidFill>
                    <a:srgbClr val="FFFFFF"/>
                  </a:solidFill>
                  <a:latin typeface="Calibri"/>
                </a:rPr>
                <a:t>OpenSubtitle</a:t>
              </a:r>
              <a:r>
                <a:rPr lang="en-US" sz="2500" i="1" spc="-1" dirty="0">
                  <a:solidFill>
                    <a:srgbClr val="FFFFFF"/>
                  </a:solidFill>
                  <a:latin typeface="Calibri"/>
                </a:rPr>
                <a:t> 2018 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Bahasa Indonesia ?</a:t>
              </a:r>
              <a:endParaRPr lang="en-US" sz="2500" strike="noStrike" spc="-1" dirty="0">
                <a:latin typeface="Arial"/>
              </a:endParaRPr>
            </a:p>
          </p:txBody>
        </p:sp>
      </p:grpSp>
      <p:grpSp>
        <p:nvGrpSpPr>
          <p:cNvPr id="233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63A4D8B8-724F-4493-8828-1B0391CB2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444" y="2478035"/>
            <a:ext cx="914400" cy="914400"/>
          </a:xfrm>
          <a:prstGeom prst="rect">
            <a:avLst/>
          </a:prstGeom>
        </p:spPr>
      </p:pic>
      <p:pic>
        <p:nvPicPr>
          <p:cNvPr id="7" name="Graphic 6" descr="Shooting star">
            <a:extLst>
              <a:ext uri="{FF2B5EF4-FFF2-40B4-BE49-F238E27FC236}">
                <a16:creationId xmlns:a16="http://schemas.microsoft.com/office/drawing/2014/main" id="{4812981C-875E-4743-9D79-FBB5CD1F4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300" y="4172760"/>
            <a:ext cx="914400" cy="914400"/>
          </a:xfrm>
          <a:prstGeom prst="rect">
            <a:avLst/>
          </a:prstGeom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D1AE6127-8BA2-4571-A5EE-8CA993A8D0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637" y="2165616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61F9D3F-6B57-480C-9D77-BB24FF1BECF6}"/>
              </a:ext>
            </a:extLst>
          </p:cNvPr>
          <p:cNvGrpSpPr/>
          <p:nvPr/>
        </p:nvGrpSpPr>
        <p:grpSpPr>
          <a:xfrm>
            <a:off x="7453263" y="2801634"/>
            <a:ext cx="6611485" cy="4405616"/>
            <a:chOff x="7453263" y="2801634"/>
            <a:chExt cx="6611485" cy="4405616"/>
          </a:xfrm>
        </p:grpSpPr>
        <p:pic>
          <p:nvPicPr>
            <p:cNvPr id="15" name="Picture 14" descr="https://cdn-images-1.medium.com/max/1600/1*gmj6xrUj2j21YoqBwv-liQ.png">
              <a:extLst>
                <a:ext uri="{FF2B5EF4-FFF2-40B4-BE49-F238E27FC236}">
                  <a16:creationId xmlns:a16="http://schemas.microsoft.com/office/drawing/2014/main" id="{C141A9CB-9411-4F7B-9E40-FB0622B97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3263" y="2801634"/>
              <a:ext cx="6611485" cy="4405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https://cdn3.iconfinder.com/data/icons/chat-bot-blue-filled-color/300/21524244Untitled-3-512.png">
              <a:extLst>
                <a:ext uri="{FF2B5EF4-FFF2-40B4-BE49-F238E27FC236}">
                  <a16:creationId xmlns:a16="http://schemas.microsoft.com/office/drawing/2014/main" id="{330E9529-6AD9-4668-B018-77D98A243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8070" y="3080016"/>
              <a:ext cx="3701869" cy="3701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0" name="CustomShape 1"/>
          <p:cNvSpPr/>
          <p:nvPr/>
        </p:nvSpPr>
        <p:spPr>
          <a:xfrm>
            <a:off x="518760" y="209160"/>
            <a:ext cx="833256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194C"/>
                </a:solidFill>
                <a:latin typeface="Calibri"/>
              </a:rPr>
              <a:t>Batasan Masalah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33840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11147040" y="6356520"/>
            <a:ext cx="739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1C87630-1ECC-4286-8C18-9DEFF53FE011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4" name="Group 5"/>
          <p:cNvGrpSpPr/>
          <p:nvPr/>
        </p:nvGrpSpPr>
        <p:grpSpPr>
          <a:xfrm>
            <a:off x="159840" y="1767747"/>
            <a:ext cx="10514880" cy="2754000"/>
            <a:chOff x="159840" y="2479320"/>
            <a:chExt cx="10514880" cy="2754000"/>
          </a:xfrm>
        </p:grpSpPr>
        <p:sp>
          <p:nvSpPr>
            <p:cNvPr id="245" name="CustomShape 6"/>
            <p:cNvSpPr/>
            <p:nvPr/>
          </p:nvSpPr>
          <p:spPr>
            <a:xfrm>
              <a:off x="159840" y="2479320"/>
              <a:ext cx="10514880" cy="122364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46" name="CustomShape 7"/>
            <p:cNvSpPr/>
            <p:nvPr/>
          </p:nvSpPr>
          <p:spPr>
            <a:xfrm>
              <a:off x="530280" y="2754720"/>
              <a:ext cx="672480" cy="6724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47" name="CustomShape 8"/>
            <p:cNvSpPr/>
            <p:nvPr/>
          </p:nvSpPr>
          <p:spPr>
            <a:xfrm>
              <a:off x="1573920" y="2479320"/>
              <a:ext cx="9100800" cy="1223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9600" tIns="129600" rIns="129600" bIns="129600" anchor="ctr"/>
            <a:lstStyle/>
            <a:p>
              <a:pPr>
                <a:lnSpc>
                  <a:spcPct val="90000"/>
                </a:lnSpc>
                <a:spcAft>
                  <a:spcPts val="876"/>
                </a:spcAft>
              </a:pP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Indikator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yang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akan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digunakan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dalam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pengukuran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performa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dari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optimasi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gabungan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untuk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model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percakapan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SEQ2SEQ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berbasis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algoritma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RNN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ini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adalah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500" i="1" spc="-1" dirty="0">
                  <a:highlight>
                    <a:srgbClr val="00FF00"/>
                  </a:highlight>
                  <a:latin typeface="Calibri"/>
                </a:rPr>
                <a:t>accuracy, precision, recall, F1, 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dan</a:t>
              </a:r>
              <a:r>
                <a:rPr lang="en-US" sz="2500" i="1" spc="-1" dirty="0">
                  <a:highlight>
                    <a:srgbClr val="00FF00"/>
                  </a:highlight>
                  <a:latin typeface="Calibri"/>
                </a:rPr>
                <a:t> loss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. </a:t>
              </a:r>
              <a:endParaRPr lang="en-US" sz="2500" b="0" strike="noStrike" spc="-1" dirty="0">
                <a:latin typeface="Arial"/>
              </a:endParaRPr>
            </a:p>
          </p:txBody>
        </p:sp>
        <p:sp>
          <p:nvSpPr>
            <p:cNvPr id="248" name="CustomShape 9"/>
            <p:cNvSpPr/>
            <p:nvPr/>
          </p:nvSpPr>
          <p:spPr>
            <a:xfrm>
              <a:off x="159840" y="4009680"/>
              <a:ext cx="10514880" cy="122364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3367091"/>
                <a:satOff val="-1901"/>
                <a:lumOff val="-5492"/>
                <a:alphaOff val="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49" name="CustomShape 10"/>
            <p:cNvSpPr/>
            <p:nvPr/>
          </p:nvSpPr>
          <p:spPr>
            <a:xfrm>
              <a:off x="530280" y="4285080"/>
              <a:ext cx="672480" cy="6724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50" name="CustomShape 11"/>
            <p:cNvSpPr/>
            <p:nvPr/>
          </p:nvSpPr>
          <p:spPr>
            <a:xfrm>
              <a:off x="1573920" y="4009680"/>
              <a:ext cx="9100800" cy="1223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9600" tIns="129600" rIns="129600" bIns="129600" anchor="ctr"/>
            <a:lstStyle/>
            <a:p>
              <a:pPr>
                <a:lnSpc>
                  <a:spcPct val="90000"/>
                </a:lnSpc>
                <a:spcAft>
                  <a:spcPts val="876"/>
                </a:spcAft>
              </a:pP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Optimasi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gabungan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untuk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model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percakapan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adalah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kombinasi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mekanisme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gerbang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 LSTM dan GRU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serta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penambahan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mekanisme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perhatian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versi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Bahdanau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dan </a:t>
              </a:r>
              <a:r>
                <a:rPr lang="en-US" sz="2500" i="1" spc="-1" dirty="0">
                  <a:highlight>
                    <a:srgbClr val="00FF00"/>
                  </a:highlight>
                  <a:latin typeface="Calibri"/>
                </a:rPr>
                <a:t>gradient descent 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Adam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. </a:t>
              </a:r>
              <a:endParaRPr lang="en-US" sz="2500" b="0" strike="noStrike" spc="-1" dirty="0">
                <a:latin typeface="Arial"/>
              </a:endParaRPr>
            </a:p>
          </p:txBody>
        </p:sp>
      </p:grpSp>
      <p:grpSp>
        <p:nvGrpSpPr>
          <p:cNvPr id="251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20" name="Group 5">
            <a:extLst>
              <a:ext uri="{FF2B5EF4-FFF2-40B4-BE49-F238E27FC236}">
                <a16:creationId xmlns:a16="http://schemas.microsoft.com/office/drawing/2014/main" id="{A0584F32-1654-4F1B-91FC-818DC0F8C24C}"/>
              </a:ext>
            </a:extLst>
          </p:cNvPr>
          <p:cNvGrpSpPr/>
          <p:nvPr/>
        </p:nvGrpSpPr>
        <p:grpSpPr>
          <a:xfrm>
            <a:off x="159840" y="4826160"/>
            <a:ext cx="10514880" cy="1223640"/>
            <a:chOff x="159840" y="2479320"/>
            <a:chExt cx="10514880" cy="1223640"/>
          </a:xfrm>
        </p:grpSpPr>
        <p:sp>
          <p:nvSpPr>
            <p:cNvPr id="21" name="CustomShape 6">
              <a:extLst>
                <a:ext uri="{FF2B5EF4-FFF2-40B4-BE49-F238E27FC236}">
                  <a16:creationId xmlns:a16="http://schemas.microsoft.com/office/drawing/2014/main" id="{C3EB2787-DE40-4D11-A854-133682926C9D}"/>
                </a:ext>
              </a:extLst>
            </p:cNvPr>
            <p:cNvSpPr/>
            <p:nvPr/>
          </p:nvSpPr>
          <p:spPr>
            <a:xfrm>
              <a:off x="159840" y="2479320"/>
              <a:ext cx="10514880" cy="1223640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2" name="CustomShape 7">
              <a:extLst>
                <a:ext uri="{FF2B5EF4-FFF2-40B4-BE49-F238E27FC236}">
                  <a16:creationId xmlns:a16="http://schemas.microsoft.com/office/drawing/2014/main" id="{8DF0F07C-1E99-441D-A929-4517A591CE21}"/>
                </a:ext>
              </a:extLst>
            </p:cNvPr>
            <p:cNvSpPr/>
            <p:nvPr/>
          </p:nvSpPr>
          <p:spPr>
            <a:xfrm>
              <a:off x="530280" y="2754720"/>
              <a:ext cx="672480" cy="6724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3" name="CustomShape 8">
              <a:extLst>
                <a:ext uri="{FF2B5EF4-FFF2-40B4-BE49-F238E27FC236}">
                  <a16:creationId xmlns:a16="http://schemas.microsoft.com/office/drawing/2014/main" id="{80DBBAE1-6B51-404E-9E4B-6FDF195AFE7D}"/>
                </a:ext>
              </a:extLst>
            </p:cNvPr>
            <p:cNvSpPr/>
            <p:nvPr/>
          </p:nvSpPr>
          <p:spPr>
            <a:xfrm>
              <a:off x="1573920" y="2479320"/>
              <a:ext cx="9100800" cy="1223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9600" tIns="129600" rIns="129600" bIns="129600" anchor="ctr"/>
            <a:lstStyle/>
            <a:p>
              <a:pPr>
                <a:lnSpc>
                  <a:spcPct val="90000"/>
                </a:lnSpc>
                <a:spcAft>
                  <a:spcPts val="876"/>
                </a:spcAft>
              </a:pP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Sampel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 data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diambil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dari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500" i="1" spc="-1" dirty="0" err="1">
                  <a:solidFill>
                    <a:srgbClr val="FFFFFF"/>
                  </a:solidFill>
                  <a:latin typeface="Calibri"/>
                </a:rPr>
                <a:t>OpenSubtitle</a:t>
              </a:r>
              <a:r>
                <a:rPr lang="en-US" sz="2500" i="1" spc="-1" dirty="0">
                  <a:solidFill>
                    <a:srgbClr val="FFFFFF"/>
                  </a:solidFill>
                  <a:latin typeface="Calibri"/>
                </a:rPr>
                <a:t> 2018 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Bahasa Indonesia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dengan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500" spc="-1" dirty="0" err="1">
                  <a:solidFill>
                    <a:srgbClr val="FFFFFF"/>
                  </a:solidFill>
                  <a:latin typeface="Calibri"/>
                </a:rPr>
                <a:t>ukuran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5 </a:t>
              </a: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ribu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, 10 </a:t>
              </a: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ribu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, 15 </a:t>
              </a: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ribu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, dan 20 </a:t>
              </a: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ribu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500" spc="-1" dirty="0" err="1">
                  <a:highlight>
                    <a:srgbClr val="00FF00"/>
                  </a:highlight>
                  <a:latin typeface="Calibri"/>
                </a:rPr>
                <a:t>baris</a:t>
              </a:r>
              <a:r>
                <a:rPr lang="en-US" sz="2500" spc="-1" dirty="0">
                  <a:highlight>
                    <a:srgbClr val="00FF00"/>
                  </a:highlight>
                  <a:latin typeface="Calibri"/>
                </a:rPr>
                <a:t> data</a:t>
              </a:r>
              <a:r>
                <a:rPr lang="en-US" sz="2500" spc="-1" dirty="0">
                  <a:solidFill>
                    <a:srgbClr val="FFFFFF"/>
                  </a:solidFill>
                  <a:latin typeface="Calibri"/>
                </a:rPr>
                <a:t>. </a:t>
              </a:r>
              <a:endParaRPr lang="en-US" sz="25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45572C8-A77D-4AE1-8F5A-E74D4AF26404}"/>
              </a:ext>
            </a:extLst>
          </p:cNvPr>
          <p:cNvGrpSpPr/>
          <p:nvPr/>
        </p:nvGrpSpPr>
        <p:grpSpPr>
          <a:xfrm>
            <a:off x="7453263" y="2801634"/>
            <a:ext cx="6611485" cy="4405616"/>
            <a:chOff x="7453263" y="2801634"/>
            <a:chExt cx="6611485" cy="4405616"/>
          </a:xfrm>
        </p:grpSpPr>
        <p:pic>
          <p:nvPicPr>
            <p:cNvPr id="16" name="Picture 15" descr="https://cdn-images-1.medium.com/max/1600/1*gmj6xrUj2j21YoqBwv-liQ.png">
              <a:extLst>
                <a:ext uri="{FF2B5EF4-FFF2-40B4-BE49-F238E27FC236}">
                  <a16:creationId xmlns:a16="http://schemas.microsoft.com/office/drawing/2014/main" id="{E686E66C-E9A4-4926-BF78-DC6AB429B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3263" y="2801634"/>
              <a:ext cx="6611485" cy="4405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https://cdn3.iconfinder.com/data/icons/chat-bot-blue-filled-color/300/21524244Untitled-3-512.png">
              <a:extLst>
                <a:ext uri="{FF2B5EF4-FFF2-40B4-BE49-F238E27FC236}">
                  <a16:creationId xmlns:a16="http://schemas.microsoft.com/office/drawing/2014/main" id="{30260959-908F-4EC8-8345-AFFBCBDDDD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8070" y="3080016"/>
              <a:ext cx="3701869" cy="3701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2" name="CustomShape 1"/>
          <p:cNvSpPr/>
          <p:nvPr/>
        </p:nvSpPr>
        <p:spPr>
          <a:xfrm>
            <a:off x="518760" y="209160"/>
            <a:ext cx="8332560" cy="11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/>
          <a:lstStyle/>
          <a:p>
            <a:pPr>
              <a:lnSpc>
                <a:spcPct val="90000"/>
              </a:lnSpc>
            </a:pPr>
            <a:r>
              <a:rPr lang="en-US" sz="4400" b="1" strike="noStrike" spc="-1" dirty="0" err="1">
                <a:solidFill>
                  <a:srgbClr val="00194C"/>
                </a:solidFill>
                <a:latin typeface="Calibri"/>
              </a:rPr>
              <a:t>Tujuan</a:t>
            </a:r>
            <a:r>
              <a:rPr lang="en-US" sz="4400" b="1" strike="noStrike" spc="-1" dirty="0">
                <a:solidFill>
                  <a:srgbClr val="00194C"/>
                </a:solidFill>
                <a:latin typeface="Calibri"/>
              </a:rPr>
              <a:t> </a:t>
            </a:r>
            <a:r>
              <a:rPr lang="en-US" sz="4400" b="1" strike="noStrike" spc="-1" dirty="0" err="1">
                <a:solidFill>
                  <a:srgbClr val="00194C"/>
                </a:solidFill>
                <a:latin typeface="Calibri"/>
              </a:rPr>
              <a:t>Penelitian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33840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F9F9F"/>
                </a:solidFill>
                <a:latin typeface="Calibri"/>
              </a:rPr>
              <a:t>Add a footer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11147040" y="6356520"/>
            <a:ext cx="739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62679A6-2638-4EB8-BD22-4DB4FF3CE40C}" type="slidenum">
              <a:rPr lang="en-US" sz="1200" b="0" strike="noStrike" spc="-1">
                <a:solidFill>
                  <a:srgbClr val="9F9F9F"/>
                </a:solidFill>
                <a:latin typeface="Calibri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11147040" y="136440"/>
            <a:ext cx="739440" cy="6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6" name="Group 5"/>
          <p:cNvGrpSpPr/>
          <p:nvPr/>
        </p:nvGrpSpPr>
        <p:grpSpPr>
          <a:xfrm>
            <a:off x="518760" y="1924483"/>
            <a:ext cx="10514880" cy="3733073"/>
            <a:chOff x="631440" y="2377440"/>
            <a:chExt cx="10514880" cy="3359564"/>
          </a:xfrm>
        </p:grpSpPr>
        <p:sp>
          <p:nvSpPr>
            <p:cNvPr id="257" name="CustomShape 6"/>
            <p:cNvSpPr/>
            <p:nvPr/>
          </p:nvSpPr>
          <p:spPr>
            <a:xfrm>
              <a:off x="631440" y="2377440"/>
              <a:ext cx="10514880" cy="140328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58" name="CustomShape 7"/>
            <p:cNvSpPr/>
            <p:nvPr/>
          </p:nvSpPr>
          <p:spPr>
            <a:xfrm>
              <a:off x="1033971" y="2705625"/>
              <a:ext cx="672480" cy="668592"/>
            </a:xfrm>
            <a:prstGeom prst="rect">
              <a:avLst/>
            </a:prstGeom>
            <a:blipFill rotWithShape="0">
              <a:blip r:embed="rId4"/>
              <a:stretch>
                <a:fillRect l="-994" r="-994"/>
              </a:stretch>
            </a:blip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59" name="CustomShape 8"/>
            <p:cNvSpPr/>
            <p:nvPr/>
          </p:nvSpPr>
          <p:spPr>
            <a:xfrm>
              <a:off x="2045520" y="2377440"/>
              <a:ext cx="9100800" cy="1403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9600" tIns="129600" rIns="129600" bIns="129600" anchor="ctr"/>
            <a:lstStyle/>
            <a:p>
              <a:pPr>
                <a:lnSpc>
                  <a:spcPct val="90000"/>
                </a:lnSpc>
                <a:spcAft>
                  <a:spcPts val="805"/>
                </a:spcAft>
              </a:pPr>
              <a:r>
                <a:rPr lang="en-US" sz="2300" spc="-1" dirty="0" err="1">
                  <a:highlight>
                    <a:srgbClr val="00FF00"/>
                  </a:highlight>
                  <a:latin typeface="Calibri"/>
                </a:rPr>
                <a:t>Mengembangkan</a:t>
              </a:r>
              <a:r>
                <a:rPr lang="en-US" sz="23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300" spc="-1" dirty="0" err="1">
                  <a:highlight>
                    <a:srgbClr val="00FF00"/>
                  </a:highlight>
                  <a:latin typeface="Calibri"/>
                </a:rPr>
                <a:t>optimasi</a:t>
              </a:r>
              <a:r>
                <a:rPr lang="en-US" sz="23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300" spc="-1" dirty="0" err="1">
                  <a:highlight>
                    <a:srgbClr val="00FF00"/>
                  </a:highlight>
                  <a:latin typeface="Calibri"/>
                </a:rPr>
                <a:t>gabungan</a:t>
              </a:r>
              <a:r>
                <a:rPr lang="en-US" sz="23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300" spc="-1" dirty="0" err="1">
                  <a:highlight>
                    <a:srgbClr val="00FF00"/>
                  </a:highlight>
                  <a:latin typeface="Calibri"/>
                </a:rPr>
                <a:t>terbaik</a:t>
              </a:r>
              <a:r>
                <a:rPr lang="en-US" sz="23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300" spc="-1" dirty="0" err="1">
                  <a:highlight>
                    <a:srgbClr val="00FF00"/>
                  </a:highlight>
                  <a:latin typeface="Calibri"/>
                </a:rPr>
                <a:t>untuk</a:t>
              </a:r>
              <a:r>
                <a:rPr lang="en-US" sz="2300" spc="-1" dirty="0">
                  <a:highlight>
                    <a:srgbClr val="00FF00"/>
                  </a:highlight>
                  <a:latin typeface="Calibri"/>
                </a:rPr>
                <a:t> model </a:t>
              </a:r>
              <a:r>
                <a:rPr lang="en-US" sz="2300" spc="-1" dirty="0" err="1">
                  <a:highlight>
                    <a:srgbClr val="00FF00"/>
                  </a:highlight>
                  <a:latin typeface="Calibri"/>
                </a:rPr>
                <a:t>percakapan</a:t>
              </a:r>
              <a:r>
                <a:rPr lang="en-US" sz="2300" spc="-1" dirty="0">
                  <a:highlight>
                    <a:srgbClr val="00FF00"/>
                  </a:highlight>
                  <a:latin typeface="Calibri"/>
                </a:rPr>
                <a:t> SEQ2SEQ </a:t>
              </a:r>
              <a:r>
                <a:rPr lang="en-US" sz="2300" spc="-1" dirty="0" err="1">
                  <a:solidFill>
                    <a:srgbClr val="FFFFFF"/>
                  </a:solidFill>
                  <a:latin typeface="Calibri"/>
                </a:rPr>
                <a:t>berbasis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300" spc="-1" dirty="0" err="1">
                  <a:solidFill>
                    <a:srgbClr val="FFFFFF"/>
                  </a:solidFill>
                  <a:latin typeface="Calibri"/>
                </a:rPr>
                <a:t>algoritma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 RNN </a:t>
              </a:r>
              <a:r>
                <a:rPr lang="en-US" sz="2300" spc="-1" dirty="0" err="1">
                  <a:solidFill>
                    <a:srgbClr val="FFFFFF"/>
                  </a:solidFill>
                  <a:latin typeface="Calibri"/>
                </a:rPr>
                <a:t>dengan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300" spc="-1" dirty="0" err="1">
                  <a:solidFill>
                    <a:srgbClr val="FFFFFF"/>
                  </a:solidFill>
                  <a:latin typeface="Calibri"/>
                </a:rPr>
                <a:t>sampel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 data </a:t>
              </a:r>
              <a:r>
                <a:rPr lang="en-US" sz="2300" spc="-1" dirty="0" err="1">
                  <a:solidFill>
                    <a:srgbClr val="FFFFFF"/>
                  </a:solidFill>
                  <a:latin typeface="Calibri"/>
                </a:rPr>
                <a:t>dari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 dataset </a:t>
              </a:r>
              <a:r>
                <a:rPr lang="en-US" sz="2300" spc="-1" dirty="0" err="1">
                  <a:solidFill>
                    <a:srgbClr val="FFFFFF"/>
                  </a:solidFill>
                  <a:latin typeface="Calibri"/>
                </a:rPr>
                <a:t>percakapan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300" i="1" spc="-1" dirty="0" err="1">
                  <a:solidFill>
                    <a:srgbClr val="FFFFFF"/>
                  </a:solidFill>
                  <a:latin typeface="Calibri"/>
                </a:rPr>
                <a:t>OpenSubtitle</a:t>
              </a:r>
              <a:r>
                <a:rPr lang="en-US" sz="2300" i="1" spc="-1" dirty="0">
                  <a:solidFill>
                    <a:srgbClr val="FFFFFF"/>
                  </a:solidFill>
                  <a:latin typeface="Calibri"/>
                </a:rPr>
                <a:t> 2018 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Bahasa Indonesia. </a:t>
              </a:r>
              <a:endParaRPr lang="en-US" sz="2300" b="0" strike="noStrike" spc="-1" dirty="0">
                <a:latin typeface="Arial"/>
              </a:endParaRPr>
            </a:p>
          </p:txBody>
        </p:sp>
        <p:sp>
          <p:nvSpPr>
            <p:cNvPr id="260" name="CustomShape 9"/>
            <p:cNvSpPr/>
            <p:nvPr/>
          </p:nvSpPr>
          <p:spPr>
            <a:xfrm>
              <a:off x="631440" y="4132079"/>
              <a:ext cx="10514880" cy="1604925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3367091"/>
                <a:satOff val="-1901"/>
                <a:lumOff val="-5492"/>
                <a:alphaOff val="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61" name="CustomShape 10"/>
            <p:cNvSpPr/>
            <p:nvPr/>
          </p:nvSpPr>
          <p:spPr>
            <a:xfrm>
              <a:off x="1033971" y="4547160"/>
              <a:ext cx="672480" cy="644799"/>
            </a:xfrm>
            <a:prstGeom prst="rect">
              <a:avLst/>
            </a:prstGeom>
            <a:blipFill rotWithShape="0">
              <a:blip r:embed="rId4"/>
              <a:stretch>
                <a:fillRect l="-994" r="-994"/>
              </a:stretch>
            </a:blip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62" name="CustomShape 11"/>
            <p:cNvSpPr/>
            <p:nvPr/>
          </p:nvSpPr>
          <p:spPr>
            <a:xfrm>
              <a:off x="2045520" y="4194659"/>
              <a:ext cx="9100800" cy="150482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9600" tIns="129600" rIns="129600" bIns="129600" anchor="ctr"/>
            <a:lstStyle/>
            <a:p>
              <a:pPr>
                <a:lnSpc>
                  <a:spcPct val="90000"/>
                </a:lnSpc>
                <a:spcAft>
                  <a:spcPts val="805"/>
                </a:spcAft>
              </a:pPr>
              <a:r>
                <a:rPr lang="en-US" sz="2300" spc="-1" dirty="0" err="1">
                  <a:highlight>
                    <a:srgbClr val="00FF00"/>
                  </a:highlight>
                  <a:latin typeface="Calibri"/>
                </a:rPr>
                <a:t>Mengetahui</a:t>
              </a:r>
              <a:r>
                <a:rPr lang="en-US" sz="23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300" spc="-1" dirty="0" err="1">
                  <a:highlight>
                    <a:srgbClr val="00FF00"/>
                  </a:highlight>
                  <a:latin typeface="Calibri"/>
                </a:rPr>
                <a:t>performa</a:t>
              </a:r>
              <a:r>
                <a:rPr lang="en-US" sz="23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300" spc="-1" dirty="0" err="1">
                  <a:highlight>
                    <a:srgbClr val="00FF00"/>
                  </a:highlight>
                  <a:latin typeface="Calibri"/>
                </a:rPr>
                <a:t>dari</a:t>
              </a:r>
              <a:r>
                <a:rPr lang="en-US" sz="23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300" spc="-1" dirty="0" err="1">
                  <a:highlight>
                    <a:srgbClr val="00FF00"/>
                  </a:highlight>
                  <a:latin typeface="Calibri"/>
                </a:rPr>
                <a:t>hasil</a:t>
              </a:r>
              <a:r>
                <a:rPr lang="en-US" sz="23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300" spc="-1" dirty="0" err="1">
                  <a:highlight>
                    <a:srgbClr val="00FF00"/>
                  </a:highlight>
                  <a:latin typeface="Calibri"/>
                </a:rPr>
                <a:t>gabungan</a:t>
              </a:r>
              <a:r>
                <a:rPr lang="en-US" sz="23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300" spc="-1" dirty="0" err="1">
                  <a:highlight>
                    <a:srgbClr val="00FF00"/>
                  </a:highlight>
                  <a:latin typeface="Calibri"/>
                </a:rPr>
                <a:t>optimasi</a:t>
              </a:r>
              <a:r>
                <a:rPr lang="en-US" sz="2300" spc="-1" dirty="0">
                  <a:highlight>
                    <a:srgbClr val="00FF00"/>
                  </a:highlight>
                  <a:latin typeface="Calibri"/>
                </a:rPr>
                <a:t> </a:t>
              </a:r>
              <a:r>
                <a:rPr lang="en-US" sz="2300" spc="-1" dirty="0" err="1">
                  <a:highlight>
                    <a:srgbClr val="00FF00"/>
                  </a:highlight>
                  <a:latin typeface="Calibri"/>
                </a:rPr>
                <a:t>untuk</a:t>
              </a:r>
              <a:r>
                <a:rPr lang="en-US" sz="2300" spc="-1" dirty="0">
                  <a:highlight>
                    <a:srgbClr val="00FF00"/>
                  </a:highlight>
                  <a:latin typeface="Calibri"/>
                </a:rPr>
                <a:t> model </a:t>
              </a:r>
              <a:r>
                <a:rPr lang="en-US" sz="2300" spc="-1" dirty="0" err="1">
                  <a:highlight>
                    <a:srgbClr val="00FF00"/>
                  </a:highlight>
                  <a:latin typeface="Calibri"/>
                </a:rPr>
                <a:t>percakapan</a:t>
              </a:r>
              <a:r>
                <a:rPr lang="en-US" sz="2300" spc="-1" dirty="0">
                  <a:highlight>
                    <a:srgbClr val="00FF00"/>
                  </a:highlight>
                  <a:latin typeface="Calibri"/>
                </a:rPr>
                <a:t> SEQ2SEQ </a:t>
              </a:r>
              <a:r>
                <a:rPr lang="en-US" sz="2300" spc="-1" dirty="0" err="1">
                  <a:solidFill>
                    <a:srgbClr val="FFFFFF"/>
                  </a:solidFill>
                  <a:latin typeface="Calibri"/>
                </a:rPr>
                <a:t>berbasis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300" spc="-1" dirty="0" err="1">
                  <a:solidFill>
                    <a:srgbClr val="FFFFFF"/>
                  </a:solidFill>
                  <a:latin typeface="Calibri"/>
                </a:rPr>
                <a:t>algoritma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 RNN </a:t>
              </a:r>
              <a:r>
                <a:rPr lang="en-US" sz="2300" spc="-1" dirty="0" err="1">
                  <a:solidFill>
                    <a:srgbClr val="FFFFFF"/>
                  </a:solidFill>
                  <a:latin typeface="Calibri"/>
                </a:rPr>
                <a:t>dengan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300" spc="-1" dirty="0" err="1">
                  <a:solidFill>
                    <a:srgbClr val="FFFFFF"/>
                  </a:solidFill>
                  <a:latin typeface="Calibri"/>
                </a:rPr>
                <a:t>sampel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 data </a:t>
              </a:r>
              <a:r>
                <a:rPr lang="en-US" sz="2300" spc="-1" dirty="0" err="1">
                  <a:solidFill>
                    <a:srgbClr val="FFFFFF"/>
                  </a:solidFill>
                  <a:latin typeface="Calibri"/>
                </a:rPr>
                <a:t>dari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 dataset </a:t>
              </a:r>
              <a:r>
                <a:rPr lang="en-US" sz="2300" spc="-1" dirty="0" err="1">
                  <a:solidFill>
                    <a:srgbClr val="FFFFFF"/>
                  </a:solidFill>
                  <a:latin typeface="Calibri"/>
                </a:rPr>
                <a:t>percakapan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300" i="1" spc="-1" dirty="0" err="1">
                  <a:solidFill>
                    <a:srgbClr val="FFFFFF"/>
                  </a:solidFill>
                  <a:latin typeface="Calibri"/>
                </a:rPr>
                <a:t>OpenSubtitle</a:t>
              </a:r>
              <a:r>
                <a:rPr lang="en-US" sz="2300" i="1" spc="-1" dirty="0">
                  <a:solidFill>
                    <a:srgbClr val="FFFFFF"/>
                  </a:solidFill>
                  <a:latin typeface="Calibri"/>
                </a:rPr>
                <a:t> 2018 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Bahasa Indonesia </a:t>
              </a:r>
              <a:r>
                <a:rPr lang="en-US" sz="2300" spc="-1" dirty="0" err="1">
                  <a:solidFill>
                    <a:srgbClr val="FFFFFF"/>
                  </a:solidFill>
                  <a:latin typeface="Calibri"/>
                </a:rPr>
                <a:t>untuk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300" spc="-1" dirty="0" err="1">
                  <a:solidFill>
                    <a:srgbClr val="FFFFFF"/>
                  </a:solidFill>
                  <a:latin typeface="Calibri"/>
                </a:rPr>
                <a:t>menghasilkan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 model yang </a:t>
              </a:r>
              <a:r>
                <a:rPr lang="en-US" sz="2300" spc="-1" dirty="0" err="1">
                  <a:solidFill>
                    <a:srgbClr val="FFFFFF"/>
                  </a:solidFill>
                  <a:latin typeface="Calibri"/>
                </a:rPr>
                <a:t>dapat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300" spc="-1" dirty="0" err="1">
                  <a:solidFill>
                    <a:srgbClr val="FFFFFF"/>
                  </a:solidFill>
                  <a:latin typeface="Calibri"/>
                </a:rPr>
                <a:t>setara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300" spc="-1" dirty="0" err="1">
                  <a:solidFill>
                    <a:srgbClr val="FFFFFF"/>
                  </a:solidFill>
                  <a:latin typeface="Calibri"/>
                </a:rPr>
                <a:t>atau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300" spc="-1" dirty="0" err="1">
                  <a:solidFill>
                    <a:srgbClr val="FFFFFF"/>
                  </a:solidFill>
                  <a:latin typeface="Calibri"/>
                </a:rPr>
                <a:t>lebih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300" spc="-1" dirty="0" err="1">
                  <a:solidFill>
                    <a:srgbClr val="FFFFFF"/>
                  </a:solidFill>
                  <a:latin typeface="Calibri"/>
                </a:rPr>
                <a:t>baik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300" spc="-1" dirty="0" err="1">
                  <a:solidFill>
                    <a:srgbClr val="FFFFFF"/>
                  </a:solidFill>
                  <a:latin typeface="Calibri"/>
                </a:rPr>
                <a:t>dari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300" spc="-1" dirty="0" err="1">
                  <a:solidFill>
                    <a:srgbClr val="FFFFFF"/>
                  </a:solidFill>
                  <a:latin typeface="Calibri"/>
                </a:rPr>
                <a:t>penelitian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lang="en-US" sz="2300" spc="-1" dirty="0" err="1">
                  <a:solidFill>
                    <a:srgbClr val="FFFFFF"/>
                  </a:solidFill>
                  <a:latin typeface="Calibri"/>
                </a:rPr>
                <a:t>sebelumnya</a:t>
              </a:r>
              <a:r>
                <a:rPr lang="en-US" sz="2300" spc="-1" dirty="0">
                  <a:solidFill>
                    <a:srgbClr val="FFFFFF"/>
                  </a:solidFill>
                  <a:latin typeface="Calibri"/>
                </a:rPr>
                <a:t>. </a:t>
              </a:r>
              <a:endParaRPr lang="en-US" sz="2300" b="0" strike="noStrike" spc="-1" dirty="0">
                <a:latin typeface="Arial"/>
              </a:endParaRPr>
            </a:p>
          </p:txBody>
        </p:sp>
      </p:grpSp>
      <p:grpSp>
        <p:nvGrpSpPr>
          <p:cNvPr id="263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ttps://cdn.searchenginejournal.com/wp-content/uploads/2018/07/Facebook-Messenger-Chatbot-for-Lead-Generation-760x400.png">
            <a:extLst>
              <a:ext uri="{FF2B5EF4-FFF2-40B4-BE49-F238E27FC236}">
                <a16:creationId xmlns:a16="http://schemas.microsoft.com/office/drawing/2014/main" id="{6DC496BF-A36D-4EDE-AB30-401C943BF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520" y="2130120"/>
            <a:ext cx="4400280" cy="247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" name="CustomShape 1"/>
          <p:cNvSpPr/>
          <p:nvPr/>
        </p:nvSpPr>
        <p:spPr>
          <a:xfrm>
            <a:off x="1523880" y="2245680"/>
            <a:ext cx="9143280" cy="156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Calibri Light"/>
              </a:rPr>
              <a:t>Penelitian Terdahulu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0" y="0"/>
            <a:ext cx="5919840" cy="2130120"/>
          </a:xfrm>
          <a:custGeom>
            <a:avLst/>
            <a:gdLst/>
            <a:ahLst/>
            <a:cxnLst/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3"/>
          <p:cNvSpPr/>
          <p:nvPr/>
        </p:nvSpPr>
        <p:spPr>
          <a:xfrm>
            <a:off x="5097960" y="0"/>
            <a:ext cx="7093440" cy="2130120"/>
          </a:xfrm>
          <a:custGeom>
            <a:avLst/>
            <a:gdLst/>
            <a:ahLst/>
            <a:cxnLst/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tx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4"/>
          <p:cNvSpPr/>
          <p:nvPr/>
        </p:nvSpPr>
        <p:spPr>
          <a:xfrm flipH="1">
            <a:off x="6149160" y="4682880"/>
            <a:ext cx="4521960" cy="2174400"/>
          </a:xfrm>
          <a:custGeom>
            <a:avLst/>
            <a:gdLst/>
            <a:ahLst/>
            <a:cxnLst/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5"/>
          <p:cNvSpPr/>
          <p:nvPr/>
        </p:nvSpPr>
        <p:spPr>
          <a:xfrm>
            <a:off x="6266880" y="4682880"/>
            <a:ext cx="5924520" cy="2174400"/>
          </a:xfrm>
          <a:custGeom>
            <a:avLst/>
            <a:gdLst/>
            <a:ahLst/>
            <a:cxnLst/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6"/>
          <p:cNvSpPr/>
          <p:nvPr/>
        </p:nvSpPr>
        <p:spPr>
          <a:xfrm>
            <a:off x="0" y="4682880"/>
            <a:ext cx="7113960" cy="2174400"/>
          </a:xfrm>
          <a:custGeom>
            <a:avLst/>
            <a:gdLst/>
            <a:ahLst/>
            <a:cxnLst/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D551D5-393D-4A53-ADE4-C7F29FB01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24960"/>
              </p:ext>
            </p:extLst>
          </p:nvPr>
        </p:nvGraphicFramePr>
        <p:xfrm>
          <a:off x="0" y="0"/>
          <a:ext cx="12191999" cy="7115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3643">
                  <a:extLst>
                    <a:ext uri="{9D8B030D-6E8A-4147-A177-3AD203B41FA5}">
                      <a16:colId xmlns:a16="http://schemas.microsoft.com/office/drawing/2014/main" val="1101110709"/>
                    </a:ext>
                  </a:extLst>
                </a:gridCol>
                <a:gridCol w="1951520">
                  <a:extLst>
                    <a:ext uri="{9D8B030D-6E8A-4147-A177-3AD203B41FA5}">
                      <a16:colId xmlns:a16="http://schemas.microsoft.com/office/drawing/2014/main" val="1605479222"/>
                    </a:ext>
                  </a:extLst>
                </a:gridCol>
                <a:gridCol w="1953058">
                  <a:extLst>
                    <a:ext uri="{9D8B030D-6E8A-4147-A177-3AD203B41FA5}">
                      <a16:colId xmlns:a16="http://schemas.microsoft.com/office/drawing/2014/main" val="549124768"/>
                    </a:ext>
                  </a:extLst>
                </a:gridCol>
                <a:gridCol w="1896157">
                  <a:extLst>
                    <a:ext uri="{9D8B030D-6E8A-4147-A177-3AD203B41FA5}">
                      <a16:colId xmlns:a16="http://schemas.microsoft.com/office/drawing/2014/main" val="2019661290"/>
                    </a:ext>
                  </a:extLst>
                </a:gridCol>
                <a:gridCol w="1953058">
                  <a:extLst>
                    <a:ext uri="{9D8B030D-6E8A-4147-A177-3AD203B41FA5}">
                      <a16:colId xmlns:a16="http://schemas.microsoft.com/office/drawing/2014/main" val="4111758550"/>
                    </a:ext>
                  </a:extLst>
                </a:gridCol>
                <a:gridCol w="2034563">
                  <a:extLst>
                    <a:ext uri="{9D8B030D-6E8A-4147-A177-3AD203B41FA5}">
                      <a16:colId xmlns:a16="http://schemas.microsoft.com/office/drawing/2014/main" val="1753550970"/>
                    </a:ext>
                  </a:extLst>
                </a:gridCol>
              </a:tblGrid>
              <a:tr h="9101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 </a:t>
                      </a: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Pembanding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Sutskever</a:t>
                      </a: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(2014)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 (2014)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Bahdanau</a:t>
                      </a: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(2014)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Vinyals</a:t>
                      </a: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(2015)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Made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(2019)</a:t>
                      </a:r>
                      <a:r>
                        <a:rPr lang="en-ID" sz="2000" baseline="30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 anchor="ctr"/>
                </a:tc>
                <a:extLst>
                  <a:ext uri="{0D108BD9-81ED-4DB2-BD59-A6C34878D82A}">
                    <a16:rowId xmlns:a16="http://schemas.microsoft.com/office/drawing/2014/main" val="3909781659"/>
                  </a:ext>
                </a:extLst>
              </a:tr>
              <a:tr h="16573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Mekanisme</a:t>
                      </a: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Gerbang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GRU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GRU </a:t>
                      </a: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dengan</a:t>
                      </a: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20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Attention</a:t>
                      </a:r>
                      <a:endParaRPr lang="en-US" sz="20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Kombinasi</a:t>
                      </a: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LSTM dan GRU </a:t>
                      </a: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dengan</a:t>
                      </a: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20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Attention</a:t>
                      </a:r>
                      <a:endParaRPr lang="en-US" sz="20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extLst>
                  <a:ext uri="{0D108BD9-81ED-4DB2-BD59-A6C34878D82A}">
                    <a16:rowId xmlns:a16="http://schemas.microsoft.com/office/drawing/2014/main" val="1957141428"/>
                  </a:ext>
                </a:extLst>
              </a:tr>
              <a:tr h="7647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Gradient Descent</a:t>
                      </a:r>
                      <a:endParaRPr lang="en-US" sz="20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SGD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AdaDelta</a:t>
                      </a: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SGD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SGD, </a:t>
                      </a: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AdaDelta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SGD, </a:t>
                      </a: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AdaGrad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extLst>
                  <a:ext uri="{0D108BD9-81ED-4DB2-BD59-A6C34878D82A}">
                    <a16:rowId xmlns:a16="http://schemas.microsoft.com/office/drawing/2014/main" val="3240847058"/>
                  </a:ext>
                </a:extLst>
              </a:tr>
              <a:tr h="8953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Bahasa </a:t>
                      </a: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Pemrograman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C++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Python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C++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C++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Python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extLst>
                  <a:ext uri="{0D108BD9-81ED-4DB2-BD59-A6C34878D82A}">
                    <a16:rowId xmlns:a16="http://schemas.microsoft.com/office/drawing/2014/main" val="2883636747"/>
                  </a:ext>
                </a:extLst>
              </a:tr>
              <a:tr h="8953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Deep Learning Framework </a:t>
                      </a:r>
                      <a:endParaRPr lang="en-US" sz="20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Theano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Keras</a:t>
                      </a: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dan </a:t>
                      </a: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Tensorflow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extLst>
                  <a:ext uri="{0D108BD9-81ED-4DB2-BD59-A6C34878D82A}">
                    <a16:rowId xmlns:a16="http://schemas.microsoft.com/office/drawing/2014/main" val="2966235718"/>
                  </a:ext>
                </a:extLst>
              </a:tr>
              <a:tr h="13830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Hasil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Terjemahan Mesin Bahasa Inggris -  Prancis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Terjemahan Mesin Bahasa Inggris -  Prancis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Terjemahan Mesin Bahasa Inggris -  Prancis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</a:t>
                      </a: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Percakapan</a:t>
                      </a: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Bahasa </a:t>
                      </a: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Inggris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</a:t>
                      </a: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Percakapan</a:t>
                      </a: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Bahasa Indonesia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7984" marR="57984" marT="0" marB="0"/>
                </a:tc>
                <a:extLst>
                  <a:ext uri="{0D108BD9-81ED-4DB2-BD59-A6C34878D82A}">
                    <a16:rowId xmlns:a16="http://schemas.microsoft.com/office/drawing/2014/main" val="3229198870"/>
                  </a:ext>
                </a:extLst>
              </a:tr>
              <a:tr h="352024"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aseline="30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Dalam</a:t>
                      </a: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penelitian</a:t>
                      </a: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</a:t>
                      </a: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984" marR="5798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984" marR="57984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984" marR="57984" marT="0" marB="0"/>
                </a:tc>
                <a:extLst>
                  <a:ext uri="{0D108BD9-81ED-4DB2-BD59-A6C34878D82A}">
                    <a16:rowId xmlns:a16="http://schemas.microsoft.com/office/drawing/2014/main" val="385894624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Related image">
            <a:extLst>
              <a:ext uri="{FF2B5EF4-FFF2-40B4-BE49-F238E27FC236}">
                <a16:creationId xmlns:a16="http://schemas.microsoft.com/office/drawing/2014/main" id="{57F6251C-6772-43D8-9A0F-F99E81411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93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" name="CustomShape 7"/>
          <p:cNvSpPr/>
          <p:nvPr/>
        </p:nvSpPr>
        <p:spPr>
          <a:xfrm flipH="1">
            <a:off x="11537740" y="4726664"/>
            <a:ext cx="324720" cy="40608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1"/>
          <p:cNvSpPr/>
          <p:nvPr/>
        </p:nvSpPr>
        <p:spPr>
          <a:xfrm>
            <a:off x="8048567" y="4331384"/>
            <a:ext cx="3813893" cy="801360"/>
          </a:xfrm>
          <a:prstGeom prst="rect">
            <a:avLst/>
          </a:prstGeom>
          <a:solidFill>
            <a:srgbClr val="FFFFFF">
              <a:alpha val="4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u="sng" strike="noStrike" spc="-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alibri Light"/>
              </a:rPr>
              <a:t>Landasan</a:t>
            </a:r>
            <a:r>
              <a:rPr lang="en-US" sz="4400" b="0" u="sng" strike="noStrike" spc="-1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 Light"/>
              </a:rPr>
              <a:t> </a:t>
            </a:r>
            <a:r>
              <a:rPr lang="en-US" sz="4400" b="0" u="sng" strike="noStrike" spc="-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alibri Light"/>
              </a:rPr>
              <a:t>Teori</a:t>
            </a:r>
            <a:endParaRPr lang="en-US" sz="4400" b="0" u="sng" strike="noStrike" spc="-1" dirty="0">
              <a:solidFill>
                <a:schemeClr val="accent6">
                  <a:lumMod val="20000"/>
                  <a:lumOff val="8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</TotalTime>
  <Words>2619</Words>
  <Application>Microsoft Office PowerPoint</Application>
  <PresentationFormat>Widescreen</PresentationFormat>
  <Paragraphs>219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Arial Black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Yohanes Dwiki Witman Gusti Made</dc:creator>
  <dc:description/>
  <cp:lastModifiedBy>Yohanes Dwiki Witman Gusti Made</cp:lastModifiedBy>
  <cp:revision>80</cp:revision>
  <dcterms:created xsi:type="dcterms:W3CDTF">2018-11-13T13:54:16Z</dcterms:created>
  <dcterms:modified xsi:type="dcterms:W3CDTF">2019-02-20T04:07:53Z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25</vt:i4>
  </property>
</Properties>
</file>