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5">
  <p:sldMasterIdLst>
    <p:sldMasterId id="2147483657" r:id="rId1"/>
  </p:sldMasterIdLst>
  <p:notesMasterIdLst>
    <p:notesMasterId r:id="rId21"/>
  </p:notesMasterIdLst>
  <p:sldIdLst>
    <p:sldId id="284" r:id="rId2"/>
    <p:sldId id="259" r:id="rId3"/>
    <p:sldId id="307" r:id="rId4"/>
    <p:sldId id="291" r:id="rId5"/>
    <p:sldId id="360" r:id="rId6"/>
    <p:sldId id="361" r:id="rId7"/>
    <p:sldId id="366" r:id="rId8"/>
    <p:sldId id="362" r:id="rId9"/>
    <p:sldId id="335" r:id="rId10"/>
    <p:sldId id="363" r:id="rId11"/>
    <p:sldId id="308" r:id="rId12"/>
    <p:sldId id="336" r:id="rId13"/>
    <p:sldId id="364" r:id="rId14"/>
    <p:sldId id="309" r:id="rId15"/>
    <p:sldId id="310" r:id="rId16"/>
    <p:sldId id="368" r:id="rId17"/>
    <p:sldId id="311" r:id="rId18"/>
    <p:sldId id="367" r:id="rId19"/>
    <p:sldId id="365" r:id="rId20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2"/>
    </p:embeddedFon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08A2C3-1BE5-47E2-8C2A-61F063DD072C}">
  <a:tblStyle styleId="{4908A2C3-1BE5-47E2-8C2A-61F063DD0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 autoAdjust="0"/>
    <p:restoredTop sz="80776" autoAdjust="0"/>
  </p:normalViewPr>
  <p:slideViewPr>
    <p:cSldViewPr snapToGrid="0">
      <p:cViewPr varScale="1">
        <p:scale>
          <a:sx n="72" d="100"/>
          <a:sy n="72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10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9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id-ID" dirty="0"/>
              <a:t>rom this plot we can take conclusion by visual that three of them is not a linear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99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52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73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from this table we can see the comparison from each method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We can see MSE, AIC and BIC value from MAR model is smaller than ARIMA model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We can conclude the MAR model better than ARIMA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84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852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693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632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543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Forecasting is an activity that aims to estimate events that will occur in the future, based on serial events in the past.</a:t>
            </a:r>
            <a:endParaRPr lang="id-ID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forecasting method is mostly developed based on residual assumptions with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-modal Normal distribution</a:t>
            </a:r>
            <a:r>
              <a:rPr lang="id-ID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must be liniear or we can called it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(ARIMA)</a:t>
            </a:r>
            <a:endParaRPr lang="id-ID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id-ID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have non liniear series we can use mixture model, in this case we can use Mixture Autoregressive (MAR)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16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16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Where F is the function of mixture distribution</a:t>
            </a:r>
          </a:p>
          <a:p>
            <a:pPr>
              <a:buNone/>
            </a:pPr>
            <a:r>
              <a:rPr lang="id-ID" dirty="0"/>
              <a:t>And pi is the weight of  each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0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This is the formula for Mixture Autoregressive</a:t>
            </a:r>
          </a:p>
          <a:p>
            <a:pPr>
              <a:buNone/>
            </a:pPr>
            <a:r>
              <a:rPr lang="id-ID" dirty="0"/>
              <a:t>And the estimation of parameter we can use Expectation Maximisation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2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In this case we have to use Augmented Diggie Fuller test to make sure if this series is </a:t>
            </a:r>
            <a:r>
              <a:rPr lang="en-US" dirty="0"/>
              <a:t>stationary</a:t>
            </a:r>
            <a:endParaRPr lang="id-ID" dirty="0"/>
          </a:p>
          <a:p>
            <a:pPr>
              <a:buNone/>
            </a:pPr>
            <a:r>
              <a:rPr lang="id-ID" dirty="0"/>
              <a:t>But diggie fuller test not testing if the series have two or more distribution</a:t>
            </a:r>
          </a:p>
          <a:p>
            <a:pPr>
              <a:buNone/>
            </a:pPr>
            <a:r>
              <a:rPr lang="id-ID" dirty="0"/>
              <a:t>In that case we should have use MATEMATICA software to make 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1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66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7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DAA4-E742-424F-A4ED-EFC5CA94C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7BBC9-DC80-4F9C-A783-AD735D0CC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144D-27B9-4559-AA98-2707BDAE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507-5D24-4343-8410-7CB85CDB914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BD78-E38A-4920-9E3E-DEECA248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4697-4C08-4B38-A742-DEB1D41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40C6-82B5-4551-A8E9-94D6FF644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0C6C-D00E-4207-88F3-ECB53FC3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2" y="2082246"/>
            <a:ext cx="9144000" cy="1790700"/>
          </a:xfrm>
        </p:spPr>
        <p:txBody>
          <a:bodyPr>
            <a:noAutofit/>
          </a:bodyPr>
          <a:lstStyle/>
          <a:p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49367-6E66-430C-B1A4-F3F7BFE223F8}"/>
              </a:ext>
            </a:extLst>
          </p:cNvPr>
          <p:cNvSpPr/>
          <p:nvPr/>
        </p:nvSpPr>
        <p:spPr>
          <a:xfrm>
            <a:off x="0" y="1160013"/>
            <a:ext cx="9144000" cy="894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id-ID" altLang="ja-JP" sz="2400" b="1" spc="302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International Conference on Science, Mathematics, Environment,and Education (ICoSMEE)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47161-71A7-4F16-A61D-54FC3B62F3DD}"/>
              </a:ext>
            </a:extLst>
          </p:cNvPr>
          <p:cNvSpPr/>
          <p:nvPr/>
        </p:nvSpPr>
        <p:spPr>
          <a:xfrm>
            <a:off x="0" y="2054533"/>
            <a:ext cx="9144000" cy="2252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Modeling Stock Prices Using Mixture Autoregressive Model</a:t>
            </a:r>
            <a:endParaRPr lang="id-ID" sz="4800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id-ID" sz="1600" dirty="0"/>
              <a:t>by </a:t>
            </a:r>
          </a:p>
          <a:p>
            <a:pPr algn="ctr"/>
            <a:r>
              <a:rPr lang="id-ID" dirty="0"/>
              <a:t>Dwilaksana Abdullah Rasyid</a:t>
            </a:r>
          </a:p>
          <a:p>
            <a:pPr algn="ctr"/>
            <a:r>
              <a:rPr lang="en-US" sz="1200" dirty="0" err="1"/>
              <a:t>Irhamah</a:t>
            </a:r>
            <a:endParaRPr lang="id-ID" sz="1200" dirty="0"/>
          </a:p>
          <a:p>
            <a:pPr algn="ctr"/>
            <a:r>
              <a:rPr lang="en-US" sz="1200" dirty="0" err="1"/>
              <a:t>Pratnya</a:t>
            </a:r>
            <a:r>
              <a:rPr lang="en-US" sz="1200" dirty="0"/>
              <a:t> </a:t>
            </a:r>
            <a:r>
              <a:rPr lang="en-US" sz="1200" dirty="0" err="1"/>
              <a:t>Paramitha</a:t>
            </a:r>
            <a:r>
              <a:rPr lang="en-US" sz="1200" dirty="0"/>
              <a:t> </a:t>
            </a:r>
            <a:r>
              <a:rPr lang="en-US" sz="1200" dirty="0" err="1"/>
              <a:t>Oktaviana</a:t>
            </a:r>
            <a:endParaRPr lang="id-ID" sz="1200" dirty="0"/>
          </a:p>
          <a:p>
            <a:pPr algn="ctr"/>
            <a:r>
              <a:rPr lang="en-US" sz="1200" dirty="0"/>
              <a:t>Nur </a:t>
            </a:r>
            <a:r>
              <a:rPr lang="en-US" sz="1200" dirty="0" err="1"/>
              <a:t>Iriawan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DC2FC2-E17A-4F71-820B-E63F0CA6042F}"/>
              </a:ext>
            </a:extLst>
          </p:cNvPr>
          <p:cNvSpPr/>
          <p:nvPr/>
        </p:nvSpPr>
        <p:spPr>
          <a:xfrm>
            <a:off x="0" y="4275034"/>
            <a:ext cx="9144000" cy="661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pic>
        <p:nvPicPr>
          <p:cNvPr id="14" name="Picture 13" descr="lambang-its-color-std.png">
            <a:extLst>
              <a:ext uri="{FF2B5EF4-FFF2-40B4-BE49-F238E27FC236}">
                <a16:creationId xmlns:a16="http://schemas.microsoft.com/office/drawing/2014/main" id="{83FF166D-F88A-4496-B5F8-B68EC2FADB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62" y="67461"/>
            <a:ext cx="713255" cy="646162"/>
          </a:xfrm>
          <a:prstGeom prst="rect">
            <a:avLst/>
          </a:prstGeom>
        </p:spPr>
      </p:pic>
      <p:pic>
        <p:nvPicPr>
          <p:cNvPr id="15" name="Picture 2" descr="C:\Users\User\Downloads\gambar ppt TA\131.jpg">
            <a:extLst>
              <a:ext uri="{FF2B5EF4-FFF2-40B4-BE49-F238E27FC236}">
                <a16:creationId xmlns:a16="http://schemas.microsoft.com/office/drawing/2014/main" id="{0EA71F29-E2DE-4D9C-8346-983EFA45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6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4" y="0"/>
            <a:ext cx="5288689" cy="2998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44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 AND DISCUSSION</a:t>
            </a:r>
            <a:endParaRPr lang="en" sz="44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995E3D-CE54-45B3-93A3-BBCC89E2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00" y="2889594"/>
            <a:ext cx="4094400" cy="115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lambang-its-color-std.png">
            <a:extLst>
              <a:ext uri="{FF2B5EF4-FFF2-40B4-BE49-F238E27FC236}">
                <a16:creationId xmlns:a16="http://schemas.microsoft.com/office/drawing/2014/main" id="{0098CB3F-7DD2-4C85-8A37-4C315CD32F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62" y="67461"/>
            <a:ext cx="713255" cy="646162"/>
          </a:xfrm>
          <a:prstGeom prst="rect">
            <a:avLst/>
          </a:prstGeom>
        </p:spPr>
      </p:pic>
      <p:pic>
        <p:nvPicPr>
          <p:cNvPr id="11" name="Picture 2" descr="C:\Users\User\Downloads\gambar ppt TA\131.jpg">
            <a:extLst>
              <a:ext uri="{FF2B5EF4-FFF2-40B4-BE49-F238E27FC236}">
                <a16:creationId xmlns:a16="http://schemas.microsoft.com/office/drawing/2014/main" id="{6CB04DD2-A734-45D1-A755-ABCCFC5E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38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DESCRIPTION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" name="Picture 21" descr="lambang-its-color-std.png">
            <a:extLst>
              <a:ext uri="{FF2B5EF4-FFF2-40B4-BE49-F238E27FC236}">
                <a16:creationId xmlns:a16="http://schemas.microsoft.com/office/drawing/2014/main" id="{089D93F0-10C1-4F85-8C11-A0F97557C9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23" name="Picture 2" descr="C:\Users\User\Downloads\gambar ppt TA\131.jpg">
            <a:extLst>
              <a:ext uri="{FF2B5EF4-FFF2-40B4-BE49-F238E27FC236}">
                <a16:creationId xmlns:a16="http://schemas.microsoft.com/office/drawing/2014/main" id="{0AD92949-2034-4DA8-A999-5F1C49FB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Picture 2">
            <a:extLst>
              <a:ext uri="{FF2B5EF4-FFF2-40B4-BE49-F238E27FC236}">
                <a16:creationId xmlns:a16="http://schemas.microsoft.com/office/drawing/2014/main" id="{F3648400-1F9D-4D9F-8544-FF0697D5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/>
          <a:stretch>
            <a:fillRect/>
          </a:stretch>
        </p:blipFill>
        <p:spPr bwMode="auto">
          <a:xfrm>
            <a:off x="293683" y="1634324"/>
            <a:ext cx="2535749" cy="15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8" name="Picture 4">
            <a:extLst>
              <a:ext uri="{FF2B5EF4-FFF2-40B4-BE49-F238E27FC236}">
                <a16:creationId xmlns:a16="http://schemas.microsoft.com/office/drawing/2014/main" id="{0876B0F8-68F6-4324-9A16-05299F6D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/>
          <a:stretch>
            <a:fillRect/>
          </a:stretch>
        </p:blipFill>
        <p:spPr bwMode="auto">
          <a:xfrm>
            <a:off x="3093639" y="1599559"/>
            <a:ext cx="2535749" cy="15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7" name="Picture 9">
            <a:extLst>
              <a:ext uri="{FF2B5EF4-FFF2-40B4-BE49-F238E27FC236}">
                <a16:creationId xmlns:a16="http://schemas.microsoft.com/office/drawing/2014/main" id="{AC50CE49-D1D6-451F-887C-A8129036C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9"/>
          <a:stretch>
            <a:fillRect/>
          </a:stretch>
        </p:blipFill>
        <p:spPr bwMode="auto">
          <a:xfrm>
            <a:off x="5893596" y="1586262"/>
            <a:ext cx="2535749" cy="14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8EEF0-9F44-46BD-82B1-8FF00B299107}"/>
              </a:ext>
            </a:extLst>
          </p:cNvPr>
          <p:cNvSpPr txBox="1"/>
          <p:nvPr/>
        </p:nvSpPr>
        <p:spPr>
          <a:xfrm>
            <a:off x="6830289" y="307781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TLKM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735B7B-7C4E-442E-817E-E5B8B453AE03}"/>
              </a:ext>
            </a:extLst>
          </p:cNvPr>
          <p:cNvSpPr txBox="1"/>
          <p:nvPr/>
        </p:nvSpPr>
        <p:spPr>
          <a:xfrm>
            <a:off x="4030332" y="31399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ISAT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557D92-5252-46A7-A83E-DB7288573A9C}"/>
              </a:ext>
            </a:extLst>
          </p:cNvPr>
          <p:cNvSpPr txBox="1"/>
          <p:nvPr/>
        </p:nvSpPr>
        <p:spPr>
          <a:xfrm>
            <a:off x="1324177" y="313992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EXCL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55299D-6F31-48CE-BCBD-0F5D323B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30587"/>
              </p:ext>
            </p:extLst>
          </p:nvPr>
        </p:nvGraphicFramePr>
        <p:xfrm>
          <a:off x="2225705" y="3612617"/>
          <a:ext cx="4373879" cy="148300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133258">
                  <a:extLst>
                    <a:ext uri="{9D8B030D-6E8A-4147-A177-3AD203B41FA5}">
                      <a16:colId xmlns:a16="http://schemas.microsoft.com/office/drawing/2014/main" val="873728999"/>
                    </a:ext>
                  </a:extLst>
                </a:gridCol>
                <a:gridCol w="590599">
                  <a:extLst>
                    <a:ext uri="{9D8B030D-6E8A-4147-A177-3AD203B41FA5}">
                      <a16:colId xmlns:a16="http://schemas.microsoft.com/office/drawing/2014/main" val="2348448884"/>
                    </a:ext>
                  </a:extLst>
                </a:gridCol>
                <a:gridCol w="734412">
                  <a:extLst>
                    <a:ext uri="{9D8B030D-6E8A-4147-A177-3AD203B41FA5}">
                      <a16:colId xmlns:a16="http://schemas.microsoft.com/office/drawing/2014/main" val="912996061"/>
                    </a:ext>
                  </a:extLst>
                </a:gridCol>
                <a:gridCol w="734412">
                  <a:extLst>
                    <a:ext uri="{9D8B030D-6E8A-4147-A177-3AD203B41FA5}">
                      <a16:colId xmlns:a16="http://schemas.microsoft.com/office/drawing/2014/main" val="1948089046"/>
                    </a:ext>
                  </a:extLst>
                </a:gridCol>
                <a:gridCol w="590599">
                  <a:extLst>
                    <a:ext uri="{9D8B030D-6E8A-4147-A177-3AD203B41FA5}">
                      <a16:colId xmlns:a16="http://schemas.microsoft.com/office/drawing/2014/main" val="2882343664"/>
                    </a:ext>
                  </a:extLst>
                </a:gridCol>
                <a:gridCol w="590599">
                  <a:extLst>
                    <a:ext uri="{9D8B030D-6E8A-4147-A177-3AD203B41FA5}">
                      <a16:colId xmlns:a16="http://schemas.microsoft.com/office/drawing/2014/main" val="373827907"/>
                    </a:ext>
                  </a:extLst>
                </a:gridCol>
              </a:tblGrid>
              <a:tr h="2757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Stock Code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StDev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Min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/>
                </a:tc>
                <a:extLst>
                  <a:ext uri="{0D108BD9-81ED-4DB2-BD59-A6C34878D82A}">
                    <a16:rowId xmlns:a16="http://schemas.microsoft.com/office/drawing/2014/main" val="3467489699"/>
                  </a:ext>
                </a:extLst>
              </a:tr>
              <a:tr h="40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EXCL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3066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3557.9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1532.9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799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7102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extLst>
                  <a:ext uri="{0D108BD9-81ED-4DB2-BD59-A6C34878D82A}">
                    <a16:rowId xmlns:a16="http://schemas.microsoft.com/office/drawing/2014/main" val="3131065953"/>
                  </a:ext>
                </a:extLst>
              </a:tr>
              <a:tr h="40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ISAT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3457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5371.5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1040.6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3200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9900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extLst>
                  <a:ext uri="{0D108BD9-81ED-4DB2-BD59-A6C34878D82A}">
                    <a16:rowId xmlns:a16="http://schemas.microsoft.com/office/drawing/2014/main" val="3046026347"/>
                  </a:ext>
                </a:extLst>
              </a:tr>
              <a:tr h="40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TLKM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2174.3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985.8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4800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266" marR="99266" marT="0" marB="0" anchor="ctr"/>
                </a:tc>
                <a:extLst>
                  <a:ext uri="{0D108BD9-81ED-4DB2-BD59-A6C34878D82A}">
                    <a16:rowId xmlns:a16="http://schemas.microsoft.com/office/drawing/2014/main" val="136367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2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95614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Modelling with Autoregressive Integrated Moving Average (ARIMA)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" name="Picture 21" descr="lambang-its-color-std.png">
            <a:extLst>
              <a:ext uri="{FF2B5EF4-FFF2-40B4-BE49-F238E27FC236}">
                <a16:creationId xmlns:a16="http://schemas.microsoft.com/office/drawing/2014/main" id="{089D93F0-10C1-4F85-8C11-A0F97557C9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23" name="Picture 2" descr="C:\Users\User\Downloads\gambar ppt TA\131.jpg">
            <a:extLst>
              <a:ext uri="{FF2B5EF4-FFF2-40B4-BE49-F238E27FC236}">
                <a16:creationId xmlns:a16="http://schemas.microsoft.com/office/drawing/2014/main" id="{0AD92949-2034-4DA8-A999-5F1C49FB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765906C-C510-460D-9F23-CA04511CA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3698504"/>
                  </p:ext>
                </p:extLst>
              </p:nvPr>
            </p:nvGraphicFramePr>
            <p:xfrm>
              <a:off x="338887" y="1524000"/>
              <a:ext cx="3148627" cy="2601872"/>
            </p:xfrm>
            <a:graphic>
              <a:graphicData uri="http://schemas.openxmlformats.org/drawingml/2006/table">
                <a:tbl>
                  <a:tblPr firstRow="1" firstCol="1" bandRow="1">
                    <a:tableStyleId>{4908A2C3-1BE5-47E2-8C2A-61F063DD072C}</a:tableStyleId>
                  </a:tblPr>
                  <a:tblGrid>
                    <a:gridCol w="708035">
                      <a:extLst>
                        <a:ext uri="{9D8B030D-6E8A-4147-A177-3AD203B41FA5}">
                          <a16:colId xmlns:a16="http://schemas.microsoft.com/office/drawing/2014/main" val="2377433851"/>
                        </a:ext>
                      </a:extLst>
                    </a:gridCol>
                    <a:gridCol w="1054923">
                      <a:extLst>
                        <a:ext uri="{9D8B030D-6E8A-4147-A177-3AD203B41FA5}">
                          <a16:colId xmlns:a16="http://schemas.microsoft.com/office/drawing/2014/main" val="4126726126"/>
                        </a:ext>
                      </a:extLst>
                    </a:gridCol>
                    <a:gridCol w="1385669">
                      <a:extLst>
                        <a:ext uri="{9D8B030D-6E8A-4147-A177-3AD203B41FA5}">
                          <a16:colId xmlns:a16="http://schemas.microsoft.com/office/drawing/2014/main" val="3435311564"/>
                        </a:ext>
                      </a:extLst>
                    </a:gridCol>
                  </a:tblGrid>
                  <a:tr h="36530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id-ID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Stocks Code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13115" marR="1131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Parameter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13115" marR="1131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Parameter Value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13115" marR="113115" marT="0" marB="0" anchor="ctr"/>
                    </a:tc>
                    <a:extLst>
                      <a:ext uri="{0D108BD9-81ED-4DB2-BD59-A6C34878D82A}">
                        <a16:rowId xmlns:a16="http://schemas.microsoft.com/office/drawing/2014/main" val="567159372"/>
                      </a:ext>
                    </a:extLst>
                  </a:tr>
                  <a:tr h="36530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id-ID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EXCL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13115" marR="113115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-0.06671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35931212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ISAT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-0.06101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6116141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0.54979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31488473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</a:rPr>
                            <a:t>0.59684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1036908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id-ID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TLKM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-0.06794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8951584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0.46514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225769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</a:rPr>
                            <a:t>0.58230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4949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765906C-C510-460D-9F23-CA04511CA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3698504"/>
                  </p:ext>
                </p:extLst>
              </p:nvPr>
            </p:nvGraphicFramePr>
            <p:xfrm>
              <a:off x="338887" y="1524000"/>
              <a:ext cx="3148627" cy="2601872"/>
            </p:xfrm>
            <a:graphic>
              <a:graphicData uri="http://schemas.openxmlformats.org/drawingml/2006/table">
                <a:tbl>
                  <a:tblPr firstRow="1" firstCol="1" bandRow="1">
                    <a:tableStyleId>{4908A2C3-1BE5-47E2-8C2A-61F063DD072C}</a:tableStyleId>
                  </a:tblPr>
                  <a:tblGrid>
                    <a:gridCol w="708035">
                      <a:extLst>
                        <a:ext uri="{9D8B030D-6E8A-4147-A177-3AD203B41FA5}">
                          <a16:colId xmlns:a16="http://schemas.microsoft.com/office/drawing/2014/main" val="2377433851"/>
                        </a:ext>
                      </a:extLst>
                    </a:gridCol>
                    <a:gridCol w="1054923">
                      <a:extLst>
                        <a:ext uri="{9D8B030D-6E8A-4147-A177-3AD203B41FA5}">
                          <a16:colId xmlns:a16="http://schemas.microsoft.com/office/drawing/2014/main" val="4126726126"/>
                        </a:ext>
                      </a:extLst>
                    </a:gridCol>
                    <a:gridCol w="1385669">
                      <a:extLst>
                        <a:ext uri="{9D8B030D-6E8A-4147-A177-3AD203B41FA5}">
                          <a16:colId xmlns:a16="http://schemas.microsoft.com/office/drawing/2014/main" val="343531156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id-ID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Stocks Code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13115" marR="1131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Parameter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13115" marR="1131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Parameter Value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13115" marR="113115" marT="0" marB="0" anchor="ctr"/>
                    </a:tc>
                    <a:extLst>
                      <a:ext uri="{0D108BD9-81ED-4DB2-BD59-A6C34878D82A}">
                        <a16:rowId xmlns:a16="http://schemas.microsoft.com/office/drawing/2014/main" val="567159372"/>
                      </a:ext>
                    </a:extLst>
                  </a:tr>
                  <a:tr h="36530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id-ID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EXCL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13115" marR="1131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67241" t="-131667" r="-131609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-0.06671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35931212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ISAT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67241" t="-283673" r="-131609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-0.06101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6116141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67241" t="-376000" r="-131609" b="-4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0.54979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31488473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67241" t="-485714" r="-131609" b="-3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</a:rPr>
                            <a:t>0.59684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1036908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id-ID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TLKM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67241" t="-574000" r="-131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-0.06794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8951584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67241" t="-687755" r="-131609" b="-1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0.46514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225769"/>
                      </a:ext>
                    </a:extLst>
                  </a:tr>
                  <a:tr h="30164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67241" t="-772000" r="-131609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</a:rPr>
                            <a:t>0.58230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4949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B5240D-1648-44F9-A781-81943FA2E051}"/>
              </a:ext>
            </a:extLst>
          </p:cNvPr>
          <p:cNvSpPr txBox="1"/>
          <p:nvPr/>
        </p:nvSpPr>
        <p:spPr>
          <a:xfrm>
            <a:off x="3999966" y="1285461"/>
            <a:ext cx="3313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The </a:t>
            </a:r>
            <a:r>
              <a:rPr lang="en-US" dirty="0"/>
              <a:t>residual assumption with normal</a:t>
            </a:r>
            <a:endParaRPr lang="id-ID" dirty="0"/>
          </a:p>
          <a:p>
            <a:r>
              <a:rPr lang="en-US" dirty="0"/>
              <a:t>distribution </a:t>
            </a:r>
            <a:r>
              <a:rPr lang="id-ID" dirty="0"/>
              <a:t>from all ARIMA model </a:t>
            </a:r>
            <a:r>
              <a:rPr lang="en-US" dirty="0"/>
              <a:t>is not fulfilled</a:t>
            </a:r>
            <a:endParaRPr lang="id-ID" dirty="0"/>
          </a:p>
          <a:p>
            <a:endParaRPr lang="id-ID" dirty="0"/>
          </a:p>
          <a:p>
            <a:r>
              <a:rPr lang="id-ID" dirty="0"/>
              <a:t>It because the series is not liniear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072F91-37B9-4F46-A115-ACCE0BC3E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6812"/>
              </p:ext>
            </p:extLst>
          </p:nvPr>
        </p:nvGraphicFramePr>
        <p:xfrm>
          <a:off x="4778500" y="3319612"/>
          <a:ext cx="2995922" cy="1316888"/>
        </p:xfrm>
        <a:graphic>
          <a:graphicData uri="http://schemas.openxmlformats.org/drawingml/2006/table">
            <a:tbl>
              <a:tblPr firstRow="1" firstCol="1" bandRow="1">
                <a:tableStyleId>{4908A2C3-1BE5-47E2-8C2A-61F063DD072C}</a:tableStyleId>
              </a:tblPr>
              <a:tblGrid>
                <a:gridCol w="1415655">
                  <a:extLst>
                    <a:ext uri="{9D8B030D-6E8A-4147-A177-3AD203B41FA5}">
                      <a16:colId xmlns:a16="http://schemas.microsoft.com/office/drawing/2014/main" val="2562492679"/>
                    </a:ext>
                  </a:extLst>
                </a:gridCol>
                <a:gridCol w="1580267">
                  <a:extLst>
                    <a:ext uri="{9D8B030D-6E8A-4147-A177-3AD203B41FA5}">
                      <a16:colId xmlns:a16="http://schemas.microsoft.com/office/drawing/2014/main" val="1477027079"/>
                    </a:ext>
                  </a:extLst>
                </a:gridCol>
              </a:tblGrid>
              <a:tr h="3292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Stocks Code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520" marR="1185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520" marR="118520" marT="0" marB="0" anchor="ctr"/>
                </a:tc>
                <a:extLst>
                  <a:ext uri="{0D108BD9-81ED-4DB2-BD59-A6C34878D82A}">
                    <a16:rowId xmlns:a16="http://schemas.microsoft.com/office/drawing/2014/main" val="3535007881"/>
                  </a:ext>
                </a:extLst>
              </a:tr>
              <a:tr h="3292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EXCL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520" marR="1185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2.645x10</a:t>
                      </a:r>
                      <a:r>
                        <a:rPr lang="en-US" sz="1400" baseline="30000" dirty="0">
                          <a:effectLst/>
                        </a:rPr>
                        <a:t>-5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520" marR="118520" marT="0" marB="0" anchor="ctr"/>
                </a:tc>
                <a:extLst>
                  <a:ext uri="{0D108BD9-81ED-4DB2-BD59-A6C34878D82A}">
                    <a16:rowId xmlns:a16="http://schemas.microsoft.com/office/drawing/2014/main" val="3560133390"/>
                  </a:ext>
                </a:extLst>
              </a:tr>
              <a:tr h="3292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ISAT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520" marR="1185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0.01965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520" marR="118520" marT="0" marB="0" anchor="ctr"/>
                </a:tc>
                <a:extLst>
                  <a:ext uri="{0D108BD9-81ED-4DB2-BD59-A6C34878D82A}">
                    <a16:rowId xmlns:a16="http://schemas.microsoft.com/office/drawing/2014/main" val="918527083"/>
                  </a:ext>
                </a:extLst>
              </a:tr>
              <a:tr h="3292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TLKM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520" marR="1185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0.005252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520" marR="118520" marT="0" marB="0" anchor="ctr"/>
                </a:tc>
                <a:extLst>
                  <a:ext uri="{0D108BD9-81ED-4DB2-BD59-A6C34878D82A}">
                    <a16:rowId xmlns:a16="http://schemas.microsoft.com/office/drawing/2014/main" val="191508661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FC83257-A75F-4BDB-A314-BF3B89DD4E7E}"/>
              </a:ext>
            </a:extLst>
          </p:cNvPr>
          <p:cNvSpPr txBox="1"/>
          <p:nvPr/>
        </p:nvSpPr>
        <p:spPr>
          <a:xfrm>
            <a:off x="5048657" y="3044650"/>
            <a:ext cx="331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Terasvirta Linearity Test</a:t>
            </a:r>
          </a:p>
        </p:txBody>
      </p:sp>
    </p:spTree>
    <p:extLst>
      <p:ext uri="{BB962C8B-B14F-4D97-AF65-F5344CB8AC3E}">
        <p14:creationId xmlns:p14="http://schemas.microsoft.com/office/powerpoint/2010/main" val="349383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95614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Modelling with Mixture Autoregressive (MAR)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" name="Picture 21" descr="lambang-its-color-std.png">
            <a:extLst>
              <a:ext uri="{FF2B5EF4-FFF2-40B4-BE49-F238E27FC236}">
                <a16:creationId xmlns:a16="http://schemas.microsoft.com/office/drawing/2014/main" id="{089D93F0-10C1-4F85-8C11-A0F97557C9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23" name="Picture 2" descr="C:\Users\User\Downloads\gambar ppt TA\131.jpg">
            <a:extLst>
              <a:ext uri="{FF2B5EF4-FFF2-40B4-BE49-F238E27FC236}">
                <a16:creationId xmlns:a16="http://schemas.microsoft.com/office/drawing/2014/main" id="{0AD92949-2034-4DA8-A999-5F1C49FB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EFDC83-0999-4D4E-8FE8-6BE290EE9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40386"/>
              </p:ext>
            </p:extLst>
          </p:nvPr>
        </p:nvGraphicFramePr>
        <p:xfrm>
          <a:off x="1679240" y="1418346"/>
          <a:ext cx="6451810" cy="321815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750756">
                  <a:extLst>
                    <a:ext uri="{9D8B030D-6E8A-4147-A177-3AD203B41FA5}">
                      <a16:colId xmlns:a16="http://schemas.microsoft.com/office/drawing/2014/main" val="844035542"/>
                    </a:ext>
                  </a:extLst>
                </a:gridCol>
                <a:gridCol w="922805">
                  <a:extLst>
                    <a:ext uri="{9D8B030D-6E8A-4147-A177-3AD203B41FA5}">
                      <a16:colId xmlns:a16="http://schemas.microsoft.com/office/drawing/2014/main" val="1899826270"/>
                    </a:ext>
                  </a:extLst>
                </a:gridCol>
                <a:gridCol w="922805">
                  <a:extLst>
                    <a:ext uri="{9D8B030D-6E8A-4147-A177-3AD203B41FA5}">
                      <a16:colId xmlns:a16="http://schemas.microsoft.com/office/drawing/2014/main" val="613270454"/>
                    </a:ext>
                  </a:extLst>
                </a:gridCol>
                <a:gridCol w="969726">
                  <a:extLst>
                    <a:ext uri="{9D8B030D-6E8A-4147-A177-3AD203B41FA5}">
                      <a16:colId xmlns:a16="http://schemas.microsoft.com/office/drawing/2014/main" val="682824157"/>
                    </a:ext>
                  </a:extLst>
                </a:gridCol>
                <a:gridCol w="969726">
                  <a:extLst>
                    <a:ext uri="{9D8B030D-6E8A-4147-A177-3AD203B41FA5}">
                      <a16:colId xmlns:a16="http://schemas.microsoft.com/office/drawing/2014/main" val="4258074174"/>
                    </a:ext>
                  </a:extLst>
                </a:gridCol>
                <a:gridCol w="957996">
                  <a:extLst>
                    <a:ext uri="{9D8B030D-6E8A-4147-A177-3AD203B41FA5}">
                      <a16:colId xmlns:a16="http://schemas.microsoft.com/office/drawing/2014/main" val="3861340419"/>
                    </a:ext>
                  </a:extLst>
                </a:gridCol>
                <a:gridCol w="957996">
                  <a:extLst>
                    <a:ext uri="{9D8B030D-6E8A-4147-A177-3AD203B41FA5}">
                      <a16:colId xmlns:a16="http://schemas.microsoft.com/office/drawing/2014/main" val="3054172571"/>
                    </a:ext>
                  </a:extLst>
                </a:gridCol>
              </a:tblGrid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TLKM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EXCL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957375"/>
                  </a:ext>
                </a:extLst>
              </a:tr>
              <a:tr h="161853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StMAR(2;3,3)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StMAR(2;3,3)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StMAR(2;1,1)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85625"/>
                  </a:ext>
                </a:extLst>
              </a:tr>
              <a:tr h="233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Standard 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Standard 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Standard 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313510225"/>
                  </a:ext>
                </a:extLst>
              </a:tr>
              <a:tr h="16185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474578528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α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0.9714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0.9196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618409480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φ</a:t>
                      </a:r>
                      <a:r>
                        <a:rPr lang="en-US" sz="1000" baseline="-250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1.2437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0.0123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1.9683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0.0638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497399233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φ</a:t>
                      </a:r>
                      <a:r>
                        <a:rPr lang="en-US" sz="1000" baseline="-25000">
                          <a:effectLst/>
                        </a:rPr>
                        <a:t>1,1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-0.0245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0.0306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1413685655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φ</a:t>
                      </a:r>
                      <a:r>
                        <a:rPr lang="en-US" sz="1000" baseline="-25000">
                          <a:effectLst/>
                        </a:rPr>
                        <a:t>2,1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-0.1091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-0.0353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extLst>
                  <a:ext uri="{0D108BD9-81ED-4DB2-BD59-A6C34878D82A}">
                    <a16:rowId xmlns:a16="http://schemas.microsoft.com/office/drawing/2014/main" val="3861490369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φ</a:t>
                      </a:r>
                      <a:r>
                        <a:rPr lang="en-US" sz="1000" baseline="-25000">
                          <a:effectLst/>
                        </a:rPr>
                        <a:t>3,1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-0.0752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-0.0255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extLst>
                  <a:ext uri="{0D108BD9-81ED-4DB2-BD59-A6C34878D82A}">
                    <a16:rowId xmlns:a16="http://schemas.microsoft.com/office/drawing/2014/main" val="1899025763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σ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2088.244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182.0159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187.9051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2169499280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ν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0.0428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0.915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0.8291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3379624048"/>
                  </a:ext>
                </a:extLst>
              </a:tr>
              <a:tr h="16185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extLst>
                  <a:ext uri="{0D108BD9-81ED-4DB2-BD59-A6C34878D82A}">
                    <a16:rowId xmlns:a16="http://schemas.microsoft.com/office/drawing/2014/main" val="2410296144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α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0.1374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0.0285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3766240516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φ</a:t>
                      </a:r>
                      <a:r>
                        <a:rPr lang="en-US" sz="1000" baseline="-25000">
                          <a:effectLst/>
                        </a:rPr>
                        <a:t>0,2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1.0392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1.1092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-4.99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2.4424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5.3E-07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0.000047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3961002698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φ</a:t>
                      </a:r>
                      <a:r>
                        <a:rPr lang="en-US" sz="1000" baseline="-25000">
                          <a:effectLst/>
                        </a:rPr>
                        <a:t>1,2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-0.2304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0.0731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-0.162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0.1148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0.000036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4038730334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φ</a:t>
                      </a:r>
                      <a:r>
                        <a:rPr lang="en-US" sz="1000" baseline="-25000">
                          <a:effectLst/>
                        </a:rPr>
                        <a:t>2,2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-0.1683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0.0947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0.0099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0.1238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extLst>
                  <a:ext uri="{0D108BD9-81ED-4DB2-BD59-A6C34878D82A}">
                    <a16:rowId xmlns:a16="http://schemas.microsoft.com/office/drawing/2014/main" val="212354706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φ</a:t>
                      </a:r>
                      <a:r>
                        <a:rPr lang="en-US" sz="1000" baseline="-25000">
                          <a:effectLst/>
                        </a:rPr>
                        <a:t>3,2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-0.0971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0.1005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-0.308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267" marR="58267" marT="0" marB="0" anchor="b"/>
                </a:tc>
                <a:extLst>
                  <a:ext uri="{0D108BD9-81ED-4DB2-BD59-A6C34878D82A}">
                    <a16:rowId xmlns:a16="http://schemas.microsoft.com/office/drawing/2014/main" val="252827707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σ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244.7687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40.335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40700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0.122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4E-08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0.000036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2078990811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ν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4.7197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0.6759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0.3229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2.6298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0.05718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67" marR="58267" marT="0" marB="0" anchor="ctr"/>
                </a:tc>
                <a:extLst>
                  <a:ext uri="{0D108BD9-81ED-4DB2-BD59-A6C34878D82A}">
                    <a16:rowId xmlns:a16="http://schemas.microsoft.com/office/drawing/2014/main" val="361402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79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Comparison of ARIMA and MAR Model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7" name="Picture 26" descr="lambang-its-color-std.png">
            <a:extLst>
              <a:ext uri="{FF2B5EF4-FFF2-40B4-BE49-F238E27FC236}">
                <a16:creationId xmlns:a16="http://schemas.microsoft.com/office/drawing/2014/main" id="{E2CE7C95-8462-401F-9917-3175FD07DE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28" name="Picture 2" descr="C:\Users\User\Downloads\gambar ppt TA\131.jpg">
            <a:extLst>
              <a:ext uri="{FF2B5EF4-FFF2-40B4-BE49-F238E27FC236}">
                <a16:creationId xmlns:a16="http://schemas.microsoft.com/office/drawing/2014/main" id="{1EAA2B6B-DD0B-4CD1-ABE6-02C2B787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BA064B-18C3-4F37-A22F-E2EB08C96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38581"/>
              </p:ext>
            </p:extLst>
          </p:nvPr>
        </p:nvGraphicFramePr>
        <p:xfrm>
          <a:off x="1389879" y="1426183"/>
          <a:ext cx="5838669" cy="150876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80369">
                  <a:extLst>
                    <a:ext uri="{9D8B030D-6E8A-4147-A177-3AD203B41FA5}">
                      <a16:colId xmlns:a16="http://schemas.microsoft.com/office/drawing/2014/main" val="2051113655"/>
                    </a:ext>
                  </a:extLst>
                </a:gridCol>
                <a:gridCol w="1184552">
                  <a:extLst>
                    <a:ext uri="{9D8B030D-6E8A-4147-A177-3AD203B41FA5}">
                      <a16:colId xmlns:a16="http://schemas.microsoft.com/office/drawing/2014/main" val="1630788226"/>
                    </a:ext>
                  </a:extLst>
                </a:gridCol>
                <a:gridCol w="1184552">
                  <a:extLst>
                    <a:ext uri="{9D8B030D-6E8A-4147-A177-3AD203B41FA5}">
                      <a16:colId xmlns:a16="http://schemas.microsoft.com/office/drawing/2014/main" val="1495913368"/>
                    </a:ext>
                  </a:extLst>
                </a:gridCol>
                <a:gridCol w="1294598">
                  <a:extLst>
                    <a:ext uri="{9D8B030D-6E8A-4147-A177-3AD203B41FA5}">
                      <a16:colId xmlns:a16="http://schemas.microsoft.com/office/drawing/2014/main" val="808743462"/>
                    </a:ext>
                  </a:extLst>
                </a:gridCol>
                <a:gridCol w="1294598">
                  <a:extLst>
                    <a:ext uri="{9D8B030D-6E8A-4147-A177-3AD203B41FA5}">
                      <a16:colId xmlns:a16="http://schemas.microsoft.com/office/drawing/2014/main" val="850642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Goodness Model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EXCL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ISAT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TLKM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495468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ARIMA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MSE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523623.9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5089860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144329.6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38612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AIC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36812.06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43447.35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34030.93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775465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34029.26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43445.36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33894.06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357451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1369.271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54.02107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54.75952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84958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-8442.88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41762.8</a:t>
                      </a:r>
                      <a:r>
                        <a:rPr lang="id-ID" sz="12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33070.21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6486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-8394.03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41842.55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33149.51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89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6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MAR Forecasting Result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" name="Picture 23" descr="lambang-its-color-std.png">
            <a:extLst>
              <a:ext uri="{FF2B5EF4-FFF2-40B4-BE49-F238E27FC236}">
                <a16:creationId xmlns:a16="http://schemas.microsoft.com/office/drawing/2014/main" id="{0911A0DC-0789-4E0F-A705-B2663E72A0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25" name="Picture 2" descr="C:\Users\User\Downloads\gambar ppt TA\131.jpg">
            <a:extLst>
              <a:ext uri="{FF2B5EF4-FFF2-40B4-BE49-F238E27FC236}">
                <a16:creationId xmlns:a16="http://schemas.microsoft.com/office/drawing/2014/main" id="{F20E6B8E-4274-4CE1-9DCD-DBF7878E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DC8D9-DBEC-4053-A773-F4217478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94" y="3589950"/>
            <a:ext cx="7782810" cy="2724300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latin typeface="+mn-lt"/>
              </a:rPr>
              <a:t>based on the </a:t>
            </a:r>
            <a:r>
              <a:rPr lang="en-US" sz="1600" dirty="0" err="1">
                <a:latin typeface="+mn-lt"/>
              </a:rPr>
              <a:t>StMAR</a:t>
            </a:r>
            <a:r>
              <a:rPr lang="en-US" sz="1600" dirty="0">
                <a:latin typeface="+mn-lt"/>
              </a:rPr>
              <a:t> method on</a:t>
            </a:r>
            <a:r>
              <a:rPr lang="id-ID" sz="1600" dirty="0">
                <a:latin typeface="+mn-lt"/>
              </a:rPr>
              <a:t> PT. Excelcomindo Pratama Tbk.</a:t>
            </a:r>
            <a:r>
              <a:rPr lang="en-US" sz="1600" dirty="0">
                <a:latin typeface="+mn-lt"/>
              </a:rPr>
              <a:t> recommended buying shares at the beginning of May 2018, at</a:t>
            </a:r>
            <a:r>
              <a:rPr lang="id-ID" sz="1600" dirty="0">
                <a:latin typeface="+mn-lt"/>
              </a:rPr>
              <a:t> PT. Indonesian Satellite Corporation Tbk.</a:t>
            </a:r>
            <a:r>
              <a:rPr lang="en-US" sz="1600" dirty="0">
                <a:latin typeface="+mn-lt"/>
              </a:rPr>
              <a:t> recommended selling shares at the beginning of May 2018 and for</a:t>
            </a:r>
            <a:r>
              <a:rPr lang="id-ID" sz="1600" dirty="0">
                <a:latin typeface="+mn-lt"/>
              </a:rPr>
              <a:t> PT. Telekomunikasi Indonesia Tbk </a:t>
            </a:r>
            <a:r>
              <a:rPr lang="en-US" sz="1600" dirty="0">
                <a:latin typeface="+mn-lt"/>
              </a:rPr>
              <a:t>is selling or storing shares to get higher profit</a:t>
            </a:r>
            <a:r>
              <a:rPr lang="id-ID" sz="1600" dirty="0">
                <a:latin typeface="+mn-lt"/>
              </a:rPr>
              <a:t>.</a:t>
            </a:r>
            <a:endParaRPr lang="en-US" sz="1600" dirty="0">
              <a:latin typeface="+mn-lt"/>
            </a:endParaRPr>
          </a:p>
        </p:txBody>
      </p:sp>
      <p:pic>
        <p:nvPicPr>
          <p:cNvPr id="44035" name="Picture 7">
            <a:extLst>
              <a:ext uri="{FF2B5EF4-FFF2-40B4-BE49-F238E27FC236}">
                <a16:creationId xmlns:a16="http://schemas.microsoft.com/office/drawing/2014/main" id="{BF90F043-43F6-4E84-B495-00C9FAF0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5" y="1526335"/>
            <a:ext cx="2257050" cy="19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4" name="Picture 13">
            <a:extLst>
              <a:ext uri="{FF2B5EF4-FFF2-40B4-BE49-F238E27FC236}">
                <a16:creationId xmlns:a16="http://schemas.microsoft.com/office/drawing/2014/main" id="{80F38E5E-C6EC-4336-B13E-3E60C009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48" y="1556121"/>
            <a:ext cx="2257050" cy="19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3" name="Picture 14">
            <a:extLst>
              <a:ext uri="{FF2B5EF4-FFF2-40B4-BE49-F238E27FC236}">
                <a16:creationId xmlns:a16="http://schemas.microsoft.com/office/drawing/2014/main" id="{AD2F2957-2775-48A4-81BE-0A9936B2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61" y="1526335"/>
            <a:ext cx="2257050" cy="19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E2E3109-6A74-4CE8-9052-6F878E23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4" y="0"/>
            <a:ext cx="5288689" cy="2998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44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  <a:endParaRPr lang="en" sz="44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995E3D-CE54-45B3-93A3-BBCC89E2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00" y="2889594"/>
            <a:ext cx="4094400" cy="115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lambang-its-color-std.png">
            <a:extLst>
              <a:ext uri="{FF2B5EF4-FFF2-40B4-BE49-F238E27FC236}">
                <a16:creationId xmlns:a16="http://schemas.microsoft.com/office/drawing/2014/main" id="{0098CB3F-7DD2-4C85-8A37-4C315CD32F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62" y="67461"/>
            <a:ext cx="713255" cy="646162"/>
          </a:xfrm>
          <a:prstGeom prst="rect">
            <a:avLst/>
          </a:prstGeom>
        </p:spPr>
      </p:pic>
      <p:pic>
        <p:nvPicPr>
          <p:cNvPr id="11" name="Picture 2" descr="C:\Users\User\Downloads\gambar ppt TA\131.jpg">
            <a:extLst>
              <a:ext uri="{FF2B5EF4-FFF2-40B4-BE49-F238E27FC236}">
                <a16:creationId xmlns:a16="http://schemas.microsoft.com/office/drawing/2014/main" id="{6CB04DD2-A734-45D1-A755-ABCCFC5E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0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Conclusion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69ACD-38A9-4CB7-BBF7-86861A6C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382" y="1625087"/>
            <a:ext cx="8291125" cy="27243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buy or sell shares in the opening section of the share price in the period 1 May 2018 to 5 May 2018</a:t>
            </a:r>
            <a:endParaRPr lang="id-ID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based on the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StMAR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method at PT.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Excelcomindo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Pratama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Tbk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and PT. Indonesian Satellite Corporation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Tbk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is selling existing shar</a:t>
            </a:r>
            <a:r>
              <a:rPr lang="id-ID" dirty="0">
                <a:solidFill>
                  <a:schemeClr val="tx1"/>
                </a:solidFill>
                <a:latin typeface="+mn-lt"/>
              </a:rPr>
              <a:t>es.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decision for PT. Telekomunikasi Indonesia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Tbk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is to buy shares or store existing shares for higher profits</a:t>
            </a:r>
            <a:endParaRPr lang="id-ID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6" name="Picture 25" descr="lambang-its-color-std.png">
            <a:extLst>
              <a:ext uri="{FF2B5EF4-FFF2-40B4-BE49-F238E27FC236}">
                <a16:creationId xmlns:a16="http://schemas.microsoft.com/office/drawing/2014/main" id="{ED280A88-F4E0-4F4D-97A9-D11D152582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27" name="Picture 2" descr="C:\Users\User\Downloads\gambar ppt TA\131.jpg">
            <a:extLst>
              <a:ext uri="{FF2B5EF4-FFF2-40B4-BE49-F238E27FC236}">
                <a16:creationId xmlns:a16="http://schemas.microsoft.com/office/drawing/2014/main" id="{1DAAFE98-BDE4-4C01-BFDB-0BB5D40F4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1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Reference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69ACD-38A9-4CB7-BBF7-86861A6C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38541"/>
            <a:ext cx="9105400" cy="2724300"/>
          </a:xfrm>
        </p:spPr>
        <p:txBody>
          <a:bodyPr/>
          <a:lstStyle/>
          <a:p>
            <a:pPr marL="228600" lvl="0" indent="-2286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Wong, C. S. and Li, W. K., On a mixture autoregressive model,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Journal of the Royal Statistical Society Series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B 62, 95-115, 2000.</a:t>
            </a:r>
          </a:p>
          <a:p>
            <a:pPr marL="228600" lvl="0" indent="-2286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</a:rPr>
              <a:t>Lanne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M. and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Saikkonen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P., On Mixture Autoregressive Models, Technical Report,  University of Helsinki, 2005</a:t>
            </a:r>
          </a:p>
          <a:p>
            <a:pPr marL="228600" lvl="0" indent="-228600">
              <a:buClr>
                <a:schemeClr val="tx1"/>
              </a:buClr>
              <a:buFont typeface="+mj-lt"/>
              <a:buAutoNum type="arabicPeriod"/>
            </a:pPr>
            <a:r>
              <a:rPr lang="id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Jayadi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M.,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Iriawan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N., and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Suhartono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Pemodelan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Harga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Saham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Beberapa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Perusahaan Telekomunikasi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Model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Mixture Autoregressive Panel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(MARP),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Institut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Teknologi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Sepuluh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Nopember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2008.</a:t>
            </a:r>
          </a:p>
          <a:p>
            <a:pPr marL="228600" lvl="0" indent="-2286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</a:rPr>
              <a:t>Miftahurrohmah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B.,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Iriawan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N. and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Fithriasari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K.,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Analisis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Risiko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Investasi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Saham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Syariah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Value at Risk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id-ID" sz="1200" dirty="0">
                <a:solidFill>
                  <a:schemeClr val="tx1"/>
                </a:solidFill>
                <a:latin typeface="+mn-lt"/>
              </a:rPr>
              <a:t>d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engan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Pendekatan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i="1" dirty="0" err="1">
                <a:solidFill>
                  <a:schemeClr val="tx1"/>
                </a:solidFill>
                <a:latin typeface="+mn-lt"/>
              </a:rPr>
              <a:t>Bayessian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 Mixture Laplace Autoregressive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(MLAR),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Institut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Teknologi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Sepuluh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Nope</a:t>
            </a:r>
            <a:r>
              <a:rPr lang="id-ID" sz="12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ber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2017.</a:t>
            </a:r>
          </a:p>
          <a:p>
            <a:pPr marL="228600" lvl="0" indent="-2286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Dempster, A. P., Laird, N. M. and Rubin, D. B., Maximum likelihood from incomplete data via the EM algorithm.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Journal of the Royal Statistical Society Series B 39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1-38, 1977.</a:t>
            </a:r>
          </a:p>
          <a:p>
            <a:pPr marL="228600" lvl="0" indent="-2286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</a:rPr>
              <a:t>Iriawan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N.,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Studi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Tentang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Bayesian Mixture Normal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Metode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 Markov Chain Monte Carlo (MCMC)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Laporan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Penelitian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Jurusan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Statistika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ITS, Surabaya, 2001.</a:t>
            </a:r>
          </a:p>
          <a:p>
            <a:pPr marL="228600" lvl="0" indent="-2286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</a:rPr>
              <a:t>Frühwirth-Schnatter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S.,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Finite Mixture and Markov Switching Models.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Austria: Springer Science, 2006.</a:t>
            </a:r>
          </a:p>
          <a:p>
            <a:pPr marL="228600" lvl="0" indent="-2286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Nguyen, Thanh, "Gaussian Mixture Model based Spatial Information Concept for Image Segmentation", Electronic Theses and Dissertations. 438, 2011.</a:t>
            </a:r>
          </a:p>
        </p:txBody>
      </p:sp>
      <p:pic>
        <p:nvPicPr>
          <p:cNvPr id="26" name="Picture 25" descr="lambang-its-color-std.png">
            <a:extLst>
              <a:ext uri="{FF2B5EF4-FFF2-40B4-BE49-F238E27FC236}">
                <a16:creationId xmlns:a16="http://schemas.microsoft.com/office/drawing/2014/main" id="{ED280A88-F4E0-4F4D-97A9-D11D152582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27" name="Picture 2" descr="C:\Users\User\Downloads\gambar ppt TA\131.jpg">
            <a:extLst>
              <a:ext uri="{FF2B5EF4-FFF2-40B4-BE49-F238E27FC236}">
                <a16:creationId xmlns:a16="http://schemas.microsoft.com/office/drawing/2014/main" id="{1DAAFE98-BDE4-4C01-BFDB-0BB5D40F4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07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0C6C-D00E-4207-88F3-ECB53FC3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2" y="2082246"/>
            <a:ext cx="9144000" cy="1790700"/>
          </a:xfrm>
        </p:spPr>
        <p:txBody>
          <a:bodyPr>
            <a:noAutofit/>
          </a:bodyPr>
          <a:lstStyle/>
          <a:p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49367-6E66-430C-B1A4-F3F7BFE223F8}"/>
              </a:ext>
            </a:extLst>
          </p:cNvPr>
          <p:cNvSpPr/>
          <p:nvPr/>
        </p:nvSpPr>
        <p:spPr>
          <a:xfrm>
            <a:off x="0" y="1160013"/>
            <a:ext cx="9144000" cy="894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id-ID" altLang="ja-JP" sz="2400" b="1" spc="302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International Conference on Science, Mathematics, Environment,and Education (ICoSMEE)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47161-71A7-4F16-A61D-54FC3B62F3DD}"/>
              </a:ext>
            </a:extLst>
          </p:cNvPr>
          <p:cNvSpPr/>
          <p:nvPr/>
        </p:nvSpPr>
        <p:spPr>
          <a:xfrm>
            <a:off x="0" y="2054533"/>
            <a:ext cx="9144000" cy="2252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Modeling Stock Prices Using Mixture Autoregressive Model</a:t>
            </a:r>
            <a:endParaRPr lang="id-ID" sz="4800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id-ID" sz="1600" dirty="0"/>
              <a:t>by </a:t>
            </a:r>
          </a:p>
          <a:p>
            <a:pPr algn="ctr"/>
            <a:r>
              <a:rPr lang="id-ID" dirty="0"/>
              <a:t>Dwilaksana Abdullah Rasyid</a:t>
            </a:r>
          </a:p>
          <a:p>
            <a:pPr algn="ctr"/>
            <a:r>
              <a:rPr lang="en-US" sz="1200" dirty="0" err="1"/>
              <a:t>Irhamah</a:t>
            </a:r>
            <a:endParaRPr lang="id-ID" sz="1200" dirty="0"/>
          </a:p>
          <a:p>
            <a:pPr algn="ctr"/>
            <a:r>
              <a:rPr lang="en-US" sz="1200" dirty="0" err="1"/>
              <a:t>Pratnya</a:t>
            </a:r>
            <a:r>
              <a:rPr lang="en-US" sz="1200" dirty="0"/>
              <a:t> </a:t>
            </a:r>
            <a:r>
              <a:rPr lang="en-US" sz="1200" dirty="0" err="1"/>
              <a:t>Paramitha</a:t>
            </a:r>
            <a:r>
              <a:rPr lang="en-US" sz="1200" dirty="0"/>
              <a:t> </a:t>
            </a:r>
            <a:r>
              <a:rPr lang="en-US" sz="1200" dirty="0" err="1"/>
              <a:t>Oktaviana</a:t>
            </a:r>
            <a:endParaRPr lang="id-ID" sz="1200" dirty="0"/>
          </a:p>
          <a:p>
            <a:pPr algn="ctr"/>
            <a:r>
              <a:rPr lang="en-US" sz="1200" dirty="0"/>
              <a:t>Nur </a:t>
            </a:r>
            <a:r>
              <a:rPr lang="en-US" sz="1200" dirty="0" err="1"/>
              <a:t>Iriawan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DC2FC2-E17A-4F71-820B-E63F0CA6042F}"/>
              </a:ext>
            </a:extLst>
          </p:cNvPr>
          <p:cNvSpPr/>
          <p:nvPr/>
        </p:nvSpPr>
        <p:spPr>
          <a:xfrm>
            <a:off x="0" y="4275034"/>
            <a:ext cx="9144000" cy="661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pic>
        <p:nvPicPr>
          <p:cNvPr id="14" name="Picture 13" descr="lambang-its-color-std.png">
            <a:extLst>
              <a:ext uri="{FF2B5EF4-FFF2-40B4-BE49-F238E27FC236}">
                <a16:creationId xmlns:a16="http://schemas.microsoft.com/office/drawing/2014/main" id="{83FF166D-F88A-4496-B5F8-B68EC2FADB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62" y="67461"/>
            <a:ext cx="713255" cy="646162"/>
          </a:xfrm>
          <a:prstGeom prst="rect">
            <a:avLst/>
          </a:prstGeom>
        </p:spPr>
      </p:pic>
      <p:pic>
        <p:nvPicPr>
          <p:cNvPr id="15" name="Picture 2" descr="C:\Users\User\Downloads\gambar ppt TA\131.jpg">
            <a:extLst>
              <a:ext uri="{FF2B5EF4-FFF2-40B4-BE49-F238E27FC236}">
                <a16:creationId xmlns:a16="http://schemas.microsoft.com/office/drawing/2014/main" id="{0EA71F29-E2DE-4D9C-8346-983EFA45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4" y="0"/>
            <a:ext cx="5288689" cy="2998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44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INTRODUCTION</a:t>
            </a:r>
            <a:endParaRPr lang="en" sz="44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995E3D-CE54-45B3-93A3-BBCC89E20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lambang-its-color-std.png">
            <a:extLst>
              <a:ext uri="{FF2B5EF4-FFF2-40B4-BE49-F238E27FC236}">
                <a16:creationId xmlns:a16="http://schemas.microsoft.com/office/drawing/2014/main" id="{0098CB3F-7DD2-4C85-8A37-4C315CD32F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62" y="67461"/>
            <a:ext cx="713255" cy="646162"/>
          </a:xfrm>
          <a:prstGeom prst="rect">
            <a:avLst/>
          </a:prstGeom>
        </p:spPr>
      </p:pic>
      <p:pic>
        <p:nvPicPr>
          <p:cNvPr id="11" name="Picture 2" descr="C:\Users\User\Downloads\gambar ppt TA\131.jpg">
            <a:extLst>
              <a:ext uri="{FF2B5EF4-FFF2-40B4-BE49-F238E27FC236}">
                <a16:creationId xmlns:a16="http://schemas.microsoft.com/office/drawing/2014/main" id="{6CB04DD2-A734-45D1-A755-ABCCFC5E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INTRODUCTION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3" name="Picture 32" descr="lambang-its-color-std.png">
            <a:extLst>
              <a:ext uri="{FF2B5EF4-FFF2-40B4-BE49-F238E27FC236}">
                <a16:creationId xmlns:a16="http://schemas.microsoft.com/office/drawing/2014/main" id="{B93CCC55-D5BC-4673-B905-1A5BA7C9EA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36" name="Picture 2" descr="C:\Users\User\Downloads\gambar ppt TA\131.jpg">
            <a:extLst>
              <a:ext uri="{FF2B5EF4-FFF2-40B4-BE49-F238E27FC236}">
                <a16:creationId xmlns:a16="http://schemas.microsoft.com/office/drawing/2014/main" id="{D3B16D67-B8BD-46E5-9A8D-B0AB33AA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18ACE-D6B4-4897-8696-A31A94B41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87" y="1526953"/>
            <a:ext cx="2525174" cy="1414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BCB5AB-DA5E-465B-92D3-73F490AA8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667" y="3387058"/>
            <a:ext cx="2976460" cy="15650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6299A1-2D44-41E8-8EA7-DD840F9E01CA}"/>
              </a:ext>
            </a:extLst>
          </p:cNvPr>
          <p:cNvPicPr/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7"/>
          <a:stretch/>
        </p:blipFill>
        <p:spPr bwMode="auto">
          <a:xfrm>
            <a:off x="5762731" y="1775712"/>
            <a:ext cx="2681391" cy="15920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75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4" y="0"/>
            <a:ext cx="5288689" cy="2998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44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LITERATURE REVIEW</a:t>
            </a:r>
            <a:endParaRPr lang="en" sz="44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995E3D-CE54-45B3-93A3-BBCC89E2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00" y="2889594"/>
            <a:ext cx="4094400" cy="115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lambang-its-color-std.png">
            <a:extLst>
              <a:ext uri="{FF2B5EF4-FFF2-40B4-BE49-F238E27FC236}">
                <a16:creationId xmlns:a16="http://schemas.microsoft.com/office/drawing/2014/main" id="{0098CB3F-7DD2-4C85-8A37-4C315CD32F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62" y="67461"/>
            <a:ext cx="713255" cy="646162"/>
          </a:xfrm>
          <a:prstGeom prst="rect">
            <a:avLst/>
          </a:prstGeom>
        </p:spPr>
      </p:pic>
      <p:pic>
        <p:nvPicPr>
          <p:cNvPr id="11" name="Picture 2" descr="C:\Users\User\Downloads\gambar ppt TA\131.jpg">
            <a:extLst>
              <a:ext uri="{FF2B5EF4-FFF2-40B4-BE49-F238E27FC236}">
                <a16:creationId xmlns:a16="http://schemas.microsoft.com/office/drawing/2014/main" id="{6CB04DD2-A734-45D1-A755-ABCCFC5E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5E73-DC0F-47C6-AA6B-1F79B9AA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Mixture Distribution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7590B-853E-4567-BF4B-120FD0BE6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C948EB-5B7B-45B1-9CC4-6985092C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4FD7552-1A6A-424E-BDFA-AE7E200F0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06057"/>
              </p:ext>
            </p:extLst>
          </p:nvPr>
        </p:nvGraphicFramePr>
        <p:xfrm>
          <a:off x="2697341" y="2708345"/>
          <a:ext cx="3749317" cy="95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4" imgW="1485900" imgH="381000" progId="Equation.DSMT4">
                  <p:embed/>
                </p:oleObj>
              </mc:Choice>
              <mc:Fallback>
                <p:oleObj name="Equation" r:id="rId4" imgW="1485900" imgH="38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41" y="2708345"/>
                        <a:ext cx="3749317" cy="955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ambang-its-color-std.png">
            <a:extLst>
              <a:ext uri="{FF2B5EF4-FFF2-40B4-BE49-F238E27FC236}">
                <a16:creationId xmlns:a16="http://schemas.microsoft.com/office/drawing/2014/main" id="{6A666822-FC42-4675-98E0-8F748D4A2FC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10" name="Picture 2" descr="C:\Users\User\Downloads\gambar ppt TA\131.jpg">
            <a:extLst>
              <a:ext uri="{FF2B5EF4-FFF2-40B4-BE49-F238E27FC236}">
                <a16:creationId xmlns:a16="http://schemas.microsoft.com/office/drawing/2014/main" id="{BF86B805-8AB1-4A53-99EE-81E7F220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5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5E73-DC0F-47C6-AA6B-1F79B9AA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Mixture Autoregressive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7590B-853E-4567-BF4B-120FD0BE6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C948EB-5B7B-45B1-9CC4-6985092C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36FD3-849A-49A0-8658-DADF1C0D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90F8A4B-7DE7-4DE2-89D1-4B79C2B1B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126752"/>
              </p:ext>
            </p:extLst>
          </p:nvPr>
        </p:nvGraphicFramePr>
        <p:xfrm>
          <a:off x="422389" y="1364463"/>
          <a:ext cx="5974419" cy="88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4" imgW="3352800" imgH="533400" progId="Equation.DSMT4">
                  <p:embed/>
                </p:oleObj>
              </mc:Choice>
              <mc:Fallback>
                <p:oleObj name="Equation" r:id="rId4" imgW="33528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89" y="1364463"/>
                        <a:ext cx="5974419" cy="882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EB97FB-40CE-4351-B77E-E3180FB34FE9}"/>
              </a:ext>
            </a:extLst>
          </p:cNvPr>
          <p:cNvSpPr txBox="1"/>
          <p:nvPr/>
        </p:nvSpPr>
        <p:spPr>
          <a:xfrm>
            <a:off x="6025711" y="2452280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If residual normally distibuted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F7969C-BB18-4593-A175-583FE3FA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05C92A5-9862-42FD-AF6C-706A1A274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42235"/>
              </p:ext>
            </p:extLst>
          </p:nvPr>
        </p:nvGraphicFramePr>
        <p:xfrm>
          <a:off x="422389" y="2896909"/>
          <a:ext cx="5702664" cy="100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6" imgW="3937000" imgH="711200" progId="Equation.DSMT4">
                  <p:embed/>
                </p:oleObj>
              </mc:Choice>
              <mc:Fallback>
                <p:oleObj name="Equation" r:id="rId6" imgW="39370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89" y="2896909"/>
                        <a:ext cx="5702664" cy="1005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D284E53-6C94-4501-9935-EC81CDD4DF09}"/>
              </a:ext>
            </a:extLst>
          </p:cNvPr>
          <p:cNvSpPr txBox="1"/>
          <p:nvPr/>
        </p:nvSpPr>
        <p:spPr>
          <a:xfrm>
            <a:off x="6025711" y="3681971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If residual have Student T distibution</a:t>
            </a:r>
            <a:endParaRPr lang="en-US" dirty="0"/>
          </a:p>
        </p:txBody>
      </p:sp>
      <p:pic>
        <p:nvPicPr>
          <p:cNvPr id="14" name="Picture 13" descr="lambang-its-color-std.png">
            <a:extLst>
              <a:ext uri="{FF2B5EF4-FFF2-40B4-BE49-F238E27FC236}">
                <a16:creationId xmlns:a16="http://schemas.microsoft.com/office/drawing/2014/main" id="{4E72D90A-0E38-465C-AD24-892CF51735F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15" name="Picture 2" descr="C:\Users\User\Downloads\gambar ppt TA\131.jpg">
            <a:extLst>
              <a:ext uri="{FF2B5EF4-FFF2-40B4-BE49-F238E27FC236}">
                <a16:creationId xmlns:a16="http://schemas.microsoft.com/office/drawing/2014/main" id="{4F482E49-591A-461A-B558-7955A215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1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5E73-DC0F-47C6-AA6B-1F79B9AA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Mixture Autoregressive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7590B-853E-4567-BF4B-120FD0BE6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C948EB-5B7B-45B1-9CC4-6985092C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36FD3-849A-49A0-8658-DADF1C0D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B97FB-40CE-4351-B77E-E3180FB34FE9}"/>
              </a:ext>
            </a:extLst>
          </p:cNvPr>
          <p:cNvSpPr txBox="1"/>
          <p:nvPr/>
        </p:nvSpPr>
        <p:spPr>
          <a:xfrm>
            <a:off x="930839" y="3580659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series is at difference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F7969C-BB18-4593-A175-583FE3FA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84E53-6C94-4501-9935-EC81CDD4DF09}"/>
              </a:ext>
            </a:extLst>
          </p:cNvPr>
          <p:cNvSpPr txBox="1"/>
          <p:nvPr/>
        </p:nvSpPr>
        <p:spPr>
          <a:xfrm>
            <a:off x="5362161" y="3561274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but it must be in mixture distribution</a:t>
            </a:r>
            <a:endParaRPr lang="en-US" dirty="0"/>
          </a:p>
        </p:txBody>
      </p:sp>
      <p:pic>
        <p:nvPicPr>
          <p:cNvPr id="14" name="Picture 13" descr="lambang-its-color-std.png">
            <a:extLst>
              <a:ext uri="{FF2B5EF4-FFF2-40B4-BE49-F238E27FC236}">
                <a16:creationId xmlns:a16="http://schemas.microsoft.com/office/drawing/2014/main" id="{4E72D90A-0E38-465C-AD24-892CF51735F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15" name="Picture 2" descr="C:\Users\User\Downloads\gambar ppt TA\131.jpg">
            <a:extLst>
              <a:ext uri="{FF2B5EF4-FFF2-40B4-BE49-F238E27FC236}">
                <a16:creationId xmlns:a16="http://schemas.microsoft.com/office/drawing/2014/main" id="{4F482E49-591A-461A-B558-7955A215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61E6191-BF64-490E-86D2-43A397143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t="6301"/>
          <a:stretch/>
        </p:blipFill>
        <p:spPr bwMode="auto">
          <a:xfrm>
            <a:off x="4806696" y="1641948"/>
            <a:ext cx="3780529" cy="197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A37EA23A-2E32-4AF6-9942-A7B71DF5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450" y="1522985"/>
            <a:ext cx="4260514" cy="209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59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4" y="0"/>
            <a:ext cx="5288689" cy="2998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44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</a:t>
            </a:r>
            <a:endParaRPr lang="en" sz="44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995E3D-CE54-45B3-93A3-BBCC89E2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00" y="2889594"/>
            <a:ext cx="4094400" cy="115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lambang-its-color-std.png">
            <a:extLst>
              <a:ext uri="{FF2B5EF4-FFF2-40B4-BE49-F238E27FC236}">
                <a16:creationId xmlns:a16="http://schemas.microsoft.com/office/drawing/2014/main" id="{0098CB3F-7DD2-4C85-8A37-4C315CD32F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62" y="67461"/>
            <a:ext cx="713255" cy="646162"/>
          </a:xfrm>
          <a:prstGeom prst="rect">
            <a:avLst/>
          </a:prstGeom>
        </p:spPr>
      </p:pic>
      <p:pic>
        <p:nvPicPr>
          <p:cNvPr id="11" name="Picture 2" descr="C:\Users\User\Downloads\gambar ppt TA\131.jpg">
            <a:extLst>
              <a:ext uri="{FF2B5EF4-FFF2-40B4-BE49-F238E27FC236}">
                <a16:creationId xmlns:a16="http://schemas.microsoft.com/office/drawing/2014/main" id="{6CB04DD2-A734-45D1-A755-ABCCFC5E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5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Sources and Research Variables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3" name="Picture 32" descr="lambang-its-color-std.png">
            <a:extLst>
              <a:ext uri="{FF2B5EF4-FFF2-40B4-BE49-F238E27FC236}">
                <a16:creationId xmlns:a16="http://schemas.microsoft.com/office/drawing/2014/main" id="{B93CCC55-D5BC-4673-B905-1A5BA7C9EA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795" y="105305"/>
            <a:ext cx="713255" cy="646162"/>
          </a:xfrm>
          <a:prstGeom prst="rect">
            <a:avLst/>
          </a:prstGeom>
        </p:spPr>
      </p:pic>
      <p:pic>
        <p:nvPicPr>
          <p:cNvPr id="36" name="Picture 2" descr="C:\Users\User\Downloads\gambar ppt TA\131.jpg">
            <a:extLst>
              <a:ext uri="{FF2B5EF4-FFF2-40B4-BE49-F238E27FC236}">
                <a16:creationId xmlns:a16="http://schemas.microsoft.com/office/drawing/2014/main" id="{D3B16D67-B8BD-46E5-9A8D-B0AB33AA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1" y="50436"/>
            <a:ext cx="781778" cy="7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7E6EF0-A0B1-4B0D-B50C-CFD23CD659EB}"/>
              </a:ext>
            </a:extLst>
          </p:cNvPr>
          <p:cNvSpPr/>
          <p:nvPr/>
        </p:nvSpPr>
        <p:spPr>
          <a:xfrm>
            <a:off x="1758720" y="1923034"/>
            <a:ext cx="63723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PT. Telekomunikasi Indonesia</a:t>
            </a:r>
            <a:r>
              <a:rPr lang="id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(TLKM)</a:t>
            </a:r>
          </a:p>
          <a:p>
            <a:endParaRPr lang="id-ID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PT. Indonesian Satellite </a:t>
            </a:r>
            <a:r>
              <a:rPr lang="id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(ISAT)</a:t>
            </a:r>
          </a:p>
          <a:p>
            <a:endParaRPr lang="id-ID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PT.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Excelkomindo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(EXCL)</a:t>
            </a:r>
            <a:endParaRPr lang="en-US" sz="2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C77C33-F518-4BDA-9F2B-421DB70C0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9" y="2842919"/>
            <a:ext cx="1178797" cy="6356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BB97D6-8B7C-4B87-BA4C-29642E1F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1815"/>
            <a:ext cx="1952978" cy="138244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C23F0F-B502-4BEA-A2A5-1A3728129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485" y="3510917"/>
            <a:ext cx="937731" cy="750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DE55E-AA07-41B4-9AD8-409FD0F1FD02}"/>
              </a:ext>
            </a:extLst>
          </p:cNvPr>
          <p:cNvSpPr txBox="1"/>
          <p:nvPr/>
        </p:nvSpPr>
        <p:spPr>
          <a:xfrm>
            <a:off x="2096982" y="4374890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Starts from the date of IPO in each company</a:t>
            </a:r>
          </a:p>
          <a:p>
            <a:r>
              <a:rPr lang="id-ID" dirty="0"/>
              <a:t>End in 30 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7837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1001</Words>
  <Application>Microsoft Office PowerPoint</Application>
  <PresentationFormat>On-screen Show (16:9)</PresentationFormat>
  <Paragraphs>282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Cambria Math</vt:lpstr>
      <vt:lpstr>Arial</vt:lpstr>
      <vt:lpstr>Roboto Condensed</vt:lpstr>
      <vt:lpstr>Times New Roman</vt:lpstr>
      <vt:lpstr>Roboto Condensed Light</vt:lpstr>
      <vt:lpstr>Arvo</vt:lpstr>
      <vt:lpstr>Aharoni</vt:lpstr>
      <vt:lpstr>Salerio template</vt:lpstr>
      <vt:lpstr>Equation</vt:lpstr>
      <vt:lpstr>PowerPoint Presentation</vt:lpstr>
      <vt:lpstr>PowerPoint Presentation</vt:lpstr>
      <vt:lpstr>INTRODUCTION</vt:lpstr>
      <vt:lpstr>PowerPoint Presentation</vt:lpstr>
      <vt:lpstr>Mixture Distribution</vt:lpstr>
      <vt:lpstr>Mixture Autoregressive</vt:lpstr>
      <vt:lpstr>Mixture Autoregressive</vt:lpstr>
      <vt:lpstr>PowerPoint Presentation</vt:lpstr>
      <vt:lpstr>Data Sources and Research Variables</vt:lpstr>
      <vt:lpstr>PowerPoint Presentation</vt:lpstr>
      <vt:lpstr>DESCRIPTION</vt:lpstr>
      <vt:lpstr>Modelling with Autoregressive Integrated Moving Average (ARIMA)</vt:lpstr>
      <vt:lpstr>Modelling with Mixture Autoregressive (MAR)</vt:lpstr>
      <vt:lpstr>Comparison of ARIMA and MAR Model</vt:lpstr>
      <vt:lpstr>MAR Forecasting Result</vt:lpstr>
      <vt:lpstr>PowerPoint Presentation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Dwilaksana A. Rasyid</dc:creator>
  <cp:lastModifiedBy>asus</cp:lastModifiedBy>
  <cp:revision>117</cp:revision>
  <dcterms:modified xsi:type="dcterms:W3CDTF">2019-07-27T03:53:26Z</dcterms:modified>
</cp:coreProperties>
</file>