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5">
  <p:sldMasterIdLst>
    <p:sldMasterId id="2147483657" r:id="rId1"/>
  </p:sldMasterIdLst>
  <p:notesMasterIdLst>
    <p:notesMasterId r:id="rId25"/>
  </p:notesMasterIdLst>
  <p:sldIdLst>
    <p:sldId id="284" r:id="rId2"/>
    <p:sldId id="259" r:id="rId3"/>
    <p:sldId id="307" r:id="rId4"/>
    <p:sldId id="291" r:id="rId5"/>
    <p:sldId id="369" r:id="rId6"/>
    <p:sldId id="360" r:id="rId7"/>
    <p:sldId id="361" r:id="rId8"/>
    <p:sldId id="366" r:id="rId9"/>
    <p:sldId id="370" r:id="rId10"/>
    <p:sldId id="371" r:id="rId11"/>
    <p:sldId id="335" r:id="rId12"/>
    <p:sldId id="363" r:id="rId13"/>
    <p:sldId id="308" r:id="rId14"/>
    <p:sldId id="336" r:id="rId15"/>
    <p:sldId id="372" r:id="rId16"/>
    <p:sldId id="373" r:id="rId17"/>
    <p:sldId id="374" r:id="rId18"/>
    <p:sldId id="375" r:id="rId19"/>
    <p:sldId id="376" r:id="rId20"/>
    <p:sldId id="368" r:id="rId21"/>
    <p:sldId id="311" r:id="rId22"/>
    <p:sldId id="367" r:id="rId23"/>
    <p:sldId id="377" r:id="rId24"/>
  </p:sldIdLst>
  <p:sldSz cx="9144000" cy="5143500" type="screen16x9"/>
  <p:notesSz cx="6858000" cy="9144000"/>
  <p:embeddedFontLst>
    <p:embeddedFont>
      <p:font typeface="Aharoni" panose="02010803020104030203" pitchFamily="2" charset="-79"/>
      <p:bold r:id="rId26"/>
    </p:embeddedFont>
    <p:embeddedFont>
      <p:font typeface="Arvo"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Roboto Condensed" panose="020B0604020202020204" charset="0"/>
      <p:regular r:id="rId35"/>
      <p:bold r:id="rId36"/>
      <p:italic r:id="rId37"/>
      <p:boldItalic r:id="rId38"/>
    </p:embeddedFont>
    <p:embeddedFont>
      <p:font typeface="Roboto Condensed Light"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08A2C3-1BE5-47E2-8C2A-61F063DD072C}">
  <a:tblStyle styleId="{4908A2C3-1BE5-47E2-8C2A-61F063DD072C}"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3" autoAdjust="0"/>
    <p:restoredTop sz="80776" autoAdjust="0"/>
  </p:normalViewPr>
  <p:slideViewPr>
    <p:cSldViewPr snapToGrid="0">
      <p:cViewPr varScale="1">
        <p:scale>
          <a:sx n="72" d="100"/>
          <a:sy n="72" d="100"/>
        </p:scale>
        <p:origin x="117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6.fntdata"/></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4710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3827576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sz="1100" kern="1200" dirty="0">
                <a:solidFill>
                  <a:schemeClr val="tx1"/>
                </a:solidFill>
                <a:effectLst/>
                <a:latin typeface="+mn-lt"/>
                <a:ea typeface="+mn-ea"/>
                <a:cs typeface="+mn-cs"/>
              </a:rPr>
              <a:t>, the three consumers good shares that entered as members of the LQ45</a:t>
            </a:r>
            <a:endParaRPr dirty="0"/>
          </a:p>
        </p:txBody>
      </p:sp>
    </p:spTree>
    <p:extLst>
      <p:ext uri="{BB962C8B-B14F-4D97-AF65-F5344CB8AC3E}">
        <p14:creationId xmlns:p14="http://schemas.microsoft.com/office/powerpoint/2010/main" val="1696730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14902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588995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094520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604101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47375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26422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048488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398507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81693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82632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2543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3331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sz="1100" kern="1200" dirty="0">
                <a:solidFill>
                  <a:schemeClr val="tx1"/>
                </a:solidFill>
                <a:effectLst/>
                <a:latin typeface="+mn-lt"/>
                <a:ea typeface="+mn-ea"/>
                <a:cs typeface="+mn-cs"/>
              </a:rPr>
              <a:t>The movement of changes in serial data is often only seen as a series of data that changes following a </a:t>
            </a:r>
            <a:r>
              <a:rPr lang="en-US" sz="1100" kern="1200" dirty="0" err="1">
                <a:solidFill>
                  <a:schemeClr val="tx1"/>
                </a:solidFill>
                <a:effectLst/>
                <a:latin typeface="+mn-lt"/>
                <a:ea typeface="+mn-ea"/>
                <a:cs typeface="+mn-cs"/>
              </a:rPr>
              <a:t>uni</a:t>
            </a:r>
            <a:r>
              <a:rPr lang="en-US" sz="1100" kern="1200" dirty="0">
                <a:solidFill>
                  <a:schemeClr val="tx1"/>
                </a:solidFill>
                <a:effectLst/>
                <a:latin typeface="+mn-lt"/>
                <a:ea typeface="+mn-ea"/>
                <a:cs typeface="+mn-cs"/>
              </a:rPr>
              <a:t>-modal pattern. In fact, because of the mechanism of the process of occurring data in the field, data patterns often have to be in the form of multi-modal</a:t>
            </a:r>
          </a:p>
          <a:p>
            <a:pPr lvl="0">
              <a:spcBef>
                <a:spcPts val="0"/>
              </a:spcBef>
              <a:buNone/>
            </a:pPr>
            <a:r>
              <a:rPr lang="en-US" sz="1100" kern="1200" dirty="0">
                <a:solidFill>
                  <a:schemeClr val="tx1"/>
                </a:solidFill>
                <a:effectLst/>
                <a:latin typeface="+mn-lt"/>
                <a:ea typeface="+mn-ea"/>
                <a:cs typeface="+mn-cs"/>
              </a:rPr>
              <a:t>One of the appropriate modeling methods is to involve the mixture distribution to capture the nature of the multi-modality patterns of the data</a:t>
            </a:r>
            <a:endParaRPr dirty="0"/>
          </a:p>
        </p:txBody>
      </p:sp>
    </p:spTree>
    <p:extLst>
      <p:ext uri="{BB962C8B-B14F-4D97-AF65-F5344CB8AC3E}">
        <p14:creationId xmlns:p14="http://schemas.microsoft.com/office/powerpoint/2010/main" val="456164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50161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1013700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id-ID" dirty="0"/>
              <a:t>To estimate the parameter we use MLE, but </a:t>
            </a:r>
            <a:r>
              <a:rPr lang="en-US" sz="1100" kern="1200" dirty="0">
                <a:solidFill>
                  <a:schemeClr val="tx1"/>
                </a:solidFill>
                <a:effectLst/>
                <a:latin typeface="+mn-lt"/>
                <a:ea typeface="+mn-ea"/>
                <a:cs typeface="+mn-cs"/>
              </a:rPr>
              <a:t>in Markov processes, unfortunately, determining the number of states is a hidden step in the process of estimating </a:t>
            </a:r>
            <a:r>
              <a:rPr lang="en-US" sz="1100" kern="1200" dirty="0" err="1">
                <a:solidFill>
                  <a:schemeClr val="tx1"/>
                </a:solidFill>
                <a:effectLst/>
                <a:latin typeface="+mn-lt"/>
                <a:ea typeface="+mn-ea"/>
                <a:cs typeface="+mn-cs"/>
              </a:rPr>
              <a:t>MSwM</a:t>
            </a:r>
            <a:r>
              <a:rPr lang="en-US" sz="1100" kern="1200" dirty="0">
                <a:solidFill>
                  <a:schemeClr val="tx1"/>
                </a:solidFill>
                <a:effectLst/>
                <a:latin typeface="+mn-lt"/>
                <a:ea typeface="+mn-ea"/>
                <a:cs typeface="+mn-cs"/>
              </a:rPr>
              <a:t>. Ordinary likelihood ratio tests may not be fulfilled</a:t>
            </a:r>
            <a:endParaRPr lang="en-US" dirty="0"/>
          </a:p>
        </p:txBody>
      </p:sp>
    </p:spTree>
    <p:extLst>
      <p:ext uri="{BB962C8B-B14F-4D97-AF65-F5344CB8AC3E}">
        <p14:creationId xmlns:p14="http://schemas.microsoft.com/office/powerpoint/2010/main" val="1530206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3350721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id-ID" dirty="0"/>
              <a:t>In this case we have to use Augmented Diggie Fuller test to make sure if this series is </a:t>
            </a:r>
            <a:r>
              <a:rPr lang="en-US" dirty="0"/>
              <a:t>stationary</a:t>
            </a:r>
            <a:endParaRPr lang="id-ID" dirty="0"/>
          </a:p>
          <a:p>
            <a:pPr>
              <a:buNone/>
            </a:pPr>
            <a:r>
              <a:rPr lang="id-ID" dirty="0"/>
              <a:t>But diggie fuller test not testing if the series have two or more distribution</a:t>
            </a:r>
          </a:p>
          <a:p>
            <a:pPr>
              <a:buNone/>
            </a:pPr>
            <a:r>
              <a:rPr lang="id-ID" dirty="0"/>
              <a:t>In that case we should have use MATEMATICA software to make sure</a:t>
            </a:r>
            <a:endParaRPr lang="en-US" dirty="0"/>
          </a:p>
        </p:txBody>
      </p:sp>
    </p:spTree>
    <p:extLst>
      <p:ext uri="{BB962C8B-B14F-4D97-AF65-F5344CB8AC3E}">
        <p14:creationId xmlns:p14="http://schemas.microsoft.com/office/powerpoint/2010/main" val="677216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2980107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ubtitle">
    <p:spTree>
      <p:nvGrpSpPr>
        <p:cNvPr id="1" name="Shape 23"/>
        <p:cNvGrpSpPr/>
        <p:nvPr/>
      </p:nvGrpSpPr>
      <p:grpSpPr>
        <a:xfrm>
          <a:off x="0" y="0"/>
          <a:ext cx="0" cy="0"/>
          <a:chOff x="0" y="0"/>
          <a:chExt cx="0" cy="0"/>
        </a:xfrm>
      </p:grpSpPr>
      <p:sp>
        <p:nvSpPr>
          <p:cNvPr id="24" name="Shape 24"/>
          <p:cNvSpPr/>
          <p:nvPr/>
        </p:nvSpPr>
        <p:spPr>
          <a:xfrm>
            <a:off x="5697214" y="2635519"/>
            <a:ext cx="889200" cy="2964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25" name="Shape 25"/>
          <p:cNvGrpSpPr/>
          <p:nvPr/>
        </p:nvGrpSpPr>
        <p:grpSpPr>
          <a:xfrm>
            <a:off x="0" y="-7088"/>
            <a:ext cx="8661398" cy="5150588"/>
            <a:chOff x="0" y="-7088"/>
            <a:chExt cx="8661398" cy="5150588"/>
          </a:xfrm>
        </p:grpSpPr>
        <p:sp>
          <p:nvSpPr>
            <p:cNvPr id="26" name="Shape 26"/>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28" name="Shape 28"/>
          <p:cNvGrpSpPr/>
          <p:nvPr/>
        </p:nvGrpSpPr>
        <p:grpSpPr>
          <a:xfrm rot="10800000" flipH="1">
            <a:off x="-2" y="2924826"/>
            <a:ext cx="6589087" cy="2027268"/>
            <a:chOff x="-9894852" y="-4493254"/>
            <a:chExt cx="21200407" cy="6522740"/>
          </a:xfrm>
        </p:grpSpPr>
        <p:sp>
          <p:nvSpPr>
            <p:cNvPr id="29" name="Shape 29"/>
            <p:cNvSpPr/>
            <p:nvPr/>
          </p:nvSpPr>
          <p:spPr>
            <a:xfrm>
              <a:off x="-9894852" y="-4493114"/>
              <a:ext cx="146853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30" name="Shape 30"/>
            <p:cNvSpPr/>
            <p:nvPr/>
          </p:nvSpPr>
          <p:spPr>
            <a:xfrm>
              <a:off x="4782955" y="-4493254"/>
              <a:ext cx="6522600"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31" name="Shape 31"/>
          <p:cNvGrpSpPr/>
          <p:nvPr/>
        </p:nvGrpSpPr>
        <p:grpSpPr>
          <a:xfrm>
            <a:off x="6946842" y="4472723"/>
            <a:ext cx="2202830" cy="670795"/>
            <a:chOff x="5575242" y="4472723"/>
            <a:chExt cx="2202830" cy="670795"/>
          </a:xfrm>
        </p:grpSpPr>
        <p:sp>
          <p:nvSpPr>
            <p:cNvPr id="32" name="Shape 32"/>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33" name="Shape 33"/>
            <p:cNvGrpSpPr/>
            <p:nvPr/>
          </p:nvGrpSpPr>
          <p:grpSpPr>
            <a:xfrm flipH="1">
              <a:off x="5734850" y="4472723"/>
              <a:ext cx="2040837" cy="670795"/>
              <a:chOff x="1297954" y="330075"/>
              <a:chExt cx="5169293" cy="1699506"/>
            </a:xfrm>
          </p:grpSpPr>
          <p:sp>
            <p:nvSpPr>
              <p:cNvPr id="34" name="Shape 34"/>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35" name="Shape 35"/>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36" name="Shape 36"/>
            <p:cNvGrpSpPr/>
            <p:nvPr/>
          </p:nvGrpSpPr>
          <p:grpSpPr>
            <a:xfrm flipH="1">
              <a:off x="5578209" y="4646738"/>
              <a:ext cx="2199863" cy="304563"/>
              <a:chOff x="-5827153" y="330075"/>
              <a:chExt cx="12276019" cy="1699569"/>
            </a:xfrm>
          </p:grpSpPr>
          <p:sp>
            <p:nvSpPr>
              <p:cNvPr id="37" name="Shape 37"/>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38" name="Shape 38"/>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39" name="Shape 39"/>
          <p:cNvSpPr txBox="1">
            <a:spLocks noGrp="1"/>
          </p:cNvSpPr>
          <p:nvPr>
            <p:ph type="ctrTitle"/>
          </p:nvPr>
        </p:nvSpPr>
        <p:spPr>
          <a:xfrm>
            <a:off x="463525" y="2871148"/>
            <a:ext cx="4094400" cy="1159800"/>
          </a:xfrm>
          <a:prstGeom prst="rect">
            <a:avLst/>
          </a:prstGeom>
        </p:spPr>
        <p:txBody>
          <a:bodyPr wrap="square"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sp>
        <p:nvSpPr>
          <p:cNvPr id="40" name="Shape 40"/>
          <p:cNvSpPr txBox="1">
            <a:spLocks noGrp="1"/>
          </p:cNvSpPr>
          <p:nvPr>
            <p:ph type="subTitle" idx="1"/>
          </p:nvPr>
        </p:nvSpPr>
        <p:spPr>
          <a:xfrm>
            <a:off x="463525" y="3975449"/>
            <a:ext cx="4094400" cy="784800"/>
          </a:xfrm>
          <a:prstGeom prst="rect">
            <a:avLst/>
          </a:prstGeom>
        </p:spPr>
        <p:txBody>
          <a:bodyPr wrap="square" lIns="91425" tIns="91425" rIns="91425" bIns="91425" anchor="t" anchorCtr="0"/>
          <a:lstStyle>
            <a:lvl1pPr lvl="0" rtl="0">
              <a:spcBef>
                <a:spcPts val="0"/>
              </a:spcBef>
              <a:buClr>
                <a:srgbClr val="FF9800"/>
              </a:buClr>
              <a:buSzPct val="100000"/>
              <a:buNone/>
              <a:defRPr sz="2000">
                <a:solidFill>
                  <a:srgbClr val="FF9800"/>
                </a:solidFill>
              </a:defRPr>
            </a:lvl1pPr>
            <a:lvl2pPr lvl="1" rtl="0">
              <a:spcBef>
                <a:spcPts val="0"/>
              </a:spcBef>
              <a:buClr>
                <a:srgbClr val="FF9800"/>
              </a:buClr>
              <a:buSzPct val="100000"/>
              <a:buNone/>
              <a:defRPr sz="2000">
                <a:solidFill>
                  <a:srgbClr val="FF9800"/>
                </a:solidFill>
              </a:defRPr>
            </a:lvl2pPr>
            <a:lvl3pPr lvl="2" rtl="0">
              <a:spcBef>
                <a:spcPts val="0"/>
              </a:spcBef>
              <a:buClr>
                <a:srgbClr val="FF9800"/>
              </a:buClr>
              <a:buSzPct val="100000"/>
              <a:buNone/>
              <a:defRPr sz="2000">
                <a:solidFill>
                  <a:srgbClr val="FF9800"/>
                </a:solidFill>
              </a:defRPr>
            </a:lvl3pPr>
            <a:lvl4pPr lvl="3" rtl="0">
              <a:spcBef>
                <a:spcPts val="0"/>
              </a:spcBef>
              <a:buClr>
                <a:srgbClr val="FF9800"/>
              </a:buClr>
              <a:buSzPct val="100000"/>
              <a:buNone/>
              <a:defRPr sz="2000">
                <a:solidFill>
                  <a:srgbClr val="FF9800"/>
                </a:solidFill>
              </a:defRPr>
            </a:lvl4pPr>
            <a:lvl5pPr lvl="4" rtl="0">
              <a:spcBef>
                <a:spcPts val="0"/>
              </a:spcBef>
              <a:buClr>
                <a:srgbClr val="FF9800"/>
              </a:buClr>
              <a:buSzPct val="100000"/>
              <a:buNone/>
              <a:defRPr sz="2000">
                <a:solidFill>
                  <a:srgbClr val="FF9800"/>
                </a:solidFill>
              </a:defRPr>
            </a:lvl5pPr>
            <a:lvl6pPr lvl="5" rtl="0">
              <a:spcBef>
                <a:spcPts val="0"/>
              </a:spcBef>
              <a:buClr>
                <a:srgbClr val="FF9800"/>
              </a:buClr>
              <a:buSzPct val="100000"/>
              <a:buNone/>
              <a:defRPr sz="2000">
                <a:solidFill>
                  <a:srgbClr val="FF9800"/>
                </a:solidFill>
              </a:defRPr>
            </a:lvl6pPr>
            <a:lvl7pPr lvl="6" rtl="0">
              <a:spcBef>
                <a:spcPts val="0"/>
              </a:spcBef>
              <a:buClr>
                <a:srgbClr val="FF9800"/>
              </a:buClr>
              <a:buSzPct val="100000"/>
              <a:buNone/>
              <a:defRPr sz="2000">
                <a:solidFill>
                  <a:srgbClr val="FF9800"/>
                </a:solidFill>
              </a:defRPr>
            </a:lvl7pPr>
            <a:lvl8pPr lvl="7" rtl="0">
              <a:spcBef>
                <a:spcPts val="0"/>
              </a:spcBef>
              <a:buClr>
                <a:srgbClr val="FF9800"/>
              </a:buClr>
              <a:buSzPct val="100000"/>
              <a:buNone/>
              <a:defRPr sz="2000">
                <a:solidFill>
                  <a:srgbClr val="FF9800"/>
                </a:solidFill>
              </a:defRPr>
            </a:lvl8pPr>
            <a:lvl9pPr lvl="8" rtl="0">
              <a:spcBef>
                <a:spcPts val="0"/>
              </a:spcBef>
              <a:buClr>
                <a:srgbClr val="FF9800"/>
              </a:buClr>
              <a:buSzPct val="100000"/>
              <a:buNone/>
              <a:defRPr sz="2000">
                <a:solidFill>
                  <a:srgbClr val="FF9800"/>
                </a:solidFill>
              </a:defRPr>
            </a:lvl9pPr>
          </a:lstStyle>
          <a:p>
            <a:endParaRPr/>
          </a:p>
        </p:txBody>
      </p:sp>
      <p:sp>
        <p:nvSpPr>
          <p:cNvPr id="41" name="Shape 4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DDAA4-E742-424F-A4ED-EFC5CA94CC5F}"/>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8C7BBC9-DC80-4F9C-A783-AD735D0CC8B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A57144D-27B9-4559-AA98-2707BDAE2005}"/>
              </a:ext>
            </a:extLst>
          </p:cNvPr>
          <p:cNvSpPr>
            <a:spLocks noGrp="1"/>
          </p:cNvSpPr>
          <p:nvPr>
            <p:ph type="dt" sz="half" idx="10"/>
          </p:nvPr>
        </p:nvSpPr>
        <p:spPr/>
        <p:txBody>
          <a:bodyPr/>
          <a:lstStyle/>
          <a:p>
            <a:fld id="{1CE3F507-5D24-4343-8410-7CB85CDB9145}" type="datetimeFigureOut">
              <a:rPr lang="en-US" smtClean="0"/>
              <a:t>7/27/2019</a:t>
            </a:fld>
            <a:endParaRPr lang="en-US"/>
          </a:p>
        </p:txBody>
      </p:sp>
      <p:sp>
        <p:nvSpPr>
          <p:cNvPr id="5" name="Footer Placeholder 4">
            <a:extLst>
              <a:ext uri="{FF2B5EF4-FFF2-40B4-BE49-F238E27FC236}">
                <a16:creationId xmlns:a16="http://schemas.microsoft.com/office/drawing/2014/main" id="{6715BD78-E38A-4920-9E3E-DEECA248A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0B4697-4C08-4B38-A742-DEB1D4128BE2}"/>
              </a:ext>
            </a:extLst>
          </p:cNvPr>
          <p:cNvSpPr>
            <a:spLocks noGrp="1"/>
          </p:cNvSpPr>
          <p:nvPr>
            <p:ph type="sldNum" sz="quarter" idx="12"/>
          </p:nvPr>
        </p:nvSpPr>
        <p:spPr/>
        <p:txBody>
          <a:bodyPr/>
          <a:lstStyle/>
          <a:p>
            <a:fld id="{3EFB40C6-82B5-4551-A8E9-94D6FF644DD2}" type="slidenum">
              <a:rPr lang="en-US" smtClean="0"/>
              <a:t>‹#›</a:t>
            </a:fld>
            <a:endParaRPr lang="en-US"/>
          </a:p>
        </p:txBody>
      </p:sp>
    </p:spTree>
    <p:extLst>
      <p:ext uri="{BB962C8B-B14F-4D97-AF65-F5344CB8AC3E}">
        <p14:creationId xmlns:p14="http://schemas.microsoft.com/office/powerpoint/2010/main" val="25819364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wrap="square" lIns="91425" tIns="91425" rIns="91425" bIns="91425" anchor="ctr" anchorCtr="0"/>
          <a:lstStyle>
            <a:lvl1pPr lv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wrap="square" lIns="91425" tIns="91425" rIns="91425" bIns="91425" anchor="ctr" anchorCtr="0"/>
          <a:lstStyle>
            <a:lvl1pPr lvl="0">
              <a:spcBef>
                <a:spcPts val="60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200" b="1">
                <a:solidFill>
                  <a:srgbClr val="FFFFFF"/>
                </a:solidFill>
                <a:latin typeface="Roboto Condensed"/>
                <a:ea typeface="Roboto Condensed"/>
                <a:cs typeface="Roboto Condensed"/>
                <a:sym typeface="Roboto Condensed"/>
              </a:rPr>
              <a:t>‹#›</a:t>
            </a:fld>
            <a:endParaRPr lang="en" sz="1200" b="1">
              <a:solidFill>
                <a:srgbClr val="FFFFFF"/>
              </a:solidFill>
              <a:latin typeface="Roboto Condensed"/>
              <a:ea typeface="Roboto Condensed"/>
              <a:cs typeface="Roboto Condensed"/>
              <a:sym typeface="Roboto Condense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8" r:id="rId3"/>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hyperlink" Target="https://doi.org/10.1080/03610918.2012.667474" TargetMode="External"/><Relationship Id="rId7"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mathworld.wolfram.com/NormalDistribution.html" TargetMode="External"/><Relationship Id="rId5" Type="http://schemas.openxmlformats.org/officeDocument/2006/relationships/hyperlink" Target="http://mathworld.wolfram.com/" TargetMode="External"/><Relationship Id="rId4" Type="http://schemas.openxmlformats.org/officeDocument/2006/relationships/hyperlink" Target="http://mathworld.wolfram.com/about/author.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6.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7.wmf"/><Relationship Id="rId5" Type="http://schemas.openxmlformats.org/officeDocument/2006/relationships/image" Target="../media/image2.jpeg"/><Relationship Id="rId10" Type="http://schemas.openxmlformats.org/officeDocument/2006/relationships/oleObject" Target="../embeddings/oleObject3.bin"/><Relationship Id="rId4" Type="http://schemas.openxmlformats.org/officeDocument/2006/relationships/image" Target="../media/image1.png"/><Relationship Id="rId9" Type="http://schemas.openxmlformats.org/officeDocument/2006/relationships/image" Target="../media/image6.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7.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0.wmf"/><Relationship Id="rId5" Type="http://schemas.openxmlformats.org/officeDocument/2006/relationships/image" Target="../media/image2.jpeg"/><Relationship Id="rId10" Type="http://schemas.openxmlformats.org/officeDocument/2006/relationships/oleObject" Target="../embeddings/oleObject6.bin"/><Relationship Id="rId4" Type="http://schemas.openxmlformats.org/officeDocument/2006/relationships/image" Target="../media/image1.png"/><Relationship Id="rId9"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60C6C-D00E-4207-88F3-ECB53FC38E92}"/>
              </a:ext>
            </a:extLst>
          </p:cNvPr>
          <p:cNvSpPr>
            <a:spLocks noGrp="1"/>
          </p:cNvSpPr>
          <p:nvPr>
            <p:ph type="ctrTitle"/>
          </p:nvPr>
        </p:nvSpPr>
        <p:spPr>
          <a:xfrm>
            <a:off x="142562" y="2082246"/>
            <a:ext cx="9144000" cy="1790700"/>
          </a:xfrm>
        </p:spPr>
        <p:txBody>
          <a:bodyPr>
            <a:noAutofit/>
          </a:bodyPr>
          <a:lstStyle/>
          <a:p>
            <a:endParaRPr lang="en-US" sz="3000" dirty="0"/>
          </a:p>
        </p:txBody>
      </p:sp>
      <p:sp>
        <p:nvSpPr>
          <p:cNvPr id="5" name="Rectangle 4">
            <a:extLst>
              <a:ext uri="{FF2B5EF4-FFF2-40B4-BE49-F238E27FC236}">
                <a16:creationId xmlns:a16="http://schemas.microsoft.com/office/drawing/2014/main" id="{52349367-6E66-430C-B1A4-F3F7BFE223F8}"/>
              </a:ext>
            </a:extLst>
          </p:cNvPr>
          <p:cNvSpPr/>
          <p:nvPr/>
        </p:nvSpPr>
        <p:spPr>
          <a:xfrm>
            <a:off x="0" y="1160013"/>
            <a:ext cx="9144000" cy="89452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kumimoji="1" lang="id-ID" altLang="ja-JP" sz="2400" b="1" spc="302" dirty="0">
                <a:solidFill>
                  <a:schemeClr val="tx1"/>
                </a:solidFill>
                <a:latin typeface="Aharoni" pitchFamily="2" charset="-79"/>
                <a:cs typeface="Aharoni" pitchFamily="2" charset="-79"/>
              </a:rPr>
              <a:t>International Conference on Science, Mathematics, Environment,and Education (ICoSMEE)</a:t>
            </a:r>
            <a:endParaRPr lang="en-US" sz="2400" dirty="0">
              <a:solidFill>
                <a:schemeClr val="tx1"/>
              </a:solidFill>
            </a:endParaRPr>
          </a:p>
        </p:txBody>
      </p:sp>
      <p:sp>
        <p:nvSpPr>
          <p:cNvPr id="4" name="Rectangle 3">
            <a:extLst>
              <a:ext uri="{FF2B5EF4-FFF2-40B4-BE49-F238E27FC236}">
                <a16:creationId xmlns:a16="http://schemas.microsoft.com/office/drawing/2014/main" id="{66847161-71A7-4F16-A61D-54FC3B62F3DD}"/>
              </a:ext>
            </a:extLst>
          </p:cNvPr>
          <p:cNvSpPr/>
          <p:nvPr/>
        </p:nvSpPr>
        <p:spPr>
          <a:xfrm>
            <a:off x="0" y="2054533"/>
            <a:ext cx="9144000" cy="22524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t>On the Run-Length of the Structural Change in Time Series Data</a:t>
            </a:r>
            <a:endParaRPr lang="id-ID" sz="4800" dirty="0"/>
          </a:p>
          <a:p>
            <a:pPr algn="ctr"/>
            <a:endParaRPr lang="id-ID" dirty="0"/>
          </a:p>
          <a:p>
            <a:pPr algn="ctr"/>
            <a:endParaRPr lang="id-ID" dirty="0"/>
          </a:p>
          <a:p>
            <a:pPr algn="ctr"/>
            <a:endParaRPr lang="id-ID" dirty="0"/>
          </a:p>
          <a:p>
            <a:pPr algn="ctr"/>
            <a:r>
              <a:rPr lang="id-ID" sz="1600" dirty="0"/>
              <a:t>by </a:t>
            </a:r>
          </a:p>
          <a:p>
            <a:pPr algn="ctr"/>
            <a:r>
              <a:rPr lang="en-US" dirty="0" err="1"/>
              <a:t>Wiwik</a:t>
            </a:r>
            <a:r>
              <a:rPr lang="en-US" dirty="0"/>
              <a:t> </a:t>
            </a:r>
            <a:r>
              <a:rPr lang="en-US" dirty="0" err="1"/>
              <a:t>Prihartanti</a:t>
            </a:r>
            <a:endParaRPr lang="id-ID" dirty="0"/>
          </a:p>
          <a:p>
            <a:pPr algn="ctr"/>
            <a:r>
              <a:rPr lang="id-ID" dirty="0"/>
              <a:t>Dwilaksana Abdullah Rasyid</a:t>
            </a:r>
          </a:p>
          <a:p>
            <a:pPr algn="ctr"/>
            <a:r>
              <a:rPr lang="en-US" dirty="0"/>
              <a:t>Nur </a:t>
            </a:r>
            <a:r>
              <a:rPr lang="en-US" dirty="0" err="1"/>
              <a:t>Iriawan</a:t>
            </a:r>
            <a:endParaRPr lang="en-US" sz="2400" dirty="0"/>
          </a:p>
        </p:txBody>
      </p:sp>
      <p:sp>
        <p:nvSpPr>
          <p:cNvPr id="13" name="Rectangle 12">
            <a:extLst>
              <a:ext uri="{FF2B5EF4-FFF2-40B4-BE49-F238E27FC236}">
                <a16:creationId xmlns:a16="http://schemas.microsoft.com/office/drawing/2014/main" id="{75DC2FC2-E17A-4F71-820B-E63F0CA6042F}"/>
              </a:ext>
            </a:extLst>
          </p:cNvPr>
          <p:cNvSpPr/>
          <p:nvPr/>
        </p:nvSpPr>
        <p:spPr>
          <a:xfrm>
            <a:off x="0" y="4275034"/>
            <a:ext cx="9144000" cy="66121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pic>
        <p:nvPicPr>
          <p:cNvPr id="14" name="Picture 13" descr="lambang-its-color-std.png">
            <a:extLst>
              <a:ext uri="{FF2B5EF4-FFF2-40B4-BE49-F238E27FC236}">
                <a16:creationId xmlns:a16="http://schemas.microsoft.com/office/drawing/2014/main" id="{83FF166D-F88A-4496-B5F8-B68EC2FADBE2}"/>
              </a:ext>
            </a:extLst>
          </p:cNvPr>
          <p:cNvPicPr>
            <a:picLocks noChangeAspect="1"/>
          </p:cNvPicPr>
          <p:nvPr/>
        </p:nvPicPr>
        <p:blipFill>
          <a:blip r:embed="rId3" cstate="print"/>
          <a:stretch>
            <a:fillRect/>
          </a:stretch>
        </p:blipFill>
        <p:spPr>
          <a:xfrm>
            <a:off x="142562" y="67461"/>
            <a:ext cx="713255" cy="646162"/>
          </a:xfrm>
          <a:prstGeom prst="rect">
            <a:avLst/>
          </a:prstGeom>
        </p:spPr>
      </p:pic>
      <p:pic>
        <p:nvPicPr>
          <p:cNvPr id="15" name="Picture 2" descr="C:\Users\User\Downloads\gambar ppt TA\131.jpg">
            <a:extLst>
              <a:ext uri="{FF2B5EF4-FFF2-40B4-BE49-F238E27FC236}">
                <a16:creationId xmlns:a16="http://schemas.microsoft.com/office/drawing/2014/main" id="{0EA71F29-E2DE-4D9C-8346-983EFA45D3CA}"/>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9661" y="50436"/>
            <a:ext cx="781778" cy="71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763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5E73-DC0F-47C6-AA6B-1F79B9AA3894}"/>
              </a:ext>
            </a:extLst>
          </p:cNvPr>
          <p:cNvSpPr>
            <a:spLocks noGrp="1"/>
          </p:cNvSpPr>
          <p:nvPr>
            <p:ph type="title"/>
          </p:nvPr>
        </p:nvSpPr>
        <p:spPr/>
        <p:txBody>
          <a:bodyPr/>
          <a:lstStyle/>
          <a:p>
            <a:r>
              <a:rPr lang="id-ID" dirty="0"/>
              <a:t>AVERAGE RUN LENGTH in </a:t>
            </a:r>
            <a:br>
              <a:rPr lang="id-ID" dirty="0"/>
            </a:br>
            <a:r>
              <a:rPr lang="id-ID" dirty="0"/>
              <a:t>MARKOV SWITCHING MODEL (MsWM)</a:t>
            </a:r>
            <a:endParaRPr lang="en-US" dirty="0"/>
          </a:p>
        </p:txBody>
      </p:sp>
      <p:sp>
        <p:nvSpPr>
          <p:cNvPr id="5" name="Slide Number Placeholder 4">
            <a:extLst>
              <a:ext uri="{FF2B5EF4-FFF2-40B4-BE49-F238E27FC236}">
                <a16:creationId xmlns:a16="http://schemas.microsoft.com/office/drawing/2014/main" id="{4B97590B-853E-4567-BF4B-120FD0BE61E4}"/>
              </a:ext>
            </a:extLst>
          </p:cNvPr>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sp>
        <p:nvSpPr>
          <p:cNvPr id="6" name="Rectangle 2">
            <a:extLst>
              <a:ext uri="{FF2B5EF4-FFF2-40B4-BE49-F238E27FC236}">
                <a16:creationId xmlns:a16="http://schemas.microsoft.com/office/drawing/2014/main" id="{D8C948EB-5B7B-45B1-9CC4-6985092CD3C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E5D36FD3-849A-49A0-8658-DADF1C0D2CD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a:extLst>
              <a:ext uri="{FF2B5EF4-FFF2-40B4-BE49-F238E27FC236}">
                <a16:creationId xmlns:a16="http://schemas.microsoft.com/office/drawing/2014/main" id="{C2F7969C-BB18-4593-A175-583FE3FA480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 name="Picture 13" descr="lambang-its-color-std.png">
            <a:extLst>
              <a:ext uri="{FF2B5EF4-FFF2-40B4-BE49-F238E27FC236}">
                <a16:creationId xmlns:a16="http://schemas.microsoft.com/office/drawing/2014/main" id="{4E72D90A-0E38-465C-AD24-892CF51735F5}"/>
              </a:ext>
            </a:extLst>
          </p:cNvPr>
          <p:cNvPicPr>
            <a:picLocks noChangeAspect="1"/>
          </p:cNvPicPr>
          <p:nvPr/>
        </p:nvPicPr>
        <p:blipFill>
          <a:blip r:embed="rId3" cstate="print"/>
          <a:stretch>
            <a:fillRect/>
          </a:stretch>
        </p:blipFill>
        <p:spPr>
          <a:xfrm>
            <a:off x="7417795" y="105305"/>
            <a:ext cx="713255" cy="646162"/>
          </a:xfrm>
          <a:prstGeom prst="rect">
            <a:avLst/>
          </a:prstGeom>
        </p:spPr>
      </p:pic>
      <p:pic>
        <p:nvPicPr>
          <p:cNvPr id="15" name="Picture 2" descr="C:\Users\User\Downloads\gambar ppt TA\131.jpg">
            <a:extLst>
              <a:ext uri="{FF2B5EF4-FFF2-40B4-BE49-F238E27FC236}">
                <a16:creationId xmlns:a16="http://schemas.microsoft.com/office/drawing/2014/main" id="{4F482E49-591A-461A-B558-7955A215F44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9661" y="50436"/>
            <a:ext cx="781778" cy="717014"/>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3">
            <a:extLst>
              <a:ext uri="{FF2B5EF4-FFF2-40B4-BE49-F238E27FC236}">
                <a16:creationId xmlns:a16="http://schemas.microsoft.com/office/drawing/2014/main" id="{899ECFFD-35FA-4CC6-AC9D-DDDA0F7D7CAC}"/>
              </a:ext>
            </a:extLst>
          </p:cNvPr>
          <p:cNvSpPr txBox="1">
            <a:spLocks noChangeArrowheads="1"/>
          </p:cNvSpPr>
          <p:nvPr/>
        </p:nvSpPr>
        <p:spPr>
          <a:xfrm>
            <a:off x="44701" y="1374913"/>
            <a:ext cx="8956738" cy="4495800"/>
          </a:xfrm>
          <a:prstGeom prst="rect">
            <a:avLst/>
          </a:prstGeom>
          <a:noFill/>
          <a:ln>
            <a:noFill/>
          </a:ln>
        </p:spPr>
        <p:txBody>
          <a:bodyPr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buNone/>
            </a:pPr>
            <a:r>
              <a:rPr lang="en-US" altLang="en-US" sz="1600" dirty="0">
                <a:solidFill>
                  <a:schemeClr val="tx1"/>
                </a:solidFill>
                <a:latin typeface="+mn-lt"/>
              </a:rPr>
              <a:t>Originally, for the Shewhart chart, ARL can be calculated as</a:t>
            </a:r>
          </a:p>
          <a:p>
            <a:pPr>
              <a:lnSpc>
                <a:spcPct val="90000"/>
              </a:lnSpc>
              <a:buFont typeface="Wingdings" panose="05000000000000000000" pitchFamily="2" charset="2"/>
              <a:buNone/>
            </a:pPr>
            <a:r>
              <a:rPr lang="en-US" altLang="en-US" sz="1600" dirty="0">
                <a:solidFill>
                  <a:schemeClr val="tx1"/>
                </a:solidFill>
                <a:latin typeface="+mn-lt"/>
              </a:rPr>
              <a:t>                      ARL = 1 / p</a:t>
            </a:r>
            <a:endParaRPr lang="id-ID" altLang="en-US" sz="1600" dirty="0">
              <a:solidFill>
                <a:schemeClr val="tx1"/>
              </a:solidFill>
              <a:latin typeface="+mn-lt"/>
            </a:endParaRPr>
          </a:p>
          <a:p>
            <a:pPr>
              <a:lnSpc>
                <a:spcPct val="90000"/>
              </a:lnSpc>
              <a:buFont typeface="Wingdings" panose="05000000000000000000" pitchFamily="2" charset="2"/>
              <a:buNone/>
            </a:pPr>
            <a:r>
              <a:rPr lang="en-US" altLang="en-US" sz="1600" dirty="0">
                <a:solidFill>
                  <a:schemeClr val="tx1"/>
                </a:solidFill>
                <a:latin typeface="+mn-lt"/>
              </a:rPr>
              <a:t>where p is the probability that any one point exceeds the control limit.</a:t>
            </a:r>
            <a:endParaRPr lang="id-ID" sz="1600" dirty="0">
              <a:solidFill>
                <a:schemeClr val="tx1"/>
              </a:solidFill>
              <a:latin typeface="+mn-lt"/>
            </a:endParaRPr>
          </a:p>
          <a:p>
            <a:pPr>
              <a:buNone/>
            </a:pPr>
            <a:endParaRPr lang="id-ID" sz="1600" dirty="0">
              <a:solidFill>
                <a:schemeClr val="tx1"/>
              </a:solidFill>
              <a:latin typeface="+mn-lt"/>
            </a:endParaRPr>
          </a:p>
          <a:p>
            <a:pPr>
              <a:buNone/>
            </a:pPr>
            <a:r>
              <a:rPr lang="en-US" sz="1600" dirty="0">
                <a:solidFill>
                  <a:schemeClr val="tx1"/>
                </a:solidFill>
                <a:latin typeface="+mn-lt"/>
              </a:rPr>
              <a:t>Calculating a run length in the regime switching process, it can be done by exploiting the estimation process of the </a:t>
            </a:r>
            <a:r>
              <a:rPr lang="en-US" sz="1600" dirty="0" err="1">
                <a:solidFill>
                  <a:schemeClr val="tx1"/>
                </a:solidFill>
                <a:latin typeface="+mn-lt"/>
              </a:rPr>
              <a:t>MSwM</a:t>
            </a:r>
            <a:r>
              <a:rPr lang="en-US" sz="1600" dirty="0">
                <a:solidFill>
                  <a:schemeClr val="tx1"/>
                </a:solidFill>
                <a:latin typeface="+mn-lt"/>
              </a:rPr>
              <a:t> model incorporated with the EM algorithm in it.</a:t>
            </a:r>
            <a:endParaRPr lang="id-ID" sz="1600" dirty="0">
              <a:solidFill>
                <a:schemeClr val="tx1"/>
              </a:solidFill>
              <a:latin typeface="+mn-lt"/>
            </a:endParaRPr>
          </a:p>
          <a:p>
            <a:pPr>
              <a:buNone/>
            </a:pPr>
            <a:endParaRPr lang="id-ID" sz="1600" dirty="0">
              <a:solidFill>
                <a:schemeClr val="tx1"/>
              </a:solidFill>
              <a:latin typeface="+mn-lt"/>
            </a:endParaRPr>
          </a:p>
        </p:txBody>
      </p:sp>
    </p:spTree>
    <p:extLst>
      <p:ext uri="{BB962C8B-B14F-4D97-AF65-F5344CB8AC3E}">
        <p14:creationId xmlns:p14="http://schemas.microsoft.com/office/powerpoint/2010/main" val="2184413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a:r>
              <a:rPr lang="en-US" dirty="0"/>
              <a:t>Data Sources and Research Variables</a:t>
            </a:r>
            <a:endParaRPr lang="en"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11</a:t>
            </a:fld>
            <a:endParaRPr lang="en"/>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33" name="Picture 32" descr="lambang-its-color-std.png">
            <a:extLst>
              <a:ext uri="{FF2B5EF4-FFF2-40B4-BE49-F238E27FC236}">
                <a16:creationId xmlns:a16="http://schemas.microsoft.com/office/drawing/2014/main" id="{B93CCC55-D5BC-4673-B905-1A5BA7C9EADE}"/>
              </a:ext>
            </a:extLst>
          </p:cNvPr>
          <p:cNvPicPr>
            <a:picLocks noChangeAspect="1"/>
          </p:cNvPicPr>
          <p:nvPr/>
        </p:nvPicPr>
        <p:blipFill>
          <a:blip r:embed="rId3" cstate="print"/>
          <a:stretch>
            <a:fillRect/>
          </a:stretch>
        </p:blipFill>
        <p:spPr>
          <a:xfrm>
            <a:off x="7417795" y="105305"/>
            <a:ext cx="713255" cy="646162"/>
          </a:xfrm>
          <a:prstGeom prst="rect">
            <a:avLst/>
          </a:prstGeom>
        </p:spPr>
      </p:pic>
      <p:pic>
        <p:nvPicPr>
          <p:cNvPr id="36" name="Picture 2" descr="C:\Users\User\Downloads\gambar ppt TA\131.jpg">
            <a:extLst>
              <a:ext uri="{FF2B5EF4-FFF2-40B4-BE49-F238E27FC236}">
                <a16:creationId xmlns:a16="http://schemas.microsoft.com/office/drawing/2014/main" id="{D3B16D67-B8BD-46E5-9A8D-B0AB33AAE2E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9661" y="50436"/>
            <a:ext cx="781778" cy="7170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9DE55E-AA07-41B4-9AD8-409FD0F1FD02}"/>
              </a:ext>
            </a:extLst>
          </p:cNvPr>
          <p:cNvSpPr txBox="1"/>
          <p:nvPr/>
        </p:nvSpPr>
        <p:spPr>
          <a:xfrm>
            <a:off x="2096982" y="4374890"/>
            <a:ext cx="4631396" cy="523220"/>
          </a:xfrm>
          <a:prstGeom prst="rect">
            <a:avLst/>
          </a:prstGeom>
          <a:noFill/>
        </p:spPr>
        <p:txBody>
          <a:bodyPr wrap="none" rtlCol="0">
            <a:spAutoFit/>
          </a:bodyPr>
          <a:lstStyle/>
          <a:p>
            <a:r>
              <a:rPr lang="id-ID" dirty="0"/>
              <a:t>Close price starts from the date of IPO in each company</a:t>
            </a:r>
          </a:p>
          <a:p>
            <a:r>
              <a:rPr lang="id-ID" dirty="0"/>
              <a:t>End in </a:t>
            </a:r>
            <a:r>
              <a:rPr lang="en-US" dirty="0"/>
              <a:t>April 12</a:t>
            </a:r>
            <a:r>
              <a:rPr lang="id-ID" dirty="0"/>
              <a:t>, 201</a:t>
            </a:r>
            <a:r>
              <a:rPr lang="en-US" dirty="0"/>
              <a:t>9 </a:t>
            </a:r>
            <a:r>
              <a:rPr lang="id-ID" dirty="0"/>
              <a:t>from Yahoo Finance</a:t>
            </a:r>
            <a:endParaRPr lang="en-US" dirty="0"/>
          </a:p>
        </p:txBody>
      </p:sp>
      <p:sp>
        <p:nvSpPr>
          <p:cNvPr id="3" name="TextBox 2">
            <a:extLst>
              <a:ext uri="{FF2B5EF4-FFF2-40B4-BE49-F238E27FC236}">
                <a16:creationId xmlns:a16="http://schemas.microsoft.com/office/drawing/2014/main" id="{7BC193DB-25C4-4C9D-9AB7-AB8BB1BFCCD4}"/>
              </a:ext>
            </a:extLst>
          </p:cNvPr>
          <p:cNvSpPr txBox="1"/>
          <p:nvPr/>
        </p:nvSpPr>
        <p:spPr>
          <a:xfrm>
            <a:off x="2096982" y="2014391"/>
            <a:ext cx="5937844" cy="1631216"/>
          </a:xfrm>
          <a:prstGeom prst="rect">
            <a:avLst/>
          </a:prstGeom>
          <a:noFill/>
        </p:spPr>
        <p:txBody>
          <a:bodyPr wrap="none" rtlCol="0">
            <a:spAutoFit/>
          </a:bodyPr>
          <a:lstStyle/>
          <a:p>
            <a:r>
              <a:rPr lang="en-US" sz="2000" dirty="0"/>
              <a:t>PT. Indofood </a:t>
            </a:r>
            <a:r>
              <a:rPr lang="en-US" sz="2000" dirty="0" err="1"/>
              <a:t>Sukses</a:t>
            </a:r>
            <a:r>
              <a:rPr lang="en-US" sz="2000" dirty="0"/>
              <a:t> Makmur </a:t>
            </a:r>
            <a:r>
              <a:rPr lang="en-US" sz="2000" dirty="0" err="1"/>
              <a:t>Tbk</a:t>
            </a:r>
            <a:r>
              <a:rPr lang="en-US" sz="2000" dirty="0"/>
              <a:t>. (INDF.JK)</a:t>
            </a:r>
            <a:endParaRPr lang="id-ID" sz="2000" dirty="0"/>
          </a:p>
          <a:p>
            <a:endParaRPr lang="id-ID" sz="2000" dirty="0"/>
          </a:p>
          <a:p>
            <a:r>
              <a:rPr lang="en-US" sz="2000" dirty="0"/>
              <a:t>PT. Indofood CBP </a:t>
            </a:r>
            <a:r>
              <a:rPr lang="en-US" sz="2000" dirty="0" err="1"/>
              <a:t>Sukses</a:t>
            </a:r>
            <a:r>
              <a:rPr lang="en-US" sz="2000" dirty="0"/>
              <a:t> Makmur </a:t>
            </a:r>
            <a:r>
              <a:rPr lang="en-US" sz="2000" dirty="0" err="1"/>
              <a:t>Tbk</a:t>
            </a:r>
            <a:r>
              <a:rPr lang="en-US" sz="2000" dirty="0"/>
              <a:t>. (ICBP.JK)</a:t>
            </a:r>
            <a:endParaRPr lang="id-ID" sz="2000" dirty="0"/>
          </a:p>
          <a:p>
            <a:endParaRPr lang="id-ID" sz="2000" dirty="0"/>
          </a:p>
          <a:p>
            <a:r>
              <a:rPr lang="en-US" sz="2000" dirty="0"/>
              <a:t>PT. </a:t>
            </a:r>
            <a:r>
              <a:rPr lang="en-US" sz="2000" dirty="0" err="1"/>
              <a:t>Mustika</a:t>
            </a:r>
            <a:r>
              <a:rPr lang="en-US" sz="2000" dirty="0"/>
              <a:t> </a:t>
            </a:r>
            <a:r>
              <a:rPr lang="en-US" sz="2000" dirty="0" err="1"/>
              <a:t>Ratu</a:t>
            </a:r>
            <a:r>
              <a:rPr lang="en-US" sz="2000" dirty="0"/>
              <a:t> </a:t>
            </a:r>
            <a:r>
              <a:rPr lang="en-US" sz="2000" dirty="0" err="1"/>
              <a:t>Tbk</a:t>
            </a:r>
            <a:r>
              <a:rPr lang="en-US" sz="2000" dirty="0"/>
              <a:t>. (MRAT.JK), </a:t>
            </a:r>
            <a:endParaRPr lang="id-ID" sz="2000" dirty="0"/>
          </a:p>
        </p:txBody>
      </p:sp>
      <p:pic>
        <p:nvPicPr>
          <p:cNvPr id="6" name="Picture 5">
            <a:extLst>
              <a:ext uri="{FF2B5EF4-FFF2-40B4-BE49-F238E27FC236}">
                <a16:creationId xmlns:a16="http://schemas.microsoft.com/office/drawing/2014/main" id="{5F017723-DEC3-461D-BC44-A5EE24F7863C}"/>
              </a:ext>
            </a:extLst>
          </p:cNvPr>
          <p:cNvPicPr>
            <a:picLocks noChangeAspect="1"/>
          </p:cNvPicPr>
          <p:nvPr/>
        </p:nvPicPr>
        <p:blipFill rotWithShape="1">
          <a:blip r:embed="rId5"/>
          <a:srcRect t="31502" b="33501"/>
          <a:stretch/>
        </p:blipFill>
        <p:spPr>
          <a:xfrm>
            <a:off x="690919" y="1807771"/>
            <a:ext cx="1436459" cy="754072"/>
          </a:xfrm>
          <a:prstGeom prst="rect">
            <a:avLst/>
          </a:prstGeom>
        </p:spPr>
      </p:pic>
      <p:pic>
        <p:nvPicPr>
          <p:cNvPr id="8" name="Picture 7">
            <a:extLst>
              <a:ext uri="{FF2B5EF4-FFF2-40B4-BE49-F238E27FC236}">
                <a16:creationId xmlns:a16="http://schemas.microsoft.com/office/drawing/2014/main" id="{9A34B1D2-759C-4A45-AAF2-3EB995335596}"/>
              </a:ext>
            </a:extLst>
          </p:cNvPr>
          <p:cNvPicPr>
            <a:picLocks noChangeAspect="1"/>
          </p:cNvPicPr>
          <p:nvPr/>
        </p:nvPicPr>
        <p:blipFill rotWithShape="1">
          <a:blip r:embed="rId6"/>
          <a:srcRect t="24171" b="31612"/>
          <a:stretch/>
        </p:blipFill>
        <p:spPr>
          <a:xfrm>
            <a:off x="145715" y="2503845"/>
            <a:ext cx="1981663" cy="493283"/>
          </a:xfrm>
          <a:prstGeom prst="rect">
            <a:avLst/>
          </a:prstGeom>
        </p:spPr>
      </p:pic>
      <p:pic>
        <p:nvPicPr>
          <p:cNvPr id="12" name="Picture 11">
            <a:extLst>
              <a:ext uri="{FF2B5EF4-FFF2-40B4-BE49-F238E27FC236}">
                <a16:creationId xmlns:a16="http://schemas.microsoft.com/office/drawing/2014/main" id="{29075596-D72C-4DDE-BCC9-FF554783F095}"/>
              </a:ext>
            </a:extLst>
          </p:cNvPr>
          <p:cNvPicPr>
            <a:picLocks noChangeAspect="1"/>
          </p:cNvPicPr>
          <p:nvPr/>
        </p:nvPicPr>
        <p:blipFill rotWithShape="1">
          <a:blip r:embed="rId7"/>
          <a:srcRect t="20753" b="26377"/>
          <a:stretch/>
        </p:blipFill>
        <p:spPr>
          <a:xfrm>
            <a:off x="856928" y="2971117"/>
            <a:ext cx="1104440" cy="875869"/>
          </a:xfrm>
          <a:prstGeom prst="rect">
            <a:avLst/>
          </a:prstGeom>
        </p:spPr>
      </p:pic>
    </p:spTree>
    <p:extLst>
      <p:ext uri="{BB962C8B-B14F-4D97-AF65-F5344CB8AC3E}">
        <p14:creationId xmlns:p14="http://schemas.microsoft.com/office/powerpoint/2010/main" val="990878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Shape 222"/>
          <p:cNvSpPr txBox="1">
            <a:spLocks noGrp="1"/>
          </p:cNvSpPr>
          <p:nvPr>
            <p:ph type="subTitle" idx="1"/>
          </p:nvPr>
        </p:nvSpPr>
        <p:spPr>
          <a:xfrm>
            <a:off x="463525" y="3975449"/>
            <a:ext cx="4094400" cy="784800"/>
          </a:xfrm>
          <a:prstGeom prst="rect">
            <a:avLst/>
          </a:prstGeom>
        </p:spPr>
        <p:txBody>
          <a:bodyPr wrap="square" lIns="91425" tIns="91425" rIns="91425" bIns="91425" anchor="t" anchorCtr="0">
            <a:noAutofit/>
          </a:bodyPr>
          <a:lstStyle/>
          <a:p>
            <a:pPr lvl="0" rtl="0">
              <a:spcBef>
                <a:spcPts val="0"/>
              </a:spcBef>
              <a:buNone/>
            </a:pPr>
            <a:endParaRPr lang="en" dirty="0"/>
          </a:p>
        </p:txBody>
      </p:sp>
      <p:sp>
        <p:nvSpPr>
          <p:cNvPr id="223" name="Shape 22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12</a:t>
            </a:fld>
            <a:endParaRPr lang="en"/>
          </a:p>
        </p:txBody>
      </p:sp>
      <p:sp>
        <p:nvSpPr>
          <p:cNvPr id="224" name="Shape 224"/>
          <p:cNvSpPr txBox="1"/>
          <p:nvPr/>
        </p:nvSpPr>
        <p:spPr>
          <a:xfrm>
            <a:off x="463524" y="0"/>
            <a:ext cx="5288689" cy="2998381"/>
          </a:xfrm>
          <a:prstGeom prst="rect">
            <a:avLst/>
          </a:prstGeom>
          <a:noFill/>
          <a:ln>
            <a:noFill/>
          </a:ln>
        </p:spPr>
        <p:txBody>
          <a:bodyPr wrap="square" lIns="91425" tIns="91425" rIns="91425" bIns="91425" anchor="b" anchorCtr="0">
            <a:noAutofit/>
          </a:bodyPr>
          <a:lstStyle/>
          <a:p>
            <a:pPr lvl="0">
              <a:spcBef>
                <a:spcPts val="0"/>
              </a:spcBef>
              <a:buNone/>
            </a:pPr>
            <a:r>
              <a:rPr lang="en-US" sz="4400" b="1" dirty="0">
                <a:solidFill>
                  <a:srgbClr val="3F5378"/>
                </a:solidFill>
                <a:latin typeface="Roboto Condensed"/>
                <a:ea typeface="Roboto Condensed"/>
                <a:cs typeface="Roboto Condensed"/>
                <a:sym typeface="Roboto Condensed"/>
              </a:rPr>
              <a:t>RESULT</a:t>
            </a:r>
            <a:r>
              <a:rPr lang="id-ID" sz="4400" b="1" dirty="0">
                <a:solidFill>
                  <a:srgbClr val="3F5378"/>
                </a:solidFill>
                <a:latin typeface="Roboto Condensed"/>
                <a:ea typeface="Roboto Condensed"/>
                <a:cs typeface="Roboto Condensed"/>
                <a:sym typeface="Roboto Condensed"/>
              </a:rPr>
              <a:t> AND DISCUSSION</a:t>
            </a:r>
            <a:endParaRPr lang="en" sz="4400" b="1" dirty="0">
              <a:solidFill>
                <a:srgbClr val="3F5378"/>
              </a:solidFill>
              <a:latin typeface="Roboto Condensed"/>
              <a:ea typeface="Roboto Condensed"/>
              <a:cs typeface="Roboto Condensed"/>
              <a:sym typeface="Roboto Condensed"/>
            </a:endParaRPr>
          </a:p>
        </p:txBody>
      </p:sp>
      <p:sp>
        <p:nvSpPr>
          <p:cNvPr id="3" name="Title 2">
            <a:extLst>
              <a:ext uri="{FF2B5EF4-FFF2-40B4-BE49-F238E27FC236}">
                <a16:creationId xmlns:a16="http://schemas.microsoft.com/office/drawing/2014/main" id="{3A995E3D-CE54-45B3-93A3-BBCC89E20B82}"/>
              </a:ext>
            </a:extLst>
          </p:cNvPr>
          <p:cNvSpPr>
            <a:spLocks noGrp="1"/>
          </p:cNvSpPr>
          <p:nvPr>
            <p:ph type="ctrTitle"/>
          </p:nvPr>
        </p:nvSpPr>
        <p:spPr>
          <a:xfrm>
            <a:off x="477600" y="2889594"/>
            <a:ext cx="4094400" cy="1159800"/>
          </a:xfrm>
        </p:spPr>
        <p:txBody>
          <a:bodyPr/>
          <a:lstStyle/>
          <a:p>
            <a:endParaRPr lang="en-US" dirty="0"/>
          </a:p>
        </p:txBody>
      </p:sp>
      <p:pic>
        <p:nvPicPr>
          <p:cNvPr id="10" name="Picture 9" descr="lambang-its-color-std.png">
            <a:extLst>
              <a:ext uri="{FF2B5EF4-FFF2-40B4-BE49-F238E27FC236}">
                <a16:creationId xmlns:a16="http://schemas.microsoft.com/office/drawing/2014/main" id="{0098CB3F-7DD2-4C85-8A37-4C315CD32F9A}"/>
              </a:ext>
            </a:extLst>
          </p:cNvPr>
          <p:cNvPicPr>
            <a:picLocks noChangeAspect="1"/>
          </p:cNvPicPr>
          <p:nvPr/>
        </p:nvPicPr>
        <p:blipFill>
          <a:blip r:embed="rId3" cstate="print"/>
          <a:stretch>
            <a:fillRect/>
          </a:stretch>
        </p:blipFill>
        <p:spPr>
          <a:xfrm>
            <a:off x="142562" y="67461"/>
            <a:ext cx="713255" cy="646162"/>
          </a:xfrm>
          <a:prstGeom prst="rect">
            <a:avLst/>
          </a:prstGeom>
        </p:spPr>
      </p:pic>
      <p:pic>
        <p:nvPicPr>
          <p:cNvPr id="11" name="Picture 2" descr="C:\Users\User\Downloads\gambar ppt TA\131.jpg">
            <a:extLst>
              <a:ext uri="{FF2B5EF4-FFF2-40B4-BE49-F238E27FC236}">
                <a16:creationId xmlns:a16="http://schemas.microsoft.com/office/drawing/2014/main" id="{6CB04DD2-A734-45D1-A755-ABCCFC5E168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9661" y="50436"/>
            <a:ext cx="781778" cy="71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384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en-US" dirty="0"/>
              <a:t>TERASVIRTA LINEARITY TEST</a:t>
            </a:r>
            <a:endParaRPr lang="en"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13</a:t>
            </a:fld>
            <a:endParaRPr lang="en"/>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22" name="Picture 21" descr="lambang-its-color-std.png">
            <a:extLst>
              <a:ext uri="{FF2B5EF4-FFF2-40B4-BE49-F238E27FC236}">
                <a16:creationId xmlns:a16="http://schemas.microsoft.com/office/drawing/2014/main" id="{089D93F0-10C1-4F85-8C11-A0F97557C968}"/>
              </a:ext>
            </a:extLst>
          </p:cNvPr>
          <p:cNvPicPr>
            <a:picLocks noChangeAspect="1"/>
          </p:cNvPicPr>
          <p:nvPr/>
        </p:nvPicPr>
        <p:blipFill>
          <a:blip r:embed="rId3" cstate="print"/>
          <a:stretch>
            <a:fillRect/>
          </a:stretch>
        </p:blipFill>
        <p:spPr>
          <a:xfrm>
            <a:off x="7417795" y="105305"/>
            <a:ext cx="713255" cy="646162"/>
          </a:xfrm>
          <a:prstGeom prst="rect">
            <a:avLst/>
          </a:prstGeom>
        </p:spPr>
      </p:pic>
      <p:pic>
        <p:nvPicPr>
          <p:cNvPr id="23" name="Picture 2" descr="C:\Users\User\Downloads\gambar ppt TA\131.jpg">
            <a:extLst>
              <a:ext uri="{FF2B5EF4-FFF2-40B4-BE49-F238E27FC236}">
                <a16:creationId xmlns:a16="http://schemas.microsoft.com/office/drawing/2014/main" id="{0AD92949-2034-4DA8-A999-5F1C49FB54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9661" y="50436"/>
            <a:ext cx="781778" cy="71701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C074FB33-F0CB-4CE4-BD96-7ADC46E45AD0}"/>
              </a:ext>
            </a:extLst>
          </p:cNvPr>
          <p:cNvGraphicFramePr>
            <a:graphicFrameLocks noGrp="1"/>
          </p:cNvGraphicFramePr>
          <p:nvPr>
            <p:extLst>
              <p:ext uri="{D42A27DB-BD31-4B8C-83A1-F6EECF244321}">
                <p14:modId xmlns:p14="http://schemas.microsoft.com/office/powerpoint/2010/main" val="1695191457"/>
              </p:ext>
            </p:extLst>
          </p:nvPr>
        </p:nvGraphicFramePr>
        <p:xfrm>
          <a:off x="1360795" y="1590261"/>
          <a:ext cx="5258399" cy="1392225"/>
        </p:xfrm>
        <a:graphic>
          <a:graphicData uri="http://schemas.openxmlformats.org/drawingml/2006/table">
            <a:tbl>
              <a:tblPr firstRow="1" firstCol="1" bandRow="1">
                <a:tableStyleId>{4908A2C3-1BE5-47E2-8C2A-61F063DD072C}</a:tableStyleId>
              </a:tblPr>
              <a:tblGrid>
                <a:gridCol w="1168334">
                  <a:extLst>
                    <a:ext uri="{9D8B030D-6E8A-4147-A177-3AD203B41FA5}">
                      <a16:colId xmlns:a16="http://schemas.microsoft.com/office/drawing/2014/main" val="3335628140"/>
                    </a:ext>
                  </a:extLst>
                </a:gridCol>
                <a:gridCol w="1131554">
                  <a:extLst>
                    <a:ext uri="{9D8B030D-6E8A-4147-A177-3AD203B41FA5}">
                      <a16:colId xmlns:a16="http://schemas.microsoft.com/office/drawing/2014/main" val="1836487265"/>
                    </a:ext>
                  </a:extLst>
                </a:gridCol>
                <a:gridCol w="798744">
                  <a:extLst>
                    <a:ext uri="{9D8B030D-6E8A-4147-A177-3AD203B41FA5}">
                      <a16:colId xmlns:a16="http://schemas.microsoft.com/office/drawing/2014/main" val="1461847845"/>
                    </a:ext>
                  </a:extLst>
                </a:gridCol>
                <a:gridCol w="931867">
                  <a:extLst>
                    <a:ext uri="{9D8B030D-6E8A-4147-A177-3AD203B41FA5}">
                      <a16:colId xmlns:a16="http://schemas.microsoft.com/office/drawing/2014/main" val="670183376"/>
                    </a:ext>
                  </a:extLst>
                </a:gridCol>
                <a:gridCol w="1227900">
                  <a:extLst>
                    <a:ext uri="{9D8B030D-6E8A-4147-A177-3AD203B41FA5}">
                      <a16:colId xmlns:a16="http://schemas.microsoft.com/office/drawing/2014/main" val="3433202285"/>
                    </a:ext>
                  </a:extLst>
                </a:gridCol>
              </a:tblGrid>
              <a:tr h="281195">
                <a:tc>
                  <a:txBody>
                    <a:bodyPr/>
                    <a:lstStyle/>
                    <a:p>
                      <a:pPr marL="0" marR="0" algn="ctr">
                        <a:spcBef>
                          <a:spcPts val="0"/>
                        </a:spcBef>
                        <a:spcAft>
                          <a:spcPts val="0"/>
                        </a:spcAft>
                      </a:pPr>
                      <a:r>
                        <a:rPr lang="en-US" sz="1200">
                          <a:effectLst/>
                        </a:rPr>
                        <a:t>Company</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Chi-Square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df</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p­-value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Decision</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34550216"/>
                  </a:ext>
                </a:extLst>
              </a:tr>
              <a:tr h="281195">
                <a:tc>
                  <a:txBody>
                    <a:bodyPr/>
                    <a:lstStyle/>
                    <a:p>
                      <a:pPr marL="0" marR="0" algn="ctr">
                        <a:spcBef>
                          <a:spcPts val="0"/>
                        </a:spcBef>
                        <a:spcAft>
                          <a:spcPts val="0"/>
                        </a:spcAft>
                      </a:pPr>
                      <a:r>
                        <a:rPr lang="en-US" sz="1200">
                          <a:effectLst/>
                        </a:rPr>
                        <a:t>INDF.JK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spcBef>
                          <a:spcPts val="0"/>
                        </a:spcBef>
                        <a:spcAft>
                          <a:spcPts val="0"/>
                        </a:spcAft>
                      </a:pPr>
                      <a:r>
                        <a:rPr lang="en-US" sz="1200">
                          <a:effectLst/>
                        </a:rPr>
                        <a:t>13,648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spcBef>
                          <a:spcPts val="0"/>
                        </a:spcBef>
                        <a:spcAft>
                          <a:spcPts val="0"/>
                        </a:spcAft>
                      </a:pPr>
                      <a:r>
                        <a:rPr lang="en-US" sz="1200">
                          <a:effectLst/>
                        </a:rPr>
                        <a:t>0,001088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Reject H</a:t>
                      </a:r>
                      <a:r>
                        <a:rPr lang="en-US" sz="1200" baseline="-25000" dirty="0">
                          <a:effectLst/>
                        </a:rPr>
                        <a:t>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7530604"/>
                  </a:ext>
                </a:extLst>
              </a:tr>
              <a:tr h="281195">
                <a:tc>
                  <a:txBody>
                    <a:bodyPr/>
                    <a:lstStyle/>
                    <a:p>
                      <a:pPr marL="0" marR="0" algn="ctr">
                        <a:spcBef>
                          <a:spcPts val="0"/>
                        </a:spcBef>
                        <a:spcAft>
                          <a:spcPts val="0"/>
                        </a:spcAft>
                      </a:pPr>
                      <a:r>
                        <a:rPr lang="en-US" sz="1200">
                          <a:effectLst/>
                        </a:rPr>
                        <a:t>ICBP.JK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spcBef>
                          <a:spcPts val="0"/>
                        </a:spcBef>
                        <a:spcAft>
                          <a:spcPts val="0"/>
                        </a:spcAft>
                      </a:pPr>
                      <a:r>
                        <a:rPr lang="en-US" sz="1200">
                          <a:effectLst/>
                        </a:rPr>
                        <a:t>6,3668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spcBef>
                          <a:spcPts val="0"/>
                        </a:spcBef>
                        <a:spcAft>
                          <a:spcPts val="0"/>
                        </a:spcAft>
                      </a:pPr>
                      <a:r>
                        <a:rPr lang="en-US" sz="1200" dirty="0">
                          <a:effectLst/>
                        </a:rPr>
                        <a:t>0,04144</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Reject H</a:t>
                      </a:r>
                      <a:r>
                        <a:rPr lang="en-US" sz="1200" baseline="-25000" dirty="0">
                          <a:effectLst/>
                        </a:rPr>
                        <a:t>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16435255"/>
                  </a:ext>
                </a:extLst>
              </a:tr>
              <a:tr h="281195">
                <a:tc>
                  <a:txBody>
                    <a:bodyPr/>
                    <a:lstStyle/>
                    <a:p>
                      <a:pPr marL="0" marR="0" algn="ctr">
                        <a:spcBef>
                          <a:spcPts val="0"/>
                        </a:spcBef>
                        <a:spcAft>
                          <a:spcPts val="0"/>
                        </a:spcAft>
                      </a:pPr>
                      <a:r>
                        <a:rPr lang="en-US" sz="1200">
                          <a:effectLst/>
                        </a:rPr>
                        <a:t>MRAT.JK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spcBef>
                          <a:spcPts val="0"/>
                        </a:spcBef>
                        <a:spcAft>
                          <a:spcPts val="0"/>
                        </a:spcAft>
                      </a:pPr>
                      <a:r>
                        <a:rPr lang="en-US" sz="1200">
                          <a:effectLst/>
                        </a:rPr>
                        <a:t>35,731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rgbClr val="000000"/>
                          </a:solidFill>
                          <a:effectLst/>
                          <a:latin typeface="Arial"/>
                          <a:ea typeface="Arial"/>
                          <a:cs typeface="Arial"/>
                          <a:sym typeface="Arial"/>
                        </a:rPr>
                        <a:t>1.742 x 10</a:t>
                      </a:r>
                      <a:r>
                        <a:rPr lang="en-US" sz="1200" b="0" i="0" u="none" strike="noStrike" cap="none" baseline="30000" dirty="0">
                          <a:solidFill>
                            <a:srgbClr val="000000"/>
                          </a:solidFill>
                          <a:effectLst/>
                          <a:latin typeface="Arial"/>
                          <a:ea typeface="Arial"/>
                          <a:cs typeface="Arial"/>
                          <a:sym typeface="Arial"/>
                        </a:rPr>
                        <a:t>-8</a:t>
                      </a:r>
                      <a:endParaRPr lang="en-US" sz="1200" b="0" i="0" u="none" strike="noStrike" cap="none" dirty="0">
                        <a:solidFill>
                          <a:srgbClr val="000000"/>
                        </a:solidFill>
                        <a:effectLst/>
                        <a:latin typeface="Arial"/>
                        <a:ea typeface="Arial"/>
                        <a:cs typeface="Arial"/>
                        <a:sym typeface="Arial"/>
                      </a:endParaRPr>
                    </a:p>
                    <a:p>
                      <a:pPr marL="0" marR="0" algn="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Reject H</a:t>
                      </a:r>
                      <a:r>
                        <a:rPr lang="en-US" sz="1200" baseline="-25000" dirty="0">
                          <a:effectLst/>
                        </a:rPr>
                        <a:t>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02043513"/>
                  </a:ext>
                </a:extLst>
              </a:tr>
            </a:tbl>
          </a:graphicData>
        </a:graphic>
      </p:graphicFrame>
      <p:sp>
        <p:nvSpPr>
          <p:cNvPr id="8" name="Rectangle 7">
            <a:extLst>
              <a:ext uri="{FF2B5EF4-FFF2-40B4-BE49-F238E27FC236}">
                <a16:creationId xmlns:a16="http://schemas.microsoft.com/office/drawing/2014/main" id="{2B451BB0-115F-4003-B9A8-3A3AC1B079EF}"/>
              </a:ext>
            </a:extLst>
          </p:cNvPr>
          <p:cNvSpPr/>
          <p:nvPr/>
        </p:nvSpPr>
        <p:spPr>
          <a:xfrm>
            <a:off x="1875184" y="3152362"/>
            <a:ext cx="4572000" cy="523220"/>
          </a:xfrm>
          <a:prstGeom prst="rect">
            <a:avLst/>
          </a:prstGeom>
        </p:spPr>
        <p:txBody>
          <a:bodyPr>
            <a:spAutoFit/>
          </a:bodyPr>
          <a:lstStyle/>
          <a:p>
            <a:r>
              <a:rPr lang="en-US" dirty="0">
                <a:latin typeface="Times New Roman" panose="02020603050405020304" pitchFamily="18" charset="0"/>
                <a:ea typeface="Times New Roman" panose="02020603050405020304" pitchFamily="18" charset="0"/>
              </a:rPr>
              <a:t>The results of the </a:t>
            </a:r>
            <a:r>
              <a:rPr lang="en-US" dirty="0" err="1">
                <a:latin typeface="Times New Roman" panose="02020603050405020304" pitchFamily="18" charset="0"/>
                <a:ea typeface="Times New Roman" panose="02020603050405020304" pitchFamily="18" charset="0"/>
              </a:rPr>
              <a:t>Terasvirta</a:t>
            </a:r>
            <a:r>
              <a:rPr lang="en-US" dirty="0">
                <a:latin typeface="Times New Roman" panose="02020603050405020304" pitchFamily="18" charset="0"/>
                <a:ea typeface="Times New Roman" panose="02020603050405020304" pitchFamily="18" charset="0"/>
              </a:rPr>
              <a:t> linearity test indicate that the closing data of three company is. not linear</a:t>
            </a:r>
            <a:endParaRPr lang="en-US" dirty="0"/>
          </a:p>
        </p:txBody>
      </p:sp>
    </p:spTree>
    <p:extLst>
      <p:ext uri="{BB962C8B-B14F-4D97-AF65-F5344CB8AC3E}">
        <p14:creationId xmlns:p14="http://schemas.microsoft.com/office/powerpoint/2010/main" val="2264027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795614" y="392575"/>
            <a:ext cx="5258400" cy="766200"/>
          </a:xfrm>
          <a:prstGeom prst="rect">
            <a:avLst/>
          </a:prstGeom>
        </p:spPr>
        <p:txBody>
          <a:bodyPr wrap="square" lIns="91425" tIns="91425" rIns="91425" bIns="91425" anchor="ctr" anchorCtr="0">
            <a:noAutofit/>
          </a:bodyPr>
          <a:lstStyle/>
          <a:p>
            <a:pPr lvl="0"/>
            <a:r>
              <a:rPr lang="en-US" dirty="0"/>
              <a:t>ARL for INDFI.JK</a:t>
            </a:r>
            <a:endParaRPr lang="en"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14</a:t>
            </a:fld>
            <a:endParaRPr lang="en"/>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22" name="Picture 21" descr="lambang-its-color-std.png">
            <a:extLst>
              <a:ext uri="{FF2B5EF4-FFF2-40B4-BE49-F238E27FC236}">
                <a16:creationId xmlns:a16="http://schemas.microsoft.com/office/drawing/2014/main" id="{089D93F0-10C1-4F85-8C11-A0F97557C968}"/>
              </a:ext>
            </a:extLst>
          </p:cNvPr>
          <p:cNvPicPr>
            <a:picLocks noChangeAspect="1"/>
          </p:cNvPicPr>
          <p:nvPr/>
        </p:nvPicPr>
        <p:blipFill>
          <a:blip r:embed="rId3" cstate="print"/>
          <a:stretch>
            <a:fillRect/>
          </a:stretch>
        </p:blipFill>
        <p:spPr>
          <a:xfrm>
            <a:off x="7417795" y="105305"/>
            <a:ext cx="713255" cy="646162"/>
          </a:xfrm>
          <a:prstGeom prst="rect">
            <a:avLst/>
          </a:prstGeom>
        </p:spPr>
      </p:pic>
      <p:pic>
        <p:nvPicPr>
          <p:cNvPr id="23" name="Picture 2" descr="C:\Users\User\Downloads\gambar ppt TA\131.jpg">
            <a:extLst>
              <a:ext uri="{FF2B5EF4-FFF2-40B4-BE49-F238E27FC236}">
                <a16:creationId xmlns:a16="http://schemas.microsoft.com/office/drawing/2014/main" id="{0AD92949-2034-4DA8-A999-5F1C49FB54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9661" y="50436"/>
            <a:ext cx="781778" cy="7170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B5240D-1648-44F9-A781-81943FA2E051}"/>
              </a:ext>
            </a:extLst>
          </p:cNvPr>
          <p:cNvSpPr txBox="1"/>
          <p:nvPr/>
        </p:nvSpPr>
        <p:spPr>
          <a:xfrm>
            <a:off x="178730" y="2644508"/>
            <a:ext cx="2029938" cy="307777"/>
          </a:xfrm>
          <a:prstGeom prst="rect">
            <a:avLst/>
          </a:prstGeom>
          <a:noFill/>
        </p:spPr>
        <p:txBody>
          <a:bodyPr wrap="square" rtlCol="0">
            <a:spAutoFit/>
          </a:bodyPr>
          <a:lstStyle/>
          <a:p>
            <a:r>
              <a:rPr lang="en-US" dirty="0"/>
              <a:t>Run Length Histogram</a:t>
            </a:r>
            <a:endParaRPr lang="id-ID" dirty="0"/>
          </a:p>
        </p:txBody>
      </p:sp>
      <p:graphicFrame>
        <p:nvGraphicFramePr>
          <p:cNvPr id="2" name="Table 1">
            <a:extLst>
              <a:ext uri="{FF2B5EF4-FFF2-40B4-BE49-F238E27FC236}">
                <a16:creationId xmlns:a16="http://schemas.microsoft.com/office/drawing/2014/main" id="{83F40A4C-2D6D-4360-868B-A5CE69A4C2BE}"/>
              </a:ext>
            </a:extLst>
          </p:cNvPr>
          <p:cNvGraphicFramePr>
            <a:graphicFrameLocks noGrp="1"/>
          </p:cNvGraphicFramePr>
          <p:nvPr>
            <p:extLst>
              <p:ext uri="{D42A27DB-BD31-4B8C-83A1-F6EECF244321}">
                <p14:modId xmlns:p14="http://schemas.microsoft.com/office/powerpoint/2010/main" val="3626533032"/>
              </p:ext>
            </p:extLst>
          </p:nvPr>
        </p:nvGraphicFramePr>
        <p:xfrm>
          <a:off x="178730" y="1490963"/>
          <a:ext cx="5572713" cy="914400"/>
        </p:xfrm>
        <a:graphic>
          <a:graphicData uri="http://schemas.openxmlformats.org/drawingml/2006/table">
            <a:tbl>
              <a:tblPr firstRow="1" firstCol="1" bandRow="1">
                <a:tableStyleId>{4908A2C3-1BE5-47E2-8C2A-61F063DD072C}</a:tableStyleId>
              </a:tblPr>
              <a:tblGrid>
                <a:gridCol w="1249399">
                  <a:extLst>
                    <a:ext uri="{9D8B030D-6E8A-4147-A177-3AD203B41FA5}">
                      <a16:colId xmlns:a16="http://schemas.microsoft.com/office/drawing/2014/main" val="1481603532"/>
                    </a:ext>
                  </a:extLst>
                </a:gridCol>
                <a:gridCol w="1911376">
                  <a:extLst>
                    <a:ext uri="{9D8B030D-6E8A-4147-A177-3AD203B41FA5}">
                      <a16:colId xmlns:a16="http://schemas.microsoft.com/office/drawing/2014/main" val="2047443879"/>
                    </a:ext>
                  </a:extLst>
                </a:gridCol>
                <a:gridCol w="955687">
                  <a:extLst>
                    <a:ext uri="{9D8B030D-6E8A-4147-A177-3AD203B41FA5}">
                      <a16:colId xmlns:a16="http://schemas.microsoft.com/office/drawing/2014/main" val="1126196271"/>
                    </a:ext>
                  </a:extLst>
                </a:gridCol>
                <a:gridCol w="1456251">
                  <a:extLst>
                    <a:ext uri="{9D8B030D-6E8A-4147-A177-3AD203B41FA5}">
                      <a16:colId xmlns:a16="http://schemas.microsoft.com/office/drawing/2014/main" val="3398600858"/>
                    </a:ext>
                  </a:extLst>
                </a:gridCol>
              </a:tblGrid>
              <a:tr h="182590">
                <a:tc>
                  <a:txBody>
                    <a:bodyPr/>
                    <a:lstStyle/>
                    <a:p>
                      <a:pPr marL="0" marR="0" algn="ctr">
                        <a:spcBef>
                          <a:spcPts val="0"/>
                        </a:spcBef>
                        <a:spcAft>
                          <a:spcPts val="0"/>
                        </a:spcAft>
                      </a:pPr>
                      <a:r>
                        <a:rPr lang="en-US" sz="1200">
                          <a:effectLst/>
                        </a:rPr>
                        <a:t>Company</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82166" marR="82166" marT="0" marB="0"/>
                </a:tc>
                <a:tc>
                  <a:txBody>
                    <a:bodyPr/>
                    <a:lstStyle/>
                    <a:p>
                      <a:pPr marL="0" marR="0" algn="ctr">
                        <a:spcBef>
                          <a:spcPts val="0"/>
                        </a:spcBef>
                        <a:spcAft>
                          <a:spcPts val="0"/>
                        </a:spcAft>
                      </a:pPr>
                      <a:r>
                        <a:rPr lang="en-US" sz="1200">
                          <a:effectLst/>
                        </a:rPr>
                        <a:t>Statictics</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82166" marR="82166" marT="0" marB="0"/>
                </a:tc>
                <a:tc>
                  <a:txBody>
                    <a:bodyPr/>
                    <a:lstStyle/>
                    <a:p>
                      <a:pPr marL="0" marR="0" algn="ctr">
                        <a:spcBef>
                          <a:spcPts val="0"/>
                        </a:spcBef>
                        <a:spcAft>
                          <a:spcPts val="0"/>
                        </a:spcAft>
                      </a:pPr>
                      <a:r>
                        <a:rPr lang="en-US" sz="1200">
                          <a:effectLst/>
                        </a:rPr>
                        <a:t>Regime 1</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82166" marR="82166" marT="0" marB="0"/>
                </a:tc>
                <a:tc>
                  <a:txBody>
                    <a:bodyPr/>
                    <a:lstStyle/>
                    <a:p>
                      <a:pPr marL="0" marR="0" algn="ctr">
                        <a:spcBef>
                          <a:spcPts val="0"/>
                        </a:spcBef>
                        <a:spcAft>
                          <a:spcPts val="0"/>
                        </a:spcAft>
                      </a:pPr>
                      <a:r>
                        <a:rPr lang="en-US" sz="1200">
                          <a:effectLst/>
                        </a:rPr>
                        <a:t>Regime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82166" marR="82166" marT="0" marB="0"/>
                </a:tc>
                <a:extLst>
                  <a:ext uri="{0D108BD9-81ED-4DB2-BD59-A6C34878D82A}">
                    <a16:rowId xmlns:a16="http://schemas.microsoft.com/office/drawing/2014/main" val="74741277"/>
                  </a:ext>
                </a:extLst>
              </a:tr>
              <a:tr h="182590">
                <a:tc rowSpan="4">
                  <a:txBody>
                    <a:bodyPr/>
                    <a:lstStyle/>
                    <a:p>
                      <a:pPr marL="0" marR="0" algn="ctr">
                        <a:spcBef>
                          <a:spcPts val="0"/>
                        </a:spcBef>
                        <a:spcAft>
                          <a:spcPts val="0"/>
                        </a:spcAft>
                      </a:pPr>
                      <a:r>
                        <a:rPr lang="en-US" sz="1200" dirty="0">
                          <a:effectLst/>
                        </a:rPr>
                        <a:t>INDF.JK</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554" marR="109554" marT="54777" marB="54777" anchor="ctr"/>
                </a:tc>
                <a:tc>
                  <a:txBody>
                    <a:bodyPr/>
                    <a:lstStyle/>
                    <a:p>
                      <a:pPr marL="0" marR="0">
                        <a:spcBef>
                          <a:spcPts val="0"/>
                        </a:spcBef>
                        <a:spcAft>
                          <a:spcPts val="0"/>
                        </a:spcAft>
                      </a:pPr>
                      <a:r>
                        <a:rPr lang="en-US" sz="1200" dirty="0">
                          <a:effectLst/>
                        </a:rPr>
                        <a:t>Maximum of Run Length</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82166" marR="82166" marT="0" marB="0"/>
                </a:tc>
                <a:tc>
                  <a:txBody>
                    <a:bodyPr/>
                    <a:lstStyle/>
                    <a:p>
                      <a:pPr marL="0" marR="0" algn="r">
                        <a:spcBef>
                          <a:spcPts val="0"/>
                        </a:spcBef>
                        <a:spcAft>
                          <a:spcPts val="0"/>
                        </a:spcAft>
                      </a:pPr>
                      <a:r>
                        <a:rPr lang="en-US" sz="1200">
                          <a:effectLst/>
                        </a:rPr>
                        <a:t>215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82166" marR="82166" marT="0" marB="0"/>
                </a:tc>
                <a:tc>
                  <a:txBody>
                    <a:bodyPr/>
                    <a:lstStyle/>
                    <a:p>
                      <a:pPr marL="0" marR="0" algn="r">
                        <a:spcBef>
                          <a:spcPts val="0"/>
                        </a:spcBef>
                        <a:spcAft>
                          <a:spcPts val="0"/>
                        </a:spcAft>
                      </a:pPr>
                      <a:r>
                        <a:rPr lang="en-US" sz="1200">
                          <a:effectLst/>
                        </a:rPr>
                        <a:t>465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82166" marR="82166" marT="0" marB="0"/>
                </a:tc>
                <a:extLst>
                  <a:ext uri="{0D108BD9-81ED-4DB2-BD59-A6C34878D82A}">
                    <a16:rowId xmlns:a16="http://schemas.microsoft.com/office/drawing/2014/main" val="653283928"/>
                  </a:ext>
                </a:extLst>
              </a:tr>
              <a:tr h="182590">
                <a:tc vMerge="1">
                  <a:txBody>
                    <a:bodyPr/>
                    <a:lstStyle/>
                    <a:p>
                      <a:endParaRPr lang="en-US"/>
                    </a:p>
                  </a:txBody>
                  <a:tcPr/>
                </a:tc>
                <a:tc>
                  <a:txBody>
                    <a:bodyPr/>
                    <a:lstStyle/>
                    <a:p>
                      <a:pPr marL="0" marR="0">
                        <a:spcBef>
                          <a:spcPts val="0"/>
                        </a:spcBef>
                        <a:spcAft>
                          <a:spcPts val="0"/>
                        </a:spcAft>
                      </a:pPr>
                      <a:r>
                        <a:rPr lang="en-US" sz="1200">
                          <a:effectLst/>
                        </a:rPr>
                        <a:t>Minimum of Run Length</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82166" marR="82166" marT="0" marB="0"/>
                </a:tc>
                <a:tc>
                  <a:txBody>
                    <a:bodyPr/>
                    <a:lstStyle/>
                    <a:p>
                      <a:pPr marL="0" marR="0" algn="r">
                        <a:spcBef>
                          <a:spcPts val="0"/>
                        </a:spcBef>
                        <a:spcAft>
                          <a:spcPts val="0"/>
                        </a:spcAft>
                      </a:pPr>
                      <a:r>
                        <a:rPr lang="en-US" sz="1200">
                          <a:effectLst/>
                        </a:rPr>
                        <a:t>1</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82166" marR="82166" marT="0" marB="0"/>
                </a:tc>
                <a:tc>
                  <a:txBody>
                    <a:bodyPr/>
                    <a:lstStyle/>
                    <a:p>
                      <a:pPr marL="0" marR="0" algn="r">
                        <a:spcBef>
                          <a:spcPts val="0"/>
                        </a:spcBef>
                        <a:spcAft>
                          <a:spcPts val="0"/>
                        </a:spcAft>
                      </a:pPr>
                      <a:r>
                        <a:rPr lang="en-US" sz="1200" dirty="0">
                          <a:effectLst/>
                        </a:rPr>
                        <a:t>1</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82166" marR="82166" marT="0" marB="0"/>
                </a:tc>
                <a:extLst>
                  <a:ext uri="{0D108BD9-81ED-4DB2-BD59-A6C34878D82A}">
                    <a16:rowId xmlns:a16="http://schemas.microsoft.com/office/drawing/2014/main" val="3725227164"/>
                  </a:ext>
                </a:extLst>
              </a:tr>
              <a:tr h="182590">
                <a:tc vMerge="1">
                  <a:txBody>
                    <a:bodyPr/>
                    <a:lstStyle/>
                    <a:p>
                      <a:endParaRPr lang="en-US"/>
                    </a:p>
                  </a:txBody>
                  <a:tcPr/>
                </a:tc>
                <a:tc>
                  <a:txBody>
                    <a:bodyPr/>
                    <a:lstStyle/>
                    <a:p>
                      <a:pPr marL="0" marR="0">
                        <a:spcBef>
                          <a:spcPts val="0"/>
                        </a:spcBef>
                        <a:spcAft>
                          <a:spcPts val="0"/>
                        </a:spcAft>
                      </a:pPr>
                      <a:r>
                        <a:rPr lang="en-US" sz="1200">
                          <a:effectLst/>
                        </a:rPr>
                        <a:t>Sum of Run Length</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82166" marR="82166" marT="0" marB="0"/>
                </a:tc>
                <a:tc>
                  <a:txBody>
                    <a:bodyPr/>
                    <a:lstStyle/>
                    <a:p>
                      <a:pPr marL="0" marR="0" algn="r">
                        <a:spcBef>
                          <a:spcPts val="0"/>
                        </a:spcBef>
                        <a:spcAft>
                          <a:spcPts val="0"/>
                        </a:spcAft>
                      </a:pPr>
                      <a:r>
                        <a:rPr lang="en-US" sz="1200">
                          <a:effectLst/>
                        </a:rPr>
                        <a:t>151</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82166" marR="82166" marT="0" marB="0"/>
                </a:tc>
                <a:tc>
                  <a:txBody>
                    <a:bodyPr/>
                    <a:lstStyle/>
                    <a:p>
                      <a:pPr marL="0" marR="0" algn="r">
                        <a:spcBef>
                          <a:spcPts val="0"/>
                        </a:spcBef>
                        <a:spcAft>
                          <a:spcPts val="0"/>
                        </a:spcAft>
                      </a:pPr>
                      <a:r>
                        <a:rPr lang="en-US" sz="1200">
                          <a:effectLst/>
                        </a:rPr>
                        <a:t>151</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82166" marR="82166" marT="0" marB="0"/>
                </a:tc>
                <a:extLst>
                  <a:ext uri="{0D108BD9-81ED-4DB2-BD59-A6C34878D82A}">
                    <a16:rowId xmlns:a16="http://schemas.microsoft.com/office/drawing/2014/main" val="1807285574"/>
                  </a:ext>
                </a:extLst>
              </a:tr>
              <a:tr h="182590">
                <a:tc vMerge="1">
                  <a:txBody>
                    <a:bodyPr/>
                    <a:lstStyle/>
                    <a:p>
                      <a:endParaRPr lang="en-US"/>
                    </a:p>
                  </a:txBody>
                  <a:tcPr/>
                </a:tc>
                <a:tc>
                  <a:txBody>
                    <a:bodyPr/>
                    <a:lstStyle/>
                    <a:p>
                      <a:pPr marL="0" marR="0">
                        <a:spcBef>
                          <a:spcPts val="0"/>
                        </a:spcBef>
                        <a:spcAft>
                          <a:spcPts val="0"/>
                        </a:spcAft>
                      </a:pPr>
                      <a:r>
                        <a:rPr lang="en-US" sz="1200">
                          <a:effectLst/>
                        </a:rPr>
                        <a:t>Average of Run Length</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82166" marR="82166" marT="0" marB="0"/>
                </a:tc>
                <a:tc>
                  <a:txBody>
                    <a:bodyPr/>
                    <a:lstStyle/>
                    <a:p>
                      <a:pPr marL="0" marR="0" algn="r">
                        <a:spcBef>
                          <a:spcPts val="0"/>
                        </a:spcBef>
                        <a:spcAft>
                          <a:spcPts val="0"/>
                        </a:spcAft>
                      </a:pPr>
                      <a:r>
                        <a:rPr lang="en-US" sz="1200">
                          <a:effectLst/>
                        </a:rPr>
                        <a:t>17,1391</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82166" marR="82166" marT="0" marB="0"/>
                </a:tc>
                <a:tc>
                  <a:txBody>
                    <a:bodyPr/>
                    <a:lstStyle/>
                    <a:p>
                      <a:pPr marL="0" marR="0" algn="r">
                        <a:spcBef>
                          <a:spcPts val="0"/>
                        </a:spcBef>
                        <a:spcAft>
                          <a:spcPts val="0"/>
                        </a:spcAft>
                      </a:pPr>
                      <a:r>
                        <a:rPr lang="en-US" sz="1200" dirty="0">
                          <a:effectLst/>
                        </a:rPr>
                        <a:t>13,7815</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82166" marR="82166" marT="0" marB="0"/>
                </a:tc>
                <a:extLst>
                  <a:ext uri="{0D108BD9-81ED-4DB2-BD59-A6C34878D82A}">
                    <a16:rowId xmlns:a16="http://schemas.microsoft.com/office/drawing/2014/main" val="3836419071"/>
                  </a:ext>
                </a:extLst>
              </a:tr>
            </a:tbl>
          </a:graphicData>
        </a:graphic>
      </p:graphicFrame>
      <p:pic>
        <p:nvPicPr>
          <p:cNvPr id="40962" name="Picture 2">
            <a:extLst>
              <a:ext uri="{FF2B5EF4-FFF2-40B4-BE49-F238E27FC236}">
                <a16:creationId xmlns:a16="http://schemas.microsoft.com/office/drawing/2014/main" id="{563114BB-254D-4BD8-8CE9-CECEB5A14F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910" t="8072" r="22049" b="21875"/>
          <a:stretch>
            <a:fillRect/>
          </a:stretch>
        </p:blipFill>
        <p:spPr bwMode="auto">
          <a:xfrm>
            <a:off x="178731" y="2919087"/>
            <a:ext cx="3236632" cy="1990786"/>
          </a:xfrm>
          <a:prstGeom prst="rect">
            <a:avLst/>
          </a:prstGeom>
          <a:noFill/>
          <a:extLst>
            <a:ext uri="{909E8E84-426E-40DD-AFC4-6F175D3DCCD1}">
              <a14:hiddenFill xmlns:a14="http://schemas.microsoft.com/office/drawing/2010/main">
                <a:solidFill>
                  <a:srgbClr val="FFFFFF"/>
                </a:solidFill>
              </a14:hiddenFill>
            </a:ext>
          </a:extLst>
        </p:spPr>
      </p:pic>
      <p:pic>
        <p:nvPicPr>
          <p:cNvPr id="40961" name="Picture 3">
            <a:extLst>
              <a:ext uri="{FF2B5EF4-FFF2-40B4-BE49-F238E27FC236}">
                <a16:creationId xmlns:a16="http://schemas.microsoft.com/office/drawing/2014/main" id="{AF2BA600-BC78-4537-82B2-338B110EE2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1563" t="8594" r="23090" b="20834"/>
          <a:stretch>
            <a:fillRect/>
          </a:stretch>
        </p:blipFill>
        <p:spPr bwMode="auto">
          <a:xfrm>
            <a:off x="3424815" y="2931931"/>
            <a:ext cx="3172413" cy="1977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834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795614" y="392575"/>
            <a:ext cx="5258400" cy="766200"/>
          </a:xfrm>
          <a:prstGeom prst="rect">
            <a:avLst/>
          </a:prstGeom>
        </p:spPr>
        <p:txBody>
          <a:bodyPr wrap="square" lIns="91425" tIns="91425" rIns="91425" bIns="91425" anchor="ctr" anchorCtr="0">
            <a:noAutofit/>
          </a:bodyPr>
          <a:lstStyle/>
          <a:p>
            <a:pPr lvl="0"/>
            <a:r>
              <a:rPr lang="en-US" dirty="0" err="1"/>
              <a:t>MSwM</a:t>
            </a:r>
            <a:r>
              <a:rPr lang="en-US" dirty="0"/>
              <a:t>-AR for INDFI.JK</a:t>
            </a:r>
            <a:endParaRPr lang="en"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15</a:t>
            </a:fld>
            <a:endParaRPr lang="en"/>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22" name="Picture 21" descr="lambang-its-color-std.png">
            <a:extLst>
              <a:ext uri="{FF2B5EF4-FFF2-40B4-BE49-F238E27FC236}">
                <a16:creationId xmlns:a16="http://schemas.microsoft.com/office/drawing/2014/main" id="{089D93F0-10C1-4F85-8C11-A0F97557C968}"/>
              </a:ext>
            </a:extLst>
          </p:cNvPr>
          <p:cNvPicPr>
            <a:picLocks noChangeAspect="1"/>
          </p:cNvPicPr>
          <p:nvPr/>
        </p:nvPicPr>
        <p:blipFill>
          <a:blip r:embed="rId3" cstate="print"/>
          <a:stretch>
            <a:fillRect/>
          </a:stretch>
        </p:blipFill>
        <p:spPr>
          <a:xfrm>
            <a:off x="7417795" y="105305"/>
            <a:ext cx="713255" cy="646162"/>
          </a:xfrm>
          <a:prstGeom prst="rect">
            <a:avLst/>
          </a:prstGeom>
        </p:spPr>
      </p:pic>
      <p:pic>
        <p:nvPicPr>
          <p:cNvPr id="23" name="Picture 2" descr="C:\Users\User\Downloads\gambar ppt TA\131.jpg">
            <a:extLst>
              <a:ext uri="{FF2B5EF4-FFF2-40B4-BE49-F238E27FC236}">
                <a16:creationId xmlns:a16="http://schemas.microsoft.com/office/drawing/2014/main" id="{0AD92949-2034-4DA8-A999-5F1C49FB54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9661" y="50436"/>
            <a:ext cx="781778" cy="71701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AB6D1AE-B1BD-4691-9DA1-AFA3E049D448}"/>
              </a:ext>
            </a:extLst>
          </p:cNvPr>
          <p:cNvPicPr>
            <a:picLocks noChangeAspect="1"/>
          </p:cNvPicPr>
          <p:nvPr/>
        </p:nvPicPr>
        <p:blipFill>
          <a:blip r:embed="rId5"/>
          <a:stretch>
            <a:fillRect/>
          </a:stretch>
        </p:blipFill>
        <p:spPr>
          <a:xfrm>
            <a:off x="404382" y="1355448"/>
            <a:ext cx="4772025" cy="1504950"/>
          </a:xfrm>
          <a:prstGeom prst="rect">
            <a:avLst/>
          </a:prstGeom>
        </p:spPr>
      </p:pic>
      <p:pic>
        <p:nvPicPr>
          <p:cNvPr id="15" name="Picture 14">
            <a:extLst>
              <a:ext uri="{FF2B5EF4-FFF2-40B4-BE49-F238E27FC236}">
                <a16:creationId xmlns:a16="http://schemas.microsoft.com/office/drawing/2014/main" id="{F34B82E9-D5BB-4EA7-B9E2-5A4227EA56B4}"/>
              </a:ext>
            </a:extLst>
          </p:cNvPr>
          <p:cNvPicPr>
            <a:picLocks noChangeAspect="1"/>
          </p:cNvPicPr>
          <p:nvPr/>
        </p:nvPicPr>
        <p:blipFill>
          <a:blip r:embed="rId6"/>
          <a:stretch>
            <a:fillRect/>
          </a:stretch>
        </p:blipFill>
        <p:spPr>
          <a:xfrm>
            <a:off x="529843" y="3057071"/>
            <a:ext cx="5353050" cy="1609725"/>
          </a:xfrm>
          <a:prstGeom prst="rect">
            <a:avLst/>
          </a:prstGeom>
        </p:spPr>
      </p:pic>
      <p:pic>
        <p:nvPicPr>
          <p:cNvPr id="16" name="Picture 15">
            <a:extLst>
              <a:ext uri="{FF2B5EF4-FFF2-40B4-BE49-F238E27FC236}">
                <a16:creationId xmlns:a16="http://schemas.microsoft.com/office/drawing/2014/main" id="{3F267732-1837-4659-897A-74242D9FFEE8}"/>
              </a:ext>
            </a:extLst>
          </p:cNvPr>
          <p:cNvPicPr>
            <a:picLocks noChangeAspect="1"/>
          </p:cNvPicPr>
          <p:nvPr/>
        </p:nvPicPr>
        <p:blipFill>
          <a:blip r:embed="rId7"/>
          <a:stretch>
            <a:fillRect/>
          </a:stretch>
        </p:blipFill>
        <p:spPr>
          <a:xfrm>
            <a:off x="6308924" y="3415578"/>
            <a:ext cx="2217741" cy="717014"/>
          </a:xfrm>
          <a:prstGeom prst="rect">
            <a:avLst/>
          </a:prstGeom>
        </p:spPr>
      </p:pic>
    </p:spTree>
    <p:extLst>
      <p:ext uri="{BB962C8B-B14F-4D97-AF65-F5344CB8AC3E}">
        <p14:creationId xmlns:p14="http://schemas.microsoft.com/office/powerpoint/2010/main" val="2330793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795614" y="392575"/>
            <a:ext cx="5258400" cy="766200"/>
          </a:xfrm>
          <a:prstGeom prst="rect">
            <a:avLst/>
          </a:prstGeom>
        </p:spPr>
        <p:txBody>
          <a:bodyPr wrap="square" lIns="91425" tIns="91425" rIns="91425" bIns="91425" anchor="ctr" anchorCtr="0">
            <a:noAutofit/>
          </a:bodyPr>
          <a:lstStyle/>
          <a:p>
            <a:pPr lvl="0"/>
            <a:r>
              <a:rPr lang="en-US" dirty="0"/>
              <a:t>ARL for ICBP.JK</a:t>
            </a:r>
            <a:endParaRPr lang="en"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16</a:t>
            </a:fld>
            <a:endParaRPr lang="en"/>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22" name="Picture 21" descr="lambang-its-color-std.png">
            <a:extLst>
              <a:ext uri="{FF2B5EF4-FFF2-40B4-BE49-F238E27FC236}">
                <a16:creationId xmlns:a16="http://schemas.microsoft.com/office/drawing/2014/main" id="{089D93F0-10C1-4F85-8C11-A0F97557C968}"/>
              </a:ext>
            </a:extLst>
          </p:cNvPr>
          <p:cNvPicPr>
            <a:picLocks noChangeAspect="1"/>
          </p:cNvPicPr>
          <p:nvPr/>
        </p:nvPicPr>
        <p:blipFill>
          <a:blip r:embed="rId3" cstate="print"/>
          <a:stretch>
            <a:fillRect/>
          </a:stretch>
        </p:blipFill>
        <p:spPr>
          <a:xfrm>
            <a:off x="7417795" y="105305"/>
            <a:ext cx="713255" cy="646162"/>
          </a:xfrm>
          <a:prstGeom prst="rect">
            <a:avLst/>
          </a:prstGeom>
        </p:spPr>
      </p:pic>
      <p:pic>
        <p:nvPicPr>
          <p:cNvPr id="23" name="Picture 2" descr="C:\Users\User\Downloads\gambar ppt TA\131.jpg">
            <a:extLst>
              <a:ext uri="{FF2B5EF4-FFF2-40B4-BE49-F238E27FC236}">
                <a16:creationId xmlns:a16="http://schemas.microsoft.com/office/drawing/2014/main" id="{0AD92949-2034-4DA8-A999-5F1C49FB54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9661" y="50436"/>
            <a:ext cx="781778" cy="71701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9208259-664A-4A9E-A556-FA4F0AA4D8B3}"/>
              </a:ext>
            </a:extLst>
          </p:cNvPr>
          <p:cNvPicPr>
            <a:picLocks noChangeAspect="1"/>
          </p:cNvPicPr>
          <p:nvPr/>
        </p:nvPicPr>
        <p:blipFill>
          <a:blip r:embed="rId5"/>
          <a:stretch>
            <a:fillRect/>
          </a:stretch>
        </p:blipFill>
        <p:spPr>
          <a:xfrm>
            <a:off x="189050" y="1424815"/>
            <a:ext cx="5267325" cy="809625"/>
          </a:xfrm>
          <a:prstGeom prst="rect">
            <a:avLst/>
          </a:prstGeom>
        </p:spPr>
      </p:pic>
      <p:pic>
        <p:nvPicPr>
          <p:cNvPr id="3" name="Picture 2">
            <a:extLst>
              <a:ext uri="{FF2B5EF4-FFF2-40B4-BE49-F238E27FC236}">
                <a16:creationId xmlns:a16="http://schemas.microsoft.com/office/drawing/2014/main" id="{0A5C6078-30D3-46F0-AFC8-437ECACDC272}"/>
              </a:ext>
            </a:extLst>
          </p:cNvPr>
          <p:cNvPicPr>
            <a:picLocks noChangeAspect="1"/>
          </p:cNvPicPr>
          <p:nvPr/>
        </p:nvPicPr>
        <p:blipFill>
          <a:blip r:embed="rId6"/>
          <a:stretch>
            <a:fillRect/>
          </a:stretch>
        </p:blipFill>
        <p:spPr>
          <a:xfrm>
            <a:off x="13251" y="2651688"/>
            <a:ext cx="5029200" cy="1781175"/>
          </a:xfrm>
          <a:prstGeom prst="rect">
            <a:avLst/>
          </a:prstGeom>
        </p:spPr>
      </p:pic>
      <p:pic>
        <p:nvPicPr>
          <p:cNvPr id="4" name="Picture 3">
            <a:extLst>
              <a:ext uri="{FF2B5EF4-FFF2-40B4-BE49-F238E27FC236}">
                <a16:creationId xmlns:a16="http://schemas.microsoft.com/office/drawing/2014/main" id="{04E1A374-6C7D-47A8-9AFA-276992C60C50}"/>
              </a:ext>
            </a:extLst>
          </p:cNvPr>
          <p:cNvPicPr>
            <a:picLocks noChangeAspect="1"/>
          </p:cNvPicPr>
          <p:nvPr/>
        </p:nvPicPr>
        <p:blipFill>
          <a:blip r:embed="rId7"/>
          <a:stretch>
            <a:fillRect/>
          </a:stretch>
        </p:blipFill>
        <p:spPr>
          <a:xfrm>
            <a:off x="5002695" y="2650206"/>
            <a:ext cx="2676525" cy="1752600"/>
          </a:xfrm>
          <a:prstGeom prst="rect">
            <a:avLst/>
          </a:prstGeom>
        </p:spPr>
      </p:pic>
      <p:sp>
        <p:nvSpPr>
          <p:cNvPr id="27" name="TextBox 26">
            <a:extLst>
              <a:ext uri="{FF2B5EF4-FFF2-40B4-BE49-F238E27FC236}">
                <a16:creationId xmlns:a16="http://schemas.microsoft.com/office/drawing/2014/main" id="{5CB8AFCA-93A8-4EBA-93AC-03E3C097A256}"/>
              </a:ext>
            </a:extLst>
          </p:cNvPr>
          <p:cNvSpPr txBox="1"/>
          <p:nvPr/>
        </p:nvSpPr>
        <p:spPr>
          <a:xfrm>
            <a:off x="189050" y="2374239"/>
            <a:ext cx="2029938" cy="307777"/>
          </a:xfrm>
          <a:prstGeom prst="rect">
            <a:avLst/>
          </a:prstGeom>
          <a:noFill/>
        </p:spPr>
        <p:txBody>
          <a:bodyPr wrap="square" rtlCol="0">
            <a:spAutoFit/>
          </a:bodyPr>
          <a:lstStyle/>
          <a:p>
            <a:r>
              <a:rPr lang="en-US" dirty="0"/>
              <a:t>Run Length Histogram</a:t>
            </a:r>
            <a:endParaRPr lang="id-ID" dirty="0"/>
          </a:p>
        </p:txBody>
      </p:sp>
    </p:spTree>
    <p:extLst>
      <p:ext uri="{BB962C8B-B14F-4D97-AF65-F5344CB8AC3E}">
        <p14:creationId xmlns:p14="http://schemas.microsoft.com/office/powerpoint/2010/main" val="4046960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795614" y="392575"/>
            <a:ext cx="5258400" cy="766200"/>
          </a:xfrm>
          <a:prstGeom prst="rect">
            <a:avLst/>
          </a:prstGeom>
        </p:spPr>
        <p:txBody>
          <a:bodyPr wrap="square" lIns="91425" tIns="91425" rIns="91425" bIns="91425" anchor="ctr" anchorCtr="0">
            <a:noAutofit/>
          </a:bodyPr>
          <a:lstStyle/>
          <a:p>
            <a:pPr lvl="0"/>
            <a:r>
              <a:rPr lang="en-US" dirty="0" err="1"/>
              <a:t>MSwM</a:t>
            </a:r>
            <a:r>
              <a:rPr lang="en-US" dirty="0"/>
              <a:t>-AR for ICBP.JK</a:t>
            </a:r>
            <a:endParaRPr lang="en"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17</a:t>
            </a:fld>
            <a:endParaRPr lang="en"/>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22" name="Picture 21" descr="lambang-its-color-std.png">
            <a:extLst>
              <a:ext uri="{FF2B5EF4-FFF2-40B4-BE49-F238E27FC236}">
                <a16:creationId xmlns:a16="http://schemas.microsoft.com/office/drawing/2014/main" id="{089D93F0-10C1-4F85-8C11-A0F97557C968}"/>
              </a:ext>
            </a:extLst>
          </p:cNvPr>
          <p:cNvPicPr>
            <a:picLocks noChangeAspect="1"/>
          </p:cNvPicPr>
          <p:nvPr/>
        </p:nvPicPr>
        <p:blipFill>
          <a:blip r:embed="rId3" cstate="print"/>
          <a:stretch>
            <a:fillRect/>
          </a:stretch>
        </p:blipFill>
        <p:spPr>
          <a:xfrm>
            <a:off x="7417795" y="105305"/>
            <a:ext cx="713255" cy="646162"/>
          </a:xfrm>
          <a:prstGeom prst="rect">
            <a:avLst/>
          </a:prstGeom>
        </p:spPr>
      </p:pic>
      <p:pic>
        <p:nvPicPr>
          <p:cNvPr id="23" name="Picture 2" descr="C:\Users\User\Downloads\gambar ppt TA\131.jpg">
            <a:extLst>
              <a:ext uri="{FF2B5EF4-FFF2-40B4-BE49-F238E27FC236}">
                <a16:creationId xmlns:a16="http://schemas.microsoft.com/office/drawing/2014/main" id="{0AD92949-2034-4DA8-A999-5F1C49FB54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9661" y="50436"/>
            <a:ext cx="781778" cy="71701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62CE30F-3389-4D25-A892-21D093AE5DC0}"/>
              </a:ext>
            </a:extLst>
          </p:cNvPr>
          <p:cNvPicPr>
            <a:picLocks noChangeAspect="1"/>
          </p:cNvPicPr>
          <p:nvPr/>
        </p:nvPicPr>
        <p:blipFill>
          <a:blip r:embed="rId5"/>
          <a:stretch>
            <a:fillRect/>
          </a:stretch>
        </p:blipFill>
        <p:spPr>
          <a:xfrm>
            <a:off x="358733" y="1886809"/>
            <a:ext cx="4648200" cy="2314575"/>
          </a:xfrm>
          <a:prstGeom prst="rect">
            <a:avLst/>
          </a:prstGeom>
        </p:spPr>
      </p:pic>
      <p:pic>
        <p:nvPicPr>
          <p:cNvPr id="3" name="Picture 2">
            <a:extLst>
              <a:ext uri="{FF2B5EF4-FFF2-40B4-BE49-F238E27FC236}">
                <a16:creationId xmlns:a16="http://schemas.microsoft.com/office/drawing/2014/main" id="{27A9BB50-CB99-4414-9C18-8819F39CD0EC}"/>
              </a:ext>
            </a:extLst>
          </p:cNvPr>
          <p:cNvPicPr>
            <a:picLocks noChangeAspect="1"/>
          </p:cNvPicPr>
          <p:nvPr/>
        </p:nvPicPr>
        <p:blipFill>
          <a:blip r:embed="rId6"/>
          <a:stretch>
            <a:fillRect/>
          </a:stretch>
        </p:blipFill>
        <p:spPr>
          <a:xfrm>
            <a:off x="6037339" y="2541342"/>
            <a:ext cx="2463495" cy="1005508"/>
          </a:xfrm>
          <a:prstGeom prst="rect">
            <a:avLst/>
          </a:prstGeom>
        </p:spPr>
      </p:pic>
    </p:spTree>
    <p:extLst>
      <p:ext uri="{BB962C8B-B14F-4D97-AF65-F5344CB8AC3E}">
        <p14:creationId xmlns:p14="http://schemas.microsoft.com/office/powerpoint/2010/main" val="27222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795614" y="392575"/>
            <a:ext cx="5258400" cy="766200"/>
          </a:xfrm>
          <a:prstGeom prst="rect">
            <a:avLst/>
          </a:prstGeom>
        </p:spPr>
        <p:txBody>
          <a:bodyPr wrap="square" lIns="91425" tIns="91425" rIns="91425" bIns="91425" anchor="ctr" anchorCtr="0">
            <a:noAutofit/>
          </a:bodyPr>
          <a:lstStyle/>
          <a:p>
            <a:pPr lvl="0"/>
            <a:r>
              <a:rPr lang="en-US" dirty="0"/>
              <a:t>ARL for MRAT.JK </a:t>
            </a:r>
            <a:endParaRPr lang="en"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18</a:t>
            </a:fld>
            <a:endParaRPr lang="en"/>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22" name="Picture 21" descr="lambang-its-color-std.png">
            <a:extLst>
              <a:ext uri="{FF2B5EF4-FFF2-40B4-BE49-F238E27FC236}">
                <a16:creationId xmlns:a16="http://schemas.microsoft.com/office/drawing/2014/main" id="{089D93F0-10C1-4F85-8C11-A0F97557C968}"/>
              </a:ext>
            </a:extLst>
          </p:cNvPr>
          <p:cNvPicPr>
            <a:picLocks noChangeAspect="1"/>
          </p:cNvPicPr>
          <p:nvPr/>
        </p:nvPicPr>
        <p:blipFill>
          <a:blip r:embed="rId3" cstate="print"/>
          <a:stretch>
            <a:fillRect/>
          </a:stretch>
        </p:blipFill>
        <p:spPr>
          <a:xfrm>
            <a:off x="7417795" y="105305"/>
            <a:ext cx="713255" cy="646162"/>
          </a:xfrm>
          <a:prstGeom prst="rect">
            <a:avLst/>
          </a:prstGeom>
        </p:spPr>
      </p:pic>
      <p:pic>
        <p:nvPicPr>
          <p:cNvPr id="23" name="Picture 2" descr="C:\Users\User\Downloads\gambar ppt TA\131.jpg">
            <a:extLst>
              <a:ext uri="{FF2B5EF4-FFF2-40B4-BE49-F238E27FC236}">
                <a16:creationId xmlns:a16="http://schemas.microsoft.com/office/drawing/2014/main" id="{0AD92949-2034-4DA8-A999-5F1C49FB54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9661" y="50436"/>
            <a:ext cx="781778" cy="717014"/>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5CB8AFCA-93A8-4EBA-93AC-03E3C097A256}"/>
              </a:ext>
            </a:extLst>
          </p:cNvPr>
          <p:cNvSpPr txBox="1"/>
          <p:nvPr/>
        </p:nvSpPr>
        <p:spPr>
          <a:xfrm>
            <a:off x="189050" y="2374239"/>
            <a:ext cx="2029938" cy="307777"/>
          </a:xfrm>
          <a:prstGeom prst="rect">
            <a:avLst/>
          </a:prstGeom>
          <a:noFill/>
        </p:spPr>
        <p:txBody>
          <a:bodyPr wrap="square" rtlCol="0">
            <a:spAutoFit/>
          </a:bodyPr>
          <a:lstStyle/>
          <a:p>
            <a:r>
              <a:rPr lang="en-US" dirty="0"/>
              <a:t>Run Length Histogram</a:t>
            </a:r>
            <a:endParaRPr lang="id-ID" dirty="0"/>
          </a:p>
        </p:txBody>
      </p:sp>
      <p:pic>
        <p:nvPicPr>
          <p:cNvPr id="5" name="Picture 4">
            <a:extLst>
              <a:ext uri="{FF2B5EF4-FFF2-40B4-BE49-F238E27FC236}">
                <a16:creationId xmlns:a16="http://schemas.microsoft.com/office/drawing/2014/main" id="{21224BAE-BAA3-429E-9265-2CF452645F36}"/>
              </a:ext>
            </a:extLst>
          </p:cNvPr>
          <p:cNvPicPr>
            <a:picLocks noChangeAspect="1"/>
          </p:cNvPicPr>
          <p:nvPr/>
        </p:nvPicPr>
        <p:blipFill>
          <a:blip r:embed="rId5"/>
          <a:stretch>
            <a:fillRect/>
          </a:stretch>
        </p:blipFill>
        <p:spPr>
          <a:xfrm>
            <a:off x="318586" y="1385432"/>
            <a:ext cx="5324475" cy="885825"/>
          </a:xfrm>
          <a:prstGeom prst="rect">
            <a:avLst/>
          </a:prstGeom>
        </p:spPr>
      </p:pic>
      <p:pic>
        <p:nvPicPr>
          <p:cNvPr id="6" name="Picture 5">
            <a:extLst>
              <a:ext uri="{FF2B5EF4-FFF2-40B4-BE49-F238E27FC236}">
                <a16:creationId xmlns:a16="http://schemas.microsoft.com/office/drawing/2014/main" id="{566E6587-2163-45A1-B05F-8E7E1F64608D}"/>
              </a:ext>
            </a:extLst>
          </p:cNvPr>
          <p:cNvPicPr>
            <a:picLocks noChangeAspect="1"/>
          </p:cNvPicPr>
          <p:nvPr/>
        </p:nvPicPr>
        <p:blipFill>
          <a:blip r:embed="rId6"/>
          <a:stretch>
            <a:fillRect/>
          </a:stretch>
        </p:blipFill>
        <p:spPr>
          <a:xfrm>
            <a:off x="293683" y="2754981"/>
            <a:ext cx="5438775" cy="1647825"/>
          </a:xfrm>
          <a:prstGeom prst="rect">
            <a:avLst/>
          </a:prstGeom>
        </p:spPr>
      </p:pic>
    </p:spTree>
    <p:extLst>
      <p:ext uri="{BB962C8B-B14F-4D97-AF65-F5344CB8AC3E}">
        <p14:creationId xmlns:p14="http://schemas.microsoft.com/office/powerpoint/2010/main" val="2061065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795614" y="392575"/>
            <a:ext cx="5258400" cy="766200"/>
          </a:xfrm>
          <a:prstGeom prst="rect">
            <a:avLst/>
          </a:prstGeom>
        </p:spPr>
        <p:txBody>
          <a:bodyPr wrap="square" lIns="91425" tIns="91425" rIns="91425" bIns="91425" anchor="ctr" anchorCtr="0">
            <a:noAutofit/>
          </a:bodyPr>
          <a:lstStyle/>
          <a:p>
            <a:pPr lvl="0"/>
            <a:r>
              <a:rPr lang="en-US" dirty="0" err="1"/>
              <a:t>MSwM</a:t>
            </a:r>
            <a:r>
              <a:rPr lang="en-US" dirty="0"/>
              <a:t>-AR for MRAT.JK </a:t>
            </a:r>
            <a:endParaRPr lang="en"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19</a:t>
            </a:fld>
            <a:endParaRPr lang="en"/>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22" name="Picture 21" descr="lambang-its-color-std.png">
            <a:extLst>
              <a:ext uri="{FF2B5EF4-FFF2-40B4-BE49-F238E27FC236}">
                <a16:creationId xmlns:a16="http://schemas.microsoft.com/office/drawing/2014/main" id="{089D93F0-10C1-4F85-8C11-A0F97557C968}"/>
              </a:ext>
            </a:extLst>
          </p:cNvPr>
          <p:cNvPicPr>
            <a:picLocks noChangeAspect="1"/>
          </p:cNvPicPr>
          <p:nvPr/>
        </p:nvPicPr>
        <p:blipFill>
          <a:blip r:embed="rId3" cstate="print"/>
          <a:stretch>
            <a:fillRect/>
          </a:stretch>
        </p:blipFill>
        <p:spPr>
          <a:xfrm>
            <a:off x="7417795" y="105305"/>
            <a:ext cx="713255" cy="646162"/>
          </a:xfrm>
          <a:prstGeom prst="rect">
            <a:avLst/>
          </a:prstGeom>
        </p:spPr>
      </p:pic>
      <p:pic>
        <p:nvPicPr>
          <p:cNvPr id="23" name="Picture 2" descr="C:\Users\User\Downloads\gambar ppt TA\131.jpg">
            <a:extLst>
              <a:ext uri="{FF2B5EF4-FFF2-40B4-BE49-F238E27FC236}">
                <a16:creationId xmlns:a16="http://schemas.microsoft.com/office/drawing/2014/main" id="{0AD92949-2034-4DA8-A999-5F1C49FB54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9661" y="50436"/>
            <a:ext cx="781778" cy="7170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19213DB-5183-4FD8-8C50-AF10AA14AF03}"/>
              </a:ext>
            </a:extLst>
          </p:cNvPr>
          <p:cNvPicPr>
            <a:picLocks noChangeAspect="1"/>
          </p:cNvPicPr>
          <p:nvPr/>
        </p:nvPicPr>
        <p:blipFill>
          <a:blip r:embed="rId5"/>
          <a:stretch>
            <a:fillRect/>
          </a:stretch>
        </p:blipFill>
        <p:spPr>
          <a:xfrm>
            <a:off x="6502738" y="2520548"/>
            <a:ext cx="2092334" cy="646162"/>
          </a:xfrm>
          <a:prstGeom prst="rect">
            <a:avLst/>
          </a:prstGeom>
        </p:spPr>
      </p:pic>
      <p:pic>
        <p:nvPicPr>
          <p:cNvPr id="5" name="Picture 4">
            <a:extLst>
              <a:ext uri="{FF2B5EF4-FFF2-40B4-BE49-F238E27FC236}">
                <a16:creationId xmlns:a16="http://schemas.microsoft.com/office/drawing/2014/main" id="{3C7BE37B-2040-46B0-947E-7CDAD304CE7F}"/>
              </a:ext>
            </a:extLst>
          </p:cNvPr>
          <p:cNvPicPr>
            <a:picLocks noChangeAspect="1"/>
          </p:cNvPicPr>
          <p:nvPr/>
        </p:nvPicPr>
        <p:blipFill>
          <a:blip r:embed="rId6"/>
          <a:stretch>
            <a:fillRect/>
          </a:stretch>
        </p:blipFill>
        <p:spPr>
          <a:xfrm>
            <a:off x="63138" y="2256082"/>
            <a:ext cx="5990876" cy="1175093"/>
          </a:xfrm>
          <a:prstGeom prst="rect">
            <a:avLst/>
          </a:prstGeom>
        </p:spPr>
      </p:pic>
    </p:spTree>
    <p:extLst>
      <p:ext uri="{BB962C8B-B14F-4D97-AF65-F5344CB8AC3E}">
        <p14:creationId xmlns:p14="http://schemas.microsoft.com/office/powerpoint/2010/main" val="1125307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Shape 222"/>
          <p:cNvSpPr txBox="1">
            <a:spLocks noGrp="1"/>
          </p:cNvSpPr>
          <p:nvPr>
            <p:ph type="subTitle" idx="1"/>
          </p:nvPr>
        </p:nvSpPr>
        <p:spPr>
          <a:xfrm>
            <a:off x="463525" y="3975449"/>
            <a:ext cx="4094400" cy="784800"/>
          </a:xfrm>
          <a:prstGeom prst="rect">
            <a:avLst/>
          </a:prstGeom>
        </p:spPr>
        <p:txBody>
          <a:bodyPr wrap="square" lIns="91425" tIns="91425" rIns="91425" bIns="91425" anchor="t" anchorCtr="0">
            <a:noAutofit/>
          </a:bodyPr>
          <a:lstStyle/>
          <a:p>
            <a:pPr lvl="0" rtl="0">
              <a:spcBef>
                <a:spcPts val="0"/>
              </a:spcBef>
              <a:buNone/>
            </a:pPr>
            <a:endParaRPr lang="en" dirty="0"/>
          </a:p>
        </p:txBody>
      </p:sp>
      <p:sp>
        <p:nvSpPr>
          <p:cNvPr id="223" name="Shape 22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a:t>
            </a:fld>
            <a:endParaRPr lang="en"/>
          </a:p>
        </p:txBody>
      </p:sp>
      <p:sp>
        <p:nvSpPr>
          <p:cNvPr id="224" name="Shape 224"/>
          <p:cNvSpPr txBox="1"/>
          <p:nvPr/>
        </p:nvSpPr>
        <p:spPr>
          <a:xfrm>
            <a:off x="463524" y="0"/>
            <a:ext cx="5288689" cy="2998381"/>
          </a:xfrm>
          <a:prstGeom prst="rect">
            <a:avLst/>
          </a:prstGeom>
          <a:noFill/>
          <a:ln>
            <a:noFill/>
          </a:ln>
        </p:spPr>
        <p:txBody>
          <a:bodyPr wrap="square" lIns="91425" tIns="91425" rIns="91425" bIns="91425" anchor="b" anchorCtr="0">
            <a:noAutofit/>
          </a:bodyPr>
          <a:lstStyle/>
          <a:p>
            <a:pPr lvl="0">
              <a:spcBef>
                <a:spcPts val="0"/>
              </a:spcBef>
              <a:buNone/>
            </a:pPr>
            <a:r>
              <a:rPr lang="id-ID" sz="4400" b="1" dirty="0">
                <a:solidFill>
                  <a:srgbClr val="3F5378"/>
                </a:solidFill>
                <a:latin typeface="Roboto Condensed"/>
                <a:ea typeface="Roboto Condensed"/>
                <a:cs typeface="Roboto Condensed"/>
                <a:sym typeface="Roboto Condensed"/>
              </a:rPr>
              <a:t>INTRODUCTION</a:t>
            </a:r>
            <a:endParaRPr lang="en" sz="4400" b="1" dirty="0">
              <a:solidFill>
                <a:srgbClr val="3F5378"/>
              </a:solidFill>
              <a:latin typeface="Roboto Condensed"/>
              <a:ea typeface="Roboto Condensed"/>
              <a:cs typeface="Roboto Condensed"/>
              <a:sym typeface="Roboto Condensed"/>
            </a:endParaRPr>
          </a:p>
        </p:txBody>
      </p:sp>
      <p:sp>
        <p:nvSpPr>
          <p:cNvPr id="3" name="Title 2">
            <a:extLst>
              <a:ext uri="{FF2B5EF4-FFF2-40B4-BE49-F238E27FC236}">
                <a16:creationId xmlns:a16="http://schemas.microsoft.com/office/drawing/2014/main" id="{3A995E3D-CE54-45B3-93A3-BBCC89E20B82}"/>
              </a:ext>
            </a:extLst>
          </p:cNvPr>
          <p:cNvSpPr>
            <a:spLocks noGrp="1"/>
          </p:cNvSpPr>
          <p:nvPr>
            <p:ph type="ctrTitle"/>
          </p:nvPr>
        </p:nvSpPr>
        <p:spPr/>
        <p:txBody>
          <a:bodyPr/>
          <a:lstStyle/>
          <a:p>
            <a:endParaRPr lang="en-US" dirty="0"/>
          </a:p>
        </p:txBody>
      </p:sp>
      <p:pic>
        <p:nvPicPr>
          <p:cNvPr id="10" name="Picture 9" descr="lambang-its-color-std.png">
            <a:extLst>
              <a:ext uri="{FF2B5EF4-FFF2-40B4-BE49-F238E27FC236}">
                <a16:creationId xmlns:a16="http://schemas.microsoft.com/office/drawing/2014/main" id="{0098CB3F-7DD2-4C85-8A37-4C315CD32F9A}"/>
              </a:ext>
            </a:extLst>
          </p:cNvPr>
          <p:cNvPicPr>
            <a:picLocks noChangeAspect="1"/>
          </p:cNvPicPr>
          <p:nvPr/>
        </p:nvPicPr>
        <p:blipFill>
          <a:blip r:embed="rId3" cstate="print"/>
          <a:stretch>
            <a:fillRect/>
          </a:stretch>
        </p:blipFill>
        <p:spPr>
          <a:xfrm>
            <a:off x="142562" y="67461"/>
            <a:ext cx="713255" cy="646162"/>
          </a:xfrm>
          <a:prstGeom prst="rect">
            <a:avLst/>
          </a:prstGeom>
        </p:spPr>
      </p:pic>
      <p:pic>
        <p:nvPicPr>
          <p:cNvPr id="11" name="Picture 2" descr="C:\Users\User\Downloads\gambar ppt TA\131.jpg">
            <a:extLst>
              <a:ext uri="{FF2B5EF4-FFF2-40B4-BE49-F238E27FC236}">
                <a16:creationId xmlns:a16="http://schemas.microsoft.com/office/drawing/2014/main" id="{6CB04DD2-A734-45D1-A755-ABCCFC5E168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9661" y="50436"/>
            <a:ext cx="781778" cy="7170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Shape 222"/>
          <p:cNvSpPr txBox="1">
            <a:spLocks noGrp="1"/>
          </p:cNvSpPr>
          <p:nvPr>
            <p:ph type="subTitle" idx="1"/>
          </p:nvPr>
        </p:nvSpPr>
        <p:spPr>
          <a:xfrm>
            <a:off x="463525" y="3975449"/>
            <a:ext cx="4094400" cy="784800"/>
          </a:xfrm>
          <a:prstGeom prst="rect">
            <a:avLst/>
          </a:prstGeom>
        </p:spPr>
        <p:txBody>
          <a:bodyPr wrap="square" lIns="91425" tIns="91425" rIns="91425" bIns="91425" anchor="t" anchorCtr="0">
            <a:noAutofit/>
          </a:bodyPr>
          <a:lstStyle/>
          <a:p>
            <a:pPr lvl="0" rtl="0">
              <a:spcBef>
                <a:spcPts val="0"/>
              </a:spcBef>
              <a:buNone/>
            </a:pPr>
            <a:endParaRPr lang="en" dirty="0"/>
          </a:p>
        </p:txBody>
      </p:sp>
      <p:sp>
        <p:nvSpPr>
          <p:cNvPr id="223" name="Shape 22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20</a:t>
            </a:fld>
            <a:endParaRPr lang="en"/>
          </a:p>
        </p:txBody>
      </p:sp>
      <p:sp>
        <p:nvSpPr>
          <p:cNvPr id="224" name="Shape 224"/>
          <p:cNvSpPr txBox="1"/>
          <p:nvPr/>
        </p:nvSpPr>
        <p:spPr>
          <a:xfrm>
            <a:off x="463524" y="0"/>
            <a:ext cx="5288689" cy="2998381"/>
          </a:xfrm>
          <a:prstGeom prst="rect">
            <a:avLst/>
          </a:prstGeom>
          <a:noFill/>
          <a:ln>
            <a:noFill/>
          </a:ln>
        </p:spPr>
        <p:txBody>
          <a:bodyPr wrap="square" lIns="91425" tIns="91425" rIns="91425" bIns="91425" anchor="b" anchorCtr="0">
            <a:noAutofit/>
          </a:bodyPr>
          <a:lstStyle/>
          <a:p>
            <a:pPr lvl="0">
              <a:spcBef>
                <a:spcPts val="0"/>
              </a:spcBef>
              <a:buNone/>
            </a:pPr>
            <a:r>
              <a:rPr lang="id-ID" sz="4400" b="1" dirty="0">
                <a:solidFill>
                  <a:srgbClr val="3F5378"/>
                </a:solidFill>
                <a:latin typeface="Roboto Condensed"/>
                <a:ea typeface="Roboto Condensed"/>
                <a:cs typeface="Roboto Condensed"/>
                <a:sym typeface="Roboto Condensed"/>
              </a:rPr>
              <a:t>CONCLUSION</a:t>
            </a:r>
            <a:endParaRPr lang="en" sz="4400" b="1" dirty="0">
              <a:solidFill>
                <a:srgbClr val="3F5378"/>
              </a:solidFill>
              <a:latin typeface="Roboto Condensed"/>
              <a:ea typeface="Roboto Condensed"/>
              <a:cs typeface="Roboto Condensed"/>
              <a:sym typeface="Roboto Condensed"/>
            </a:endParaRPr>
          </a:p>
        </p:txBody>
      </p:sp>
      <p:sp>
        <p:nvSpPr>
          <p:cNvPr id="3" name="Title 2">
            <a:extLst>
              <a:ext uri="{FF2B5EF4-FFF2-40B4-BE49-F238E27FC236}">
                <a16:creationId xmlns:a16="http://schemas.microsoft.com/office/drawing/2014/main" id="{3A995E3D-CE54-45B3-93A3-BBCC89E20B82}"/>
              </a:ext>
            </a:extLst>
          </p:cNvPr>
          <p:cNvSpPr>
            <a:spLocks noGrp="1"/>
          </p:cNvSpPr>
          <p:nvPr>
            <p:ph type="ctrTitle"/>
          </p:nvPr>
        </p:nvSpPr>
        <p:spPr>
          <a:xfrm>
            <a:off x="477600" y="2889594"/>
            <a:ext cx="4094400" cy="1159800"/>
          </a:xfrm>
        </p:spPr>
        <p:txBody>
          <a:bodyPr/>
          <a:lstStyle/>
          <a:p>
            <a:endParaRPr lang="en-US" dirty="0"/>
          </a:p>
        </p:txBody>
      </p:sp>
      <p:pic>
        <p:nvPicPr>
          <p:cNvPr id="10" name="Picture 9" descr="lambang-its-color-std.png">
            <a:extLst>
              <a:ext uri="{FF2B5EF4-FFF2-40B4-BE49-F238E27FC236}">
                <a16:creationId xmlns:a16="http://schemas.microsoft.com/office/drawing/2014/main" id="{0098CB3F-7DD2-4C85-8A37-4C315CD32F9A}"/>
              </a:ext>
            </a:extLst>
          </p:cNvPr>
          <p:cNvPicPr>
            <a:picLocks noChangeAspect="1"/>
          </p:cNvPicPr>
          <p:nvPr/>
        </p:nvPicPr>
        <p:blipFill>
          <a:blip r:embed="rId3" cstate="print"/>
          <a:stretch>
            <a:fillRect/>
          </a:stretch>
        </p:blipFill>
        <p:spPr>
          <a:xfrm>
            <a:off x="142562" y="67461"/>
            <a:ext cx="713255" cy="646162"/>
          </a:xfrm>
          <a:prstGeom prst="rect">
            <a:avLst/>
          </a:prstGeom>
        </p:spPr>
      </p:pic>
      <p:pic>
        <p:nvPicPr>
          <p:cNvPr id="11" name="Picture 2" descr="C:\Users\User\Downloads\gambar ppt TA\131.jpg">
            <a:extLst>
              <a:ext uri="{FF2B5EF4-FFF2-40B4-BE49-F238E27FC236}">
                <a16:creationId xmlns:a16="http://schemas.microsoft.com/office/drawing/2014/main" id="{6CB04DD2-A734-45D1-A755-ABCCFC5E168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9661" y="50436"/>
            <a:ext cx="781778" cy="71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802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id-ID" dirty="0"/>
              <a:t>Conclusion</a:t>
            </a:r>
            <a:endParaRPr lang="en"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21</a:t>
            </a:fld>
            <a:endParaRPr lang="en"/>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5" name="Text Placeholder 4">
            <a:extLst>
              <a:ext uri="{FF2B5EF4-FFF2-40B4-BE49-F238E27FC236}">
                <a16:creationId xmlns:a16="http://schemas.microsoft.com/office/drawing/2014/main" id="{71269ACD-38A9-4CB7-BBF7-86861A6CC326}"/>
              </a:ext>
            </a:extLst>
          </p:cNvPr>
          <p:cNvSpPr>
            <a:spLocks noGrp="1"/>
          </p:cNvSpPr>
          <p:nvPr>
            <p:ph type="body" idx="1"/>
          </p:nvPr>
        </p:nvSpPr>
        <p:spPr>
          <a:xfrm>
            <a:off x="404382" y="1625087"/>
            <a:ext cx="8291125" cy="2724300"/>
          </a:xfrm>
        </p:spPr>
        <p:txBody>
          <a:bodyPr/>
          <a:lstStyle/>
          <a:p>
            <a:pPr>
              <a:buNone/>
            </a:pPr>
            <a:r>
              <a:rPr lang="en-US" dirty="0">
                <a:solidFill>
                  <a:schemeClr val="tx1"/>
                </a:solidFill>
                <a:latin typeface="+mn-lt"/>
              </a:rPr>
              <a:t>From the 3 consumer goods companies shows that IDNF.JK will be selected for stock planting because the monitoring process at this company tends to be easy. In addition, the process of moving the company's shares from regime 1 to regime 2 has a long time.</a:t>
            </a:r>
            <a:endParaRPr lang="id-ID" sz="1800" dirty="0">
              <a:solidFill>
                <a:schemeClr val="tx1"/>
              </a:solidFill>
              <a:latin typeface="+mn-lt"/>
            </a:endParaRPr>
          </a:p>
        </p:txBody>
      </p:sp>
      <p:pic>
        <p:nvPicPr>
          <p:cNvPr id="26" name="Picture 25" descr="lambang-its-color-std.png">
            <a:extLst>
              <a:ext uri="{FF2B5EF4-FFF2-40B4-BE49-F238E27FC236}">
                <a16:creationId xmlns:a16="http://schemas.microsoft.com/office/drawing/2014/main" id="{ED280A88-F4E0-4F4D-97A9-D11D152582E4}"/>
              </a:ext>
            </a:extLst>
          </p:cNvPr>
          <p:cNvPicPr>
            <a:picLocks noChangeAspect="1"/>
          </p:cNvPicPr>
          <p:nvPr/>
        </p:nvPicPr>
        <p:blipFill>
          <a:blip r:embed="rId3" cstate="print"/>
          <a:stretch>
            <a:fillRect/>
          </a:stretch>
        </p:blipFill>
        <p:spPr>
          <a:xfrm>
            <a:off x="7417795" y="105305"/>
            <a:ext cx="713255" cy="646162"/>
          </a:xfrm>
          <a:prstGeom prst="rect">
            <a:avLst/>
          </a:prstGeom>
        </p:spPr>
      </p:pic>
      <p:pic>
        <p:nvPicPr>
          <p:cNvPr id="27" name="Picture 2" descr="C:\Users\User\Downloads\gambar ppt TA\131.jpg">
            <a:extLst>
              <a:ext uri="{FF2B5EF4-FFF2-40B4-BE49-F238E27FC236}">
                <a16:creationId xmlns:a16="http://schemas.microsoft.com/office/drawing/2014/main" id="{1DAAFE98-BDE4-4C01-BFDB-0BB5D40F445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9661" y="50436"/>
            <a:ext cx="781778" cy="71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416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id-ID" dirty="0"/>
              <a:t>Reference</a:t>
            </a:r>
            <a:r>
              <a:rPr lang="en-US" dirty="0"/>
              <a:t>s</a:t>
            </a:r>
            <a:endParaRPr lang="en"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22</a:t>
            </a:fld>
            <a:endParaRPr lang="en"/>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5" name="Text Placeholder 4">
            <a:extLst>
              <a:ext uri="{FF2B5EF4-FFF2-40B4-BE49-F238E27FC236}">
                <a16:creationId xmlns:a16="http://schemas.microsoft.com/office/drawing/2014/main" id="{71269ACD-38A9-4CB7-BBF7-86861A6CC326}"/>
              </a:ext>
            </a:extLst>
          </p:cNvPr>
          <p:cNvSpPr>
            <a:spLocks noGrp="1"/>
          </p:cNvSpPr>
          <p:nvPr>
            <p:ph type="body" idx="1"/>
          </p:nvPr>
        </p:nvSpPr>
        <p:spPr>
          <a:xfrm>
            <a:off x="0" y="1238541"/>
            <a:ext cx="9105400" cy="2724300"/>
          </a:xfrm>
        </p:spPr>
        <p:txBody>
          <a:bodyPr/>
          <a:lstStyle/>
          <a:p>
            <a:pPr marL="342900" lvl="0" indent="-342900">
              <a:buClr>
                <a:schemeClr val="tx1"/>
              </a:buClr>
              <a:buFont typeface="+mj-lt"/>
              <a:buAutoNum type="arabicPeriod"/>
            </a:pPr>
            <a:r>
              <a:rPr lang="en-US" sz="900" dirty="0">
                <a:latin typeface="+mn-lt"/>
              </a:rPr>
              <a:t>Britama.com: Daftar </a:t>
            </a:r>
            <a:r>
              <a:rPr lang="en-US" sz="900" dirty="0" err="1">
                <a:latin typeface="+mn-lt"/>
              </a:rPr>
              <a:t>Saham</a:t>
            </a:r>
            <a:r>
              <a:rPr lang="en-US" sz="900" dirty="0">
                <a:latin typeface="+mn-lt"/>
              </a:rPr>
              <a:t> </a:t>
            </a:r>
            <a:r>
              <a:rPr lang="en-US" sz="900" dirty="0" err="1">
                <a:latin typeface="+mn-lt"/>
              </a:rPr>
              <a:t>dalam</a:t>
            </a:r>
            <a:r>
              <a:rPr lang="en-US" sz="900" dirty="0">
                <a:latin typeface="+mn-lt"/>
              </a:rPr>
              <a:t> </a:t>
            </a:r>
            <a:r>
              <a:rPr lang="en-US" sz="900" dirty="0" err="1">
                <a:latin typeface="+mn-lt"/>
              </a:rPr>
              <a:t>Indeks</a:t>
            </a:r>
            <a:r>
              <a:rPr lang="en-US" sz="900" dirty="0">
                <a:latin typeface="+mn-lt"/>
              </a:rPr>
              <a:t> LQ-45 </a:t>
            </a:r>
            <a:r>
              <a:rPr lang="en-US" sz="900" dirty="0" err="1">
                <a:latin typeface="+mn-lt"/>
              </a:rPr>
              <a:t>Mulai</a:t>
            </a:r>
            <a:r>
              <a:rPr lang="en-US" sz="900" dirty="0">
                <a:latin typeface="+mn-lt"/>
              </a:rPr>
              <a:t> </a:t>
            </a:r>
            <a:r>
              <a:rPr lang="en-US" sz="900" dirty="0" err="1">
                <a:latin typeface="+mn-lt"/>
              </a:rPr>
              <a:t>dari</a:t>
            </a:r>
            <a:r>
              <a:rPr lang="en-US" sz="900" dirty="0">
                <a:latin typeface="+mn-lt"/>
              </a:rPr>
              <a:t> </a:t>
            </a:r>
            <a:r>
              <a:rPr lang="en-US" sz="900" dirty="0" err="1">
                <a:latin typeface="+mn-lt"/>
              </a:rPr>
              <a:t>Agustus</a:t>
            </a:r>
            <a:r>
              <a:rPr lang="en-US" sz="900" dirty="0">
                <a:latin typeface="+mn-lt"/>
              </a:rPr>
              <a:t> 2003 </a:t>
            </a:r>
            <a:r>
              <a:rPr lang="en-US" sz="900" dirty="0" err="1">
                <a:latin typeface="+mn-lt"/>
              </a:rPr>
              <a:t>hingga</a:t>
            </a:r>
            <a:r>
              <a:rPr lang="en-US" sz="900" dirty="0">
                <a:latin typeface="+mn-lt"/>
              </a:rPr>
              <a:t> </a:t>
            </a:r>
            <a:r>
              <a:rPr lang="en-US" sz="900" dirty="0" err="1">
                <a:latin typeface="+mn-lt"/>
              </a:rPr>
              <a:t>Sekarang</a:t>
            </a:r>
            <a:r>
              <a:rPr lang="en-US" sz="900" dirty="0">
                <a:latin typeface="+mn-lt"/>
              </a:rPr>
              <a:t>, http://britama.com/index.php/2016/03/daftar-saham-dalam-indeks-lq-45-mulai-dari-agustus-2003-hingga-sekarang/, downloaded at April 10, 2019</a:t>
            </a:r>
          </a:p>
          <a:p>
            <a:pPr marL="342900" lvl="0" indent="-342900">
              <a:buClr>
                <a:schemeClr val="tx1"/>
              </a:buClr>
              <a:buFont typeface="+mj-lt"/>
              <a:buAutoNum type="arabicPeriod"/>
            </a:pPr>
            <a:r>
              <a:rPr lang="en-US" sz="900" dirty="0">
                <a:latin typeface="+mn-lt"/>
              </a:rPr>
              <a:t>Hamilton, J.D. Specification Testing in Markov-switching Time Series Models. Journal of Econometrics, 1996, </a:t>
            </a:r>
            <a:r>
              <a:rPr lang="en-US" sz="900" b="1" dirty="0">
                <a:latin typeface="+mn-lt"/>
              </a:rPr>
              <a:t>70</a:t>
            </a:r>
            <a:r>
              <a:rPr lang="en-US" sz="900" dirty="0">
                <a:latin typeface="+mn-lt"/>
              </a:rPr>
              <a:t>: 127-157.</a:t>
            </a:r>
          </a:p>
          <a:p>
            <a:pPr marL="342900" lvl="0" indent="-342900">
              <a:buClr>
                <a:schemeClr val="tx1"/>
              </a:buClr>
              <a:buFont typeface="+mj-lt"/>
              <a:buAutoNum type="arabicPeriod"/>
            </a:pPr>
            <a:r>
              <a:rPr lang="en-US" sz="900" dirty="0">
                <a:latin typeface="+mn-lt"/>
              </a:rPr>
              <a:t>Kim, C.J and Nelson C.R. State Space Models with Regime Switching, Classical and Gibbs Sampling Approaches with Applications. Cambridge, MA: MIT Press. 1999</a:t>
            </a:r>
          </a:p>
          <a:p>
            <a:pPr marL="342900" lvl="0" indent="-342900">
              <a:buClr>
                <a:schemeClr val="tx1"/>
              </a:buClr>
              <a:buFont typeface="+mj-lt"/>
              <a:buAutoNum type="arabicPeriod"/>
            </a:pPr>
            <a:r>
              <a:rPr lang="en-US" sz="900" dirty="0" err="1">
                <a:latin typeface="+mn-lt"/>
              </a:rPr>
              <a:t>Persio</a:t>
            </a:r>
            <a:r>
              <a:rPr lang="en-US" sz="900" dirty="0">
                <a:latin typeface="+mn-lt"/>
              </a:rPr>
              <a:t>, L.D. and </a:t>
            </a:r>
            <a:r>
              <a:rPr lang="en-US" sz="900" dirty="0" err="1">
                <a:latin typeface="+mn-lt"/>
              </a:rPr>
              <a:t>Frigo</a:t>
            </a:r>
            <a:r>
              <a:rPr lang="en-US" sz="900" dirty="0">
                <a:latin typeface="+mn-lt"/>
              </a:rPr>
              <a:t>, M. Gibbs sampling approach to regime switching analysis of financial time series, Journal of Computational and Applied Mathematics, 2016, </a:t>
            </a:r>
            <a:r>
              <a:rPr lang="en-US" sz="900" b="1" dirty="0">
                <a:latin typeface="+mn-lt"/>
              </a:rPr>
              <a:t>300</a:t>
            </a:r>
            <a:r>
              <a:rPr lang="en-US" sz="900" dirty="0">
                <a:latin typeface="+mn-lt"/>
              </a:rPr>
              <a:t>, 43–55, DOI: 10.1016/j.cam.2015.12.010.</a:t>
            </a:r>
          </a:p>
          <a:p>
            <a:pPr marL="342900" lvl="0" indent="-342900">
              <a:buClr>
                <a:schemeClr val="tx1"/>
              </a:buClr>
              <a:buFont typeface="+mj-lt"/>
              <a:buAutoNum type="arabicPeriod"/>
            </a:pPr>
            <a:r>
              <a:rPr lang="en-US" sz="900" dirty="0">
                <a:latin typeface="+mn-lt"/>
              </a:rPr>
              <a:t>Dempster, A.P., Laird, N.M. and Rubin, D.B., Maximum likelihood from incomplete data via the EM algorithm (with discussion). Journal of the Royal Statistical Society Series B, 1977, </a:t>
            </a:r>
            <a:r>
              <a:rPr lang="en-US" sz="900" b="1" dirty="0">
                <a:latin typeface="+mn-lt"/>
              </a:rPr>
              <a:t>39</a:t>
            </a:r>
            <a:r>
              <a:rPr lang="en-US" sz="900" dirty="0">
                <a:latin typeface="+mn-lt"/>
              </a:rPr>
              <a:t>, 1-38. DOI: 10.1.1.133.4884.</a:t>
            </a:r>
          </a:p>
          <a:p>
            <a:pPr marL="342900" lvl="0" indent="-342900">
              <a:buClr>
                <a:schemeClr val="tx1"/>
              </a:buClr>
              <a:buFont typeface="+mj-lt"/>
              <a:buAutoNum type="arabicPeriod"/>
            </a:pPr>
            <a:r>
              <a:rPr lang="en-US" sz="900" dirty="0" err="1">
                <a:latin typeface="+mn-lt"/>
              </a:rPr>
              <a:t>Frühwirth-Schnatter</a:t>
            </a:r>
            <a:r>
              <a:rPr lang="en-US" sz="900" dirty="0">
                <a:latin typeface="+mn-lt"/>
              </a:rPr>
              <a:t>, S. Finite Mixture and Markov Switching Models, Springer, New York. 2006.</a:t>
            </a:r>
          </a:p>
          <a:p>
            <a:pPr marL="342900" lvl="0" indent="-342900">
              <a:buClr>
                <a:schemeClr val="tx1"/>
              </a:buClr>
              <a:buFont typeface="+mj-lt"/>
              <a:buAutoNum type="arabicPeriod"/>
            </a:pPr>
            <a:r>
              <a:rPr lang="en-US" sz="900" dirty="0" err="1">
                <a:latin typeface="+mn-lt"/>
              </a:rPr>
              <a:t>Chuffart</a:t>
            </a:r>
            <a:r>
              <a:rPr lang="en-US" sz="900" dirty="0">
                <a:latin typeface="+mn-lt"/>
              </a:rPr>
              <a:t>, T. Selection Criteria in Regime Switching Conditional Volatility Models, Econometrics, 2015, 3, 289-316. DOI:10.3390/econometrics3020289. </a:t>
            </a:r>
          </a:p>
          <a:p>
            <a:pPr marL="342900" lvl="0" indent="-342900">
              <a:buClr>
                <a:schemeClr val="tx1"/>
              </a:buClr>
              <a:buFont typeface="+mj-lt"/>
              <a:buAutoNum type="arabicPeriod"/>
            </a:pPr>
            <a:r>
              <a:rPr lang="en-US" sz="900" dirty="0">
                <a:latin typeface="+mn-lt"/>
              </a:rPr>
              <a:t>Huang, X.,  Xu, N., and Bisgaard, S. (2013) A Class of Markov Chain Models for Average Run Length Computations for Autocorrelated Processes, Communications in Statistics - Simulation and Computation, 42:7, 1495-1513, DOI: </a:t>
            </a:r>
            <a:r>
              <a:rPr lang="en-US" sz="900" dirty="0">
                <a:latin typeface="+mn-lt"/>
                <a:hlinkClick r:id="rId3"/>
              </a:rPr>
              <a:t>10.1080/03610918.2012.667474</a:t>
            </a:r>
            <a:endParaRPr lang="en-US" sz="900" dirty="0">
              <a:latin typeface="+mn-lt"/>
            </a:endParaRPr>
          </a:p>
          <a:p>
            <a:pPr marL="342900" lvl="0" indent="-342900">
              <a:buClr>
                <a:schemeClr val="tx1"/>
              </a:buClr>
              <a:buFont typeface="+mj-lt"/>
              <a:buAutoNum type="arabicPeriod"/>
            </a:pPr>
            <a:r>
              <a:rPr lang="en-US" sz="900" dirty="0" err="1">
                <a:latin typeface="+mn-lt"/>
                <a:hlinkClick r:id="rId4"/>
              </a:rPr>
              <a:t>Weisstein</a:t>
            </a:r>
            <a:r>
              <a:rPr lang="en-US" sz="900" dirty="0">
                <a:latin typeface="+mn-lt"/>
                <a:hlinkClick r:id="rId4"/>
              </a:rPr>
              <a:t>, E.W.</a:t>
            </a:r>
            <a:r>
              <a:rPr lang="en-US" sz="900" dirty="0">
                <a:latin typeface="+mn-lt"/>
              </a:rPr>
              <a:t> "Normal Distribution." From </a:t>
            </a:r>
            <a:r>
              <a:rPr lang="en-US" sz="900" dirty="0" err="1">
                <a:latin typeface="+mn-lt"/>
                <a:hlinkClick r:id="rId5"/>
              </a:rPr>
              <a:t>MathWorld</a:t>
            </a:r>
            <a:r>
              <a:rPr lang="en-US" sz="900" dirty="0">
                <a:latin typeface="+mn-lt"/>
              </a:rPr>
              <a:t>--A Wolfram Web Resource. </a:t>
            </a:r>
            <a:r>
              <a:rPr lang="en-US" sz="900" dirty="0">
                <a:latin typeface="+mn-lt"/>
                <a:hlinkClick r:id="rId6"/>
              </a:rPr>
              <a:t>http://mathworld.wolfram.com/NormalDistribution.html</a:t>
            </a:r>
            <a:r>
              <a:rPr lang="en-US" sz="900" dirty="0">
                <a:latin typeface="+mn-lt"/>
              </a:rPr>
              <a:t>, downloaded on March 20, 2019. </a:t>
            </a:r>
          </a:p>
          <a:p>
            <a:pPr marL="342900" lvl="0" indent="-342900">
              <a:buClr>
                <a:schemeClr val="tx1"/>
              </a:buClr>
              <a:buFont typeface="+mj-lt"/>
              <a:buAutoNum type="arabicPeriod"/>
            </a:pPr>
            <a:r>
              <a:rPr lang="en-US" sz="900" dirty="0">
                <a:latin typeface="+mn-lt"/>
              </a:rPr>
              <a:t>Berk, K., Hoffmann, A., and Müller, A. Probabilistic Forecasting of Industrial Electricity Load with Regime Switching Behavior, International Journal of Forecasting, 2018, </a:t>
            </a:r>
            <a:r>
              <a:rPr lang="en-US" sz="900" b="1" dirty="0">
                <a:latin typeface="+mn-lt"/>
              </a:rPr>
              <a:t>34</a:t>
            </a:r>
            <a:r>
              <a:rPr lang="en-US" sz="900" dirty="0">
                <a:latin typeface="+mn-lt"/>
              </a:rPr>
              <a:t>, 147–162. DOI: 10.1016/j.ijforecast.2017.09.006.</a:t>
            </a:r>
          </a:p>
          <a:p>
            <a:pPr marL="228600" indent="-228600">
              <a:buClr>
                <a:schemeClr val="tx1"/>
              </a:buClr>
              <a:buFont typeface="+mj-lt"/>
              <a:buAutoNum type="arabicPeriod"/>
            </a:pPr>
            <a:endParaRPr lang="en-US" sz="500" dirty="0">
              <a:solidFill>
                <a:schemeClr val="tx1"/>
              </a:solidFill>
              <a:latin typeface="+mn-lt"/>
            </a:endParaRPr>
          </a:p>
        </p:txBody>
      </p:sp>
      <p:pic>
        <p:nvPicPr>
          <p:cNvPr id="26" name="Picture 25" descr="lambang-its-color-std.png">
            <a:extLst>
              <a:ext uri="{FF2B5EF4-FFF2-40B4-BE49-F238E27FC236}">
                <a16:creationId xmlns:a16="http://schemas.microsoft.com/office/drawing/2014/main" id="{ED280A88-F4E0-4F4D-97A9-D11D152582E4}"/>
              </a:ext>
            </a:extLst>
          </p:cNvPr>
          <p:cNvPicPr>
            <a:picLocks noChangeAspect="1"/>
          </p:cNvPicPr>
          <p:nvPr/>
        </p:nvPicPr>
        <p:blipFill>
          <a:blip r:embed="rId7" cstate="print"/>
          <a:stretch>
            <a:fillRect/>
          </a:stretch>
        </p:blipFill>
        <p:spPr>
          <a:xfrm>
            <a:off x="7417795" y="105305"/>
            <a:ext cx="713255" cy="646162"/>
          </a:xfrm>
          <a:prstGeom prst="rect">
            <a:avLst/>
          </a:prstGeom>
        </p:spPr>
      </p:pic>
      <p:pic>
        <p:nvPicPr>
          <p:cNvPr id="27" name="Picture 2" descr="C:\Users\User\Downloads\gambar ppt TA\131.jpg">
            <a:extLst>
              <a:ext uri="{FF2B5EF4-FFF2-40B4-BE49-F238E27FC236}">
                <a16:creationId xmlns:a16="http://schemas.microsoft.com/office/drawing/2014/main" id="{1DAAFE98-BDE4-4C01-BFDB-0BB5D40F4456}"/>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9661" y="50436"/>
            <a:ext cx="781778" cy="71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077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60C6C-D00E-4207-88F3-ECB53FC38E92}"/>
              </a:ext>
            </a:extLst>
          </p:cNvPr>
          <p:cNvSpPr>
            <a:spLocks noGrp="1"/>
          </p:cNvSpPr>
          <p:nvPr>
            <p:ph type="ctrTitle"/>
          </p:nvPr>
        </p:nvSpPr>
        <p:spPr>
          <a:xfrm>
            <a:off x="142562" y="2082246"/>
            <a:ext cx="9144000" cy="1790700"/>
          </a:xfrm>
        </p:spPr>
        <p:txBody>
          <a:bodyPr>
            <a:noAutofit/>
          </a:bodyPr>
          <a:lstStyle/>
          <a:p>
            <a:endParaRPr lang="en-US" sz="3000" dirty="0"/>
          </a:p>
        </p:txBody>
      </p:sp>
      <p:sp>
        <p:nvSpPr>
          <p:cNvPr id="5" name="Rectangle 4">
            <a:extLst>
              <a:ext uri="{FF2B5EF4-FFF2-40B4-BE49-F238E27FC236}">
                <a16:creationId xmlns:a16="http://schemas.microsoft.com/office/drawing/2014/main" id="{52349367-6E66-430C-B1A4-F3F7BFE223F8}"/>
              </a:ext>
            </a:extLst>
          </p:cNvPr>
          <p:cNvSpPr/>
          <p:nvPr/>
        </p:nvSpPr>
        <p:spPr>
          <a:xfrm>
            <a:off x="0" y="1160013"/>
            <a:ext cx="9144000" cy="89452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kumimoji="1" lang="id-ID" altLang="ja-JP" sz="2400" b="1" spc="302" dirty="0">
                <a:solidFill>
                  <a:schemeClr val="tx1"/>
                </a:solidFill>
                <a:latin typeface="Aharoni" pitchFamily="2" charset="-79"/>
                <a:cs typeface="Aharoni" pitchFamily="2" charset="-79"/>
              </a:rPr>
              <a:t>International Conference on Science, Mathematics, Environment,and Education (ICoSMEE)</a:t>
            </a:r>
            <a:endParaRPr lang="en-US" sz="2400" dirty="0">
              <a:solidFill>
                <a:schemeClr val="tx1"/>
              </a:solidFill>
            </a:endParaRPr>
          </a:p>
        </p:txBody>
      </p:sp>
      <p:sp>
        <p:nvSpPr>
          <p:cNvPr id="4" name="Rectangle 3">
            <a:extLst>
              <a:ext uri="{FF2B5EF4-FFF2-40B4-BE49-F238E27FC236}">
                <a16:creationId xmlns:a16="http://schemas.microsoft.com/office/drawing/2014/main" id="{66847161-71A7-4F16-A61D-54FC3B62F3DD}"/>
              </a:ext>
            </a:extLst>
          </p:cNvPr>
          <p:cNvSpPr/>
          <p:nvPr/>
        </p:nvSpPr>
        <p:spPr>
          <a:xfrm>
            <a:off x="0" y="2054533"/>
            <a:ext cx="9144000" cy="22524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t>On the Run-Length of the Structural Change in Time Series Data</a:t>
            </a:r>
            <a:endParaRPr lang="id-ID" sz="4800" dirty="0"/>
          </a:p>
          <a:p>
            <a:pPr algn="ctr"/>
            <a:endParaRPr lang="id-ID" dirty="0"/>
          </a:p>
          <a:p>
            <a:pPr algn="ctr"/>
            <a:endParaRPr lang="id-ID" dirty="0"/>
          </a:p>
          <a:p>
            <a:pPr algn="ctr"/>
            <a:endParaRPr lang="id-ID" dirty="0"/>
          </a:p>
          <a:p>
            <a:pPr algn="ctr"/>
            <a:r>
              <a:rPr lang="id-ID" sz="1600" dirty="0"/>
              <a:t>by </a:t>
            </a:r>
          </a:p>
          <a:p>
            <a:pPr algn="ctr"/>
            <a:r>
              <a:rPr lang="en-US" dirty="0" err="1"/>
              <a:t>Wiwik</a:t>
            </a:r>
            <a:r>
              <a:rPr lang="en-US" dirty="0"/>
              <a:t> </a:t>
            </a:r>
            <a:r>
              <a:rPr lang="en-US" dirty="0" err="1"/>
              <a:t>Prihartanti</a:t>
            </a:r>
            <a:endParaRPr lang="id-ID" dirty="0"/>
          </a:p>
          <a:p>
            <a:pPr algn="ctr"/>
            <a:r>
              <a:rPr lang="id-ID" dirty="0"/>
              <a:t>Dwilaksana Abdullah Rasyid</a:t>
            </a:r>
          </a:p>
          <a:p>
            <a:pPr algn="ctr"/>
            <a:r>
              <a:rPr lang="en-US" dirty="0"/>
              <a:t>Nur </a:t>
            </a:r>
            <a:r>
              <a:rPr lang="en-US" dirty="0" err="1"/>
              <a:t>Iriawan</a:t>
            </a:r>
            <a:endParaRPr lang="en-US" sz="2400" dirty="0"/>
          </a:p>
        </p:txBody>
      </p:sp>
      <p:sp>
        <p:nvSpPr>
          <p:cNvPr id="13" name="Rectangle 12">
            <a:extLst>
              <a:ext uri="{FF2B5EF4-FFF2-40B4-BE49-F238E27FC236}">
                <a16:creationId xmlns:a16="http://schemas.microsoft.com/office/drawing/2014/main" id="{75DC2FC2-E17A-4F71-820B-E63F0CA6042F}"/>
              </a:ext>
            </a:extLst>
          </p:cNvPr>
          <p:cNvSpPr/>
          <p:nvPr/>
        </p:nvSpPr>
        <p:spPr>
          <a:xfrm>
            <a:off x="0" y="4275034"/>
            <a:ext cx="9144000" cy="66121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pic>
        <p:nvPicPr>
          <p:cNvPr id="14" name="Picture 13" descr="lambang-its-color-std.png">
            <a:extLst>
              <a:ext uri="{FF2B5EF4-FFF2-40B4-BE49-F238E27FC236}">
                <a16:creationId xmlns:a16="http://schemas.microsoft.com/office/drawing/2014/main" id="{83FF166D-F88A-4496-B5F8-B68EC2FADBE2}"/>
              </a:ext>
            </a:extLst>
          </p:cNvPr>
          <p:cNvPicPr>
            <a:picLocks noChangeAspect="1"/>
          </p:cNvPicPr>
          <p:nvPr/>
        </p:nvPicPr>
        <p:blipFill>
          <a:blip r:embed="rId3" cstate="print"/>
          <a:stretch>
            <a:fillRect/>
          </a:stretch>
        </p:blipFill>
        <p:spPr>
          <a:xfrm>
            <a:off x="142562" y="67461"/>
            <a:ext cx="713255" cy="646162"/>
          </a:xfrm>
          <a:prstGeom prst="rect">
            <a:avLst/>
          </a:prstGeom>
        </p:spPr>
      </p:pic>
      <p:pic>
        <p:nvPicPr>
          <p:cNvPr id="15" name="Picture 2" descr="C:\Users\User\Downloads\gambar ppt TA\131.jpg">
            <a:extLst>
              <a:ext uri="{FF2B5EF4-FFF2-40B4-BE49-F238E27FC236}">
                <a16:creationId xmlns:a16="http://schemas.microsoft.com/office/drawing/2014/main" id="{0EA71F29-E2DE-4D9C-8346-983EFA45D3CA}"/>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9661" y="50436"/>
            <a:ext cx="781778" cy="71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61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id-ID" dirty="0"/>
              <a:t>INTRODUCTION</a:t>
            </a:r>
            <a:endParaRPr lang="en"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a:t>
            </a:fld>
            <a:endParaRPr lang="en"/>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33" name="Picture 32" descr="lambang-its-color-std.png">
            <a:extLst>
              <a:ext uri="{FF2B5EF4-FFF2-40B4-BE49-F238E27FC236}">
                <a16:creationId xmlns:a16="http://schemas.microsoft.com/office/drawing/2014/main" id="{B93CCC55-D5BC-4673-B905-1A5BA7C9EADE}"/>
              </a:ext>
            </a:extLst>
          </p:cNvPr>
          <p:cNvPicPr>
            <a:picLocks noChangeAspect="1"/>
          </p:cNvPicPr>
          <p:nvPr/>
        </p:nvPicPr>
        <p:blipFill>
          <a:blip r:embed="rId3" cstate="print"/>
          <a:stretch>
            <a:fillRect/>
          </a:stretch>
        </p:blipFill>
        <p:spPr>
          <a:xfrm>
            <a:off x="7417795" y="105305"/>
            <a:ext cx="713255" cy="646162"/>
          </a:xfrm>
          <a:prstGeom prst="rect">
            <a:avLst/>
          </a:prstGeom>
        </p:spPr>
      </p:pic>
      <p:pic>
        <p:nvPicPr>
          <p:cNvPr id="36" name="Picture 2" descr="C:\Users\User\Downloads\gambar ppt TA\131.jpg">
            <a:extLst>
              <a:ext uri="{FF2B5EF4-FFF2-40B4-BE49-F238E27FC236}">
                <a16:creationId xmlns:a16="http://schemas.microsoft.com/office/drawing/2014/main" id="{D3B16D67-B8BD-46E5-9A8D-B0AB33AAE2E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9661" y="50436"/>
            <a:ext cx="781778" cy="7170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close up of a lamp&#10;&#10;Description automatically generated">
            <a:extLst>
              <a:ext uri="{FF2B5EF4-FFF2-40B4-BE49-F238E27FC236}">
                <a16:creationId xmlns:a16="http://schemas.microsoft.com/office/drawing/2014/main" id="{8EC05998-BD6A-4C90-AB3C-336A7D8EB65D}"/>
              </a:ext>
            </a:extLst>
          </p:cNvPr>
          <p:cNvPicPr>
            <a:picLocks noChangeAspect="1"/>
          </p:cNvPicPr>
          <p:nvPr/>
        </p:nvPicPr>
        <p:blipFill>
          <a:blip r:embed="rId5"/>
          <a:stretch>
            <a:fillRect/>
          </a:stretch>
        </p:blipFill>
        <p:spPr>
          <a:xfrm rot="5400000" flipH="1">
            <a:off x="5376194" y="2285296"/>
            <a:ext cx="2516152" cy="2186255"/>
          </a:xfrm>
          <a:prstGeom prst="rect">
            <a:avLst/>
          </a:prstGeom>
        </p:spPr>
      </p:pic>
      <p:grpSp>
        <p:nvGrpSpPr>
          <p:cNvPr id="10" name="Group 9">
            <a:extLst>
              <a:ext uri="{FF2B5EF4-FFF2-40B4-BE49-F238E27FC236}">
                <a16:creationId xmlns:a16="http://schemas.microsoft.com/office/drawing/2014/main" id="{A406D5A2-C7ED-4CEB-9652-EBE649C50967}"/>
              </a:ext>
            </a:extLst>
          </p:cNvPr>
          <p:cNvGrpSpPr/>
          <p:nvPr/>
        </p:nvGrpSpPr>
        <p:grpSpPr>
          <a:xfrm>
            <a:off x="814275" y="1797046"/>
            <a:ext cx="4756753" cy="2953879"/>
            <a:chOff x="546915" y="1679713"/>
            <a:chExt cx="3488294" cy="2166183"/>
          </a:xfrm>
        </p:grpSpPr>
        <p:pic>
          <p:nvPicPr>
            <p:cNvPr id="3" name="Picture 2" descr="A close up of a map&#10;&#10;Description automatically generated">
              <a:extLst>
                <a:ext uri="{FF2B5EF4-FFF2-40B4-BE49-F238E27FC236}">
                  <a16:creationId xmlns:a16="http://schemas.microsoft.com/office/drawing/2014/main" id="{BE226F80-9D12-4C41-A186-6A513DC3F711}"/>
                </a:ext>
              </a:extLst>
            </p:cNvPr>
            <p:cNvPicPr>
              <a:picLocks noChangeAspect="1"/>
            </p:cNvPicPr>
            <p:nvPr/>
          </p:nvPicPr>
          <p:blipFill rotWithShape="1">
            <a:blip r:embed="rId6"/>
            <a:srcRect t="7542"/>
            <a:stretch/>
          </p:blipFill>
          <p:spPr>
            <a:xfrm>
              <a:off x="546915" y="1679713"/>
              <a:ext cx="3488294" cy="2166183"/>
            </a:xfrm>
            <a:prstGeom prst="rect">
              <a:avLst/>
            </a:prstGeom>
          </p:spPr>
        </p:pic>
        <p:cxnSp>
          <p:nvCxnSpPr>
            <p:cNvPr id="4" name="Straight Arrow Connector 3">
              <a:extLst>
                <a:ext uri="{FF2B5EF4-FFF2-40B4-BE49-F238E27FC236}">
                  <a16:creationId xmlns:a16="http://schemas.microsoft.com/office/drawing/2014/main" id="{1E28386B-8287-4027-A287-F3BF24CC16AC}"/>
                </a:ext>
              </a:extLst>
            </p:cNvPr>
            <p:cNvCxnSpPr/>
            <p:nvPr/>
          </p:nvCxnSpPr>
          <p:spPr>
            <a:xfrm flipV="1">
              <a:off x="546915" y="2888974"/>
              <a:ext cx="1189120" cy="490330"/>
            </a:xfrm>
            <a:prstGeom prst="straightConnector1">
              <a:avLst/>
            </a:prstGeom>
            <a:ln>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a:extLst>
                <a:ext uri="{FF2B5EF4-FFF2-40B4-BE49-F238E27FC236}">
                  <a16:creationId xmlns:a16="http://schemas.microsoft.com/office/drawing/2014/main" id="{5A40F651-2631-4E48-A3F2-3B8F4747722F}"/>
                </a:ext>
              </a:extLst>
            </p:cNvPr>
            <p:cNvCxnSpPr>
              <a:cxnSpLocks/>
            </p:cNvCxnSpPr>
            <p:nvPr/>
          </p:nvCxnSpPr>
          <p:spPr>
            <a:xfrm flipV="1">
              <a:off x="1958272" y="2505489"/>
              <a:ext cx="1606563" cy="560733"/>
            </a:xfrm>
            <a:prstGeom prst="straightConnector1">
              <a:avLst/>
            </a:prstGeom>
            <a:ln>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28" name="Straight Arrow Connector 27">
              <a:extLst>
                <a:ext uri="{FF2B5EF4-FFF2-40B4-BE49-F238E27FC236}">
                  <a16:creationId xmlns:a16="http://schemas.microsoft.com/office/drawing/2014/main" id="{2A32DE4C-731A-4ADF-84A0-4FAF229598F3}"/>
                </a:ext>
              </a:extLst>
            </p:cNvPr>
            <p:cNvCxnSpPr>
              <a:cxnSpLocks/>
            </p:cNvCxnSpPr>
            <p:nvPr/>
          </p:nvCxnSpPr>
          <p:spPr>
            <a:xfrm>
              <a:off x="1726205" y="2917612"/>
              <a:ext cx="232067" cy="254604"/>
            </a:xfrm>
            <a:prstGeom prst="straightConnector1">
              <a:avLst/>
            </a:prstGeom>
            <a:ln>
              <a:solidFill>
                <a:schemeClr val="accent6"/>
              </a:solidFill>
              <a:tailEnd type="triangle"/>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637530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Shape 222"/>
          <p:cNvSpPr txBox="1">
            <a:spLocks noGrp="1"/>
          </p:cNvSpPr>
          <p:nvPr>
            <p:ph type="subTitle" idx="1"/>
          </p:nvPr>
        </p:nvSpPr>
        <p:spPr>
          <a:xfrm>
            <a:off x="463525" y="3975449"/>
            <a:ext cx="4094400" cy="784800"/>
          </a:xfrm>
          <a:prstGeom prst="rect">
            <a:avLst/>
          </a:prstGeom>
        </p:spPr>
        <p:txBody>
          <a:bodyPr wrap="square" lIns="91425" tIns="91425" rIns="91425" bIns="91425" anchor="t" anchorCtr="0">
            <a:noAutofit/>
          </a:bodyPr>
          <a:lstStyle/>
          <a:p>
            <a:pPr lvl="0" rtl="0">
              <a:spcBef>
                <a:spcPts val="0"/>
              </a:spcBef>
              <a:buNone/>
            </a:pPr>
            <a:endParaRPr lang="en" dirty="0"/>
          </a:p>
        </p:txBody>
      </p:sp>
      <p:sp>
        <p:nvSpPr>
          <p:cNvPr id="223" name="Shape 22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a:t>
            </a:fld>
            <a:endParaRPr lang="en"/>
          </a:p>
        </p:txBody>
      </p:sp>
      <p:sp>
        <p:nvSpPr>
          <p:cNvPr id="224" name="Shape 224"/>
          <p:cNvSpPr txBox="1"/>
          <p:nvPr/>
        </p:nvSpPr>
        <p:spPr>
          <a:xfrm>
            <a:off x="463524" y="0"/>
            <a:ext cx="5288689" cy="2998381"/>
          </a:xfrm>
          <a:prstGeom prst="rect">
            <a:avLst/>
          </a:prstGeom>
          <a:noFill/>
          <a:ln>
            <a:noFill/>
          </a:ln>
        </p:spPr>
        <p:txBody>
          <a:bodyPr wrap="square" lIns="91425" tIns="91425" rIns="91425" bIns="91425" anchor="b" anchorCtr="0">
            <a:noAutofit/>
          </a:bodyPr>
          <a:lstStyle/>
          <a:p>
            <a:pPr lvl="0">
              <a:spcBef>
                <a:spcPts val="0"/>
              </a:spcBef>
              <a:buNone/>
            </a:pPr>
            <a:r>
              <a:rPr lang="id-ID" sz="4400" b="1" dirty="0">
                <a:solidFill>
                  <a:srgbClr val="3F5378"/>
                </a:solidFill>
                <a:latin typeface="Roboto Condensed"/>
                <a:ea typeface="Roboto Condensed"/>
                <a:cs typeface="Roboto Condensed"/>
                <a:sym typeface="Roboto Condensed"/>
              </a:rPr>
              <a:t>METHODOLOGY</a:t>
            </a:r>
            <a:endParaRPr lang="en" sz="4400" b="1" dirty="0">
              <a:solidFill>
                <a:srgbClr val="3F5378"/>
              </a:solidFill>
              <a:latin typeface="Roboto Condensed"/>
              <a:ea typeface="Roboto Condensed"/>
              <a:cs typeface="Roboto Condensed"/>
              <a:sym typeface="Roboto Condensed"/>
            </a:endParaRPr>
          </a:p>
        </p:txBody>
      </p:sp>
      <p:sp>
        <p:nvSpPr>
          <p:cNvPr id="3" name="Title 2">
            <a:extLst>
              <a:ext uri="{FF2B5EF4-FFF2-40B4-BE49-F238E27FC236}">
                <a16:creationId xmlns:a16="http://schemas.microsoft.com/office/drawing/2014/main" id="{3A995E3D-CE54-45B3-93A3-BBCC89E20B82}"/>
              </a:ext>
            </a:extLst>
          </p:cNvPr>
          <p:cNvSpPr>
            <a:spLocks noGrp="1"/>
          </p:cNvSpPr>
          <p:nvPr>
            <p:ph type="ctrTitle"/>
          </p:nvPr>
        </p:nvSpPr>
        <p:spPr>
          <a:xfrm>
            <a:off x="477600" y="2889594"/>
            <a:ext cx="4094400" cy="1159800"/>
          </a:xfrm>
        </p:spPr>
        <p:txBody>
          <a:bodyPr/>
          <a:lstStyle/>
          <a:p>
            <a:endParaRPr lang="en-US" dirty="0"/>
          </a:p>
        </p:txBody>
      </p:sp>
      <p:pic>
        <p:nvPicPr>
          <p:cNvPr id="10" name="Picture 9" descr="lambang-its-color-std.png">
            <a:extLst>
              <a:ext uri="{FF2B5EF4-FFF2-40B4-BE49-F238E27FC236}">
                <a16:creationId xmlns:a16="http://schemas.microsoft.com/office/drawing/2014/main" id="{0098CB3F-7DD2-4C85-8A37-4C315CD32F9A}"/>
              </a:ext>
            </a:extLst>
          </p:cNvPr>
          <p:cNvPicPr>
            <a:picLocks noChangeAspect="1"/>
          </p:cNvPicPr>
          <p:nvPr/>
        </p:nvPicPr>
        <p:blipFill>
          <a:blip r:embed="rId3" cstate="print"/>
          <a:stretch>
            <a:fillRect/>
          </a:stretch>
        </p:blipFill>
        <p:spPr>
          <a:xfrm>
            <a:off x="142562" y="67461"/>
            <a:ext cx="713255" cy="646162"/>
          </a:xfrm>
          <a:prstGeom prst="rect">
            <a:avLst/>
          </a:prstGeom>
        </p:spPr>
      </p:pic>
      <p:pic>
        <p:nvPicPr>
          <p:cNvPr id="11" name="Picture 2" descr="C:\Users\User\Downloads\gambar ppt TA\131.jpg">
            <a:extLst>
              <a:ext uri="{FF2B5EF4-FFF2-40B4-BE49-F238E27FC236}">
                <a16:creationId xmlns:a16="http://schemas.microsoft.com/office/drawing/2014/main" id="{6CB04DD2-A734-45D1-A755-ABCCFC5E168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9661" y="50436"/>
            <a:ext cx="781778" cy="71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68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5E73-DC0F-47C6-AA6B-1F79B9AA3894}"/>
              </a:ext>
            </a:extLst>
          </p:cNvPr>
          <p:cNvSpPr>
            <a:spLocks noGrp="1"/>
          </p:cNvSpPr>
          <p:nvPr>
            <p:ph type="title"/>
          </p:nvPr>
        </p:nvSpPr>
        <p:spPr/>
        <p:txBody>
          <a:bodyPr/>
          <a:lstStyle/>
          <a:p>
            <a:r>
              <a:rPr lang="id-ID" dirty="0"/>
              <a:t>MAIN IDEA</a:t>
            </a:r>
            <a:endParaRPr lang="en-US" dirty="0"/>
          </a:p>
        </p:txBody>
      </p:sp>
      <p:sp>
        <p:nvSpPr>
          <p:cNvPr id="5" name="Slide Number Placeholder 4">
            <a:extLst>
              <a:ext uri="{FF2B5EF4-FFF2-40B4-BE49-F238E27FC236}">
                <a16:creationId xmlns:a16="http://schemas.microsoft.com/office/drawing/2014/main" id="{4B97590B-853E-4567-BF4B-120FD0BE61E4}"/>
              </a:ext>
            </a:extLst>
          </p:cNvPr>
          <p:cNvSpPr>
            <a:spLocks noGrp="1"/>
          </p:cNvSpPr>
          <p:nvPr>
            <p:ph type="sldNum" idx="12"/>
          </p:nvPr>
        </p:nvSpPr>
        <p:spPr/>
        <p:txBody>
          <a:bodyPr/>
          <a:lstStyle/>
          <a:p>
            <a:pPr lvl="0">
              <a:spcBef>
                <a:spcPts val="0"/>
              </a:spcBef>
              <a:buNone/>
            </a:pPr>
            <a:fld id="{00000000-1234-1234-1234-123412341234}" type="slidenum">
              <a:rPr lang="en" smtClean="0"/>
              <a:t>5</a:t>
            </a:fld>
            <a:endParaRPr lang="en"/>
          </a:p>
        </p:txBody>
      </p:sp>
      <p:sp>
        <p:nvSpPr>
          <p:cNvPr id="6" name="Rectangle 2">
            <a:extLst>
              <a:ext uri="{FF2B5EF4-FFF2-40B4-BE49-F238E27FC236}">
                <a16:creationId xmlns:a16="http://schemas.microsoft.com/office/drawing/2014/main" id="{D8C948EB-5B7B-45B1-9CC4-6985092CD3C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9" name="Picture 8" descr="lambang-its-color-std.png">
            <a:extLst>
              <a:ext uri="{FF2B5EF4-FFF2-40B4-BE49-F238E27FC236}">
                <a16:creationId xmlns:a16="http://schemas.microsoft.com/office/drawing/2014/main" id="{6A666822-FC42-4675-98E0-8F748D4A2FCF}"/>
              </a:ext>
            </a:extLst>
          </p:cNvPr>
          <p:cNvPicPr>
            <a:picLocks noChangeAspect="1"/>
          </p:cNvPicPr>
          <p:nvPr/>
        </p:nvPicPr>
        <p:blipFill>
          <a:blip r:embed="rId3" cstate="print"/>
          <a:stretch>
            <a:fillRect/>
          </a:stretch>
        </p:blipFill>
        <p:spPr>
          <a:xfrm>
            <a:off x="7417795" y="105305"/>
            <a:ext cx="713255" cy="646162"/>
          </a:xfrm>
          <a:prstGeom prst="rect">
            <a:avLst/>
          </a:prstGeom>
        </p:spPr>
      </p:pic>
      <p:pic>
        <p:nvPicPr>
          <p:cNvPr id="10" name="Picture 2" descr="C:\Users\User\Downloads\gambar ppt TA\131.jpg">
            <a:extLst>
              <a:ext uri="{FF2B5EF4-FFF2-40B4-BE49-F238E27FC236}">
                <a16:creationId xmlns:a16="http://schemas.microsoft.com/office/drawing/2014/main" id="{BF86B805-8AB1-4A53-99EE-81E7F220805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9661" y="50436"/>
            <a:ext cx="781778" cy="71701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7271993-1B48-4D73-AF16-3CD7704553B5}"/>
              </a:ext>
            </a:extLst>
          </p:cNvPr>
          <p:cNvSpPr/>
          <p:nvPr/>
        </p:nvSpPr>
        <p:spPr>
          <a:xfrm>
            <a:off x="2542418" y="2186039"/>
            <a:ext cx="4572000" cy="1323439"/>
          </a:xfrm>
          <a:prstGeom prst="rect">
            <a:avLst/>
          </a:prstGeom>
        </p:spPr>
        <p:txBody>
          <a:bodyPr>
            <a:spAutoFit/>
          </a:bodyPr>
          <a:lstStyle/>
          <a:p>
            <a:r>
              <a:rPr lang="en-US" sz="2000" dirty="0"/>
              <a:t>Structural Change Modeling</a:t>
            </a:r>
          </a:p>
          <a:p>
            <a:r>
              <a:rPr lang="en-US" sz="2000" dirty="0"/>
              <a:t>Mixture Model</a:t>
            </a:r>
          </a:p>
          <a:p>
            <a:r>
              <a:rPr lang="en-US" sz="2000" dirty="0"/>
              <a:t>Markov Switching Model</a:t>
            </a:r>
          </a:p>
          <a:p>
            <a:r>
              <a:rPr lang="en-US" sz="2000" dirty="0"/>
              <a:t>Run Length</a:t>
            </a:r>
            <a:r>
              <a:rPr lang="id-ID" sz="2000" dirty="0"/>
              <a:t> Distribution</a:t>
            </a:r>
            <a:endParaRPr lang="en-ID" sz="2000" dirty="0"/>
          </a:p>
        </p:txBody>
      </p:sp>
    </p:spTree>
    <p:extLst>
      <p:ext uri="{BB962C8B-B14F-4D97-AF65-F5344CB8AC3E}">
        <p14:creationId xmlns:p14="http://schemas.microsoft.com/office/powerpoint/2010/main" val="852890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5E73-DC0F-47C6-AA6B-1F79B9AA3894}"/>
              </a:ext>
            </a:extLst>
          </p:cNvPr>
          <p:cNvSpPr>
            <a:spLocks noGrp="1"/>
          </p:cNvSpPr>
          <p:nvPr>
            <p:ph type="title"/>
          </p:nvPr>
        </p:nvSpPr>
        <p:spPr/>
        <p:txBody>
          <a:bodyPr/>
          <a:lstStyle/>
          <a:p>
            <a:r>
              <a:rPr lang="id-ID" dirty="0"/>
              <a:t>MARKOV SWITCHING MODEL for STOCK PRICE</a:t>
            </a:r>
            <a:endParaRPr lang="en-US" dirty="0"/>
          </a:p>
        </p:txBody>
      </p:sp>
      <p:sp>
        <p:nvSpPr>
          <p:cNvPr id="5" name="Slide Number Placeholder 4">
            <a:extLst>
              <a:ext uri="{FF2B5EF4-FFF2-40B4-BE49-F238E27FC236}">
                <a16:creationId xmlns:a16="http://schemas.microsoft.com/office/drawing/2014/main" id="{4B97590B-853E-4567-BF4B-120FD0BE61E4}"/>
              </a:ext>
            </a:extLst>
          </p:cNvPr>
          <p:cNvSpPr>
            <a:spLocks noGrp="1"/>
          </p:cNvSpPr>
          <p:nvPr>
            <p:ph type="sldNum" idx="12"/>
          </p:nvPr>
        </p:nvSpPr>
        <p:spPr/>
        <p:txBody>
          <a:bodyPr/>
          <a:lstStyle/>
          <a:p>
            <a:pPr lvl="0">
              <a:spcBef>
                <a:spcPts val="0"/>
              </a:spcBef>
              <a:buNone/>
            </a:pPr>
            <a:fld id="{00000000-1234-1234-1234-123412341234}" type="slidenum">
              <a:rPr lang="en" smtClean="0"/>
              <a:t>6</a:t>
            </a:fld>
            <a:endParaRPr lang="en"/>
          </a:p>
        </p:txBody>
      </p:sp>
      <p:sp>
        <p:nvSpPr>
          <p:cNvPr id="6" name="Rectangle 2">
            <a:extLst>
              <a:ext uri="{FF2B5EF4-FFF2-40B4-BE49-F238E27FC236}">
                <a16:creationId xmlns:a16="http://schemas.microsoft.com/office/drawing/2014/main" id="{D8C948EB-5B7B-45B1-9CC4-6985092CD3C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9" name="Picture 8" descr="lambang-its-color-std.png">
            <a:extLst>
              <a:ext uri="{FF2B5EF4-FFF2-40B4-BE49-F238E27FC236}">
                <a16:creationId xmlns:a16="http://schemas.microsoft.com/office/drawing/2014/main" id="{6A666822-FC42-4675-98E0-8F748D4A2FCF}"/>
              </a:ext>
            </a:extLst>
          </p:cNvPr>
          <p:cNvPicPr>
            <a:picLocks noChangeAspect="1"/>
          </p:cNvPicPr>
          <p:nvPr/>
        </p:nvPicPr>
        <p:blipFill>
          <a:blip r:embed="rId4" cstate="print"/>
          <a:stretch>
            <a:fillRect/>
          </a:stretch>
        </p:blipFill>
        <p:spPr>
          <a:xfrm>
            <a:off x="7417795" y="105305"/>
            <a:ext cx="713255" cy="646162"/>
          </a:xfrm>
          <a:prstGeom prst="rect">
            <a:avLst/>
          </a:prstGeom>
        </p:spPr>
      </p:pic>
      <p:pic>
        <p:nvPicPr>
          <p:cNvPr id="10" name="Picture 2" descr="C:\Users\User\Downloads\gambar ppt TA\131.jpg">
            <a:extLst>
              <a:ext uri="{FF2B5EF4-FFF2-40B4-BE49-F238E27FC236}">
                <a16:creationId xmlns:a16="http://schemas.microsoft.com/office/drawing/2014/main" id="{BF86B805-8AB1-4A53-99EE-81E7F220805B}"/>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9661" y="50436"/>
            <a:ext cx="781778" cy="71701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a:extLst>
              <a:ext uri="{FF2B5EF4-FFF2-40B4-BE49-F238E27FC236}">
                <a16:creationId xmlns:a16="http://schemas.microsoft.com/office/drawing/2014/main" id="{FCB110EC-CEA9-4081-816D-4BB3998C304D}"/>
              </a:ext>
            </a:extLst>
          </p:cNvPr>
          <p:cNvGraphicFramePr>
            <a:graphicFrameLocks noChangeAspect="1"/>
          </p:cNvGraphicFramePr>
          <p:nvPr>
            <p:extLst>
              <p:ext uri="{D42A27DB-BD31-4B8C-83A1-F6EECF244321}">
                <p14:modId xmlns:p14="http://schemas.microsoft.com/office/powerpoint/2010/main" val="954561053"/>
              </p:ext>
            </p:extLst>
          </p:nvPr>
        </p:nvGraphicFramePr>
        <p:xfrm>
          <a:off x="181043" y="2080511"/>
          <a:ext cx="2098331" cy="1150698"/>
        </p:xfrm>
        <a:graphic>
          <a:graphicData uri="http://schemas.openxmlformats.org/presentationml/2006/ole">
            <mc:AlternateContent xmlns:mc="http://schemas.openxmlformats.org/markup-compatibility/2006">
              <mc:Choice xmlns:v="urn:schemas-microsoft-com:vml" Requires="v">
                <p:oleObj spid="_x0000_s37948" name="Equation" r:id="rId6" imgW="1219200" imgH="660400" progId="Equation.DSMT4">
                  <p:embed/>
                </p:oleObj>
              </mc:Choice>
              <mc:Fallback>
                <p:oleObj name="Equation" r:id="rId6" imgW="1219200" imgH="660400" progId="Equation.DSMT4">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043" y="2080511"/>
                        <a:ext cx="2098331" cy="1150698"/>
                      </a:xfrm>
                      <a:prstGeom prst="rect">
                        <a:avLst/>
                      </a:prstGeom>
                      <a:noFill/>
                    </p:spPr>
                  </p:pic>
                </p:oleObj>
              </mc:Fallback>
            </mc:AlternateContent>
          </a:graphicData>
        </a:graphic>
      </p:graphicFrame>
      <p:sp>
        <p:nvSpPr>
          <p:cNvPr id="8" name="Rectangle 7">
            <a:extLst>
              <a:ext uri="{FF2B5EF4-FFF2-40B4-BE49-F238E27FC236}">
                <a16:creationId xmlns:a16="http://schemas.microsoft.com/office/drawing/2014/main" id="{D55E6CC4-1A2E-45B2-9FB8-AFA7BAA7CB32}"/>
              </a:ext>
            </a:extLst>
          </p:cNvPr>
          <p:cNvSpPr/>
          <p:nvPr/>
        </p:nvSpPr>
        <p:spPr>
          <a:xfrm>
            <a:off x="181043" y="1340179"/>
            <a:ext cx="3262432" cy="369332"/>
          </a:xfrm>
          <a:prstGeom prst="rect">
            <a:avLst/>
          </a:prstGeom>
        </p:spPr>
        <p:txBody>
          <a:bodyPr wrap="none">
            <a:spAutoFit/>
          </a:bodyPr>
          <a:lstStyle/>
          <a:p>
            <a:r>
              <a:rPr lang="en-US" sz="1800" dirty="0">
                <a:latin typeface="Times New Roman" panose="02020603050405020304" pitchFamily="18" charset="0"/>
                <a:ea typeface="Times New Roman" panose="02020603050405020304" pitchFamily="18" charset="0"/>
              </a:rPr>
              <a:t>The probability transition matrix </a:t>
            </a:r>
            <a:endParaRPr lang="en-US" sz="1800" dirty="0"/>
          </a:p>
        </p:txBody>
      </p:sp>
      <p:graphicFrame>
        <p:nvGraphicFramePr>
          <p:cNvPr id="12" name="Object 11">
            <a:extLst>
              <a:ext uri="{FF2B5EF4-FFF2-40B4-BE49-F238E27FC236}">
                <a16:creationId xmlns:a16="http://schemas.microsoft.com/office/drawing/2014/main" id="{6361C75C-8701-4DA6-8B1D-82BA389C7BD7}"/>
              </a:ext>
            </a:extLst>
          </p:cNvPr>
          <p:cNvGraphicFramePr>
            <a:graphicFrameLocks noChangeAspect="1"/>
          </p:cNvGraphicFramePr>
          <p:nvPr>
            <p:extLst>
              <p:ext uri="{D42A27DB-BD31-4B8C-83A1-F6EECF244321}">
                <p14:modId xmlns:p14="http://schemas.microsoft.com/office/powerpoint/2010/main" val="1829646132"/>
              </p:ext>
            </p:extLst>
          </p:nvPr>
        </p:nvGraphicFramePr>
        <p:xfrm>
          <a:off x="181043" y="1673586"/>
          <a:ext cx="5526080" cy="467463"/>
        </p:xfrm>
        <a:graphic>
          <a:graphicData uri="http://schemas.openxmlformats.org/presentationml/2006/ole">
            <mc:AlternateContent xmlns:mc="http://schemas.openxmlformats.org/markup-compatibility/2006">
              <mc:Choice xmlns:v="urn:schemas-microsoft-com:vml" Requires="v">
                <p:oleObj spid="_x0000_s37949" name="Equation" r:id="rId8" imgW="2374900" imgH="203200" progId="Equation.DSMT4">
                  <p:embed/>
                </p:oleObj>
              </mc:Choice>
              <mc:Fallback>
                <p:oleObj name="Equation" r:id="rId8" imgW="2374900" imgH="203200" progId="Equation.DSMT4">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1043" y="1673586"/>
                        <a:ext cx="5526080" cy="467463"/>
                      </a:xfrm>
                      <a:prstGeom prst="rect">
                        <a:avLst/>
                      </a:prstGeom>
                      <a:noFill/>
                    </p:spPr>
                  </p:pic>
                </p:oleObj>
              </mc:Fallback>
            </mc:AlternateContent>
          </a:graphicData>
        </a:graphic>
      </p:graphicFrame>
      <p:sp>
        <p:nvSpPr>
          <p:cNvPr id="13" name="Rectangle 12">
            <a:extLst>
              <a:ext uri="{FF2B5EF4-FFF2-40B4-BE49-F238E27FC236}">
                <a16:creationId xmlns:a16="http://schemas.microsoft.com/office/drawing/2014/main" id="{753F0FA1-7EEF-4C7E-82B5-2360FC4BAC51}"/>
              </a:ext>
            </a:extLst>
          </p:cNvPr>
          <p:cNvSpPr/>
          <p:nvPr/>
        </p:nvSpPr>
        <p:spPr>
          <a:xfrm>
            <a:off x="181043" y="3231209"/>
            <a:ext cx="4057521" cy="369332"/>
          </a:xfrm>
          <a:prstGeom prst="rect">
            <a:avLst/>
          </a:prstGeom>
        </p:spPr>
        <p:txBody>
          <a:bodyPr wrap="none">
            <a:spAutoFit/>
          </a:bodyPr>
          <a:lstStyle/>
          <a:p>
            <a:r>
              <a:rPr lang="en-US" sz="1800" dirty="0">
                <a:latin typeface="Times New Roman" panose="02020603050405020304" pitchFamily="18" charset="0"/>
                <a:ea typeface="Times New Roman" panose="02020603050405020304" pitchFamily="18" charset="0"/>
              </a:rPr>
              <a:t>Markov Switching Autoregressive model </a:t>
            </a:r>
            <a:endParaRPr lang="en-US" sz="1800" dirty="0"/>
          </a:p>
        </p:txBody>
      </p:sp>
      <p:graphicFrame>
        <p:nvGraphicFramePr>
          <p:cNvPr id="15" name="Object 14">
            <a:extLst>
              <a:ext uri="{FF2B5EF4-FFF2-40B4-BE49-F238E27FC236}">
                <a16:creationId xmlns:a16="http://schemas.microsoft.com/office/drawing/2014/main" id="{67E47AD2-203B-4E66-BD37-64F8C01ACF40}"/>
              </a:ext>
            </a:extLst>
          </p:cNvPr>
          <p:cNvGraphicFramePr>
            <a:graphicFrameLocks noChangeAspect="1"/>
          </p:cNvGraphicFramePr>
          <p:nvPr>
            <p:extLst>
              <p:ext uri="{D42A27DB-BD31-4B8C-83A1-F6EECF244321}">
                <p14:modId xmlns:p14="http://schemas.microsoft.com/office/powerpoint/2010/main" val="2591095259"/>
              </p:ext>
            </p:extLst>
          </p:nvPr>
        </p:nvGraphicFramePr>
        <p:xfrm>
          <a:off x="438526" y="3545771"/>
          <a:ext cx="2755247" cy="1252385"/>
        </p:xfrm>
        <a:graphic>
          <a:graphicData uri="http://schemas.openxmlformats.org/presentationml/2006/ole">
            <mc:AlternateContent xmlns:mc="http://schemas.openxmlformats.org/markup-compatibility/2006">
              <mc:Choice xmlns:v="urn:schemas-microsoft-com:vml" Requires="v">
                <p:oleObj spid="_x0000_s37950" name="Equation" r:id="rId10" imgW="1790700" imgH="800100" progId="Equation.DSMT4">
                  <p:embed/>
                </p:oleObj>
              </mc:Choice>
              <mc:Fallback>
                <p:oleObj name="Equation" r:id="rId10" imgW="1790700" imgH="800100" progId="Equation.DSMT4">
                  <p:embed/>
                  <p:pic>
                    <p:nvPicPr>
                      <p:cNvPr id="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8526" y="3545771"/>
                        <a:ext cx="2755247" cy="1252385"/>
                      </a:xfrm>
                      <a:prstGeom prst="rect">
                        <a:avLst/>
                      </a:prstGeom>
                      <a:noFill/>
                    </p:spPr>
                  </p:pic>
                </p:oleObj>
              </mc:Fallback>
            </mc:AlternateContent>
          </a:graphicData>
        </a:graphic>
      </p:graphicFrame>
    </p:spTree>
    <p:extLst>
      <p:ext uri="{BB962C8B-B14F-4D97-AF65-F5344CB8AC3E}">
        <p14:creationId xmlns:p14="http://schemas.microsoft.com/office/powerpoint/2010/main" val="1153358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5E73-DC0F-47C6-AA6B-1F79B9AA3894}"/>
              </a:ext>
            </a:extLst>
          </p:cNvPr>
          <p:cNvSpPr>
            <a:spLocks noGrp="1"/>
          </p:cNvSpPr>
          <p:nvPr>
            <p:ph type="title"/>
          </p:nvPr>
        </p:nvSpPr>
        <p:spPr/>
        <p:txBody>
          <a:bodyPr/>
          <a:lstStyle/>
          <a:p>
            <a:r>
              <a:rPr lang="id-ID" dirty="0"/>
              <a:t>Expectation and Maximisation</a:t>
            </a:r>
            <a:endParaRPr lang="en-US" dirty="0"/>
          </a:p>
        </p:txBody>
      </p:sp>
      <p:sp>
        <p:nvSpPr>
          <p:cNvPr id="5" name="Slide Number Placeholder 4">
            <a:extLst>
              <a:ext uri="{FF2B5EF4-FFF2-40B4-BE49-F238E27FC236}">
                <a16:creationId xmlns:a16="http://schemas.microsoft.com/office/drawing/2014/main" id="{4B97590B-853E-4567-BF4B-120FD0BE61E4}"/>
              </a:ext>
            </a:extLst>
          </p:cNvPr>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sp>
        <p:nvSpPr>
          <p:cNvPr id="6" name="Rectangle 2">
            <a:extLst>
              <a:ext uri="{FF2B5EF4-FFF2-40B4-BE49-F238E27FC236}">
                <a16:creationId xmlns:a16="http://schemas.microsoft.com/office/drawing/2014/main" id="{D8C948EB-5B7B-45B1-9CC4-6985092CD3C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E5D36FD3-849A-49A0-8658-DADF1C0D2CD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1AEB97FB-40CE-4351-B77E-E3180FB34FE9}"/>
              </a:ext>
            </a:extLst>
          </p:cNvPr>
          <p:cNvSpPr txBox="1"/>
          <p:nvPr/>
        </p:nvSpPr>
        <p:spPr>
          <a:xfrm>
            <a:off x="950128" y="2638418"/>
            <a:ext cx="1638590" cy="307777"/>
          </a:xfrm>
          <a:prstGeom prst="rect">
            <a:avLst/>
          </a:prstGeom>
          <a:noFill/>
        </p:spPr>
        <p:txBody>
          <a:bodyPr wrap="none" rtlCol="0">
            <a:spAutoFit/>
          </a:bodyPr>
          <a:lstStyle/>
          <a:p>
            <a:r>
              <a:rPr lang="id-ID" dirty="0"/>
              <a:t>Expectation Stage</a:t>
            </a:r>
            <a:endParaRPr lang="en-US" dirty="0"/>
          </a:p>
        </p:txBody>
      </p:sp>
      <p:sp>
        <p:nvSpPr>
          <p:cNvPr id="10" name="Rectangle 5">
            <a:extLst>
              <a:ext uri="{FF2B5EF4-FFF2-40B4-BE49-F238E27FC236}">
                <a16:creationId xmlns:a16="http://schemas.microsoft.com/office/drawing/2014/main" id="{C2F7969C-BB18-4593-A175-583FE3FA480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TextBox 12">
            <a:extLst>
              <a:ext uri="{FF2B5EF4-FFF2-40B4-BE49-F238E27FC236}">
                <a16:creationId xmlns:a16="http://schemas.microsoft.com/office/drawing/2014/main" id="{2D284E53-6C94-4501-9935-EC81CDD4DF09}"/>
              </a:ext>
            </a:extLst>
          </p:cNvPr>
          <p:cNvSpPr txBox="1"/>
          <p:nvPr/>
        </p:nvSpPr>
        <p:spPr>
          <a:xfrm>
            <a:off x="6026828" y="2655468"/>
            <a:ext cx="1747594" cy="307777"/>
          </a:xfrm>
          <a:prstGeom prst="rect">
            <a:avLst/>
          </a:prstGeom>
          <a:noFill/>
        </p:spPr>
        <p:txBody>
          <a:bodyPr wrap="none" rtlCol="0">
            <a:spAutoFit/>
          </a:bodyPr>
          <a:lstStyle/>
          <a:p>
            <a:r>
              <a:rPr lang="id-ID" dirty="0"/>
              <a:t>Maximisation Stage</a:t>
            </a:r>
            <a:endParaRPr lang="en-US" dirty="0"/>
          </a:p>
        </p:txBody>
      </p:sp>
      <p:pic>
        <p:nvPicPr>
          <p:cNvPr id="14" name="Picture 13" descr="lambang-its-color-std.png">
            <a:extLst>
              <a:ext uri="{FF2B5EF4-FFF2-40B4-BE49-F238E27FC236}">
                <a16:creationId xmlns:a16="http://schemas.microsoft.com/office/drawing/2014/main" id="{4E72D90A-0E38-465C-AD24-892CF51735F5}"/>
              </a:ext>
            </a:extLst>
          </p:cNvPr>
          <p:cNvPicPr>
            <a:picLocks noChangeAspect="1"/>
          </p:cNvPicPr>
          <p:nvPr/>
        </p:nvPicPr>
        <p:blipFill>
          <a:blip r:embed="rId4" cstate="print"/>
          <a:stretch>
            <a:fillRect/>
          </a:stretch>
        </p:blipFill>
        <p:spPr>
          <a:xfrm>
            <a:off x="7417795" y="105305"/>
            <a:ext cx="713255" cy="646162"/>
          </a:xfrm>
          <a:prstGeom prst="rect">
            <a:avLst/>
          </a:prstGeom>
        </p:spPr>
      </p:pic>
      <p:pic>
        <p:nvPicPr>
          <p:cNvPr id="15" name="Picture 2" descr="C:\Users\User\Downloads\gambar ppt TA\131.jpg">
            <a:extLst>
              <a:ext uri="{FF2B5EF4-FFF2-40B4-BE49-F238E27FC236}">
                <a16:creationId xmlns:a16="http://schemas.microsoft.com/office/drawing/2014/main" id="{4F482E49-591A-461A-B558-7955A215F44C}"/>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9661" y="50436"/>
            <a:ext cx="781778" cy="71701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Object 7">
            <a:extLst>
              <a:ext uri="{FF2B5EF4-FFF2-40B4-BE49-F238E27FC236}">
                <a16:creationId xmlns:a16="http://schemas.microsoft.com/office/drawing/2014/main" id="{AF565BAB-559C-432C-BDB7-DE481A7A6893}"/>
              </a:ext>
            </a:extLst>
          </p:cNvPr>
          <p:cNvGraphicFramePr>
            <a:graphicFrameLocks noChangeAspect="1"/>
          </p:cNvGraphicFramePr>
          <p:nvPr>
            <p:extLst>
              <p:ext uri="{D42A27DB-BD31-4B8C-83A1-F6EECF244321}">
                <p14:modId xmlns:p14="http://schemas.microsoft.com/office/powerpoint/2010/main" val="859791743"/>
              </p:ext>
            </p:extLst>
          </p:nvPr>
        </p:nvGraphicFramePr>
        <p:xfrm>
          <a:off x="2279869" y="1330777"/>
          <a:ext cx="4584261" cy="1020417"/>
        </p:xfrm>
        <a:graphic>
          <a:graphicData uri="http://schemas.openxmlformats.org/presentationml/2006/ole">
            <mc:AlternateContent xmlns:mc="http://schemas.openxmlformats.org/markup-compatibility/2006">
              <mc:Choice xmlns:v="urn:schemas-microsoft-com:vml" Requires="v">
                <p:oleObj spid="_x0000_s38979" name="Equation" r:id="rId6" imgW="2908300" imgH="635000" progId="Equation.DSMT4">
                  <p:embed/>
                </p:oleObj>
              </mc:Choice>
              <mc:Fallback>
                <p:oleObj name="Equation" r:id="rId6" imgW="2908300" imgH="635000" progId="Equation.DSMT4">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9869" y="1330777"/>
                        <a:ext cx="4584261" cy="1020417"/>
                      </a:xfrm>
                      <a:prstGeom prst="rect">
                        <a:avLst/>
                      </a:prstGeom>
                      <a:noFill/>
                    </p:spPr>
                  </p:pic>
                </p:oleObj>
              </mc:Fallback>
            </mc:AlternateContent>
          </a:graphicData>
        </a:graphic>
      </p:graphicFrame>
      <p:graphicFrame>
        <p:nvGraphicFramePr>
          <p:cNvPr id="16" name="Object 15">
            <a:extLst>
              <a:ext uri="{FF2B5EF4-FFF2-40B4-BE49-F238E27FC236}">
                <a16:creationId xmlns:a16="http://schemas.microsoft.com/office/drawing/2014/main" id="{996158EC-E26D-4CFF-8BC3-DA1F417262DD}"/>
              </a:ext>
            </a:extLst>
          </p:cNvPr>
          <p:cNvGraphicFramePr>
            <a:graphicFrameLocks noChangeAspect="1"/>
          </p:cNvGraphicFramePr>
          <p:nvPr>
            <p:extLst>
              <p:ext uri="{D42A27DB-BD31-4B8C-83A1-F6EECF244321}">
                <p14:modId xmlns:p14="http://schemas.microsoft.com/office/powerpoint/2010/main" val="2892808514"/>
              </p:ext>
            </p:extLst>
          </p:nvPr>
        </p:nvGraphicFramePr>
        <p:xfrm>
          <a:off x="502101" y="2963245"/>
          <a:ext cx="2195176" cy="1437450"/>
        </p:xfrm>
        <a:graphic>
          <a:graphicData uri="http://schemas.openxmlformats.org/presentationml/2006/ole">
            <mc:AlternateContent xmlns:mc="http://schemas.openxmlformats.org/markup-compatibility/2006">
              <mc:Choice xmlns:v="urn:schemas-microsoft-com:vml" Requires="v">
                <p:oleObj spid="_x0000_s38980" name="Equation" r:id="rId8" imgW="1981200" imgH="1270000" progId="Equation.DSMT4">
                  <p:embed/>
                </p:oleObj>
              </mc:Choice>
              <mc:Fallback>
                <p:oleObj name="Equation" r:id="rId8" imgW="1981200" imgH="1270000" progId="Equation.DSMT4">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101" y="2963245"/>
                        <a:ext cx="2195176" cy="1437450"/>
                      </a:xfrm>
                      <a:prstGeom prst="rect">
                        <a:avLst/>
                      </a:prstGeom>
                      <a:noFill/>
                    </p:spPr>
                  </p:pic>
                </p:oleObj>
              </mc:Fallback>
            </mc:AlternateContent>
          </a:graphicData>
        </a:graphic>
      </p:graphicFrame>
      <p:graphicFrame>
        <p:nvGraphicFramePr>
          <p:cNvPr id="18" name="Object 17">
            <a:extLst>
              <a:ext uri="{FF2B5EF4-FFF2-40B4-BE49-F238E27FC236}">
                <a16:creationId xmlns:a16="http://schemas.microsoft.com/office/drawing/2014/main" id="{FE6934FE-E247-4AA7-8A90-CC74C81FD010}"/>
              </a:ext>
            </a:extLst>
          </p:cNvPr>
          <p:cNvGraphicFramePr>
            <a:graphicFrameLocks noChangeAspect="1"/>
          </p:cNvGraphicFramePr>
          <p:nvPr>
            <p:extLst>
              <p:ext uri="{D42A27DB-BD31-4B8C-83A1-F6EECF244321}">
                <p14:modId xmlns:p14="http://schemas.microsoft.com/office/powerpoint/2010/main" val="1992111255"/>
              </p:ext>
            </p:extLst>
          </p:nvPr>
        </p:nvGraphicFramePr>
        <p:xfrm>
          <a:off x="5852989" y="2901989"/>
          <a:ext cx="2022281" cy="1020417"/>
        </p:xfrm>
        <a:graphic>
          <a:graphicData uri="http://schemas.openxmlformats.org/presentationml/2006/ole">
            <mc:AlternateContent xmlns:mc="http://schemas.openxmlformats.org/markup-compatibility/2006">
              <mc:Choice xmlns:v="urn:schemas-microsoft-com:vml" Requires="v">
                <p:oleObj spid="_x0000_s38981" name="Equation" r:id="rId10" imgW="1066337" imgH="545863" progId="Equation.DSMT4">
                  <p:embed/>
                </p:oleObj>
              </mc:Choice>
              <mc:Fallback>
                <p:oleObj name="Equation" r:id="rId10" imgW="1066337" imgH="545863" progId="Equation.DSMT4">
                  <p:embed/>
                  <p:pic>
                    <p:nvPicPr>
                      <p:cNvPr id="0" name="Object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52989" y="2901989"/>
                        <a:ext cx="2022281" cy="1020417"/>
                      </a:xfrm>
                      <a:prstGeom prst="rect">
                        <a:avLst/>
                      </a:prstGeom>
                      <a:noFill/>
                    </p:spPr>
                  </p:pic>
                </p:oleObj>
              </mc:Fallback>
            </mc:AlternateContent>
          </a:graphicData>
        </a:graphic>
      </p:graphicFrame>
    </p:spTree>
    <p:extLst>
      <p:ext uri="{BB962C8B-B14F-4D97-AF65-F5344CB8AC3E}">
        <p14:creationId xmlns:p14="http://schemas.microsoft.com/office/powerpoint/2010/main" val="214941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5E73-DC0F-47C6-AA6B-1F79B9AA3894}"/>
              </a:ext>
            </a:extLst>
          </p:cNvPr>
          <p:cNvSpPr>
            <a:spLocks noGrp="1"/>
          </p:cNvSpPr>
          <p:nvPr>
            <p:ph type="title"/>
          </p:nvPr>
        </p:nvSpPr>
        <p:spPr/>
        <p:txBody>
          <a:bodyPr/>
          <a:lstStyle/>
          <a:p>
            <a:r>
              <a:rPr lang="id-ID" dirty="0"/>
              <a:t>Mixture Distribution</a:t>
            </a:r>
            <a:endParaRPr lang="en-US" dirty="0"/>
          </a:p>
        </p:txBody>
      </p:sp>
      <p:sp>
        <p:nvSpPr>
          <p:cNvPr id="5" name="Slide Number Placeholder 4">
            <a:extLst>
              <a:ext uri="{FF2B5EF4-FFF2-40B4-BE49-F238E27FC236}">
                <a16:creationId xmlns:a16="http://schemas.microsoft.com/office/drawing/2014/main" id="{4B97590B-853E-4567-BF4B-120FD0BE61E4}"/>
              </a:ext>
            </a:extLst>
          </p:cNvPr>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sp>
        <p:nvSpPr>
          <p:cNvPr id="6" name="Rectangle 2">
            <a:extLst>
              <a:ext uri="{FF2B5EF4-FFF2-40B4-BE49-F238E27FC236}">
                <a16:creationId xmlns:a16="http://schemas.microsoft.com/office/drawing/2014/main" id="{D8C948EB-5B7B-45B1-9CC4-6985092CD3C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E5D36FD3-849A-49A0-8658-DADF1C0D2CD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1AEB97FB-40CE-4351-B77E-E3180FB34FE9}"/>
              </a:ext>
            </a:extLst>
          </p:cNvPr>
          <p:cNvSpPr txBox="1"/>
          <p:nvPr/>
        </p:nvSpPr>
        <p:spPr>
          <a:xfrm>
            <a:off x="930839" y="3580659"/>
            <a:ext cx="2313454" cy="307777"/>
          </a:xfrm>
          <a:prstGeom prst="rect">
            <a:avLst/>
          </a:prstGeom>
          <a:noFill/>
        </p:spPr>
        <p:txBody>
          <a:bodyPr wrap="none" rtlCol="0">
            <a:spAutoFit/>
          </a:bodyPr>
          <a:lstStyle/>
          <a:p>
            <a:r>
              <a:rPr lang="en-US" dirty="0"/>
              <a:t>if the series is at difference</a:t>
            </a:r>
          </a:p>
        </p:txBody>
      </p:sp>
      <p:sp>
        <p:nvSpPr>
          <p:cNvPr id="10" name="Rectangle 5">
            <a:extLst>
              <a:ext uri="{FF2B5EF4-FFF2-40B4-BE49-F238E27FC236}">
                <a16:creationId xmlns:a16="http://schemas.microsoft.com/office/drawing/2014/main" id="{C2F7969C-BB18-4593-A175-583FE3FA480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TextBox 12">
            <a:extLst>
              <a:ext uri="{FF2B5EF4-FFF2-40B4-BE49-F238E27FC236}">
                <a16:creationId xmlns:a16="http://schemas.microsoft.com/office/drawing/2014/main" id="{2D284E53-6C94-4501-9935-EC81CDD4DF09}"/>
              </a:ext>
            </a:extLst>
          </p:cNvPr>
          <p:cNvSpPr txBox="1"/>
          <p:nvPr/>
        </p:nvSpPr>
        <p:spPr>
          <a:xfrm>
            <a:off x="5362161" y="3561274"/>
            <a:ext cx="2999539" cy="307777"/>
          </a:xfrm>
          <a:prstGeom prst="rect">
            <a:avLst/>
          </a:prstGeom>
          <a:noFill/>
        </p:spPr>
        <p:txBody>
          <a:bodyPr wrap="none" rtlCol="0">
            <a:spAutoFit/>
          </a:bodyPr>
          <a:lstStyle/>
          <a:p>
            <a:r>
              <a:rPr lang="id-ID" dirty="0"/>
              <a:t>but it must be in mixture distribution</a:t>
            </a:r>
            <a:endParaRPr lang="en-US" dirty="0"/>
          </a:p>
        </p:txBody>
      </p:sp>
      <p:pic>
        <p:nvPicPr>
          <p:cNvPr id="14" name="Picture 13" descr="lambang-its-color-std.png">
            <a:extLst>
              <a:ext uri="{FF2B5EF4-FFF2-40B4-BE49-F238E27FC236}">
                <a16:creationId xmlns:a16="http://schemas.microsoft.com/office/drawing/2014/main" id="{4E72D90A-0E38-465C-AD24-892CF51735F5}"/>
              </a:ext>
            </a:extLst>
          </p:cNvPr>
          <p:cNvPicPr>
            <a:picLocks noChangeAspect="1"/>
          </p:cNvPicPr>
          <p:nvPr/>
        </p:nvPicPr>
        <p:blipFill>
          <a:blip r:embed="rId3" cstate="print"/>
          <a:stretch>
            <a:fillRect/>
          </a:stretch>
        </p:blipFill>
        <p:spPr>
          <a:xfrm>
            <a:off x="7417795" y="105305"/>
            <a:ext cx="713255" cy="646162"/>
          </a:xfrm>
          <a:prstGeom prst="rect">
            <a:avLst/>
          </a:prstGeom>
        </p:spPr>
      </p:pic>
      <p:pic>
        <p:nvPicPr>
          <p:cNvPr id="15" name="Picture 2" descr="C:\Users\User\Downloads\gambar ppt TA\131.jpg">
            <a:extLst>
              <a:ext uri="{FF2B5EF4-FFF2-40B4-BE49-F238E27FC236}">
                <a16:creationId xmlns:a16="http://schemas.microsoft.com/office/drawing/2014/main" id="{4F482E49-591A-461A-B558-7955A215F44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9661" y="50436"/>
            <a:ext cx="781778" cy="71701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061E6191-BF64-490E-86D2-43A39714326C}"/>
              </a:ext>
            </a:extLst>
          </p:cNvPr>
          <p:cNvPicPr>
            <a:picLocks noChangeAspect="1" noChangeArrowheads="1"/>
          </p:cNvPicPr>
          <p:nvPr/>
        </p:nvPicPr>
        <p:blipFill rotWithShape="1">
          <a:blip r:embed="rId5" cstate="print"/>
          <a:srcRect t="6301"/>
          <a:stretch/>
        </p:blipFill>
        <p:spPr bwMode="auto">
          <a:xfrm>
            <a:off x="4806696" y="1641948"/>
            <a:ext cx="3780529" cy="1973028"/>
          </a:xfrm>
          <a:prstGeom prst="rect">
            <a:avLst/>
          </a:prstGeom>
          <a:noFill/>
          <a:ln w="9525">
            <a:noFill/>
            <a:miter lim="800000"/>
            <a:headEnd/>
            <a:tailEnd/>
          </a:ln>
        </p:spPr>
      </p:pic>
      <p:pic>
        <p:nvPicPr>
          <p:cNvPr id="17" name="Picture 3">
            <a:extLst>
              <a:ext uri="{FF2B5EF4-FFF2-40B4-BE49-F238E27FC236}">
                <a16:creationId xmlns:a16="http://schemas.microsoft.com/office/drawing/2014/main" id="{A37EA23A-2E32-4AF6-9942-A7B71DF5F3F7}"/>
              </a:ext>
            </a:extLst>
          </p:cNvPr>
          <p:cNvPicPr>
            <a:picLocks noChangeAspect="1" noChangeArrowheads="1"/>
          </p:cNvPicPr>
          <p:nvPr/>
        </p:nvPicPr>
        <p:blipFill>
          <a:blip r:embed="rId6" cstate="print"/>
          <a:srcRect/>
          <a:stretch>
            <a:fillRect/>
          </a:stretch>
        </p:blipFill>
        <p:spPr bwMode="auto">
          <a:xfrm>
            <a:off x="25450" y="1522985"/>
            <a:ext cx="4260514" cy="2097529"/>
          </a:xfrm>
          <a:prstGeom prst="rect">
            <a:avLst/>
          </a:prstGeom>
          <a:noFill/>
          <a:ln w="9525">
            <a:noFill/>
            <a:miter lim="800000"/>
            <a:headEnd/>
            <a:tailEnd/>
          </a:ln>
        </p:spPr>
      </p:pic>
    </p:spTree>
    <p:extLst>
      <p:ext uri="{BB962C8B-B14F-4D97-AF65-F5344CB8AC3E}">
        <p14:creationId xmlns:p14="http://schemas.microsoft.com/office/powerpoint/2010/main" val="293159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5E73-DC0F-47C6-AA6B-1F79B9AA3894}"/>
              </a:ext>
            </a:extLst>
          </p:cNvPr>
          <p:cNvSpPr>
            <a:spLocks noGrp="1"/>
          </p:cNvSpPr>
          <p:nvPr>
            <p:ph type="title"/>
          </p:nvPr>
        </p:nvSpPr>
        <p:spPr/>
        <p:txBody>
          <a:bodyPr/>
          <a:lstStyle/>
          <a:p>
            <a:r>
              <a:rPr lang="id-ID" dirty="0"/>
              <a:t>Mixture Distribution</a:t>
            </a:r>
            <a:endParaRPr lang="en-US" dirty="0"/>
          </a:p>
        </p:txBody>
      </p:sp>
      <p:sp>
        <p:nvSpPr>
          <p:cNvPr id="5" name="Slide Number Placeholder 4">
            <a:extLst>
              <a:ext uri="{FF2B5EF4-FFF2-40B4-BE49-F238E27FC236}">
                <a16:creationId xmlns:a16="http://schemas.microsoft.com/office/drawing/2014/main" id="{4B97590B-853E-4567-BF4B-120FD0BE61E4}"/>
              </a:ext>
            </a:extLst>
          </p:cNvPr>
          <p:cNvSpPr>
            <a:spLocks noGrp="1"/>
          </p:cNvSpPr>
          <p:nvPr>
            <p:ph type="sldNum" idx="12"/>
          </p:nvPr>
        </p:nvSpPr>
        <p:spPr/>
        <p:txBody>
          <a:bodyPr/>
          <a:lstStyle/>
          <a:p>
            <a:pPr lvl="0">
              <a:spcBef>
                <a:spcPts val="0"/>
              </a:spcBef>
              <a:buNone/>
            </a:pPr>
            <a:fld id="{00000000-1234-1234-1234-123412341234}" type="slidenum">
              <a:rPr lang="en" smtClean="0"/>
              <a:t>9</a:t>
            </a:fld>
            <a:endParaRPr lang="en"/>
          </a:p>
        </p:txBody>
      </p:sp>
      <p:sp>
        <p:nvSpPr>
          <p:cNvPr id="6" name="Rectangle 2">
            <a:extLst>
              <a:ext uri="{FF2B5EF4-FFF2-40B4-BE49-F238E27FC236}">
                <a16:creationId xmlns:a16="http://schemas.microsoft.com/office/drawing/2014/main" id="{D8C948EB-5B7B-45B1-9CC4-6985092CD3C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E5D36FD3-849A-49A0-8658-DADF1C0D2CD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a:extLst>
              <a:ext uri="{FF2B5EF4-FFF2-40B4-BE49-F238E27FC236}">
                <a16:creationId xmlns:a16="http://schemas.microsoft.com/office/drawing/2014/main" id="{C2F7969C-BB18-4593-A175-583FE3FA480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 name="Picture 13" descr="lambang-its-color-std.png">
            <a:extLst>
              <a:ext uri="{FF2B5EF4-FFF2-40B4-BE49-F238E27FC236}">
                <a16:creationId xmlns:a16="http://schemas.microsoft.com/office/drawing/2014/main" id="{4E72D90A-0E38-465C-AD24-892CF51735F5}"/>
              </a:ext>
            </a:extLst>
          </p:cNvPr>
          <p:cNvPicPr>
            <a:picLocks noChangeAspect="1"/>
          </p:cNvPicPr>
          <p:nvPr/>
        </p:nvPicPr>
        <p:blipFill>
          <a:blip r:embed="rId3" cstate="print"/>
          <a:stretch>
            <a:fillRect/>
          </a:stretch>
        </p:blipFill>
        <p:spPr>
          <a:xfrm>
            <a:off x="7417795" y="105305"/>
            <a:ext cx="713255" cy="646162"/>
          </a:xfrm>
          <a:prstGeom prst="rect">
            <a:avLst/>
          </a:prstGeom>
        </p:spPr>
      </p:pic>
      <p:pic>
        <p:nvPicPr>
          <p:cNvPr id="15" name="Picture 2" descr="C:\Users\User\Downloads\gambar ppt TA\131.jpg">
            <a:extLst>
              <a:ext uri="{FF2B5EF4-FFF2-40B4-BE49-F238E27FC236}">
                <a16:creationId xmlns:a16="http://schemas.microsoft.com/office/drawing/2014/main" id="{4F482E49-591A-461A-B558-7955A215F44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9661" y="50436"/>
            <a:ext cx="781778" cy="717014"/>
          </a:xfrm>
          <a:prstGeom prst="rect">
            <a:avLst/>
          </a:prstGeom>
          <a:noFill/>
          <a:extLst>
            <a:ext uri="{909E8E84-426E-40DD-AFC4-6F175D3DCCD1}">
              <a14:hiddenFill xmlns:a14="http://schemas.microsoft.com/office/drawing/2010/main">
                <a:solidFill>
                  <a:srgbClr val="FFFFFF"/>
                </a:solidFill>
              </a14:hiddenFill>
            </a:ext>
          </a:extLst>
        </p:spPr>
      </p:pic>
      <p:sp>
        <p:nvSpPr>
          <p:cNvPr id="18" name="Text Box 4">
            <a:extLst>
              <a:ext uri="{FF2B5EF4-FFF2-40B4-BE49-F238E27FC236}">
                <a16:creationId xmlns:a16="http://schemas.microsoft.com/office/drawing/2014/main" id="{6AD6024D-371D-453C-8DDC-B20B2314D958}"/>
              </a:ext>
            </a:extLst>
          </p:cNvPr>
          <p:cNvSpPr txBox="1">
            <a:spLocks noChangeArrowheads="1"/>
          </p:cNvSpPr>
          <p:nvPr/>
        </p:nvSpPr>
        <p:spPr bwMode="auto">
          <a:xfrm>
            <a:off x="5807742" y="3225296"/>
            <a:ext cx="1175892" cy="738664"/>
          </a:xfrm>
          <a:prstGeom prst="rect">
            <a:avLst/>
          </a:prstGeom>
          <a:noFill/>
          <a:ln w="9525">
            <a:solidFill>
              <a:srgbClr val="00FF00"/>
            </a:solidFill>
            <a:miter lim="800000"/>
            <a:headEnd/>
            <a:tailEnd/>
          </a:ln>
        </p:spPr>
        <p:txBody>
          <a:bodyPr wrap="square">
            <a:spAutoFit/>
          </a:bodyPr>
          <a:lstStyle/>
          <a:p>
            <a:pPr eaLnBrk="0" hangingPunct="0"/>
            <a:r>
              <a:rPr lang="en-US" dirty="0">
                <a:solidFill>
                  <a:prstClr val="black"/>
                </a:solidFill>
                <a:latin typeface="Calibri"/>
              </a:rPr>
              <a:t>Switching </a:t>
            </a:r>
          </a:p>
          <a:p>
            <a:pPr eaLnBrk="0" hangingPunct="0"/>
            <a:r>
              <a:rPr lang="en-US" dirty="0">
                <a:solidFill>
                  <a:prstClr val="black"/>
                </a:solidFill>
                <a:latin typeface="Calibri"/>
              </a:rPr>
              <a:t>Mean Regime</a:t>
            </a:r>
          </a:p>
        </p:txBody>
      </p:sp>
      <p:grpSp>
        <p:nvGrpSpPr>
          <p:cNvPr id="19" name="Group 7">
            <a:extLst>
              <a:ext uri="{FF2B5EF4-FFF2-40B4-BE49-F238E27FC236}">
                <a16:creationId xmlns:a16="http://schemas.microsoft.com/office/drawing/2014/main" id="{25C1D8B0-1D69-4024-99A0-422404AC3D85}"/>
              </a:ext>
            </a:extLst>
          </p:cNvPr>
          <p:cNvGrpSpPr>
            <a:grpSpLocks/>
          </p:cNvGrpSpPr>
          <p:nvPr/>
        </p:nvGrpSpPr>
        <p:grpSpPr bwMode="auto">
          <a:xfrm>
            <a:off x="981633" y="1188794"/>
            <a:ext cx="4780722" cy="3763306"/>
            <a:chOff x="528" y="1152"/>
            <a:chExt cx="3792" cy="2985"/>
          </a:xfrm>
        </p:grpSpPr>
        <p:pic>
          <p:nvPicPr>
            <p:cNvPr id="20" name="Picture 8">
              <a:extLst>
                <a:ext uri="{FF2B5EF4-FFF2-40B4-BE49-F238E27FC236}">
                  <a16:creationId xmlns:a16="http://schemas.microsoft.com/office/drawing/2014/main" id="{11FCB996-7E9D-480E-9465-C4B53B9FD6BC}"/>
                </a:ext>
              </a:extLst>
            </p:cNvPr>
            <p:cNvPicPr>
              <a:picLocks noChangeAspect="1" noChangeArrowheads="1"/>
            </p:cNvPicPr>
            <p:nvPr/>
          </p:nvPicPr>
          <p:blipFill>
            <a:blip r:embed="rId5" cstate="print"/>
            <a:srcRect/>
            <a:stretch>
              <a:fillRect/>
            </a:stretch>
          </p:blipFill>
          <p:spPr bwMode="auto">
            <a:xfrm>
              <a:off x="528" y="1152"/>
              <a:ext cx="3792" cy="2985"/>
            </a:xfrm>
            <a:prstGeom prst="rect">
              <a:avLst/>
            </a:prstGeom>
            <a:noFill/>
            <a:ln w="9525">
              <a:solidFill>
                <a:schemeClr val="bg1"/>
              </a:solidFill>
              <a:miter lim="800000"/>
              <a:headEnd/>
              <a:tailEnd/>
            </a:ln>
          </p:spPr>
        </p:pic>
        <p:sp>
          <p:nvSpPr>
            <p:cNvPr id="21" name="Line 9">
              <a:extLst>
                <a:ext uri="{FF2B5EF4-FFF2-40B4-BE49-F238E27FC236}">
                  <a16:creationId xmlns:a16="http://schemas.microsoft.com/office/drawing/2014/main" id="{8676E547-B777-4BF1-87CE-B110CC59E8F8}"/>
                </a:ext>
              </a:extLst>
            </p:cNvPr>
            <p:cNvSpPr>
              <a:spLocks noChangeShapeType="1"/>
            </p:cNvSpPr>
            <p:nvPr/>
          </p:nvSpPr>
          <p:spPr bwMode="auto">
            <a:xfrm>
              <a:off x="1008" y="1623"/>
              <a:ext cx="768" cy="0"/>
            </a:xfrm>
            <a:prstGeom prst="line">
              <a:avLst/>
            </a:prstGeom>
            <a:noFill/>
            <a:ln w="28575">
              <a:solidFill>
                <a:schemeClr val="accent1"/>
              </a:solidFill>
              <a:prstDash val="sysDot"/>
              <a:round/>
              <a:headEnd/>
              <a:tailEnd/>
            </a:ln>
          </p:spPr>
          <p:txBody>
            <a:bodyPr/>
            <a:lstStyle/>
            <a:p>
              <a:endParaRPr lang="en-US">
                <a:solidFill>
                  <a:prstClr val="black"/>
                </a:solidFill>
                <a:latin typeface="Calibri"/>
              </a:endParaRPr>
            </a:p>
          </p:txBody>
        </p:sp>
        <p:sp>
          <p:nvSpPr>
            <p:cNvPr id="22" name="Line 10">
              <a:extLst>
                <a:ext uri="{FF2B5EF4-FFF2-40B4-BE49-F238E27FC236}">
                  <a16:creationId xmlns:a16="http://schemas.microsoft.com/office/drawing/2014/main" id="{1107E6A7-A398-4033-ACF1-1D84E1F9125F}"/>
                </a:ext>
              </a:extLst>
            </p:cNvPr>
            <p:cNvSpPr>
              <a:spLocks noChangeShapeType="1"/>
            </p:cNvSpPr>
            <p:nvPr/>
          </p:nvSpPr>
          <p:spPr bwMode="auto">
            <a:xfrm>
              <a:off x="1008" y="2103"/>
              <a:ext cx="768" cy="0"/>
            </a:xfrm>
            <a:prstGeom prst="line">
              <a:avLst/>
            </a:prstGeom>
            <a:noFill/>
            <a:ln w="28575">
              <a:solidFill>
                <a:schemeClr val="accent1"/>
              </a:solidFill>
              <a:prstDash val="sysDot"/>
              <a:round/>
              <a:headEnd/>
              <a:tailEnd/>
            </a:ln>
          </p:spPr>
          <p:txBody>
            <a:bodyPr/>
            <a:lstStyle/>
            <a:p>
              <a:endParaRPr lang="en-US">
                <a:solidFill>
                  <a:prstClr val="black"/>
                </a:solidFill>
                <a:latin typeface="Calibri"/>
              </a:endParaRPr>
            </a:p>
          </p:txBody>
        </p:sp>
        <p:sp>
          <p:nvSpPr>
            <p:cNvPr id="23" name="Line 11">
              <a:extLst>
                <a:ext uri="{FF2B5EF4-FFF2-40B4-BE49-F238E27FC236}">
                  <a16:creationId xmlns:a16="http://schemas.microsoft.com/office/drawing/2014/main" id="{CA1C36F8-0A3D-4ADD-A5BA-5CADD9C17C61}"/>
                </a:ext>
              </a:extLst>
            </p:cNvPr>
            <p:cNvSpPr>
              <a:spLocks noChangeShapeType="1"/>
            </p:cNvSpPr>
            <p:nvPr/>
          </p:nvSpPr>
          <p:spPr bwMode="auto">
            <a:xfrm>
              <a:off x="1824" y="1737"/>
              <a:ext cx="1104" cy="0"/>
            </a:xfrm>
            <a:prstGeom prst="line">
              <a:avLst/>
            </a:prstGeom>
            <a:noFill/>
            <a:ln w="28575">
              <a:solidFill>
                <a:schemeClr val="accent1"/>
              </a:solidFill>
              <a:prstDash val="sysDot"/>
              <a:round/>
              <a:headEnd/>
              <a:tailEnd/>
            </a:ln>
          </p:spPr>
          <p:txBody>
            <a:bodyPr/>
            <a:lstStyle/>
            <a:p>
              <a:endParaRPr lang="en-US">
                <a:solidFill>
                  <a:prstClr val="black"/>
                </a:solidFill>
                <a:latin typeface="Calibri"/>
              </a:endParaRPr>
            </a:p>
          </p:txBody>
        </p:sp>
        <p:sp>
          <p:nvSpPr>
            <p:cNvPr id="24" name="Line 12">
              <a:extLst>
                <a:ext uri="{FF2B5EF4-FFF2-40B4-BE49-F238E27FC236}">
                  <a16:creationId xmlns:a16="http://schemas.microsoft.com/office/drawing/2014/main" id="{2C566813-A40C-4115-923C-C56B26177C3A}"/>
                </a:ext>
              </a:extLst>
            </p:cNvPr>
            <p:cNvSpPr>
              <a:spLocks noChangeShapeType="1"/>
            </p:cNvSpPr>
            <p:nvPr/>
          </p:nvSpPr>
          <p:spPr bwMode="auto">
            <a:xfrm>
              <a:off x="1830" y="2007"/>
              <a:ext cx="1104" cy="0"/>
            </a:xfrm>
            <a:prstGeom prst="line">
              <a:avLst/>
            </a:prstGeom>
            <a:noFill/>
            <a:ln w="28575">
              <a:solidFill>
                <a:schemeClr val="accent1"/>
              </a:solidFill>
              <a:prstDash val="sysDot"/>
              <a:round/>
              <a:headEnd/>
              <a:tailEnd/>
            </a:ln>
          </p:spPr>
          <p:txBody>
            <a:bodyPr/>
            <a:lstStyle/>
            <a:p>
              <a:endParaRPr lang="en-US">
                <a:solidFill>
                  <a:prstClr val="black"/>
                </a:solidFill>
                <a:latin typeface="Calibri"/>
              </a:endParaRPr>
            </a:p>
          </p:txBody>
        </p:sp>
        <p:sp>
          <p:nvSpPr>
            <p:cNvPr id="25" name="Line 13">
              <a:extLst>
                <a:ext uri="{FF2B5EF4-FFF2-40B4-BE49-F238E27FC236}">
                  <a16:creationId xmlns:a16="http://schemas.microsoft.com/office/drawing/2014/main" id="{B6247CFF-F7F0-437C-8B30-A30E7E3D3F9A}"/>
                </a:ext>
              </a:extLst>
            </p:cNvPr>
            <p:cNvSpPr>
              <a:spLocks noChangeShapeType="1"/>
            </p:cNvSpPr>
            <p:nvPr/>
          </p:nvSpPr>
          <p:spPr bwMode="auto">
            <a:xfrm>
              <a:off x="3000" y="1623"/>
              <a:ext cx="768" cy="0"/>
            </a:xfrm>
            <a:prstGeom prst="line">
              <a:avLst/>
            </a:prstGeom>
            <a:noFill/>
            <a:ln w="28575">
              <a:solidFill>
                <a:schemeClr val="accent1"/>
              </a:solidFill>
              <a:prstDash val="sysDot"/>
              <a:round/>
              <a:headEnd/>
              <a:tailEnd/>
            </a:ln>
          </p:spPr>
          <p:txBody>
            <a:bodyPr/>
            <a:lstStyle/>
            <a:p>
              <a:endParaRPr lang="en-US">
                <a:solidFill>
                  <a:prstClr val="black"/>
                </a:solidFill>
                <a:latin typeface="Calibri"/>
              </a:endParaRPr>
            </a:p>
          </p:txBody>
        </p:sp>
        <p:sp>
          <p:nvSpPr>
            <p:cNvPr id="26" name="Line 14">
              <a:extLst>
                <a:ext uri="{FF2B5EF4-FFF2-40B4-BE49-F238E27FC236}">
                  <a16:creationId xmlns:a16="http://schemas.microsoft.com/office/drawing/2014/main" id="{45D50D2B-B55F-45F8-B628-A5CCD8C63E97}"/>
                </a:ext>
              </a:extLst>
            </p:cNvPr>
            <p:cNvSpPr>
              <a:spLocks noChangeShapeType="1"/>
            </p:cNvSpPr>
            <p:nvPr/>
          </p:nvSpPr>
          <p:spPr bwMode="auto">
            <a:xfrm>
              <a:off x="3000" y="2103"/>
              <a:ext cx="768" cy="0"/>
            </a:xfrm>
            <a:prstGeom prst="line">
              <a:avLst/>
            </a:prstGeom>
            <a:noFill/>
            <a:ln w="28575">
              <a:solidFill>
                <a:schemeClr val="accent1"/>
              </a:solidFill>
              <a:prstDash val="sysDot"/>
              <a:round/>
              <a:headEnd/>
              <a:tailEnd/>
            </a:ln>
          </p:spPr>
          <p:txBody>
            <a:bodyPr/>
            <a:lstStyle/>
            <a:p>
              <a:endParaRPr lang="en-US">
                <a:solidFill>
                  <a:prstClr val="black"/>
                </a:solidFill>
                <a:latin typeface="Calibri"/>
              </a:endParaRPr>
            </a:p>
          </p:txBody>
        </p:sp>
        <p:sp>
          <p:nvSpPr>
            <p:cNvPr id="27" name="Line 15">
              <a:extLst>
                <a:ext uri="{FF2B5EF4-FFF2-40B4-BE49-F238E27FC236}">
                  <a16:creationId xmlns:a16="http://schemas.microsoft.com/office/drawing/2014/main" id="{A78351C7-3D69-46F2-A4C0-0978130AEA73}"/>
                </a:ext>
              </a:extLst>
            </p:cNvPr>
            <p:cNvSpPr>
              <a:spLocks noChangeShapeType="1"/>
            </p:cNvSpPr>
            <p:nvPr/>
          </p:nvSpPr>
          <p:spPr bwMode="auto">
            <a:xfrm flipV="1">
              <a:off x="936" y="2949"/>
              <a:ext cx="2240" cy="384"/>
            </a:xfrm>
            <a:prstGeom prst="line">
              <a:avLst/>
            </a:prstGeom>
            <a:noFill/>
            <a:ln w="28575">
              <a:solidFill>
                <a:schemeClr val="tx1"/>
              </a:solidFill>
              <a:prstDash val="sysDot"/>
              <a:round/>
              <a:headEnd/>
              <a:tailEnd/>
            </a:ln>
          </p:spPr>
          <p:txBody>
            <a:bodyPr/>
            <a:lstStyle/>
            <a:p>
              <a:endParaRPr lang="en-US">
                <a:solidFill>
                  <a:prstClr val="black"/>
                </a:solidFill>
                <a:latin typeface="Calibri"/>
              </a:endParaRPr>
            </a:p>
          </p:txBody>
        </p:sp>
        <p:sp>
          <p:nvSpPr>
            <p:cNvPr id="28" name="Line 16">
              <a:extLst>
                <a:ext uri="{FF2B5EF4-FFF2-40B4-BE49-F238E27FC236}">
                  <a16:creationId xmlns:a16="http://schemas.microsoft.com/office/drawing/2014/main" id="{E147F148-101C-4722-9FD2-C4F3D3D2AF90}"/>
                </a:ext>
              </a:extLst>
            </p:cNvPr>
            <p:cNvSpPr>
              <a:spLocks noChangeShapeType="1"/>
            </p:cNvSpPr>
            <p:nvPr/>
          </p:nvSpPr>
          <p:spPr bwMode="auto">
            <a:xfrm flipV="1">
              <a:off x="2358" y="2271"/>
              <a:ext cx="1488" cy="912"/>
            </a:xfrm>
            <a:prstGeom prst="line">
              <a:avLst/>
            </a:prstGeom>
            <a:noFill/>
            <a:ln w="28575">
              <a:solidFill>
                <a:schemeClr val="tx1"/>
              </a:solidFill>
              <a:prstDash val="sysDot"/>
              <a:round/>
              <a:headEnd/>
              <a:tailEnd/>
            </a:ln>
          </p:spPr>
          <p:txBody>
            <a:bodyPr/>
            <a:lstStyle/>
            <a:p>
              <a:endParaRPr lang="en-US">
                <a:solidFill>
                  <a:prstClr val="black"/>
                </a:solidFill>
                <a:latin typeface="Calibri"/>
              </a:endParaRPr>
            </a:p>
          </p:txBody>
        </p:sp>
        <p:sp>
          <p:nvSpPr>
            <p:cNvPr id="29" name="Line 17">
              <a:extLst>
                <a:ext uri="{FF2B5EF4-FFF2-40B4-BE49-F238E27FC236}">
                  <a16:creationId xmlns:a16="http://schemas.microsoft.com/office/drawing/2014/main" id="{D80CFE93-2986-42A1-A32C-059A6612EC3C}"/>
                </a:ext>
              </a:extLst>
            </p:cNvPr>
            <p:cNvSpPr>
              <a:spLocks noChangeShapeType="1"/>
            </p:cNvSpPr>
            <p:nvPr/>
          </p:nvSpPr>
          <p:spPr bwMode="auto">
            <a:xfrm>
              <a:off x="1800" y="1437"/>
              <a:ext cx="0" cy="912"/>
            </a:xfrm>
            <a:prstGeom prst="line">
              <a:avLst/>
            </a:prstGeom>
            <a:noFill/>
            <a:ln w="28575" cap="rnd">
              <a:solidFill>
                <a:schemeClr val="bg1"/>
              </a:solidFill>
              <a:prstDash val="sysDot"/>
              <a:round/>
              <a:headEnd/>
              <a:tailEnd/>
            </a:ln>
          </p:spPr>
          <p:txBody>
            <a:bodyPr/>
            <a:lstStyle/>
            <a:p>
              <a:endParaRPr lang="en-US">
                <a:solidFill>
                  <a:prstClr val="black"/>
                </a:solidFill>
                <a:latin typeface="Calibri"/>
              </a:endParaRPr>
            </a:p>
          </p:txBody>
        </p:sp>
        <p:sp>
          <p:nvSpPr>
            <p:cNvPr id="30" name="Line 18">
              <a:extLst>
                <a:ext uri="{FF2B5EF4-FFF2-40B4-BE49-F238E27FC236}">
                  <a16:creationId xmlns:a16="http://schemas.microsoft.com/office/drawing/2014/main" id="{EC1F5958-0022-4EA2-B558-ABEA22E0A1E2}"/>
                </a:ext>
              </a:extLst>
            </p:cNvPr>
            <p:cNvSpPr>
              <a:spLocks noChangeShapeType="1"/>
            </p:cNvSpPr>
            <p:nvPr/>
          </p:nvSpPr>
          <p:spPr bwMode="auto">
            <a:xfrm>
              <a:off x="2964" y="1431"/>
              <a:ext cx="0" cy="912"/>
            </a:xfrm>
            <a:prstGeom prst="line">
              <a:avLst/>
            </a:prstGeom>
            <a:noFill/>
            <a:ln w="28575" cap="rnd">
              <a:solidFill>
                <a:schemeClr val="bg1"/>
              </a:solidFill>
              <a:prstDash val="sysDot"/>
              <a:round/>
              <a:headEnd/>
              <a:tailEnd/>
            </a:ln>
          </p:spPr>
          <p:txBody>
            <a:bodyPr/>
            <a:lstStyle/>
            <a:p>
              <a:endParaRPr lang="en-US">
                <a:solidFill>
                  <a:prstClr val="black"/>
                </a:solidFill>
                <a:latin typeface="Calibri"/>
              </a:endParaRPr>
            </a:p>
          </p:txBody>
        </p:sp>
        <p:sp>
          <p:nvSpPr>
            <p:cNvPr id="31" name="Line 19">
              <a:extLst>
                <a:ext uri="{FF2B5EF4-FFF2-40B4-BE49-F238E27FC236}">
                  <a16:creationId xmlns:a16="http://schemas.microsoft.com/office/drawing/2014/main" id="{9369D7D1-B768-4621-9CA2-E50DC526DA3E}"/>
                </a:ext>
              </a:extLst>
            </p:cNvPr>
            <p:cNvSpPr>
              <a:spLocks noChangeShapeType="1"/>
            </p:cNvSpPr>
            <p:nvPr/>
          </p:nvSpPr>
          <p:spPr bwMode="auto">
            <a:xfrm>
              <a:off x="2544" y="2622"/>
              <a:ext cx="0" cy="777"/>
            </a:xfrm>
            <a:prstGeom prst="line">
              <a:avLst/>
            </a:prstGeom>
            <a:noFill/>
            <a:ln w="28575" cap="rnd">
              <a:solidFill>
                <a:schemeClr val="bg1"/>
              </a:solidFill>
              <a:prstDash val="sysDot"/>
              <a:round/>
              <a:headEnd/>
              <a:tailEnd/>
            </a:ln>
          </p:spPr>
          <p:txBody>
            <a:bodyPr/>
            <a:lstStyle/>
            <a:p>
              <a:endParaRPr lang="en-US">
                <a:solidFill>
                  <a:prstClr val="black"/>
                </a:solidFill>
                <a:latin typeface="Calibri"/>
              </a:endParaRPr>
            </a:p>
          </p:txBody>
        </p:sp>
        <p:sp>
          <p:nvSpPr>
            <p:cNvPr id="32" name="Oval 20">
              <a:extLst>
                <a:ext uri="{FF2B5EF4-FFF2-40B4-BE49-F238E27FC236}">
                  <a16:creationId xmlns:a16="http://schemas.microsoft.com/office/drawing/2014/main" id="{43361759-006C-4DAC-B93C-57E355A0E99E}"/>
                </a:ext>
              </a:extLst>
            </p:cNvPr>
            <p:cNvSpPr>
              <a:spLocks noChangeArrowheads="1"/>
            </p:cNvSpPr>
            <p:nvPr/>
          </p:nvSpPr>
          <p:spPr bwMode="auto">
            <a:xfrm>
              <a:off x="1248" y="1335"/>
              <a:ext cx="192" cy="192"/>
            </a:xfrm>
            <a:prstGeom prst="ellipse">
              <a:avLst/>
            </a:prstGeom>
            <a:noFill/>
            <a:ln w="9525">
              <a:solidFill>
                <a:schemeClr val="tx1"/>
              </a:solidFill>
              <a:round/>
              <a:headEnd/>
              <a:tailEnd/>
            </a:ln>
          </p:spPr>
          <p:txBody>
            <a:bodyPr wrap="none" anchor="ctr"/>
            <a:lstStyle/>
            <a:p>
              <a:pPr algn="ctr" eaLnBrk="0" hangingPunct="0"/>
              <a:r>
                <a:rPr lang="en-US" sz="1600" dirty="0">
                  <a:solidFill>
                    <a:srgbClr val="FF0000"/>
                  </a:solidFill>
                  <a:latin typeface="Calibri"/>
                </a:rPr>
                <a:t>1</a:t>
              </a:r>
            </a:p>
          </p:txBody>
        </p:sp>
        <p:sp>
          <p:nvSpPr>
            <p:cNvPr id="33" name="Oval 21">
              <a:extLst>
                <a:ext uri="{FF2B5EF4-FFF2-40B4-BE49-F238E27FC236}">
                  <a16:creationId xmlns:a16="http://schemas.microsoft.com/office/drawing/2014/main" id="{FC0C005B-CA07-4941-99A0-85CEEE7629A4}"/>
                </a:ext>
              </a:extLst>
            </p:cNvPr>
            <p:cNvSpPr>
              <a:spLocks noChangeArrowheads="1"/>
            </p:cNvSpPr>
            <p:nvPr/>
          </p:nvSpPr>
          <p:spPr bwMode="auto">
            <a:xfrm>
              <a:off x="2256" y="1335"/>
              <a:ext cx="192" cy="192"/>
            </a:xfrm>
            <a:prstGeom prst="ellipse">
              <a:avLst/>
            </a:prstGeom>
            <a:noFill/>
            <a:ln w="9525">
              <a:solidFill>
                <a:schemeClr val="tx1"/>
              </a:solidFill>
              <a:round/>
              <a:headEnd/>
              <a:tailEnd/>
            </a:ln>
          </p:spPr>
          <p:txBody>
            <a:bodyPr wrap="none" anchor="ctr"/>
            <a:lstStyle/>
            <a:p>
              <a:pPr algn="ctr" eaLnBrk="0" hangingPunct="0"/>
              <a:r>
                <a:rPr lang="en-US" sz="1600" dirty="0">
                  <a:solidFill>
                    <a:srgbClr val="FF0000"/>
                  </a:solidFill>
                  <a:latin typeface="Calibri"/>
                </a:rPr>
                <a:t>2</a:t>
              </a:r>
            </a:p>
          </p:txBody>
        </p:sp>
        <p:sp>
          <p:nvSpPr>
            <p:cNvPr id="34" name="Oval 22">
              <a:extLst>
                <a:ext uri="{FF2B5EF4-FFF2-40B4-BE49-F238E27FC236}">
                  <a16:creationId xmlns:a16="http://schemas.microsoft.com/office/drawing/2014/main" id="{AA94B50E-A792-4928-B18D-37B5A4E07253}"/>
                </a:ext>
              </a:extLst>
            </p:cNvPr>
            <p:cNvSpPr>
              <a:spLocks noChangeArrowheads="1"/>
            </p:cNvSpPr>
            <p:nvPr/>
          </p:nvSpPr>
          <p:spPr bwMode="auto">
            <a:xfrm>
              <a:off x="3360" y="1335"/>
              <a:ext cx="192" cy="192"/>
            </a:xfrm>
            <a:prstGeom prst="ellipse">
              <a:avLst/>
            </a:prstGeom>
            <a:noFill/>
            <a:ln w="9525">
              <a:solidFill>
                <a:schemeClr val="tx1"/>
              </a:solidFill>
              <a:round/>
              <a:headEnd/>
              <a:tailEnd/>
            </a:ln>
          </p:spPr>
          <p:txBody>
            <a:bodyPr wrap="none" anchor="ctr"/>
            <a:lstStyle/>
            <a:p>
              <a:pPr algn="ctr" eaLnBrk="0" hangingPunct="0"/>
              <a:r>
                <a:rPr lang="en-US" sz="1600">
                  <a:solidFill>
                    <a:srgbClr val="FF0000"/>
                  </a:solidFill>
                  <a:latin typeface="Calibri"/>
                </a:rPr>
                <a:t>1</a:t>
              </a:r>
            </a:p>
          </p:txBody>
        </p:sp>
        <p:sp>
          <p:nvSpPr>
            <p:cNvPr id="35" name="Oval 23">
              <a:extLst>
                <a:ext uri="{FF2B5EF4-FFF2-40B4-BE49-F238E27FC236}">
                  <a16:creationId xmlns:a16="http://schemas.microsoft.com/office/drawing/2014/main" id="{921599FC-D40D-4EC5-96D3-202626A648CB}"/>
                </a:ext>
              </a:extLst>
            </p:cNvPr>
            <p:cNvSpPr>
              <a:spLocks noChangeArrowheads="1"/>
            </p:cNvSpPr>
            <p:nvPr/>
          </p:nvSpPr>
          <p:spPr bwMode="auto">
            <a:xfrm>
              <a:off x="1728" y="3207"/>
              <a:ext cx="192" cy="192"/>
            </a:xfrm>
            <a:prstGeom prst="ellipse">
              <a:avLst/>
            </a:prstGeom>
            <a:noFill/>
            <a:ln w="9525">
              <a:solidFill>
                <a:schemeClr val="bg1"/>
              </a:solidFill>
              <a:round/>
              <a:headEnd/>
              <a:tailEnd/>
            </a:ln>
          </p:spPr>
          <p:txBody>
            <a:bodyPr wrap="none" anchor="ctr"/>
            <a:lstStyle/>
            <a:p>
              <a:pPr algn="ctr" eaLnBrk="0" hangingPunct="0"/>
              <a:r>
                <a:rPr lang="en-US" sz="1600">
                  <a:solidFill>
                    <a:srgbClr val="EEECE1"/>
                  </a:solidFill>
                  <a:latin typeface="Calibri"/>
                </a:rPr>
                <a:t>1</a:t>
              </a:r>
            </a:p>
          </p:txBody>
        </p:sp>
        <p:sp>
          <p:nvSpPr>
            <p:cNvPr id="36" name="Oval 24">
              <a:extLst>
                <a:ext uri="{FF2B5EF4-FFF2-40B4-BE49-F238E27FC236}">
                  <a16:creationId xmlns:a16="http://schemas.microsoft.com/office/drawing/2014/main" id="{F7F9FA5A-B1A1-4AC1-A663-DEA047EE1E70}"/>
                </a:ext>
              </a:extLst>
            </p:cNvPr>
            <p:cNvSpPr>
              <a:spLocks noChangeArrowheads="1"/>
            </p:cNvSpPr>
            <p:nvPr/>
          </p:nvSpPr>
          <p:spPr bwMode="auto">
            <a:xfrm>
              <a:off x="3408" y="2631"/>
              <a:ext cx="192" cy="192"/>
            </a:xfrm>
            <a:prstGeom prst="ellipse">
              <a:avLst/>
            </a:prstGeom>
            <a:noFill/>
            <a:ln w="9525">
              <a:solidFill>
                <a:schemeClr val="bg1"/>
              </a:solidFill>
              <a:round/>
              <a:headEnd/>
              <a:tailEnd/>
            </a:ln>
          </p:spPr>
          <p:txBody>
            <a:bodyPr wrap="none" anchor="ctr"/>
            <a:lstStyle/>
            <a:p>
              <a:pPr algn="ctr" eaLnBrk="0" hangingPunct="0"/>
              <a:r>
                <a:rPr lang="en-US" sz="1600">
                  <a:solidFill>
                    <a:srgbClr val="EEECE1"/>
                  </a:solidFill>
                  <a:latin typeface="Calibri"/>
                </a:rPr>
                <a:t>2</a:t>
              </a:r>
            </a:p>
          </p:txBody>
        </p:sp>
        <p:sp>
          <p:nvSpPr>
            <p:cNvPr id="37" name="AutoShape 25">
              <a:extLst>
                <a:ext uri="{FF2B5EF4-FFF2-40B4-BE49-F238E27FC236}">
                  <a16:creationId xmlns:a16="http://schemas.microsoft.com/office/drawing/2014/main" id="{5C3128E3-2568-4E78-87ED-CE9492B416C2}"/>
                </a:ext>
              </a:extLst>
            </p:cNvPr>
            <p:cNvSpPr>
              <a:spLocks noChangeArrowheads="1"/>
            </p:cNvSpPr>
            <p:nvPr/>
          </p:nvSpPr>
          <p:spPr bwMode="auto">
            <a:xfrm>
              <a:off x="1848" y="2445"/>
              <a:ext cx="1152" cy="1008"/>
            </a:xfrm>
            <a:prstGeom prst="wedgeRectCallout">
              <a:avLst>
                <a:gd name="adj1" fmla="val -3907"/>
                <a:gd name="adj2" fmla="val -83931"/>
              </a:avLst>
            </a:prstGeom>
            <a:solidFill>
              <a:schemeClr val="accent1">
                <a:alpha val="30196"/>
              </a:schemeClr>
            </a:solidFill>
            <a:ln w="9525">
              <a:solidFill>
                <a:schemeClr val="tx1"/>
              </a:solidFill>
              <a:miter lim="800000"/>
              <a:headEnd/>
              <a:tailEnd/>
            </a:ln>
          </p:spPr>
          <p:txBody>
            <a:bodyPr/>
            <a:lstStyle/>
            <a:p>
              <a:pPr algn="ctr" eaLnBrk="0" hangingPunct="0"/>
              <a:endParaRPr lang="en-US">
                <a:solidFill>
                  <a:prstClr val="black"/>
                </a:solidFill>
                <a:latin typeface="Calibri"/>
              </a:endParaRPr>
            </a:p>
          </p:txBody>
        </p:sp>
      </p:grpSp>
      <p:sp>
        <p:nvSpPr>
          <p:cNvPr id="38" name="Freeform 6">
            <a:extLst>
              <a:ext uri="{FF2B5EF4-FFF2-40B4-BE49-F238E27FC236}">
                <a16:creationId xmlns:a16="http://schemas.microsoft.com/office/drawing/2014/main" id="{71FC12D4-EDF3-49BB-808A-6835B41C4B76}"/>
              </a:ext>
            </a:extLst>
          </p:cNvPr>
          <p:cNvSpPr>
            <a:spLocks/>
          </p:cNvSpPr>
          <p:nvPr/>
        </p:nvSpPr>
        <p:spPr bwMode="auto">
          <a:xfrm>
            <a:off x="4718464" y="2865098"/>
            <a:ext cx="1089278" cy="767789"/>
          </a:xfrm>
          <a:custGeom>
            <a:avLst/>
            <a:gdLst>
              <a:gd name="T0" fmla="*/ 0 w 768"/>
              <a:gd name="T1" fmla="*/ 2147483647 h 528"/>
              <a:gd name="T2" fmla="*/ 2147483647 w 768"/>
              <a:gd name="T3" fmla="*/ 2147483647 h 528"/>
              <a:gd name="T4" fmla="*/ 2147483647 w 768"/>
              <a:gd name="T5" fmla="*/ 2147483647 h 528"/>
              <a:gd name="T6" fmla="*/ 2147483647 w 768"/>
              <a:gd name="T7" fmla="*/ 2147483647 h 528"/>
              <a:gd name="T8" fmla="*/ 0 60000 65536"/>
              <a:gd name="T9" fmla="*/ 0 60000 65536"/>
              <a:gd name="T10" fmla="*/ 0 60000 65536"/>
              <a:gd name="T11" fmla="*/ 0 60000 65536"/>
              <a:gd name="T12" fmla="*/ 0 w 768"/>
              <a:gd name="T13" fmla="*/ 0 h 528"/>
              <a:gd name="T14" fmla="*/ 768 w 768"/>
              <a:gd name="T15" fmla="*/ 528 h 528"/>
            </a:gdLst>
            <a:ahLst/>
            <a:cxnLst>
              <a:cxn ang="T8">
                <a:pos x="T0" y="T1"/>
              </a:cxn>
              <a:cxn ang="T9">
                <a:pos x="T2" y="T3"/>
              </a:cxn>
              <a:cxn ang="T10">
                <a:pos x="T4" y="T5"/>
              </a:cxn>
              <a:cxn ang="T11">
                <a:pos x="T6" y="T7"/>
              </a:cxn>
            </a:cxnLst>
            <a:rect l="T12" t="T13" r="T14" b="T15"/>
            <a:pathLst>
              <a:path w="768" h="528">
                <a:moveTo>
                  <a:pt x="0" y="24"/>
                </a:moveTo>
                <a:cubicBezTo>
                  <a:pt x="24" y="12"/>
                  <a:pt x="48" y="0"/>
                  <a:pt x="96" y="72"/>
                </a:cubicBezTo>
                <a:cubicBezTo>
                  <a:pt x="144" y="144"/>
                  <a:pt x="176" y="384"/>
                  <a:pt x="288" y="456"/>
                </a:cubicBezTo>
                <a:cubicBezTo>
                  <a:pt x="400" y="528"/>
                  <a:pt x="584" y="516"/>
                  <a:pt x="768" y="504"/>
                </a:cubicBezTo>
              </a:path>
            </a:pathLst>
          </a:custGeom>
          <a:noFill/>
          <a:ln w="9525">
            <a:solidFill>
              <a:srgbClr val="00B0F0"/>
            </a:solidFill>
            <a:round/>
            <a:headEnd/>
            <a:tailEnd type="triangle" w="med" len="med"/>
          </a:ln>
        </p:spPr>
        <p:txBody>
          <a:bodyPr/>
          <a:lstStyle/>
          <a:p>
            <a:endParaRPr lang="en-US">
              <a:solidFill>
                <a:prstClr val="black"/>
              </a:solidFill>
              <a:latin typeface="Calibri"/>
            </a:endParaRPr>
          </a:p>
        </p:txBody>
      </p:sp>
      <p:sp>
        <p:nvSpPr>
          <p:cNvPr id="39" name="Text Box 3">
            <a:extLst>
              <a:ext uri="{FF2B5EF4-FFF2-40B4-BE49-F238E27FC236}">
                <a16:creationId xmlns:a16="http://schemas.microsoft.com/office/drawing/2014/main" id="{0B53F9C9-02EF-4229-8B09-68A4646318A8}"/>
              </a:ext>
            </a:extLst>
          </p:cNvPr>
          <p:cNvSpPr txBox="1">
            <a:spLocks noChangeArrowheads="1"/>
          </p:cNvSpPr>
          <p:nvPr/>
        </p:nvSpPr>
        <p:spPr bwMode="auto">
          <a:xfrm>
            <a:off x="6163269" y="1508071"/>
            <a:ext cx="1395671" cy="738664"/>
          </a:xfrm>
          <a:prstGeom prst="rect">
            <a:avLst/>
          </a:prstGeom>
          <a:noFill/>
          <a:ln w="9525">
            <a:solidFill>
              <a:srgbClr val="00FF00"/>
            </a:solidFill>
            <a:miter lim="800000"/>
            <a:headEnd/>
            <a:tailEnd/>
          </a:ln>
        </p:spPr>
        <p:txBody>
          <a:bodyPr wrap="square">
            <a:spAutoFit/>
          </a:bodyPr>
          <a:lstStyle/>
          <a:p>
            <a:pPr eaLnBrk="0" hangingPunct="0"/>
            <a:r>
              <a:rPr lang="en-US">
                <a:solidFill>
                  <a:prstClr val="black"/>
                </a:solidFill>
                <a:latin typeface="Calibri"/>
              </a:rPr>
              <a:t>Switching</a:t>
            </a:r>
          </a:p>
          <a:p>
            <a:pPr eaLnBrk="0" hangingPunct="0"/>
            <a:r>
              <a:rPr lang="en-US">
                <a:solidFill>
                  <a:prstClr val="black"/>
                </a:solidFill>
                <a:latin typeface="Calibri"/>
              </a:rPr>
              <a:t>Volatility Regime</a:t>
            </a:r>
          </a:p>
        </p:txBody>
      </p:sp>
      <p:sp>
        <p:nvSpPr>
          <p:cNvPr id="40" name="Freeform 5">
            <a:extLst>
              <a:ext uri="{FF2B5EF4-FFF2-40B4-BE49-F238E27FC236}">
                <a16:creationId xmlns:a16="http://schemas.microsoft.com/office/drawing/2014/main" id="{331077A6-B3D9-4AFF-AE23-3922DDAC9E53}"/>
              </a:ext>
            </a:extLst>
          </p:cNvPr>
          <p:cNvSpPr>
            <a:spLocks/>
          </p:cNvSpPr>
          <p:nvPr/>
        </p:nvSpPr>
        <p:spPr bwMode="auto">
          <a:xfrm>
            <a:off x="5255537" y="1655090"/>
            <a:ext cx="907732" cy="351747"/>
          </a:xfrm>
          <a:custGeom>
            <a:avLst/>
            <a:gdLst>
              <a:gd name="T0" fmla="*/ 0 w 480"/>
              <a:gd name="T1" fmla="*/ 2147483647 h 112"/>
              <a:gd name="T2" fmla="*/ 2147483647 w 480"/>
              <a:gd name="T3" fmla="*/ 2147483647 h 112"/>
              <a:gd name="T4" fmla="*/ 2147483647 w 480"/>
              <a:gd name="T5" fmla="*/ 2147483647 h 112"/>
              <a:gd name="T6" fmla="*/ 0 60000 65536"/>
              <a:gd name="T7" fmla="*/ 0 60000 65536"/>
              <a:gd name="T8" fmla="*/ 0 60000 65536"/>
              <a:gd name="T9" fmla="*/ 0 w 480"/>
              <a:gd name="T10" fmla="*/ 0 h 112"/>
              <a:gd name="T11" fmla="*/ 480 w 480"/>
              <a:gd name="T12" fmla="*/ 112 h 112"/>
            </a:gdLst>
            <a:ahLst/>
            <a:cxnLst>
              <a:cxn ang="T6">
                <a:pos x="T0" y="T1"/>
              </a:cxn>
              <a:cxn ang="T7">
                <a:pos x="T2" y="T3"/>
              </a:cxn>
              <a:cxn ang="T8">
                <a:pos x="T4" y="T5"/>
              </a:cxn>
            </a:cxnLst>
            <a:rect l="T9" t="T10" r="T11" b="T12"/>
            <a:pathLst>
              <a:path w="480" h="112">
                <a:moveTo>
                  <a:pt x="0" y="112"/>
                </a:moveTo>
                <a:cubicBezTo>
                  <a:pt x="104" y="72"/>
                  <a:pt x="208" y="32"/>
                  <a:pt x="288" y="16"/>
                </a:cubicBezTo>
                <a:cubicBezTo>
                  <a:pt x="368" y="0"/>
                  <a:pt x="424" y="8"/>
                  <a:pt x="480" y="16"/>
                </a:cubicBezTo>
              </a:path>
            </a:pathLst>
          </a:custGeom>
          <a:noFill/>
          <a:ln w="9525">
            <a:solidFill>
              <a:srgbClr val="0070C0"/>
            </a:solidFill>
            <a:round/>
            <a:headEnd/>
            <a:tailEnd type="triangle" w="med" len="med"/>
          </a:ln>
        </p:spPr>
        <p:txBody>
          <a:bodyPr/>
          <a:lstStyle/>
          <a:p>
            <a:endParaRPr lang="en-US">
              <a:solidFill>
                <a:prstClr val="black"/>
              </a:solidFill>
              <a:latin typeface="Calibri"/>
            </a:endParaRPr>
          </a:p>
        </p:txBody>
      </p:sp>
    </p:spTree>
    <p:extLst>
      <p:ext uri="{BB962C8B-B14F-4D97-AF65-F5344CB8AC3E}">
        <p14:creationId xmlns:p14="http://schemas.microsoft.com/office/powerpoint/2010/main" val="956043363"/>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3125</TotalTime>
  <Words>1000</Words>
  <Application>Microsoft Office PowerPoint</Application>
  <PresentationFormat>On-screen Show (16:9)</PresentationFormat>
  <Paragraphs>150</Paragraphs>
  <Slides>23</Slides>
  <Notes>23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3" baseType="lpstr">
      <vt:lpstr>Aharoni</vt:lpstr>
      <vt:lpstr>Wingdings</vt:lpstr>
      <vt:lpstr>Calibri</vt:lpstr>
      <vt:lpstr>Arial</vt:lpstr>
      <vt:lpstr>Times New Roman</vt:lpstr>
      <vt:lpstr>Roboto Condensed Light</vt:lpstr>
      <vt:lpstr>Arvo</vt:lpstr>
      <vt:lpstr>Roboto Condensed</vt:lpstr>
      <vt:lpstr>Salerio template</vt:lpstr>
      <vt:lpstr>Equation</vt:lpstr>
      <vt:lpstr>PowerPoint Presentation</vt:lpstr>
      <vt:lpstr>PowerPoint Presentation</vt:lpstr>
      <vt:lpstr>INTRODUCTION</vt:lpstr>
      <vt:lpstr>PowerPoint Presentation</vt:lpstr>
      <vt:lpstr>MAIN IDEA</vt:lpstr>
      <vt:lpstr>MARKOV SWITCHING MODEL for STOCK PRICE</vt:lpstr>
      <vt:lpstr>Expectation and Maximisation</vt:lpstr>
      <vt:lpstr>Mixture Distribution</vt:lpstr>
      <vt:lpstr>Mixture Distribution</vt:lpstr>
      <vt:lpstr>AVERAGE RUN LENGTH in  MARKOV SWITCHING MODEL (MsWM)</vt:lpstr>
      <vt:lpstr>Data Sources and Research Variables</vt:lpstr>
      <vt:lpstr>PowerPoint Presentation</vt:lpstr>
      <vt:lpstr>TERASVIRTA LINEARITY TEST</vt:lpstr>
      <vt:lpstr>ARL for INDFI.JK</vt:lpstr>
      <vt:lpstr>MSwM-AR for INDFI.JK</vt:lpstr>
      <vt:lpstr>ARL for ICBP.JK</vt:lpstr>
      <vt:lpstr>MSwM-AR for ICBP.JK</vt:lpstr>
      <vt:lpstr>ARL for MRAT.JK </vt:lpstr>
      <vt:lpstr>MSwM-AR for MRAT.JK </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Dwilaksana A. Rasyid</dc:creator>
  <cp:lastModifiedBy>asus</cp:lastModifiedBy>
  <cp:revision>132</cp:revision>
  <dcterms:modified xsi:type="dcterms:W3CDTF">2019-07-27T04:21:29Z</dcterms:modified>
</cp:coreProperties>
</file>