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93" r:id="rId3"/>
    <p:sldId id="294" r:id="rId4"/>
    <p:sldId id="257" r:id="rId5"/>
    <p:sldId id="259" r:id="rId6"/>
    <p:sldId id="261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81" r:id="rId16"/>
    <p:sldId id="296" r:id="rId17"/>
    <p:sldId id="297" r:id="rId18"/>
    <p:sldId id="274" r:id="rId19"/>
    <p:sldId id="275" r:id="rId20"/>
    <p:sldId id="276" r:id="rId21"/>
    <p:sldId id="289" r:id="rId22"/>
    <p:sldId id="291" r:id="rId23"/>
    <p:sldId id="290" r:id="rId24"/>
    <p:sldId id="277" r:id="rId25"/>
    <p:sldId id="286" r:id="rId26"/>
    <p:sldId id="287" r:id="rId27"/>
    <p:sldId id="288" r:id="rId28"/>
    <p:sldId id="278" r:id="rId29"/>
    <p:sldId id="295" r:id="rId30"/>
    <p:sldId id="279" r:id="rId31"/>
    <p:sldId id="292" r:id="rId32"/>
    <p:sldId id="298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25" autoAdjust="0"/>
  </p:normalViewPr>
  <p:slideViewPr>
    <p:cSldViewPr>
      <p:cViewPr varScale="1">
        <p:scale>
          <a:sx n="61" d="100"/>
          <a:sy n="61" d="100"/>
        </p:scale>
        <p:origin x="7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7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B1064-88A5-4D2F-9DB8-0CD20DC9A6E0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5DCC6-C55D-4D23-88F7-C9355D8BC5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669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Kita sudah mengenal Multivariate regressions, yaitu model regression yang mana satu</a:t>
            </a:r>
            <a:r>
              <a:rPr lang="id-ID" baseline="0" dirty="0"/>
              <a:t> prediktor x menghasilkan lebih atau banyak variate y. Jika prediktor x tidak diketahui, tetapi kita memiliki informasi nilai-nilai y, dengan nilai y pada waktu yang berbeda (t1, t2, ...) maka disinilah time series digunakan. Hal yang kita lakukan lumayan sederhana yaitu melakukan plotting kurva diantara variable y dan parameter t, kemudian lihat pattern dari kurva tersebut, extract atau putuskan model dari pattern tersebut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99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Secara umum diregresi kita mengambil independent variable x untuk memforcast dependent variable</a:t>
            </a:r>
            <a:r>
              <a:rPr lang="id-ID" baseline="0" dirty="0"/>
              <a:t> y.</a:t>
            </a:r>
          </a:p>
          <a:p>
            <a:r>
              <a:rPr lang="id-ID" baseline="0" dirty="0"/>
              <a:t>Tidak demikian di time series, di time series kita menggunakan dependent y diwaktu lampau untuk melakukan forecast y saat ini, salah satu contoh model Time series yaitu AR model, dan karena hanya menggunkan satu variate maka disebut univariate timeseries.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165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d-ID" dirty="0"/>
              <a:t>Atau </a:t>
            </a:r>
          </a:p>
          <a:p>
            <a:pPr algn="just"/>
            <a:r>
              <a:rPr lang="id-ID" dirty="0"/>
              <a:t>Time series adalah sekumpulan data yang memiliki index waktu, dimana range interval waktu tersebut adalah konstan. </a:t>
            </a:r>
          </a:p>
          <a:p>
            <a:pPr algn="just"/>
            <a:r>
              <a:rPr lang="id-ID" dirty="0"/>
              <a:t>Time series juga digunakan pada statistic, econometric, mathematical finance, weather</a:t>
            </a:r>
            <a:r>
              <a:rPr lang="id-ID" baseline="0" dirty="0"/>
              <a:t> forecasting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762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Contoh : seorang analisis yang ingin mengetahui banyak mobil yang dibeli oleh sebuah keluarga dalam satu tahun terakhir. Untuk melakukan itu, dia mengoleksi data sample, katakan, 500 keluarga dan mencatat data berapa</a:t>
            </a:r>
            <a:r>
              <a:rPr lang="id-ID" baseline="0" dirty="0"/>
              <a:t> banyak mobil mereka beli di satu tahun terakhir.</a:t>
            </a:r>
            <a:endParaRPr lang="id-ID" dirty="0"/>
          </a:p>
          <a:p>
            <a:r>
              <a:rPr lang="id-ID" dirty="0"/>
              <a:t>Cross-sectional ini memberikan gambaran</a:t>
            </a:r>
            <a:r>
              <a:rPr lang="id-ID" baseline="0" dirty="0"/>
              <a:t> kilasan dari suatu populasi untuk durasi tertentu.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46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Yang diatas</a:t>
            </a:r>
            <a:r>
              <a:rPr lang="id-ID" baseline="0" dirty="0"/>
              <a:t> ini juga 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837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351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Secara umum suatu data dikatakan stasioner jika proses tidak bergantung pada waktu. Maksudnya, saat mean dan variance suatu data yaitu konstan. Stasioner dibagi dua yaitu</a:t>
            </a:r>
            <a:r>
              <a:rPr lang="id-ID" baseline="0" dirty="0"/>
              <a:t> stasioner mean dan stasioner variance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5DCC6-C55D-4D23-88F7-C9355D8BC58E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599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393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6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3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958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46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855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271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971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31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839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D7FA-D6C9-4B5E-BD1A-3836CA02829F}" type="datetimeFigureOut">
              <a:rPr lang="id-ID" smtClean="0"/>
              <a:t>29/11/2018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D8FA-9D8E-497B-BD31-A2D098F95C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460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9.wmf"/><Relationship Id="rId3" Type="http://schemas.openxmlformats.org/officeDocument/2006/relationships/image" Target="../media/image19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3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2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05064"/>
            <a:ext cx="7772400" cy="1470025"/>
          </a:xfrm>
        </p:spPr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933056"/>
            <a:ext cx="6400800" cy="1752600"/>
          </a:xfrm>
        </p:spPr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Data Science Indonesia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Jawa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Timur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67" y="1340768"/>
            <a:ext cx="2207945" cy="220794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23528" y="5805264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8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20477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Contoh cross sectional data: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, jika kita hanya mengambil profit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Then we call this, time series data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00616"/>
              </p:ext>
            </p:extLst>
          </p:nvPr>
        </p:nvGraphicFramePr>
        <p:xfrm>
          <a:off x="1125960" y="172329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Number Employe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21893"/>
              </p:ext>
            </p:extLst>
          </p:nvPr>
        </p:nvGraphicFramePr>
        <p:xfrm>
          <a:off x="837928" y="4099554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i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23528" y="69269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1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Sederhannya</a:t>
            </a: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Cross sectional data :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 multiple-variable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one-time</a:t>
            </a:r>
          </a:p>
          <a:p>
            <a:pPr marL="0" indent="0">
              <a:buNone/>
            </a:pPr>
            <a:endParaRPr lang="id-ID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 data :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multiple-time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one-variable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4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Patterns emerging in time 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Tergantung pada frekuensi data (tiap jam, harian, minggu, dll.) yang muncul berbeda pada suatu data yang mana membangun komponen untuk dimodelkan. </a:t>
            </a:r>
          </a:p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Kadang pattern time series bisa hanya naik atau turun dengan kemiringan konstan atau tidak konstan.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5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Beberapa time series data bisa terlihat seperti dibawah ini</a:t>
            </a: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C:\Users\LENOVO G40\Pictures\grafik patter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47060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7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Komponen dari time 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Pattern pada time series kadang diklasifikasikan menjadi trend, seasonal, dan random componen.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Trend : pattern jangka panjang relatif konstan yang berlangsung lebih dari setahun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Seasonal : pattern yang muncul di interval dimana banyaknya kejadian adalah dalam setahun atau lebih pendek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5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" y="1196752"/>
            <a:ext cx="4728068" cy="20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8252" y="3429000"/>
            <a:ext cx="375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Contoh Pattern Seasonal </a:t>
            </a:r>
            <a:r>
              <a:rPr lang="en-US" dirty="0" err="1"/>
              <a:t>Aditif</a:t>
            </a:r>
            <a:endParaRPr lang="id-ID" dirty="0"/>
          </a:p>
        </p:txBody>
      </p:sp>
      <p:pic>
        <p:nvPicPr>
          <p:cNvPr id="11267" name="Picture 3" descr="C:\Users\LENOVO G40\Pictures\tren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68" y="1377330"/>
            <a:ext cx="39052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00063" y="4869160"/>
            <a:ext cx="385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Contoh Pattern</a:t>
            </a:r>
            <a:r>
              <a:rPr lang="en-US" dirty="0"/>
              <a:t> Seasonal </a:t>
            </a:r>
            <a:r>
              <a:rPr lang="en-US" dirty="0" err="1"/>
              <a:t>Multiplikatif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741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0095-BBD0-4931-8062-398987E5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52801-771B-4E19-82E7-8163A9C9C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94" y="3479665"/>
            <a:ext cx="5050706" cy="31949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9527E-FFDD-44DF-82BE-5346B680D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" y="-1"/>
            <a:ext cx="5299797" cy="34796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CD7FC4-AB4D-4FAB-BE5D-6DA59E1F26AE}"/>
              </a:ext>
            </a:extLst>
          </p:cNvPr>
          <p:cNvSpPr txBox="1"/>
          <p:nvPr/>
        </p:nvSpPr>
        <p:spPr>
          <a:xfrm>
            <a:off x="5295908" y="167900"/>
            <a:ext cx="276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Indosat</a:t>
            </a:r>
            <a:endParaRPr lang="en-US" dirty="0"/>
          </a:p>
          <a:p>
            <a:r>
              <a:rPr lang="en-US" dirty="0"/>
              <a:t>Per Hari</a:t>
            </a:r>
          </a:p>
        </p:txBody>
      </p:sp>
    </p:spTree>
    <p:extLst>
      <p:ext uri="{BB962C8B-B14F-4D97-AF65-F5344CB8AC3E}">
        <p14:creationId xmlns:p14="http://schemas.microsoft.com/office/powerpoint/2010/main" val="422818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4A92-BEB5-430E-8FDB-B89C345A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6F85E-3700-453F-8E86-7E35BE25D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3402"/>
            <a:ext cx="4838874" cy="284339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2E8E0-34D1-4BD3-A8EA-8961F8AC0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2" y="3573016"/>
            <a:ext cx="4495968" cy="28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5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1064-39F9-43BE-90C2-E22C286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egressive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“AR(p)”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8378B-2B04-4183-B9F4-71273A7A1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Model time series yang menggunakan variable 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sz="2800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d-ID" sz="2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lampau sebanyak </a:t>
                </a:r>
                <a:r>
                  <a:rPr lang="id-ID" sz="2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 sebagai prediktornya. </a:t>
                </a:r>
                <a:r>
                  <a:rPr lang="id-ID" sz="2800" i="1" dirty="0">
                    <a:latin typeface="Times New Roman" pitchFamily="18" charset="0"/>
                    <a:cs typeface="Times New Roman" pitchFamily="18" charset="0"/>
                  </a:rPr>
                  <a:t>p </a:t>
                </a:r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adalah banyak lag yang digunakan, </a:t>
                </a:r>
                <a14:m>
                  <m:oMath xmlns:m="http://schemas.openxmlformats.org/officeDocument/2006/math">
                    <m:r>
                      <a:rPr lang="id-ID" sz="2800" i="1" dirty="0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id-ID" sz="2800" i="1" dirty="0" smtClean="0">
                        <a:latin typeface="Cambria Math"/>
                        <a:cs typeface="Times New Roman" pitchFamily="18" charset="0"/>
                      </a:rPr>
                      <m:t> = 1, 2, …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9D8378B-2B04-4183-B9F4-71273A7A1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348" r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C45F5CF-4DC6-4C9F-80BC-57B21EE15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00313"/>
              </p:ext>
            </p:extLst>
          </p:nvPr>
        </p:nvGraphicFramePr>
        <p:xfrm>
          <a:off x="2339752" y="3715784"/>
          <a:ext cx="3049763" cy="3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Equation" r:id="rId4" imgW="2184400" imgH="254000" progId="Equation.DSMT4">
                  <p:embed/>
                </p:oleObj>
              </mc:Choice>
              <mc:Fallback>
                <p:oleObj name="Equation" r:id="rId4" imgW="2184400" imgH="254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C45F5CF-4DC6-4C9F-80BC-57B21EE15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715784"/>
                        <a:ext cx="3049763" cy="349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4EFC095E-54A3-4CD8-8D2C-8B100F33D26A}"/>
              </a:ext>
            </a:extLst>
          </p:cNvPr>
          <p:cNvGrpSpPr/>
          <p:nvPr/>
        </p:nvGrpSpPr>
        <p:grpSpPr>
          <a:xfrm>
            <a:off x="357148" y="4365104"/>
            <a:ext cx="8177145" cy="1589541"/>
            <a:chOff x="-37481" y="3137830"/>
            <a:chExt cx="10902860" cy="1347066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162F718F-36CF-4743-A2C4-FE2E161817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214471"/>
                </p:ext>
              </p:extLst>
            </p:nvPr>
          </p:nvGraphicFramePr>
          <p:xfrm>
            <a:off x="404382" y="3137830"/>
            <a:ext cx="4531936" cy="327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" name="Equation" r:id="rId6" imgW="2184400" imgH="279400" progId="Equation.DSMT4">
                    <p:embed/>
                  </p:oleObj>
                </mc:Choice>
                <mc:Fallback>
                  <p:oleObj name="Equation" r:id="rId6" imgW="2184400" imgH="279400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162F718F-36CF-4743-A2C4-FE2E161817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82" y="3137830"/>
                          <a:ext cx="4531936" cy="3277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388600-AE96-4044-A103-BE3286312E51}"/>
                </a:ext>
              </a:extLst>
            </p:cNvPr>
            <p:cNvSpPr/>
            <p:nvPr/>
          </p:nvSpPr>
          <p:spPr>
            <a:xfrm>
              <a:off x="-37481" y="3684525"/>
              <a:ext cx="127214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71450" algn="just"/>
              <a:r>
                <a:rPr lang="en-US" sz="1350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Dimana</a:t>
              </a:r>
              <a:r>
                <a:rPr lang="id-ID" sz="135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US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996BDCB6-9CF4-4564-94C5-2EF22C85D3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673216"/>
                </p:ext>
              </p:extLst>
            </p:nvPr>
          </p:nvGraphicFramePr>
          <p:xfrm>
            <a:off x="404382" y="3442146"/>
            <a:ext cx="1138740" cy="27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1" name="Equation" r:id="rId8" imgW="710891" imgH="241195" progId="Equation.DSMT4">
                    <p:embed/>
                  </p:oleObj>
                </mc:Choice>
                <mc:Fallback>
                  <p:oleObj name="Equation" r:id="rId8" imgW="710891" imgH="241195" progId="Equation.DSMT4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996BDCB6-9CF4-4564-94C5-2EF22C85D3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82" y="3442146"/>
                          <a:ext cx="1138740" cy="272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6C950F-1DBC-4F96-B0A2-9A12EED27453}"/>
                </a:ext>
              </a:extLst>
            </p:cNvPr>
            <p:cNvGrpSpPr/>
            <p:nvPr/>
          </p:nvGrpSpPr>
          <p:grpSpPr>
            <a:xfrm>
              <a:off x="387310" y="3833433"/>
              <a:ext cx="10478069" cy="651463"/>
              <a:chOff x="387310" y="3833433"/>
              <a:chExt cx="10478069" cy="65146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8B107DE-0728-4760-8907-180C7433A255}"/>
                  </a:ext>
                </a:extLst>
              </p:cNvPr>
              <p:cNvGrpSpPr/>
              <p:nvPr/>
            </p:nvGrpSpPr>
            <p:grpSpPr>
              <a:xfrm>
                <a:off x="404382" y="3833433"/>
                <a:ext cx="7060856" cy="369333"/>
                <a:chOff x="467103" y="3866660"/>
                <a:chExt cx="7060856" cy="369333"/>
              </a:xfrm>
            </p:grpSpPr>
            <p:graphicFrame>
              <p:nvGraphicFramePr>
                <p:cNvPr id="16" name="Object 15">
                  <a:extLst>
                    <a:ext uri="{FF2B5EF4-FFF2-40B4-BE49-F238E27FC236}">
                      <a16:creationId xmlns:a16="http://schemas.microsoft.com/office/drawing/2014/main" id="{7A159F91-FC04-4919-BEC8-02E949B30B7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33112314"/>
                    </p:ext>
                  </p:extLst>
                </p:nvPr>
              </p:nvGraphicFramePr>
              <p:xfrm>
                <a:off x="467103" y="3937324"/>
                <a:ext cx="232144" cy="232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42" name="Equation" r:id="rId10" imgW="152268" imgH="164957" progId="Equation.DSMT4">
                        <p:embed/>
                      </p:oleObj>
                    </mc:Choice>
                    <mc:Fallback>
                      <p:oleObj name="Equation" r:id="rId10" imgW="152268" imgH="164957" progId="Equation.DSMT4">
                        <p:embed/>
                        <p:pic>
                          <p:nvPicPr>
                            <p:cNvPr id="16" name="Object 15">
                              <a:extLst>
                                <a:ext uri="{FF2B5EF4-FFF2-40B4-BE49-F238E27FC236}">
                                  <a16:creationId xmlns:a16="http://schemas.microsoft.com/office/drawing/2014/main" id="{7A159F91-FC04-4919-BEC8-02E949B30B7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103" y="3937324"/>
                              <a:ext cx="232144" cy="2321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" name="Rectangle 25">
                  <a:extLst>
                    <a:ext uri="{FF2B5EF4-FFF2-40B4-BE49-F238E27FC236}">
                      <a16:creationId xmlns:a16="http://schemas.microsoft.com/office/drawing/2014/main" id="{7FF88FB8-8EA9-4F6D-8845-DFD9268F5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9247" y="3866660"/>
                  <a:ext cx="6828712" cy="3693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68580" tIns="34290" rIns="68580" bIns="3429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id-ID" altLang="en-US" sz="135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 Rata-rata (mean) </a:t>
                  </a:r>
                  <a:endParaRPr lang="id-ID" altLang="en-US" sz="15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F164736-01DE-409F-9555-BD9176C7A982}"/>
                  </a:ext>
                </a:extLst>
              </p:cNvPr>
              <p:cNvGrpSpPr/>
              <p:nvPr/>
            </p:nvGrpSpPr>
            <p:grpSpPr>
              <a:xfrm>
                <a:off x="387310" y="4217806"/>
                <a:ext cx="10478069" cy="267090"/>
                <a:chOff x="387310" y="4217806"/>
                <a:chExt cx="10478069" cy="267090"/>
              </a:xfrm>
            </p:grpSpPr>
            <p:graphicFrame>
              <p:nvGraphicFramePr>
                <p:cNvPr id="13" name="Object 12">
                  <a:extLst>
                    <a:ext uri="{FF2B5EF4-FFF2-40B4-BE49-F238E27FC236}">
                      <a16:creationId xmlns:a16="http://schemas.microsoft.com/office/drawing/2014/main" id="{4E56DE05-61BC-4F30-A46E-B7D8B2C2F9C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89974034"/>
                    </p:ext>
                  </p:extLst>
                </p:nvPr>
              </p:nvGraphicFramePr>
              <p:xfrm>
                <a:off x="387310" y="4224686"/>
                <a:ext cx="324539" cy="260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43" name="Equation" r:id="rId12" imgW="152334" imgH="228501" progId="Equation.DSMT4">
                        <p:embed/>
                      </p:oleObj>
                    </mc:Choice>
                    <mc:Fallback>
                      <p:oleObj name="Equation" r:id="rId12" imgW="152334" imgH="228501" progId="Equation.DSMT4">
                        <p:embed/>
                        <p:pic>
                          <p:nvPicPr>
                            <p:cNvPr id="13" name="Object 12">
                              <a:extLst>
                                <a:ext uri="{FF2B5EF4-FFF2-40B4-BE49-F238E27FC236}">
                                  <a16:creationId xmlns:a16="http://schemas.microsoft.com/office/drawing/2014/main" id="{4E56DE05-61BC-4F30-A46E-B7D8B2C2F9C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310" y="4224686"/>
                              <a:ext cx="324539" cy="2602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" name="Rectangle 29">
                  <a:extLst>
                    <a:ext uri="{FF2B5EF4-FFF2-40B4-BE49-F238E27FC236}">
                      <a16:creationId xmlns:a16="http://schemas.microsoft.com/office/drawing/2014/main" id="{552606EA-6B1D-4862-8D60-B55F058C5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9658" y="4217806"/>
                  <a:ext cx="10285721" cy="2347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68580" tIns="34290" rIns="68580" bIns="3429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id-ID" altLang="en-US" sz="135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 Suatu proses white noise pada waktu ke t yang diasumsikan mempunyai rata-rata</a:t>
                  </a:r>
                  <a:r>
                    <a:rPr lang="en-US" altLang="en-US" sz="135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0 </a:t>
                  </a:r>
                  <a:r>
                    <a:rPr lang="id-ID" altLang="en-US" sz="135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dan variansi konstan </a:t>
                  </a:r>
                  <a:endParaRPr lang="id-ID" altLang="en-US" sz="15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19" name="Straight Connector 18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D219-6072-4346-A682-76571FF3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Moving Average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“MA(q)”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C6A11-481A-4D4C-97EC-6B234AD06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Model time series yang menggunakan error dari variable 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sebagai predictornya.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BC6A11-481A-4D4C-97EC-6B234AD06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887" r="-18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B83C39E-FCA8-451C-96E7-C5DA705E9E08}"/>
              </a:ext>
            </a:extLst>
          </p:cNvPr>
          <p:cNvSpPr txBox="1">
            <a:spLocks/>
          </p:cNvSpPr>
          <p:nvPr/>
        </p:nvSpPr>
        <p:spPr>
          <a:xfrm>
            <a:off x="1187624" y="6126163"/>
            <a:ext cx="5944484" cy="621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id-ID" sz="1350" dirty="0"/>
              <a:t>model yang menggambarkan ketergantungan peubah terikaty</a:t>
            </a:r>
            <a:r>
              <a:rPr lang="en-US" sz="1350" dirty="0"/>
              <a:t>a</a:t>
            </a:r>
            <a:r>
              <a:rPr lang="id-ID" sz="1350" dirty="0"/>
              <a:t> </a:t>
            </a:r>
            <a:endParaRPr lang="en-US" sz="1350" i="1" dirty="0"/>
          </a:p>
          <a:p>
            <a:pPr>
              <a:buFont typeface="Arial" panose="020B0604020202020204" pitchFamily="34" charset="0"/>
              <a:buNone/>
            </a:pPr>
            <a:r>
              <a:rPr lang="id-ID" sz="1350" dirty="0"/>
              <a:t>terhadap nilai-nilai </a:t>
            </a:r>
            <a:r>
              <a:rPr lang="id-ID" sz="1350" i="1" dirty="0"/>
              <a:t>error</a:t>
            </a:r>
            <a:r>
              <a:rPr lang="id-ID" sz="1350" dirty="0"/>
              <a:t> pada waktu sebelumnya yang berurutan</a:t>
            </a:r>
            <a:endParaRPr lang="id-ID" sz="105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C01CD-16C1-4239-99E7-D84BD968B2E7}"/>
              </a:ext>
            </a:extLst>
          </p:cNvPr>
          <p:cNvGrpSpPr/>
          <p:nvPr/>
        </p:nvGrpSpPr>
        <p:grpSpPr>
          <a:xfrm>
            <a:off x="2483768" y="5013176"/>
            <a:ext cx="6331182" cy="1204946"/>
            <a:chOff x="11863" y="2843486"/>
            <a:chExt cx="8441575" cy="16065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AB9FBA-D38F-43A7-ABC9-5697948962D7}"/>
                </a:ext>
              </a:extLst>
            </p:cNvPr>
            <p:cNvSpPr/>
            <p:nvPr/>
          </p:nvSpPr>
          <p:spPr>
            <a:xfrm>
              <a:off x="11863" y="2843486"/>
              <a:ext cx="127214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71450" algn="just"/>
              <a:r>
                <a:rPr lang="en-US" sz="1350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Dimana</a:t>
              </a:r>
              <a:r>
                <a:rPr lang="id-ID" sz="135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US" sz="13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46CAD829-9D8A-4841-8BF2-1A6F56F785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382" y="3514631"/>
            <a:ext cx="775150" cy="27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" name="Equation" r:id="rId4" imgW="710891" imgH="241195" progId="Equation.DSMT4">
                    <p:embed/>
                  </p:oleObj>
                </mc:Choice>
                <mc:Fallback>
                  <p:oleObj name="Equation" r:id="rId4" imgW="710891" imgH="241195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46CAD829-9D8A-4841-8BF2-1A6F56F785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82" y="3514631"/>
                          <a:ext cx="775150" cy="272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9F251ADA-4FD9-4BB0-980C-9E3D3B7905C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8288338" y="4205605"/>
            <a:ext cx="165100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" name="Equation" r:id="rId6" imgW="114120" imgH="177480" progId="Equation.DSMT4">
                    <p:embed/>
                  </p:oleObj>
                </mc:Choice>
                <mc:Fallback>
                  <p:oleObj name="Equation" r:id="rId6" imgW="114120" imgH="17748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9F251ADA-4FD9-4BB0-980C-9E3D3B7905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8338" y="4205605"/>
                          <a:ext cx="165100" cy="2444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FDE1934-5CE4-492E-9889-C2515AAA5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116862"/>
              </p:ext>
            </p:extLst>
          </p:nvPr>
        </p:nvGraphicFramePr>
        <p:xfrm>
          <a:off x="1309311" y="3484472"/>
          <a:ext cx="2659466" cy="31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8" imgW="2108200" imgH="254000" progId="Equation.DSMT4">
                  <p:embed/>
                </p:oleObj>
              </mc:Choice>
              <mc:Fallback>
                <p:oleObj name="Equation" r:id="rId8" imgW="2108200" imgH="2540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FDE1934-5CE4-492E-9889-C2515AAA5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311" y="3484472"/>
                        <a:ext cx="2659466" cy="311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CD00A30-C833-434C-9DF2-7C3831501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026530"/>
              </p:ext>
            </p:extLst>
          </p:nvPr>
        </p:nvGraphicFramePr>
        <p:xfrm>
          <a:off x="1309311" y="3887900"/>
          <a:ext cx="2348914" cy="30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10" imgW="2184400" imgH="279400" progId="Equation.DSMT4">
                  <p:embed/>
                </p:oleObj>
              </mc:Choice>
              <mc:Fallback>
                <p:oleObj name="Equation" r:id="rId10" imgW="2184400" imgH="279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CD00A30-C833-434C-9DF2-7C3831501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311" y="3887900"/>
                        <a:ext cx="2348914" cy="300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777283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/>
              <a:t>Think Time Series, </a:t>
            </a:r>
          </a:p>
          <a:p>
            <a:pPr marL="0" indent="0" algn="ctr">
              <a:buNone/>
            </a:pPr>
            <a:r>
              <a:rPr lang="en-US" dirty="0"/>
              <a:t>Eat Time Series </a:t>
            </a:r>
          </a:p>
          <a:p>
            <a:pPr marL="0" indent="0" algn="ctr">
              <a:buNone/>
            </a:pPr>
            <a:r>
              <a:rPr lang="en-US" dirty="0"/>
              <a:t>and Sleep Time Series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1520" y="198884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20CB03-0380-489D-9825-0214E52AAB92}"/>
              </a:ext>
            </a:extLst>
          </p:cNvPr>
          <p:cNvSpPr txBox="1"/>
          <p:nvPr/>
        </p:nvSpPr>
        <p:spPr>
          <a:xfrm>
            <a:off x="6228184" y="4365104"/>
            <a:ext cx="194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-Tata Suba Rao-</a:t>
            </a:r>
          </a:p>
          <a:p>
            <a:pPr algn="ctr"/>
            <a:r>
              <a:rPr lang="en-US" sz="1600" dirty="0"/>
              <a:t>Professor in Statistics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195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D219-6072-4346-A682-76571FF3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Autoregressive Moving Average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ARMA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(p,q)”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6A11-481A-4D4C-97EC-6B234AD0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>
                <a:latin typeface="Times New Roman" pitchFamily="18" charset="0"/>
                <a:cs typeface="Times New Roman" pitchFamily="18" charset="0"/>
              </a:rPr>
              <a:t>Kadang kadang, suatu model di time series dapat merupakan gabungan dari dua model time series lainnya. Contohnya adalah gabungan dari AR dan MA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3C57CBC-7808-4B0E-91B3-BE898A0C3E10}"/>
              </a:ext>
            </a:extLst>
          </p:cNvPr>
          <p:cNvSpPr txBox="1">
            <a:spLocks/>
          </p:cNvSpPr>
          <p:nvPr/>
        </p:nvSpPr>
        <p:spPr>
          <a:xfrm>
            <a:off x="395536" y="4293096"/>
            <a:ext cx="5944484" cy="6210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sz="9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206727-7E4E-4943-97CD-76EBE44F5A19}"/>
              </a:ext>
            </a:extLst>
          </p:cNvPr>
          <p:cNvGrpSpPr/>
          <p:nvPr/>
        </p:nvGrpSpPr>
        <p:grpSpPr>
          <a:xfrm>
            <a:off x="561680" y="3861048"/>
            <a:ext cx="7074195" cy="1203077"/>
            <a:chOff x="-979345" y="2843486"/>
            <a:chExt cx="9432260" cy="16041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B0C20B-3803-4A97-B44C-75B33E7E34B9}"/>
                </a:ext>
              </a:extLst>
            </p:cNvPr>
            <p:cNvSpPr/>
            <p:nvPr/>
          </p:nvSpPr>
          <p:spPr>
            <a:xfrm>
              <a:off x="-979345" y="2843486"/>
              <a:ext cx="3254567" cy="533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71450" algn="just"/>
              <a:r>
                <a:rPr lang="en-US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r>
                <a:rPr lang="id-ID" sz="2000" dirty="0">
                  <a:ea typeface="Calibri" panose="020F0502020204030204" pitchFamily="34" charset="0"/>
                  <a:cs typeface="Times New Roman" panose="02020603050405020304" pitchFamily="18" charset="0"/>
                </a:rPr>
                <a:t>ang ditulis menjadi</a:t>
              </a:r>
              <a:endParaRPr lang="en-US" sz="20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3828B896-577D-45B1-AECC-CAEF95C794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571419"/>
                </p:ext>
              </p:extLst>
            </p:nvPr>
          </p:nvGraphicFramePr>
          <p:xfrm>
            <a:off x="8287815" y="4204173"/>
            <a:ext cx="165100" cy="243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7" name="Equation" r:id="rId3" imgW="114120" imgH="177480" progId="Equation.DSMT4">
                    <p:embed/>
                  </p:oleObj>
                </mc:Choice>
                <mc:Fallback>
                  <p:oleObj name="Equation" r:id="rId3" imgW="114120" imgH="177480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3828B896-577D-45B1-AECC-CAEF95C794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7815" y="4204173"/>
                          <a:ext cx="165100" cy="2434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D16D48F-814F-46D2-A139-E02D74C46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07710"/>
              </p:ext>
            </p:extLst>
          </p:nvPr>
        </p:nvGraphicFramePr>
        <p:xfrm>
          <a:off x="2387984" y="4320344"/>
          <a:ext cx="2008429" cy="4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5" imgW="1231366" imgH="253890" progId="Equation.DSMT4">
                  <p:embed/>
                </p:oleObj>
              </mc:Choice>
              <mc:Fallback>
                <p:oleObj name="Equation" r:id="rId5" imgW="1231366" imgH="25389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D16D48F-814F-46D2-A139-E02D74C46C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984" y="4320344"/>
                        <a:ext cx="2008429" cy="4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F4D4DF5-7562-4CF2-BC33-6B8727BF4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910848"/>
              </p:ext>
            </p:extLst>
          </p:nvPr>
        </p:nvGraphicFramePr>
        <p:xfrm>
          <a:off x="1799796" y="5064125"/>
          <a:ext cx="6340075" cy="405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7" imgW="3860800" imgH="254000" progId="Equation.DSMT4">
                  <p:embed/>
                </p:oleObj>
              </mc:Choice>
              <mc:Fallback>
                <p:oleObj name="Equation" r:id="rId7" imgW="3860800" imgH="2540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F4D4DF5-7562-4CF2-BC33-6B8727BF4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796" y="5064125"/>
                        <a:ext cx="6340075" cy="405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67544" y="16288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Stasioner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</m:t>
                    </m:r>
                    <m:r>
                      <a:rPr lang="id-ID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 …= 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dan 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/>
                          </a:rPr>
                          <m:t>𝑌</m:t>
                        </m:r>
                        <m:r>
                          <a:rPr lang="id-ID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id-ID" b="0" i="1" smtClean="0">
                        <a:latin typeface="Cambria Math"/>
                      </a:rPr>
                      <m:t>= …=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, maka data dikatakan stasioner.</a:t>
                </a:r>
              </a:p>
              <a:p>
                <a:pPr marL="0" indent="0" algn="just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Stasioner dibagi dua :</a:t>
                </a:r>
              </a:p>
              <a:p>
                <a:pPr marL="0" indent="0" algn="just">
                  <a:buNone/>
                </a:pP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Stasioner </a:t>
                </a: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Mean, </a:t>
                </a: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dan Stasioner </a:t>
                </a: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Variance.</a:t>
                </a:r>
              </a:p>
              <a:p>
                <a:pPr marL="0" indent="0" algn="just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887" r="-18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85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Identifikasi Stasioner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dirty="0"/>
              <a:t>Ada beberapa metode yang dapat digunakan untuk mengidentifikasi ke-Stasioneran time series, beberapa diantaranya adalah :</a:t>
            </a:r>
          </a:p>
          <a:p>
            <a:r>
              <a:rPr lang="id-ID" dirty="0"/>
              <a:t>Rolling plotting</a:t>
            </a:r>
          </a:p>
          <a:p>
            <a:r>
              <a:rPr lang="id-ID" dirty="0"/>
              <a:t>Uji Dickey-Fuller</a:t>
            </a:r>
            <a:r>
              <a:rPr lang="en-US" dirty="0"/>
              <a:t> (Unit Root Test)</a:t>
            </a:r>
          </a:p>
          <a:p>
            <a:pPr lvl="1"/>
            <a:r>
              <a:rPr lang="id-ID" b="1" dirty="0"/>
              <a:t>H0 : </a:t>
            </a:r>
            <a:r>
              <a:rPr lang="el-GR" b="1" dirty="0"/>
              <a:t>ρ = 0</a:t>
            </a:r>
            <a:r>
              <a:rPr lang="el-GR" dirty="0"/>
              <a:t> (</a:t>
            </a:r>
            <a:r>
              <a:rPr lang="id-ID" dirty="0"/>
              <a:t>Terdapat </a:t>
            </a:r>
            <a:r>
              <a:rPr lang="id-ID" i="1" dirty="0"/>
              <a:t>unit roots</a:t>
            </a:r>
            <a:r>
              <a:rPr lang="id-ID" dirty="0"/>
              <a:t>, variabel Y tidak stasioner)</a:t>
            </a:r>
          </a:p>
          <a:p>
            <a:pPr lvl="1"/>
            <a:r>
              <a:rPr lang="id-ID" b="1" dirty="0"/>
              <a:t>H1 : </a:t>
            </a:r>
            <a:r>
              <a:rPr lang="el-GR" b="1" dirty="0"/>
              <a:t>ρ ≠ 0</a:t>
            </a:r>
            <a:r>
              <a:rPr lang="el-GR" dirty="0"/>
              <a:t> (</a:t>
            </a:r>
            <a:r>
              <a:rPr lang="id-ID" dirty="0"/>
              <a:t>Tidak terdapat </a:t>
            </a:r>
            <a:r>
              <a:rPr lang="id-ID" i="1" dirty="0"/>
              <a:t>unit roots</a:t>
            </a:r>
            <a:r>
              <a:rPr lang="id-ID" dirty="0"/>
              <a:t>, variabel Y stasioner)</a:t>
            </a:r>
          </a:p>
          <a:p>
            <a:r>
              <a:rPr lang="id-ID" dirty="0"/>
              <a:t>ACF-PACF</a:t>
            </a:r>
            <a:endParaRPr lang="en-US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230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A9CA-6CE6-4A69-85D5-F34A4943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Non-Stasioner ke Stasioner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FAD-6F65-4BD7-A524-73DCA2AD2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err="1"/>
                  <a:t>Transformasi</a:t>
                </a:r>
                <a:r>
                  <a:rPr lang="en-US" dirty="0"/>
                  <a:t> Box-Cox</a:t>
                </a:r>
                <a:r>
                  <a:rPr lang="id-ID" dirty="0"/>
                  <a:t>, untuk menstabilkan variance. (stasioner variance)</a:t>
                </a:r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D</a:t>
                </a:r>
                <a:r>
                  <a:rPr lang="en-US" dirty="0" err="1"/>
                  <a:t>ifferencing</a:t>
                </a:r>
                <a:r>
                  <a:rPr lang="id-ID" dirty="0"/>
                  <a:t>, untuk menstabilkan mean. (stasioner mean)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id-ID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d-ID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id-ID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𝑡</m:t>
                        </m:r>
                        <m:r>
                          <a:rPr lang="id-ID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id-ID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9A3CFAD-6F65-4BD7-A524-73DCA2AD2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2B69B4-8648-4885-9C36-82DE6BF62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47746"/>
              </p:ext>
            </p:extLst>
          </p:nvPr>
        </p:nvGraphicFramePr>
        <p:xfrm>
          <a:off x="403610" y="3426525"/>
          <a:ext cx="3692784" cy="77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4" imgW="2476500" imgH="533400" progId="Equation.DSMT4">
                  <p:embed/>
                </p:oleObj>
              </mc:Choice>
              <mc:Fallback>
                <p:oleObj name="Equation" r:id="rId4" imgW="24765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10" y="3426525"/>
                        <a:ext cx="3692784" cy="778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4072A85-9C65-48B4-9124-F3BC68963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197" y="3068416"/>
            <a:ext cx="3246139" cy="1554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A04124-3E5A-4FA1-A463-AA9B9D27390C}"/>
              </a:ext>
            </a:extLst>
          </p:cNvPr>
          <p:cNvSpPr/>
          <p:nvPr/>
        </p:nvSpPr>
        <p:spPr>
          <a:xfrm>
            <a:off x="4061769" y="2768334"/>
            <a:ext cx="36977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350" dirty="0">
                <a:ea typeface="Calibri" panose="020F0502020204030204" pitchFamily="34" charset="0"/>
              </a:rPr>
              <a:t>Dimana </a:t>
            </a:r>
            <a:r>
              <a:rPr lang="id-ID" sz="135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id-ID" sz="1350" dirty="0">
                <a:ea typeface="Calibri" panose="020F0502020204030204" pitchFamily="34" charset="0"/>
              </a:rPr>
              <a:t> disebut sebagai parameter transformasi</a:t>
            </a:r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2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D219-6072-4346-A682-76571FF3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Autoregressive Integrated Moving Average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ARIMA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(p,d,q)”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6A11-481A-4D4C-97EC-6B234AD0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Saat time series data didefference sebanyak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d,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berubah dari non-stasioner ke stasioner, maka model ARIMA(p,d,q) dapat digunakan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5DBE20D-0470-4BB7-BB61-E1011436A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442824"/>
              </p:ext>
            </p:extLst>
          </p:nvPr>
        </p:nvGraphicFramePr>
        <p:xfrm>
          <a:off x="2051720" y="3246664"/>
          <a:ext cx="5811751" cy="54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3" imgW="3352800" imgH="292100" progId="Equation.DSMT4">
                  <p:embed/>
                </p:oleObj>
              </mc:Choice>
              <mc:Fallback>
                <p:oleObj name="Equation" r:id="rId3" imgW="3352800" imgH="2921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5DBE20D-0470-4BB7-BB61-E1011436A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46664"/>
                        <a:ext cx="5811751" cy="546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AAD4AA-121C-4453-B89B-4346A4B07E4A}"/>
              </a:ext>
            </a:extLst>
          </p:cNvPr>
          <p:cNvSpPr/>
          <p:nvPr/>
        </p:nvSpPr>
        <p:spPr>
          <a:xfrm>
            <a:off x="850241" y="4005064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algn="just">
              <a:tabLst>
                <a:tab pos="257175" algn="l"/>
              </a:tabLst>
            </a:pP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Dimana: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tabLst>
                <a:tab pos="257175" algn="l"/>
              </a:tabLst>
            </a:pP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adalah orde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autoregressive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tabLst>
                <a:tab pos="257175" algn="l"/>
              </a:tabLst>
            </a:pP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adalah </a:t>
            </a:r>
            <a:r>
              <a:rPr lang="id-ID" i="1" dirty="0">
                <a:ea typeface="Calibri" panose="020F0502020204030204" pitchFamily="34" charset="0"/>
                <a:cs typeface="Times New Roman" panose="02020603050405020304" pitchFamily="18" charset="0"/>
              </a:rPr>
              <a:t>differencing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/>
            <a:r>
              <a:rPr lang="id-ID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orde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moving average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9341" y="1484784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6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A9CA-6CE6-4A69-85D5-F34A4943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Autocorrelation Function (ACF)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CFAD-6F65-4BD7-A524-73DCA2A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koefisien autokorelasi (korelasi deret waktu dengan deret waktu itu sendiri dengan selisih waktu (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lag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) 0, 1, 2 periode atau lebih)</a:t>
            </a: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41F2515-99E1-45C3-A6B5-39BB936BD37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80488" y="3324226"/>
          <a:ext cx="2523743" cy="65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" imgW="1905000" imgH="508000" progId="Equation.DSMT4">
                  <p:embed/>
                </p:oleObj>
              </mc:Choice>
              <mc:Fallback>
                <p:oleObj name="Equation" r:id="rId3" imgW="19050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488" y="3324226"/>
                        <a:ext cx="2523743" cy="6594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67544" y="1366083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8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A9CA-6CE6-4A69-85D5-F34A4943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Partian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Autocorrelation Function (PACF)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CFAD-6F65-4BD7-A524-73DCA2A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Digunakan untuk mengukur tingkat keeratan antara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i="1" baseline="-25000" dirty="0">
                <a:latin typeface="Times New Roman" pitchFamily="18" charset="0"/>
                <a:cs typeface="Times New Roman" pitchFamily="18" charset="0"/>
              </a:rPr>
              <a:t>t-k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apabila pengaruh dari lag waktu dianggap terpisah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391A713-F0BD-414F-8D45-092EDB1FE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017637"/>
              </p:ext>
            </p:extLst>
          </p:nvPr>
        </p:nvGraphicFramePr>
        <p:xfrm>
          <a:off x="3419872" y="3340450"/>
          <a:ext cx="2016224" cy="123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" imgW="1409088" imgH="863225" progId="Equation.DSMT4">
                  <p:embed/>
                </p:oleObj>
              </mc:Choice>
              <mc:Fallback>
                <p:oleObj name="Equation" r:id="rId3" imgW="1409088" imgH="863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340450"/>
                        <a:ext cx="2016224" cy="1239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9341" y="150973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14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LENOVO G40\Pictures\Residual-Errors-ACF-and-PACF-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59341" y="6858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5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866-03CC-4881-AD6D-E4C1B3DF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Identifikasi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EE20FCD-67A5-4186-8E34-46ACCBAFF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02325"/>
                  </p:ext>
                </p:extLst>
              </p:nvPr>
            </p:nvGraphicFramePr>
            <p:xfrm>
              <a:off x="755576" y="1494752"/>
              <a:ext cx="7272808" cy="38684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69796">
                      <a:extLst>
                        <a:ext uri="{9D8B030D-6E8A-4147-A177-3AD203B41FA5}">
                          <a16:colId xmlns:a16="http://schemas.microsoft.com/office/drawing/2014/main" val="3848809396"/>
                        </a:ext>
                      </a:extLst>
                    </a:gridCol>
                    <a:gridCol w="2792798">
                      <a:extLst>
                        <a:ext uri="{9D8B030D-6E8A-4147-A177-3AD203B41FA5}">
                          <a16:colId xmlns:a16="http://schemas.microsoft.com/office/drawing/2014/main" val="1902676805"/>
                        </a:ext>
                      </a:extLst>
                    </a:gridCol>
                    <a:gridCol w="3210214">
                      <a:extLst>
                        <a:ext uri="{9D8B030D-6E8A-4147-A177-3AD203B41FA5}">
                          <a16:colId xmlns:a16="http://schemas.microsoft.com/office/drawing/2014/main" val="2768034819"/>
                        </a:ext>
                      </a:extLst>
                    </a:gridCol>
                  </a:tblGrid>
                  <a:tr h="2743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Model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ACF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PACF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2966574105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AR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Cut off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(</a:t>
                          </a:r>
                          <a:r>
                            <a:rPr lang="en-US" sz="1800" dirty="0" err="1">
                              <a:effectLst/>
                            </a:rPr>
                            <a:t>terputus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2323364065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MA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Cut off setelah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 (terputus setelah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3886824506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ARMA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 (Dies Down after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 (Dies Down after lag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))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2319654286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AR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 atau MA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)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Cut off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Cut off </a:t>
                          </a:r>
                          <a:r>
                            <a:rPr lang="en-US" sz="1800" dirty="0" err="1">
                              <a:effectLst/>
                            </a:rPr>
                            <a:t>setelah</a:t>
                          </a:r>
                          <a:r>
                            <a:rPr lang="en-US" sz="1800" dirty="0">
                              <a:effectLst/>
                            </a:rPr>
                            <a:t> lag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2588243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EE20FCD-67A5-4186-8E34-46ACCBAFF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02325"/>
                  </p:ext>
                </p:extLst>
              </p:nvPr>
            </p:nvGraphicFramePr>
            <p:xfrm>
              <a:off x="755576" y="1494752"/>
              <a:ext cx="7272808" cy="38684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69796">
                      <a:extLst>
                        <a:ext uri="{9D8B030D-6E8A-4147-A177-3AD203B41FA5}">
                          <a16:colId xmlns:a16="http://schemas.microsoft.com/office/drawing/2014/main" val="3848809396"/>
                        </a:ext>
                      </a:extLst>
                    </a:gridCol>
                    <a:gridCol w="2792798">
                      <a:extLst>
                        <a:ext uri="{9D8B030D-6E8A-4147-A177-3AD203B41FA5}">
                          <a16:colId xmlns:a16="http://schemas.microsoft.com/office/drawing/2014/main" val="1902676805"/>
                        </a:ext>
                      </a:extLst>
                    </a:gridCol>
                    <a:gridCol w="3210214">
                      <a:extLst>
                        <a:ext uri="{9D8B030D-6E8A-4147-A177-3AD203B41FA5}">
                          <a16:colId xmlns:a16="http://schemas.microsoft.com/office/drawing/2014/main" val="2768034819"/>
                        </a:ext>
                      </a:extLst>
                    </a:gridCol>
                  </a:tblGrid>
                  <a:tr h="2954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Model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ACF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PACF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2966574105"/>
                      </a:ext>
                    </a:extLst>
                  </a:tr>
                  <a:tr h="926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37255" r="-476442" b="-28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126755" t="-37255" r="-949" b="-2862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364065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148936" r="-476442" b="-2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5534" t="-148936" r="-115904" b="-2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</a:rPr>
                            <a:t>Turun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cepat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secara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eksponensial</a:t>
                          </a:r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</a:rPr>
                            <a:t>atau</a:t>
                          </a:r>
                          <a:r>
                            <a:rPr lang="en-US" sz="1800" dirty="0">
                              <a:effectLst/>
                            </a:rPr>
                            <a:t> sinusoidal (Dies Down)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7141" marR="77141" marT="0" marB="0" anchor="ctr"/>
                    </a:tc>
                    <a:extLst>
                      <a:ext uri="{0D108BD9-81ED-4DB2-BD59-A6C34878D82A}">
                        <a16:rowId xmlns:a16="http://schemas.microsoft.com/office/drawing/2014/main" val="3886824506"/>
                      </a:ext>
                    </a:extLst>
                  </a:tr>
                  <a:tr h="926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230921" r="-476442" b="-95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5534" t="-230921" r="-115904" b="-95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126755" t="-230921" r="-949" b="-95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654286"/>
                      </a:ext>
                    </a:extLst>
                  </a:tr>
                  <a:tr h="86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81" t="-356738" r="-476442" b="-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45534" t="-356738" r="-115904" b="-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7141" marR="77141" marT="0" marB="0" anchor="ctr">
                        <a:blipFill>
                          <a:blip r:embed="rId2"/>
                          <a:stretch>
                            <a:fillRect l="-126755" t="-356738" r="-949" b="-2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82435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2692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3D0-4BCC-42A9-B783-C925AF9B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8B193-1843-4567-BA90-DA3381EE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0" y="1628800"/>
            <a:ext cx="3857778" cy="26999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932A0-2EA4-45D6-9EA2-842E10D2D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52" y="1628800"/>
            <a:ext cx="4032448" cy="2699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335A76-8422-41E1-9AD5-ED9A1C115C56}"/>
              </a:ext>
            </a:extLst>
          </p:cNvPr>
          <p:cNvSpPr txBox="1"/>
          <p:nvPr/>
        </p:nvSpPr>
        <p:spPr>
          <a:xfrm>
            <a:off x="1504301" y="1167135"/>
            <a:ext cx="6135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Cut off Lag 				Dies Down</a:t>
            </a:r>
          </a:p>
        </p:txBody>
      </p:sp>
    </p:spTree>
    <p:extLst>
      <p:ext uri="{BB962C8B-B14F-4D97-AF65-F5344CB8AC3E}">
        <p14:creationId xmlns:p14="http://schemas.microsoft.com/office/powerpoint/2010/main" val="209695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Rekomendasi Bacaan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C:\Users\LENOVO G40\Documents\photo_2018-11-26_21-28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358" y="3733436"/>
            <a:ext cx="2082206" cy="261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LENOVO G40\Documents\photo_2018-11-26_21-27-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79" y="3763624"/>
            <a:ext cx="1852173" cy="26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LENOVO G40\Pictures\41JDyzICN8L._SX405_BO1,204,203,200_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22998"/>
            <a:ext cx="1890128" cy="232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54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2F9F-F6B3-42C4-956D-FF2A1B0C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Flow Untuk melakukan Forecasting Time Series data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497AA0-01D8-4A6E-BB28-14CB130E8888}"/>
              </a:ext>
            </a:extLst>
          </p:cNvPr>
          <p:cNvGrpSpPr/>
          <p:nvPr/>
        </p:nvGrpSpPr>
        <p:grpSpPr>
          <a:xfrm>
            <a:off x="0" y="2140390"/>
            <a:ext cx="9476749" cy="2252649"/>
            <a:chOff x="27311" y="1369259"/>
            <a:chExt cx="10104984" cy="225264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976C0F6-4CE5-45C2-AAF8-0B96100A3FFE}"/>
                </a:ext>
              </a:extLst>
            </p:cNvPr>
            <p:cNvSpPr/>
            <p:nvPr/>
          </p:nvSpPr>
          <p:spPr>
            <a:xfrm>
              <a:off x="180622" y="1388533"/>
              <a:ext cx="363056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4F09AE-810A-47E5-855E-4B1B71E85C70}"/>
                </a:ext>
              </a:extLst>
            </p:cNvPr>
            <p:cNvSpPr txBox="1"/>
            <p:nvPr/>
          </p:nvSpPr>
          <p:spPr>
            <a:xfrm>
              <a:off x="610063" y="1369259"/>
              <a:ext cx="931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 Cek kestasioneran Time series dengan rolling plotting / uji Dickey-Fuller / ACF-PACF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1D1231-85C5-4C79-9022-9752353FF539}"/>
                </a:ext>
              </a:extLst>
            </p:cNvPr>
            <p:cNvSpPr txBox="1"/>
            <p:nvPr/>
          </p:nvSpPr>
          <p:spPr>
            <a:xfrm>
              <a:off x="653906" y="2135770"/>
              <a:ext cx="9478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dirty="0"/>
                <a:t>Buat plot ACF dan PACF masing-masing deret dan perkirakan</a:t>
              </a:r>
              <a:r>
                <a:rPr lang="en-US" dirty="0"/>
                <a:t> </a:t>
              </a:r>
              <a:r>
                <a:rPr lang="id-ID" dirty="0"/>
                <a:t>model ARIMA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CE9480-B570-4173-86F9-BEAEE6ACEF50}"/>
                </a:ext>
              </a:extLst>
            </p:cNvPr>
            <p:cNvSpPr txBox="1"/>
            <p:nvPr/>
          </p:nvSpPr>
          <p:spPr>
            <a:xfrm>
              <a:off x="27311" y="2858010"/>
              <a:ext cx="3700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6263" lvl="0"/>
              <a:r>
                <a:rPr lang="id-ID" dirty="0"/>
                <a:t>Penaksiran dan pengujian parameter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E5670F-17A9-4317-8067-BD42442CD0C3}"/>
                </a:ext>
              </a:extLst>
            </p:cNvPr>
            <p:cNvSpPr txBox="1"/>
            <p:nvPr/>
          </p:nvSpPr>
          <p:spPr>
            <a:xfrm>
              <a:off x="653906" y="3252576"/>
              <a:ext cx="7919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dirty="0"/>
                <a:t>Pemeriksaan asumsi residual </a:t>
              </a:r>
              <a:r>
                <a:rPr lang="en-US" dirty="0"/>
                <a:t>	</a:t>
              </a:r>
              <a:r>
                <a:rPr lang="id-ID" i="1" dirty="0"/>
                <a:t>white noise</a:t>
              </a:r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E29828-8527-439B-864A-DA8072584A91}"/>
                </a:ext>
              </a:extLst>
            </p:cNvPr>
            <p:cNvSpPr/>
            <p:nvPr/>
          </p:nvSpPr>
          <p:spPr>
            <a:xfrm>
              <a:off x="180622" y="1742316"/>
              <a:ext cx="363056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5EC1C7-1C54-4EC3-B2B4-44FE74D05A13}"/>
                </a:ext>
              </a:extLst>
            </p:cNvPr>
            <p:cNvSpPr/>
            <p:nvPr/>
          </p:nvSpPr>
          <p:spPr>
            <a:xfrm>
              <a:off x="618022" y="1763397"/>
              <a:ext cx="85332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n-lt"/>
                  <a:ea typeface="Calibri" panose="020F0502020204030204" pitchFamily="34" charset="0"/>
                </a:rPr>
                <a:t> </a:t>
              </a:r>
              <a:r>
                <a:rPr lang="id-ID" dirty="0">
                  <a:latin typeface="+mn-lt"/>
                  <a:ea typeface="Calibri" panose="020F0502020204030204" pitchFamily="34" charset="0"/>
                </a:rPr>
                <a:t>Jika belum stasioner maka lakukan differencing dan/atau transformasi</a:t>
              </a:r>
              <a:r>
                <a:rPr lang="en-US" dirty="0">
                  <a:latin typeface="+mn-lt"/>
                  <a:ea typeface="Calibri" panose="020F0502020204030204" pitchFamily="34" charset="0"/>
                </a:rPr>
                <a:t> Box-Cox</a:t>
              </a:r>
              <a:r>
                <a:rPr lang="id-ID" dirty="0">
                  <a:latin typeface="+mn-lt"/>
                  <a:ea typeface="Calibri" panose="020F0502020204030204" pitchFamily="34" charset="0"/>
                </a:rPr>
                <a:t>.</a:t>
              </a:r>
              <a:endParaRPr lang="en-US" dirty="0">
                <a:latin typeface="+mn-lt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E3A6C2F-B545-44EE-B76A-5FF7ADF089FC}"/>
                </a:ext>
              </a:extLst>
            </p:cNvPr>
            <p:cNvSpPr/>
            <p:nvPr/>
          </p:nvSpPr>
          <p:spPr>
            <a:xfrm>
              <a:off x="180622" y="2102171"/>
              <a:ext cx="363056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9B71CC8-2895-4466-B286-38C9042E2B45}"/>
                </a:ext>
              </a:extLst>
            </p:cNvPr>
            <p:cNvSpPr/>
            <p:nvPr/>
          </p:nvSpPr>
          <p:spPr>
            <a:xfrm>
              <a:off x="180621" y="2485264"/>
              <a:ext cx="363055" cy="33078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E4BC9CE-DC5B-4AFF-9FA6-BD21B4928D88}"/>
                </a:ext>
              </a:extLst>
            </p:cNvPr>
            <p:cNvSpPr/>
            <p:nvPr/>
          </p:nvSpPr>
          <p:spPr>
            <a:xfrm>
              <a:off x="177804" y="2892350"/>
              <a:ext cx="382977" cy="348934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D4EA85E-8FE5-46ED-8D37-CDE44C20959D}"/>
              </a:ext>
            </a:extLst>
          </p:cNvPr>
          <p:cNvSpPr txBox="1"/>
          <p:nvPr/>
        </p:nvSpPr>
        <p:spPr>
          <a:xfrm>
            <a:off x="0" y="3297700"/>
            <a:ext cx="37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3" lvl="0"/>
            <a:r>
              <a:rPr lang="id-ID" dirty="0"/>
              <a:t>Penetapan model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557016-9B67-4B1A-A1AB-963A546E6C6E}"/>
              </a:ext>
            </a:extLst>
          </p:cNvPr>
          <p:cNvSpPr/>
          <p:nvPr/>
        </p:nvSpPr>
        <p:spPr>
          <a:xfrm>
            <a:off x="127737" y="4141240"/>
            <a:ext cx="382977" cy="348934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9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2F9F-F6B3-42C4-956D-FF2A1B0C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https://www.datascience.com/blog/introduction-to-forecasting-with-arima-in-r-learn-data-science-tutorials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61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101C-669C-42AA-B783-C5F46836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DA0D-B43E-4FAE-806E-D1A52957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library('ggplot2')</a:t>
            </a:r>
          </a:p>
          <a:p>
            <a:pPr marL="0" indent="0">
              <a:buNone/>
            </a:pPr>
            <a:r>
              <a:rPr lang="en-US" dirty="0"/>
              <a:t>library('forecast')</a:t>
            </a:r>
          </a:p>
          <a:p>
            <a:pPr marL="0" indent="0">
              <a:buNone/>
            </a:pPr>
            <a:r>
              <a:rPr lang="en-US" dirty="0"/>
              <a:t>library('</a:t>
            </a:r>
            <a:r>
              <a:rPr lang="en-US" dirty="0" err="1"/>
              <a:t>tseries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library('MASS')</a:t>
            </a:r>
          </a:p>
          <a:p>
            <a:pPr marL="0" indent="0">
              <a:buNone/>
            </a:pPr>
            <a:r>
              <a:rPr lang="en-US" dirty="0"/>
              <a:t>library('car')</a:t>
            </a:r>
          </a:p>
          <a:p>
            <a:pPr marL="0" indent="0">
              <a:buNone/>
            </a:pPr>
            <a:r>
              <a:rPr lang="en-US" dirty="0"/>
              <a:t>data("</a:t>
            </a:r>
            <a:r>
              <a:rPr lang="en-US" dirty="0" err="1"/>
              <a:t>AirPassengers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AirPassengers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data$Date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/>
              <a:t>AirPassengers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AirPassengers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='Month')</a:t>
            </a:r>
          </a:p>
          <a:p>
            <a:pPr marL="0" indent="0">
              <a:buNone/>
            </a:pPr>
            <a:r>
              <a:rPr lang="en-US" dirty="0" err="1"/>
              <a:t>adf.test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 err="1"/>
              <a:t>Acf</a:t>
            </a:r>
            <a:r>
              <a:rPr lang="en-US" dirty="0"/>
              <a:t>(</a:t>
            </a:r>
            <a:r>
              <a:rPr lang="en-US" dirty="0" err="1"/>
              <a:t>AirPassengers</a:t>
            </a:r>
            <a:r>
              <a:rPr lang="en-US" dirty="0"/>
              <a:t>, main='')</a:t>
            </a:r>
          </a:p>
          <a:p>
            <a:pPr marL="0" indent="0">
              <a:buNone/>
            </a:pPr>
            <a:r>
              <a:rPr lang="en-US" dirty="0" err="1"/>
              <a:t>Pacf</a:t>
            </a:r>
            <a:r>
              <a:rPr lang="en-US" dirty="0"/>
              <a:t>(</a:t>
            </a:r>
            <a:r>
              <a:rPr lang="en-US" dirty="0" err="1"/>
              <a:t>AirPassengers</a:t>
            </a:r>
            <a:r>
              <a:rPr lang="en-US" dirty="0"/>
              <a:t>, main='')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data_diff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='Month')</a:t>
            </a:r>
          </a:p>
          <a:p>
            <a:pPr marL="0" indent="0">
              <a:buNone/>
            </a:pPr>
            <a:r>
              <a:rPr lang="en-US" dirty="0"/>
              <a:t>t=</a:t>
            </a:r>
            <a:r>
              <a:rPr lang="en-US" dirty="0" err="1"/>
              <a:t>powerTransform</a:t>
            </a:r>
            <a:r>
              <a:rPr lang="en-US" dirty="0"/>
              <a:t>(</a:t>
            </a:r>
            <a:r>
              <a:rPr lang="en-US" dirty="0" err="1"/>
              <a:t>AirPassengers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</a:t>
            </a:r>
          </a:p>
          <a:p>
            <a:pPr marL="0" indent="0">
              <a:buNone/>
            </a:pPr>
            <a:r>
              <a:rPr lang="en-US" dirty="0"/>
              <a:t>trans=</a:t>
            </a:r>
            <a:r>
              <a:rPr lang="en-US" dirty="0" err="1"/>
              <a:t>bcPower</a:t>
            </a:r>
            <a:r>
              <a:rPr lang="en-US" dirty="0"/>
              <a:t>(AirPassengers,0,15)</a:t>
            </a:r>
          </a:p>
          <a:p>
            <a:pPr marL="0" indent="0">
              <a:buNone/>
            </a:pPr>
            <a:r>
              <a:rPr lang="en-US" dirty="0"/>
              <a:t>trans</a:t>
            </a:r>
          </a:p>
          <a:p>
            <a:pPr marL="0" indent="0">
              <a:buNone/>
            </a:pPr>
            <a:r>
              <a:rPr lang="en-US" dirty="0" err="1"/>
              <a:t>AirPassengers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Acf</a:t>
            </a:r>
            <a:r>
              <a:rPr lang="en-US" dirty="0"/>
              <a:t>(trans, main='')</a:t>
            </a:r>
          </a:p>
          <a:p>
            <a:pPr marL="0" indent="0">
              <a:buNone/>
            </a:pPr>
            <a:r>
              <a:rPr lang="en-US" dirty="0" err="1"/>
              <a:t>Pacf</a:t>
            </a:r>
            <a:r>
              <a:rPr lang="en-US" dirty="0"/>
              <a:t>(trans, main='')</a:t>
            </a:r>
          </a:p>
          <a:p>
            <a:pPr marL="0" indent="0">
              <a:buNone/>
            </a:pPr>
            <a:r>
              <a:rPr lang="en-US" dirty="0" err="1"/>
              <a:t>data_diff</a:t>
            </a:r>
            <a:r>
              <a:rPr lang="en-US" dirty="0"/>
              <a:t>=diff(trans, differences = 1)</a:t>
            </a:r>
          </a:p>
          <a:p>
            <a:pPr marL="0" indent="0">
              <a:buNone/>
            </a:pPr>
            <a:r>
              <a:rPr lang="en-US" dirty="0" err="1"/>
              <a:t>Acf</a:t>
            </a:r>
            <a:r>
              <a:rPr lang="en-US" dirty="0"/>
              <a:t>(</a:t>
            </a:r>
            <a:r>
              <a:rPr lang="en-US" dirty="0" err="1"/>
              <a:t>data_diff</a:t>
            </a:r>
            <a:r>
              <a:rPr lang="en-US" dirty="0"/>
              <a:t>, main='')</a:t>
            </a:r>
          </a:p>
          <a:p>
            <a:pPr marL="0" indent="0">
              <a:buNone/>
            </a:pPr>
            <a:r>
              <a:rPr lang="en-US" dirty="0" err="1"/>
              <a:t>Pacf</a:t>
            </a:r>
            <a:r>
              <a:rPr lang="en-US" dirty="0"/>
              <a:t>(</a:t>
            </a:r>
            <a:r>
              <a:rPr lang="en-US" dirty="0" err="1"/>
              <a:t>data_diff</a:t>
            </a:r>
            <a:r>
              <a:rPr lang="en-US" dirty="0"/>
              <a:t>, main='')</a:t>
            </a:r>
          </a:p>
          <a:p>
            <a:pPr marL="0" indent="0">
              <a:buNone/>
            </a:pPr>
            <a:r>
              <a:rPr lang="en-US" dirty="0" err="1"/>
              <a:t>auto.arima</a:t>
            </a:r>
            <a:r>
              <a:rPr lang="en-US" dirty="0"/>
              <a:t>(</a:t>
            </a:r>
            <a:r>
              <a:rPr lang="en-US" dirty="0" err="1"/>
              <a:t>data_diff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model= </a:t>
            </a:r>
            <a:r>
              <a:rPr lang="en-US" dirty="0" err="1"/>
              <a:t>arima</a:t>
            </a:r>
            <a:r>
              <a:rPr lang="en-US" dirty="0"/>
              <a:t>(</a:t>
            </a:r>
            <a:r>
              <a:rPr lang="en-US" dirty="0" err="1"/>
              <a:t>data_diff</a:t>
            </a:r>
            <a:r>
              <a:rPr lang="en-US" dirty="0"/>
              <a:t>, order=c(1,0,1))</a:t>
            </a:r>
          </a:p>
          <a:p>
            <a:pPr marL="0" indent="0">
              <a:buNone/>
            </a:pPr>
            <a:r>
              <a:rPr lang="en-US" dirty="0"/>
              <a:t>model</a:t>
            </a:r>
          </a:p>
          <a:p>
            <a:pPr marL="0" indent="0">
              <a:buNone/>
            </a:pPr>
            <a:r>
              <a:rPr lang="en-US" dirty="0" err="1"/>
              <a:t>fcast</a:t>
            </a:r>
            <a:r>
              <a:rPr lang="en-US" dirty="0"/>
              <a:t> &lt;- forecast(model, h=24)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fcast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fcast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Our Goals</a:t>
            </a:r>
            <a:br>
              <a:rPr lang="id-ID" sz="3600" dirty="0">
                <a:latin typeface="Times New Roman" pitchFamily="18" charset="0"/>
                <a:cs typeface="Times New Roman" pitchFamily="18" charset="0"/>
              </a:rPr>
            </a:br>
            <a:r>
              <a:rPr lang="id-ID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/>
          </a:bodyPr>
          <a:lstStyle/>
          <a:p>
            <a:pPr algn="just"/>
            <a:r>
              <a:rPr lang="id-ID" dirty="0">
                <a:latin typeface="Times New Roman" pitchFamily="18" charset="0"/>
                <a:cs typeface="Times New Roman" pitchFamily="18" charset="0"/>
              </a:rPr>
              <a:t>Kita akan belajar mengenai apa saja yang perlu diketahui untuk melakukan forecasting pada time series data.</a:t>
            </a:r>
          </a:p>
          <a:p>
            <a:pPr algn="just"/>
            <a:r>
              <a:rPr lang="id-ID" dirty="0">
                <a:latin typeface="Times New Roman" pitchFamily="18" charset="0"/>
                <a:cs typeface="Times New Roman" pitchFamily="18" charset="0"/>
              </a:rPr>
              <a:t>Kita akan belajar step-by-step menggunakan python untuk melakukan forecasting pada contoh data yang diberikan.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0698" y="4893022"/>
            <a:ext cx="5824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Basicly yang akan kita pelajari adalah: </a:t>
            </a:r>
          </a:p>
          <a:p>
            <a:r>
              <a:rPr lang="id-ID" sz="2400" dirty="0"/>
              <a:t>AR, MA, ARMA, dan ARIMA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84784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/>
              <a:lstStyle/>
              <a:p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Multivariate regressions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Ŷ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r>
                        <a:rPr lang="id-ID" b="0" i="1" smtClean="0">
                          <a:latin typeface="Cambria Math"/>
                        </a:rPr>
                        <m:t>𝑎</m:t>
                      </m:r>
                      <m:r>
                        <a:rPr lang="id-ID" b="0" i="1" smtClean="0">
                          <a:latin typeface="Cambria Math"/>
                        </a:rPr>
                        <m:t>+</m:t>
                      </m:r>
                      <m:r>
                        <a:rPr lang="id-ID" b="0" i="1" smtClean="0">
                          <a:latin typeface="Cambria Math"/>
                        </a:rPr>
                        <m:t>𝑏𝑥</m:t>
                      </m:r>
                      <m:r>
                        <a:rPr lang="id-ID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Ŷ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id-ID" b="0" i="1" smtClean="0">
                              <a:latin typeface="Cambria Math"/>
                            </a:rPr>
                            <m:t>1, </m:t>
                          </m:r>
                          <m:r>
                            <a:rPr lang="id-ID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id-ID" b="0" i="1" smtClean="0">
                              <a:latin typeface="Cambria Math"/>
                            </a:rPr>
                            <m:t>2, …</m:t>
                          </m:r>
                        </m:e>
                      </m:d>
                      <m:r>
                        <a:rPr lang="id-ID" b="0" i="1" smtClean="0">
                          <a:latin typeface="Cambria Math"/>
                        </a:rPr>
                        <m:t>, </m:t>
                      </m:r>
                      <m:r>
                        <a:rPr lang="id-ID" b="0" i="1" smtClean="0">
                          <a:latin typeface="Cambria Math"/>
                        </a:rPr>
                        <m:t>𝑑𝑎𝑛</m:t>
                      </m:r>
                      <m:r>
                        <a:rPr lang="id-ID" b="0" i="1" smtClean="0">
                          <a:latin typeface="Cambria Math"/>
                        </a:rPr>
                        <m:t> </m:t>
                      </m:r>
                      <m:r>
                        <a:rPr lang="id-ID" b="0" i="1" smtClean="0">
                          <a:latin typeface="Cambria Math"/>
                        </a:rPr>
                        <m:t>𝑥</m:t>
                      </m:r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∈ </m:t>
                      </m:r>
                      <m:r>
                        <a:rPr lang="id-ID" b="0" i="1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 rotWithShape="1">
                <a:blip r:embed="rId3"/>
                <a:stretch>
                  <a:fillRect l="-1630" t="-17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40968"/>
            <a:ext cx="3885672" cy="277093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7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Regresion 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Ŷ</m:t>
                      </m:r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r>
                        <a:rPr lang="id-ID" b="0" i="1" smtClean="0">
                          <a:latin typeface="Cambria Math"/>
                        </a:rPr>
                        <m:t>𝑎</m:t>
                      </m:r>
                      <m:r>
                        <a:rPr lang="id-ID" b="0" i="1" smtClean="0">
                          <a:latin typeface="Cambria Math"/>
                        </a:rPr>
                        <m:t>+</m:t>
                      </m:r>
                      <m:r>
                        <a:rPr lang="id-ID" b="0" i="1" smtClean="0">
                          <a:latin typeface="Cambria Math"/>
                        </a:rPr>
                        <m:t>𝑏𝑥</m:t>
                      </m:r>
                      <m:r>
                        <a:rPr lang="id-ID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>
                  <a:buNone/>
                </a:pP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(model regresi linier)</a:t>
                </a:r>
              </a:p>
              <a:p>
                <a:pPr marL="457200" lvl="1" indent="-457200"/>
                <a:endParaRPr lang="id-ID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-457200">
                  <a:buFont typeface="Arial" pitchFamily="34" charset="0"/>
                  <a:buChar char="•"/>
                </a:pPr>
                <a:r>
                  <a:rPr lang="id-ID" sz="3200" b="0" dirty="0">
                    <a:latin typeface="Times New Roman" pitchFamily="18" charset="0"/>
                    <a:cs typeface="Times New Roman" pitchFamily="18" charset="0"/>
                  </a:rPr>
                  <a:t>Time Series: 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id-ID" sz="3200" b="0" i="1" smtClean="0">
                          <a:latin typeface="Cambria Math"/>
                        </a:rPr>
                        <m:t>=</m:t>
                      </m:r>
                      <m:r>
                        <a:rPr lang="id-ID" sz="3200" b="0" i="1" smtClean="0">
                          <a:latin typeface="Cambria Math"/>
                          <a:ea typeface="Cambria Math"/>
                        </a:rPr>
                        <m:t>𝛽</m:t>
                      </m:r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id-ID" sz="32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id-ID" sz="3200" b="0" i="1" smtClean="0">
                          <a:latin typeface="Cambria Math"/>
                        </a:rPr>
                        <m:t>+</m:t>
                      </m:r>
                      <m:r>
                        <a:rPr lang="id-ID" sz="3200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id-ID" sz="3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 indent="0">
                  <a:buNone/>
                </a:pP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(model AR time series)</a:t>
                </a:r>
              </a:p>
              <a:p>
                <a:pPr marL="0" indent="0">
                  <a:buNone/>
                </a:pP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67544" y="1340768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64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</a:t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r>
              <a:rPr lang="id-ID" sz="27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Terminologi</a:t>
            </a:r>
            <a:endParaRPr lang="id-ID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>
                <a:latin typeface="Times New Roman" pitchFamily="18" charset="0"/>
                <a:cs typeface="Times New Roman" pitchFamily="18" charset="0"/>
              </a:rPr>
              <a:t>Time Series adalah sekumpulan data observasi dimana nilai pada suatu variabel diambil pada waktu yang berbeda.</a:t>
            </a:r>
          </a:p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Contoh: Data banyak barang laku (tiap bulanan), Besar Anggaran Belanja Pemerintah (tiap tahunan), atau besar GDP suatu negera per tiap quartal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556792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0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Univariate Time Series</a:t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r>
              <a:rPr lang="id-ID" sz="27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Terminologi</a:t>
            </a:r>
            <a:endParaRPr lang="id-ID" sz="27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Adalah time series yang memuat singular pengamatan yang tercatat pada interval waktu yang konstan. (</a:t>
                </a: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AR, MA</a:t>
                </a: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adalah contoh model univariate time series)</a:t>
                </a:r>
              </a:p>
              <a:p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Contoh : harga barang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id-ID" b="0" i="0" smtClean="0">
                        <a:latin typeface="Cambria Math"/>
                      </a:rPr>
                      <m:t> ,</m:t>
                    </m:r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n-periode.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 r="-18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7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accent1"/>
                </a:solidFill>
              </a:rPr>
              <a:t>Cross</a:t>
            </a:r>
            <a:r>
              <a:rPr lang="id-ID" dirty="0"/>
              <a:t>-</a:t>
            </a:r>
            <a:r>
              <a:rPr lang="id-ID" dirty="0">
                <a:solidFill>
                  <a:schemeClr val="accent1"/>
                </a:solidFill>
              </a:rPr>
              <a:t>sectional</a:t>
            </a:r>
            <a:r>
              <a:rPr lang="id-ID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Salah satu tipe data yang dikumpulkan dari banyak subyek (misalnya perorangan, perusahaan, daerah, negara) disuatu waktu yang sama atau selama periode waktu tertentu.</a:t>
            </a:r>
          </a:p>
          <a:p>
            <a:pPr marL="0" indent="0" algn="just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Contoh : seorang analisis yang ingin mengetahui banyak mobil yang dibeli oleh sebuah keluarga dalam satu tahun terakhir. Untuk melakukan itu, dia mengoleksi data sample, katakan, 500 keluarga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412776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3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</TotalTime>
  <Words>1453</Words>
  <Application>Microsoft Office PowerPoint</Application>
  <PresentationFormat>On-screen Show (4:3)</PresentationFormat>
  <Paragraphs>199</Paragraphs>
  <Slides>32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Office Theme</vt:lpstr>
      <vt:lpstr>Equation</vt:lpstr>
      <vt:lpstr>Time Series Forecasting</vt:lpstr>
      <vt:lpstr>PowerPoint Presentation</vt:lpstr>
      <vt:lpstr>Rekomendasi Bacaan</vt:lpstr>
      <vt:lpstr>Our Goals Overview</vt:lpstr>
      <vt:lpstr>Introduction</vt:lpstr>
      <vt:lpstr>Introduction</vt:lpstr>
      <vt:lpstr>Time Series Terminologi</vt:lpstr>
      <vt:lpstr>Univariate Time Series Terminologi</vt:lpstr>
      <vt:lpstr>Cross-sectional Data</vt:lpstr>
      <vt:lpstr>PowerPoint Presentation</vt:lpstr>
      <vt:lpstr>PowerPoint Presentation</vt:lpstr>
      <vt:lpstr>Patterns emerging in time series data</vt:lpstr>
      <vt:lpstr>PowerPoint Presentation</vt:lpstr>
      <vt:lpstr>Komponen dari time series data</vt:lpstr>
      <vt:lpstr>PowerPoint Presentation</vt:lpstr>
      <vt:lpstr>PowerPoint Presentation</vt:lpstr>
      <vt:lpstr>PowerPoint Presentation</vt:lpstr>
      <vt:lpstr>AutoRegressive “AR(p)”</vt:lpstr>
      <vt:lpstr>Moving Average “MA(q)”</vt:lpstr>
      <vt:lpstr>Autoregressive Moving Average “ARMA(p,q)”</vt:lpstr>
      <vt:lpstr>Stasioner</vt:lpstr>
      <vt:lpstr>Identifikasi Stasioner</vt:lpstr>
      <vt:lpstr>Non-Stasioner ke Stasioner</vt:lpstr>
      <vt:lpstr>Autoregressive Integrated Moving Average “ARIMA(p,d,q)”</vt:lpstr>
      <vt:lpstr>Autocorrelation Function (ACF)</vt:lpstr>
      <vt:lpstr>Partian Autocorrelation Function (PACF)</vt:lpstr>
      <vt:lpstr>PowerPoint Presentation</vt:lpstr>
      <vt:lpstr>Identifikasi</vt:lpstr>
      <vt:lpstr>PowerPoint Presentation</vt:lpstr>
      <vt:lpstr>Flow Untuk melakukan Forecasting Time Series data</vt:lpstr>
      <vt:lpstr>https://www.datascience.com/blog/introduction-to-forecasting-with-arima-in-r-learn-data-science-tutorials</vt:lpstr>
      <vt:lpstr>CODE 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ismail - [2010]</dc:creator>
  <cp:lastModifiedBy>asus</cp:lastModifiedBy>
  <cp:revision>47</cp:revision>
  <dcterms:created xsi:type="dcterms:W3CDTF">2018-11-22T00:28:49Z</dcterms:created>
  <dcterms:modified xsi:type="dcterms:W3CDTF">2018-11-30T03:18:34Z</dcterms:modified>
</cp:coreProperties>
</file>