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49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488" r:id="rId23"/>
    <p:sldId id="489" r:id="rId24"/>
    <p:sldId id="491" r:id="rId25"/>
    <p:sldId id="490" r:id="rId26"/>
    <p:sldId id="486" r:id="rId27"/>
    <p:sldId id="492" r:id="rId28"/>
    <p:sldId id="495" r:id="rId29"/>
    <p:sldId id="497" r:id="rId30"/>
    <p:sldId id="257" r:id="rId31"/>
    <p:sldId id="308" r:id="rId32"/>
    <p:sldId id="498" r:id="rId33"/>
    <p:sldId id="499" r:id="rId34"/>
    <p:sldId id="500" r:id="rId35"/>
    <p:sldId id="501" r:id="rId36"/>
    <p:sldId id="502" r:id="rId37"/>
    <p:sldId id="310" r:id="rId38"/>
    <p:sldId id="311" r:id="rId39"/>
    <p:sldId id="312" r:id="rId40"/>
    <p:sldId id="332" r:id="rId41"/>
    <p:sldId id="314" r:id="rId42"/>
    <p:sldId id="507" r:id="rId43"/>
    <p:sldId id="503" r:id="rId44"/>
    <p:sldId id="504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95E2-AD57-40F4-A948-9568D0BD1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146E9-3F2B-4D31-B764-7FD92367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CCDB-FF1D-4404-9F13-423F13DE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88DF-D1C6-47FA-933F-CCD29792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22D8-1994-4ACE-8500-A9983F9C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3754-F5BB-4B04-B721-E1E64A17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2B505-261B-43A0-A7BB-C5EDA7E91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2613-B0E1-4980-A9A3-4B6EE781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85A6-F9D5-4672-A6B5-146831B0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FC22-966E-4313-9A5A-E7F5AAA3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2EC52-159B-490C-BCCC-57CD73F1A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4C749-AF5C-4462-8757-366DB19D8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E677-6F07-45D3-9D17-56B71467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5A30-125F-4FEC-9D64-ED1BB99D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A712-6A78-42F0-A20E-B9E15955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194B-EBB9-48FE-B0D8-A6CC61E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CA9B-FB73-4B08-8916-C2D66DF6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5F8F-8216-4348-96CE-1AB0FB71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3338-A046-43F4-99A5-CD6DE86C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C7E8-D982-4E72-A4EA-5C81BE65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CFB-69C9-4010-B19F-34485D7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50E8-3B7E-4339-807F-BDF16BA41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A4D1-F911-46B4-A48C-20504F7D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2A51-3B49-4E07-B0E1-FF25F8F8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47AC-CF53-4A7F-9089-604224CC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3119-2D18-4A78-AAE6-59CDC90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6773-1087-4FB0-AC6C-861103B0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8FF49-143E-4DEE-A510-AE4FE1DD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5C5BD-9C46-416F-B5A2-BF6F3242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C1426-72FA-400A-A17F-B58DB74E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F028-3DD4-4176-8BD9-DC484A80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2B52-A521-4DDA-9D43-93D3CBCC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46358-509B-4F61-9121-92AB682AB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3CCA-B750-449D-AF62-9F310F396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781B8-1DB1-4025-8061-979B2F26B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3161-F486-429A-902A-37C1007D8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0C89D-9981-4041-B90A-C286AB53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5DB27-8CE9-4E78-B83F-EC8A6D9B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881-547F-4F11-A880-85F7F15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9FF5-E9D9-427B-97E8-62D2A641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A49D3-D277-4D63-8FD3-419A36FA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30C61-84F8-41D5-BA90-5426A998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F4D7E-0521-497F-B6A0-78313819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B800B-B3D2-4F39-9B98-41A97F13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3FB52-EF36-47D8-9FBF-44FB8A5D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764EB-8227-40F5-B766-157FA25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9386-90CC-462D-BE1F-1EDDBB28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077-3158-45E6-A5A1-78BFF2CC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3605D-4B2D-4F60-BD03-9BE52C93A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7650-6A55-443C-AC94-6F6B6205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7769-E84E-4911-96ED-9D646A62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029C-95F9-45D2-AB2A-6BC5EC14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8CA-DD04-45C3-94B3-3536C438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92000-D1ED-41F5-B479-4395AC5B1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8BF7-2A96-47D3-95FF-6079C30FA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27E87-80C0-4DBE-9C2B-52C7E1F7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C280E-32BA-48D7-986F-82CE741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DDBE8-0BB7-403A-AD5E-05D4B347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94A70-C72A-4236-8B7E-94836F8A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5A228-E410-4154-B90F-02339EC76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80C7-0BF6-4C4D-9C52-36A2F457D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7604-843B-4DC2-915D-4C01D605890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50D4-E036-42FC-87D5-C76C2B85E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0EFC-41BF-44C4-A917-75D84968F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7073-452E-452D-AEDE-F671354B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weepy.readthedocs.io/en/v3.6.0/api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docs/tweets/filter-realtime/overview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sbot.co/support-vector-machines-tutorial-c1618e635e93" TargetMode="External"/><Relationship Id="rId2" Type="http://schemas.openxmlformats.org/officeDocument/2006/relationships/hyperlink" Target="https://medium.com/machine-learning-101/chapter-1-supervised-learning-and-naive-bayes-classification-part-1-theory-8b9e361897d5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5E8E-8A8B-4323-8116-BFB232834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30" y="3255962"/>
            <a:ext cx="6864805" cy="2387600"/>
          </a:xfrm>
        </p:spPr>
        <p:txBody>
          <a:bodyPr/>
          <a:lstStyle/>
          <a:p>
            <a:pPr algn="l"/>
            <a:r>
              <a:rPr lang="en-US" dirty="0"/>
              <a:t>REGRESI LOGISTIK</a:t>
            </a:r>
            <a:br>
              <a:rPr lang="en-US" dirty="0"/>
            </a:br>
            <a:r>
              <a:rPr lang="en-US" dirty="0" err="1"/>
              <a:t>dengan</a:t>
            </a:r>
            <a:r>
              <a:rPr lang="en-US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4E6AC-620D-4DFA-B35C-FE0F7278B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3335" y="4465246"/>
            <a:ext cx="3929575" cy="1655762"/>
          </a:xfrm>
        </p:spPr>
        <p:txBody>
          <a:bodyPr/>
          <a:lstStyle/>
          <a:p>
            <a:pPr algn="r"/>
            <a:r>
              <a:rPr lang="en-US" dirty="0" err="1"/>
              <a:t>Dwilaksana</a:t>
            </a:r>
            <a:r>
              <a:rPr lang="en-US" dirty="0"/>
              <a:t> Abdullah </a:t>
            </a:r>
            <a:r>
              <a:rPr lang="en-US" dirty="0" err="1"/>
              <a:t>Rasyid</a:t>
            </a: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4C115CE3-12F9-43CD-899F-A80993A85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59" y="1564873"/>
            <a:ext cx="4642111" cy="15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7190-80CB-48EB-BC6B-EF7B6B2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F336-1D1B-48E8-B099-B58E27C3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OAuth telah diluncurkan sebagai cara standar dan praktik terbaik untuk aplikasi dan situs web untuk menangani otentikasi.</a:t>
            </a:r>
            <a:br>
              <a:rPr lang="id-ID" dirty="0"/>
            </a:br>
            <a:r>
              <a:rPr lang="id-ID" dirty="0"/>
              <a:t>OAuth adalah protokol terbuka untuk mengizinkan otorisasi </a:t>
            </a:r>
            <a:r>
              <a:rPr lang="en-US" i="1" dirty="0"/>
              <a:t>Application Programming Interfaces </a:t>
            </a:r>
            <a:r>
              <a:rPr lang="en-US" dirty="0"/>
              <a:t>(</a:t>
            </a:r>
            <a:r>
              <a:rPr lang="id-ID" dirty="0"/>
              <a:t>API</a:t>
            </a:r>
            <a:r>
              <a:rPr lang="en-US" dirty="0"/>
              <a:t>)</a:t>
            </a:r>
            <a:r>
              <a:rPr lang="id-ID" dirty="0"/>
              <a:t> yang aman dari desktop dan aplikasi web melalui metode yang sederhana dan standar. </a:t>
            </a:r>
            <a:endParaRPr lang="en-US" dirty="0"/>
          </a:p>
          <a:p>
            <a:r>
              <a:rPr lang="en-US" dirty="0"/>
              <a:t>M</a:t>
            </a:r>
            <a:r>
              <a:rPr lang="id-ID" dirty="0"/>
              <a:t>engatur </a:t>
            </a:r>
            <a:r>
              <a:rPr lang="en-US" i="1" dirty="0"/>
              <a:t>handshake </a:t>
            </a:r>
            <a:r>
              <a:rPr lang="id-ID" dirty="0"/>
              <a:t>di antara aplikasi dan digunakan ketika penerbit API ingin tahu siapa yang berkomunikasi dengan sistem. </a:t>
            </a:r>
            <a:endParaRPr lang="en-US" dirty="0"/>
          </a:p>
          <a:p>
            <a:r>
              <a:rPr lang="en-US" dirty="0"/>
              <a:t>B</a:t>
            </a:r>
            <a:r>
              <a:rPr lang="id-ID" dirty="0"/>
              <a:t>anyak penerbit API terbesar telah menerapkan OAuth untuk menangani akses </a:t>
            </a:r>
            <a:r>
              <a:rPr lang="en-US" i="1" dirty="0"/>
              <a:t>write </a:t>
            </a:r>
            <a:r>
              <a:rPr lang="id-ID" dirty="0"/>
              <a:t>ke API mereka.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7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DBA-D369-4F60-AC00-1C8EFDB7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0C11-C4DB-4851-A6B2-1D27418F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 aka user context</a:t>
            </a:r>
          </a:p>
          <a:p>
            <a:pPr lvl="1"/>
            <a:r>
              <a:rPr lang="en-US" dirty="0" err="1"/>
              <a:t>Sebagai</a:t>
            </a:r>
            <a:r>
              <a:rPr lang="en-US" dirty="0"/>
              <a:t> user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update status, reply</a:t>
            </a:r>
          </a:p>
          <a:p>
            <a:pPr lvl="1"/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consumer key dan secret </a:t>
            </a:r>
            <a:r>
              <a:rPr lang="en-US" dirty="0" err="1"/>
              <a:t>dari</a:t>
            </a:r>
            <a:r>
              <a:rPr lang="en-US" dirty="0"/>
              <a:t>  Twitter app </a:t>
            </a:r>
          </a:p>
          <a:p>
            <a:pPr lvl="2"/>
            <a:r>
              <a:rPr lang="en-US" dirty="0"/>
              <a:t>the access token dan access token secret </a:t>
            </a:r>
            <a:r>
              <a:rPr lang="en-US" dirty="0" err="1"/>
              <a:t>dari</a:t>
            </a:r>
            <a:r>
              <a:rPr lang="en-US" dirty="0"/>
              <a:t>  user</a:t>
            </a:r>
          </a:p>
          <a:p>
            <a:r>
              <a:rPr lang="en-US" dirty="0"/>
              <a:t>Application-only authentication aka app only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real time</a:t>
            </a:r>
          </a:p>
          <a:p>
            <a:pPr lvl="1"/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bearer token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93AB-B713-4E71-93C1-A3785107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Application-only authentication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12FD-A5B0-4798-B6C5-67A8D130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4" y="5298820"/>
            <a:ext cx="8609428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https://developer.twitter.com/en/docs/basics/authentication/overview/application-only</a:t>
            </a:r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E67488-650B-4BEC-B455-75AB35E7D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85" y="1559180"/>
            <a:ext cx="7479280" cy="3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8AC8-C135-4A47-977C-F48E7B0D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https://developer.twitter.com/en/apps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5950-B7D9-4FB8-AA5F-02ED30B4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943E6-75E3-4B0D-BADD-F3AC5FC3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93" y="1258783"/>
            <a:ext cx="4340262" cy="559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7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4742-7E55-4121-B0D8-40C9E621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dan tokens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A393-FB60-400F-8F32-0C003FDFE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89FE5-F9E0-48D3-BA59-E70440FB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83" y="1549400"/>
            <a:ext cx="864649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4494-9303-4C32-824A-DA8E4E06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67C0-26AF-4D63-8BD2-BB97DFAF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 (JSON) - http://json.org</a:t>
            </a:r>
          </a:p>
          <a:p>
            <a:r>
              <a:rPr lang="en-US" dirty="0"/>
              <a:t>data yang </a:t>
            </a:r>
            <a:r>
              <a:rPr lang="en-US" dirty="0" err="1"/>
              <a:t>ringan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dipertukarkan</a:t>
            </a:r>
            <a:r>
              <a:rPr lang="en-US" dirty="0"/>
              <a:t> </a:t>
            </a:r>
          </a:p>
          <a:p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dan </a:t>
            </a:r>
            <a:r>
              <a:rPr lang="en-US" dirty="0" err="1"/>
              <a:t>menulis</a:t>
            </a:r>
            <a:endParaRPr lang="en-US" dirty="0"/>
          </a:p>
          <a:p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mem-parsing dan </a:t>
            </a:r>
            <a:r>
              <a:rPr lang="en-US" dirty="0" err="1"/>
              <a:t>menghasilkan</a:t>
            </a:r>
            <a:r>
              <a:rPr lang="en-US" dirty="0"/>
              <a:t> format </a:t>
            </a:r>
            <a:r>
              <a:rPr lang="en-US" dirty="0" err="1"/>
              <a:t>teks</a:t>
            </a:r>
            <a:endParaRPr lang="en-US" dirty="0"/>
          </a:p>
          <a:p>
            <a:r>
              <a:rPr lang="en-US" dirty="0" err="1"/>
              <a:t>bahasa</a:t>
            </a:r>
            <a:r>
              <a:rPr lang="en-US" dirty="0"/>
              <a:t> program </a:t>
            </a:r>
            <a:r>
              <a:rPr lang="en-US" dirty="0" err="1"/>
              <a:t>independen</a:t>
            </a:r>
            <a:endParaRPr lang="en-US" dirty="0"/>
          </a:p>
          <a:p>
            <a:r>
              <a:rPr lang="en-US" dirty="0"/>
              <a:t>https://jsoneditoronline.org/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9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8441-C994-4126-88F3-FC2B132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JSON pada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1037-DD7E-43C9-B0AE-68FB4309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{ "</a:t>
            </a:r>
            <a:r>
              <a:rPr lang="en-US" dirty="0" err="1">
                <a:solidFill>
                  <a:srgbClr val="FF0000"/>
                </a:solidFill>
              </a:rPr>
              <a:t>created_at</a:t>
            </a:r>
            <a:r>
              <a:rPr lang="en-US" dirty="0"/>
              <a:t>": "Thu May 10 17:41:57 +0000 2018", "</a:t>
            </a:r>
            <a:r>
              <a:rPr lang="en-US" dirty="0" err="1">
                <a:solidFill>
                  <a:srgbClr val="FF0000"/>
                </a:solidFill>
              </a:rPr>
              <a:t>id_str</a:t>
            </a:r>
            <a:r>
              <a:rPr lang="en-US" dirty="0"/>
              <a:t>": "994633657141813248", "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/>
              <a:t>": "Just another Extended Tweet with more than 140 characters, generated as a documentation example, showing that [\"</a:t>
            </a:r>
            <a:r>
              <a:rPr lang="en-US" dirty="0" err="1"/>
              <a:t>tru</a:t>
            </a:r>
            <a:r>
              <a:rPr lang="en-US" dirty="0"/>
              <a:t>… https://t.co/U7Se4NM7Eu", "</a:t>
            </a:r>
            <a:r>
              <a:rPr lang="en-US" dirty="0" err="1"/>
              <a:t>display_text_range</a:t>
            </a:r>
            <a:r>
              <a:rPr lang="en-US" dirty="0"/>
              <a:t>": [0, 140], "truncated": true, "user": { "</a:t>
            </a:r>
            <a:r>
              <a:rPr lang="en-US" dirty="0" err="1"/>
              <a:t>id_str</a:t>
            </a:r>
            <a:r>
              <a:rPr lang="en-US" dirty="0"/>
              <a:t>": "944480690", "</a:t>
            </a:r>
            <a:r>
              <a:rPr lang="en-US" dirty="0" err="1"/>
              <a:t>screen_name</a:t>
            </a:r>
            <a:r>
              <a:rPr lang="en-US" dirty="0"/>
              <a:t>": "</a:t>
            </a:r>
            <a:r>
              <a:rPr lang="en-US" dirty="0" err="1"/>
              <a:t>FloodSocial</a:t>
            </a:r>
            <a:r>
              <a:rPr lang="en-US" dirty="0"/>
              <a:t>" }, "</a:t>
            </a:r>
            <a:r>
              <a:rPr lang="en-US" dirty="0" err="1"/>
              <a:t>extended_tweet</a:t>
            </a:r>
            <a:r>
              <a:rPr lang="en-US" dirty="0"/>
              <a:t>": { "</a:t>
            </a:r>
            <a:r>
              <a:rPr lang="en-US" dirty="0" err="1"/>
              <a:t>full_text</a:t>
            </a:r>
            <a:r>
              <a:rPr lang="en-US" dirty="0"/>
              <a:t>": "Just another Extended Tweet with more than 140 characters, generated as a documentation example, showing that [\"truncated\": true] and the presence of an \"</a:t>
            </a:r>
            <a:r>
              <a:rPr lang="en-US" dirty="0" err="1"/>
              <a:t>extended_tweet</a:t>
            </a:r>
            <a:r>
              <a:rPr lang="en-US" dirty="0"/>
              <a:t>\" object with complete text and \"entities\" #documentation #</a:t>
            </a:r>
            <a:r>
              <a:rPr lang="en-US" dirty="0" err="1"/>
              <a:t>parsingJSON</a:t>
            </a:r>
            <a:r>
              <a:rPr lang="en-US" dirty="0"/>
              <a:t> #</a:t>
            </a:r>
            <a:r>
              <a:rPr lang="en-US" dirty="0" err="1"/>
              <a:t>GeoTagged</a:t>
            </a:r>
            <a:r>
              <a:rPr lang="en-US" dirty="0"/>
              <a:t> https://t.co/e9yhQTJSIA", "</a:t>
            </a:r>
            <a:r>
              <a:rPr lang="en-US" dirty="0" err="1"/>
              <a:t>display_text_range</a:t>
            </a:r>
            <a:r>
              <a:rPr lang="en-US" dirty="0"/>
              <a:t>": [0, 249], "entities": { "hashtags": [{ "text": "documentation", "indices": [211, 225] }, { "text": "</a:t>
            </a:r>
            <a:r>
              <a:rPr lang="en-US" dirty="0" err="1"/>
              <a:t>parsingJSON</a:t>
            </a:r>
            <a:r>
              <a:rPr lang="en-US" dirty="0"/>
              <a:t>", "indices": [226, 238] }, { "text": "</a:t>
            </a:r>
            <a:r>
              <a:rPr lang="en-US" dirty="0" err="1"/>
              <a:t>GeoTagged</a:t>
            </a:r>
            <a:r>
              <a:rPr lang="en-US" dirty="0"/>
              <a:t>", "indices": [239, 249] }] } }, "entities": { "hashtags": []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D571-94C1-489A-86D6-2D6C45BC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http://www.tweepy.org/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9E8A-DE02-4BB3-84F7-CD948DF8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Python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Twitter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9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4210-0BD1-4C24-8EEB-72FF3082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Tweepy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715D-B85F-4042-A4BF-38FB4726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tweepy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consumer_key</a:t>
            </a:r>
            <a:r>
              <a:rPr lang="en-US" dirty="0"/>
              <a:t> = ‘XXX'</a:t>
            </a:r>
          </a:p>
          <a:p>
            <a:pPr marL="0" indent="0">
              <a:buNone/>
            </a:pPr>
            <a:r>
              <a:rPr lang="en-US" dirty="0" err="1"/>
              <a:t>consumer_secret</a:t>
            </a:r>
            <a:r>
              <a:rPr lang="en-US" dirty="0"/>
              <a:t> = ‘XXX'</a:t>
            </a:r>
          </a:p>
          <a:p>
            <a:pPr marL="0" indent="0">
              <a:buNone/>
            </a:pPr>
            <a:r>
              <a:rPr lang="en-US" dirty="0" err="1"/>
              <a:t>access_token</a:t>
            </a:r>
            <a:r>
              <a:rPr lang="en-US" dirty="0"/>
              <a:t> = ‘XXX'</a:t>
            </a:r>
          </a:p>
          <a:p>
            <a:pPr marL="0" indent="0">
              <a:buNone/>
            </a:pPr>
            <a:r>
              <a:rPr lang="en-US" dirty="0" err="1"/>
              <a:t>access_token_secret</a:t>
            </a:r>
            <a:r>
              <a:rPr lang="en-US" dirty="0"/>
              <a:t> = ‘XXX'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 = </a:t>
            </a:r>
            <a:r>
              <a:rPr lang="en-US" dirty="0" err="1"/>
              <a:t>tweepy.OAuthHandler</a:t>
            </a:r>
            <a:r>
              <a:rPr lang="en-US" dirty="0"/>
              <a:t>(</a:t>
            </a:r>
            <a:r>
              <a:rPr lang="en-US" dirty="0" err="1"/>
              <a:t>consumer_key</a:t>
            </a:r>
            <a:r>
              <a:rPr lang="en-US" dirty="0"/>
              <a:t>, </a:t>
            </a:r>
            <a:r>
              <a:rPr lang="en-US" dirty="0" err="1"/>
              <a:t>consumer_secret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auth.set_access_token</a:t>
            </a:r>
            <a:r>
              <a:rPr lang="en-US" dirty="0"/>
              <a:t>(</a:t>
            </a:r>
            <a:r>
              <a:rPr lang="en-US" dirty="0" err="1"/>
              <a:t>access_token</a:t>
            </a:r>
            <a:r>
              <a:rPr lang="en-US" dirty="0"/>
              <a:t>, </a:t>
            </a:r>
            <a:r>
              <a:rPr lang="en-US" dirty="0" err="1"/>
              <a:t>access_token_secret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/>
              <a:t>tweepy.API</a:t>
            </a:r>
            <a:r>
              <a:rPr lang="en-US" dirty="0"/>
              <a:t>(auth)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public_tweets</a:t>
            </a:r>
            <a:r>
              <a:rPr lang="en-US" dirty="0"/>
              <a:t> = </a:t>
            </a:r>
            <a:r>
              <a:rPr lang="en-US" dirty="0" err="1"/>
              <a:t>api.home_timeline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for tweet in </a:t>
            </a:r>
            <a:r>
              <a:rPr lang="en-US" dirty="0" err="1"/>
              <a:t>public_tweets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tweet.text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1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5CE0-8D0C-42F4-B520-C11A9048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Ocid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0A62-FA42-4670-9316-999C9235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4854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tweepy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consumer_key</a:t>
            </a:r>
            <a:r>
              <a:rPr lang="en-US" dirty="0"/>
              <a:t> = ‘XXX'</a:t>
            </a:r>
          </a:p>
          <a:p>
            <a:pPr marL="0" indent="0">
              <a:buNone/>
            </a:pPr>
            <a:r>
              <a:rPr lang="en-US" dirty="0" err="1"/>
              <a:t>consumer_secret</a:t>
            </a:r>
            <a:r>
              <a:rPr lang="en-US" dirty="0"/>
              <a:t> = ‘XXX'</a:t>
            </a:r>
          </a:p>
          <a:p>
            <a:pPr marL="0" indent="0">
              <a:buNone/>
            </a:pPr>
            <a:r>
              <a:rPr lang="en-US" dirty="0" err="1"/>
              <a:t>access_token</a:t>
            </a:r>
            <a:r>
              <a:rPr lang="en-US" dirty="0"/>
              <a:t> = ‘XXX'</a:t>
            </a:r>
          </a:p>
          <a:p>
            <a:pPr marL="0" indent="0">
              <a:buNone/>
            </a:pPr>
            <a:r>
              <a:rPr lang="en-US" dirty="0" err="1"/>
              <a:t>access_token_secret</a:t>
            </a:r>
            <a:r>
              <a:rPr lang="en-US" dirty="0"/>
              <a:t> = ‘XXX'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 = </a:t>
            </a:r>
            <a:r>
              <a:rPr lang="en-US" dirty="0" err="1"/>
              <a:t>tweepy.OAuthHandler</a:t>
            </a:r>
            <a:r>
              <a:rPr lang="en-US" dirty="0"/>
              <a:t>(</a:t>
            </a:r>
            <a:r>
              <a:rPr lang="en-US" dirty="0" err="1"/>
              <a:t>consumer_key</a:t>
            </a:r>
            <a:r>
              <a:rPr lang="en-US" dirty="0"/>
              <a:t>, </a:t>
            </a:r>
            <a:r>
              <a:rPr lang="en-US" dirty="0" err="1"/>
              <a:t>consumer_secret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auth.set_access_token</a:t>
            </a:r>
            <a:r>
              <a:rPr lang="en-US" dirty="0"/>
              <a:t>(</a:t>
            </a:r>
            <a:r>
              <a:rPr lang="en-US" dirty="0" err="1"/>
              <a:t>access_token</a:t>
            </a:r>
            <a:r>
              <a:rPr lang="en-US" dirty="0"/>
              <a:t>, </a:t>
            </a:r>
            <a:r>
              <a:rPr lang="en-US" dirty="0" err="1"/>
              <a:t>access_token_secret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/>
              <a:t>tweepy.API</a:t>
            </a:r>
            <a:r>
              <a:rPr lang="en-US" dirty="0"/>
              <a:t>(auth)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= </a:t>
            </a:r>
            <a:r>
              <a:rPr lang="en-US" dirty="0" err="1"/>
              <a:t>api.get_user</a:t>
            </a:r>
            <a:r>
              <a:rPr lang="en-US" dirty="0"/>
              <a:t>(‘</a:t>
            </a:r>
            <a:r>
              <a:rPr lang="en-US" dirty="0" err="1"/>
              <a:t>ocetdwi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user.screen_name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user.followers_count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friend in </a:t>
            </a:r>
            <a:r>
              <a:rPr lang="en-US" dirty="0" err="1"/>
              <a:t>user.friends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print(</a:t>
            </a:r>
            <a:r>
              <a:rPr lang="en-US" dirty="0" err="1"/>
              <a:t>friend.screen_name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E52A-940E-472B-893F-895420FA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9880-3B7F-445D-B851-A0918D3F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S1 STATISTIKA ITS 2014-2018</a:t>
            </a:r>
          </a:p>
          <a:p>
            <a:pPr marL="0" indent="0">
              <a:buNone/>
            </a:pPr>
            <a:r>
              <a:rPr lang="en-US" dirty="0"/>
              <a:t>Volunteer Staff UBER Surabaya, 2016</a:t>
            </a:r>
          </a:p>
          <a:p>
            <a:pPr marL="0" indent="0">
              <a:buNone/>
            </a:pPr>
            <a:r>
              <a:rPr lang="en-US" dirty="0" err="1"/>
              <a:t>Bussiness</a:t>
            </a:r>
            <a:r>
              <a:rPr lang="en-US" dirty="0"/>
              <a:t> Intelligence PDAM Surabaya, 2018</a:t>
            </a:r>
          </a:p>
          <a:p>
            <a:pPr marL="0" indent="0">
              <a:buNone/>
            </a:pPr>
            <a:r>
              <a:rPr lang="en-US" dirty="0" err="1"/>
              <a:t>Digitalent</a:t>
            </a:r>
            <a:r>
              <a:rPr lang="en-US" dirty="0"/>
              <a:t> </a:t>
            </a:r>
            <a:r>
              <a:rPr lang="en-US" dirty="0" err="1"/>
              <a:t>Schoolarship</a:t>
            </a:r>
            <a:r>
              <a:rPr lang="en-US" dirty="0"/>
              <a:t> Batch 1 2018</a:t>
            </a:r>
          </a:p>
          <a:p>
            <a:pPr marL="0" indent="0">
              <a:buNone/>
            </a:pPr>
            <a:r>
              <a:rPr lang="en-US" dirty="0"/>
              <a:t>S2 STATISTIKA ITS</a:t>
            </a:r>
          </a:p>
          <a:p>
            <a:pPr marL="0" indent="0">
              <a:buNone/>
            </a:pPr>
            <a:r>
              <a:rPr lang="en-US" dirty="0"/>
              <a:t>Advocation Staff DSI East Java Region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https://www.linkedin.com/in/dwilaksana-abdullah-rasyid-b55966b8/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4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45C-0D77-4799-92F4-7F038450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7C45-FFBC-4536-BE49-A21CA547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https://tweepy.readthedocs.io/en/v3.6.0/api.html</a:t>
            </a:r>
            <a:endParaRPr lang="en-US" dirty="0"/>
          </a:p>
          <a:p>
            <a:pPr lvl="1"/>
            <a:r>
              <a:rPr lang="en-US" dirty="0" err="1"/>
              <a:t>API.home_timeline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API.statuses_lookup</a:t>
            </a:r>
            <a:endParaRPr lang="en-US" dirty="0"/>
          </a:p>
          <a:p>
            <a:pPr lvl="1"/>
            <a:r>
              <a:rPr lang="en-US" dirty="0" err="1"/>
              <a:t>API.user_timeline</a:t>
            </a:r>
            <a:r>
              <a:rPr lang="en-US" dirty="0"/>
              <a:t>(</a:t>
            </a:r>
          </a:p>
          <a:p>
            <a:pPr lvl="1"/>
            <a:r>
              <a:rPr lang="en-US" dirty="0" err="1"/>
              <a:t>Dst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0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6615-A364-4C84-A74A-7ADD0D28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Search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59B8-EFE1-4A96-BCB1-B772FB0C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search_results</a:t>
            </a:r>
            <a:r>
              <a:rPr lang="en-US" dirty="0"/>
              <a:t> = </a:t>
            </a:r>
            <a:r>
              <a:rPr lang="en-US" b="1" dirty="0" err="1"/>
              <a:t>api.search</a:t>
            </a:r>
            <a:r>
              <a:rPr lang="en-US" dirty="0"/>
              <a:t>(q=“Avengers endgame", count=100)</a:t>
            </a:r>
          </a:p>
          <a:p>
            <a:pPr marL="0" indent="0">
              <a:buNone/>
            </a:pPr>
            <a:r>
              <a:rPr lang="en-US" dirty="0"/>
              <a:t>for tweet in </a:t>
            </a:r>
            <a:r>
              <a:rPr lang="en-US" dirty="0" err="1"/>
              <a:t>search_results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print(tweet)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6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Search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search_results</a:t>
            </a:r>
            <a:r>
              <a:rPr lang="en-US" dirty="0"/>
              <a:t> = </a:t>
            </a:r>
            <a:r>
              <a:rPr lang="en-US" dirty="0" err="1"/>
              <a:t>api.search</a:t>
            </a:r>
            <a:r>
              <a:rPr lang="en-US" dirty="0"/>
              <a:t>(q=“</a:t>
            </a:r>
            <a:r>
              <a:rPr lang="en-US" dirty="0" err="1"/>
              <a:t>katie</a:t>
            </a:r>
            <a:r>
              <a:rPr lang="en-US" dirty="0"/>
              <a:t> </a:t>
            </a:r>
            <a:r>
              <a:rPr lang="en-US" dirty="0" err="1"/>
              <a:t>bouman</a:t>
            </a:r>
            <a:r>
              <a:rPr lang="en-US" dirty="0"/>
              <a:t>", count=100)</a:t>
            </a:r>
          </a:p>
          <a:p>
            <a:pPr marL="0" indent="0">
              <a:buNone/>
            </a:pPr>
            <a:r>
              <a:rPr lang="en-US" dirty="0"/>
              <a:t>for tweet in </a:t>
            </a:r>
            <a:r>
              <a:rPr lang="en-US" dirty="0" err="1"/>
              <a:t>search_results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print("user: "+</a:t>
            </a:r>
            <a:r>
              <a:rPr lang="en-US" dirty="0" err="1"/>
              <a:t>tweet.author.screen_name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print("status: "+</a:t>
            </a:r>
            <a:r>
              <a:rPr lang="en-US" dirty="0" err="1"/>
              <a:t>tweet.text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67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+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search_results</a:t>
            </a:r>
            <a:r>
              <a:rPr lang="en-US" dirty="0"/>
              <a:t> = </a:t>
            </a:r>
            <a:r>
              <a:rPr lang="en-US" dirty="0" err="1"/>
              <a:t>api.search</a:t>
            </a:r>
            <a:r>
              <a:rPr lang="en-US" dirty="0"/>
              <a:t>(q=“iron man dead", count=100)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["text"] = [</a:t>
            </a:r>
            <a:r>
              <a:rPr lang="en-US" dirty="0" err="1"/>
              <a:t>tweet.text.lower</a:t>
            </a:r>
            <a:r>
              <a:rPr lang="en-US" dirty="0"/>
              <a:t>()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</a:t>
            </a:r>
            <a:r>
              <a:rPr lang="en-US" dirty="0" err="1"/>
              <a:t>created_at</a:t>
            </a:r>
            <a:r>
              <a:rPr lang="en-US" dirty="0"/>
              <a:t>"] = [</a:t>
            </a:r>
            <a:r>
              <a:rPr lang="en-US" dirty="0" err="1"/>
              <a:t>tweet.created_at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</a:t>
            </a:r>
            <a:r>
              <a:rPr lang="en-US" dirty="0" err="1"/>
              <a:t>retweet_count</a:t>
            </a:r>
            <a:r>
              <a:rPr lang="en-US" dirty="0"/>
              <a:t>"] = [</a:t>
            </a:r>
            <a:r>
              <a:rPr lang="en-US" dirty="0" err="1"/>
              <a:t>tweet.retweet_count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</a:t>
            </a:r>
            <a:r>
              <a:rPr lang="en-US" dirty="0" err="1"/>
              <a:t>user_screen_name</a:t>
            </a:r>
            <a:r>
              <a:rPr lang="en-US" dirty="0"/>
              <a:t>"] = [</a:t>
            </a:r>
            <a:r>
              <a:rPr lang="en-US" dirty="0" err="1"/>
              <a:t>tweet.author.screen_name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</a:t>
            </a:r>
            <a:r>
              <a:rPr lang="en-US" dirty="0" err="1"/>
              <a:t>user_followers_count</a:t>
            </a:r>
            <a:r>
              <a:rPr lang="en-US" dirty="0"/>
              <a:t>"] = [</a:t>
            </a:r>
            <a:r>
              <a:rPr lang="en-US" dirty="0" err="1"/>
              <a:t>tweet.author.followers_count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["country"] = [</a:t>
            </a:r>
            <a:r>
              <a:rPr lang="en-US" dirty="0" err="1"/>
              <a:t>tweet.author.location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64116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+ pandas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9" y="1920875"/>
            <a:ext cx="11010901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75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+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search_results</a:t>
            </a:r>
            <a:r>
              <a:rPr lang="en-US" dirty="0"/>
              <a:t> = </a:t>
            </a:r>
            <a:r>
              <a:rPr lang="en-US" dirty="0" err="1"/>
              <a:t>api.search</a:t>
            </a:r>
            <a:r>
              <a:rPr lang="en-US" dirty="0"/>
              <a:t>(q=“hail hydra", count=100)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["text"] = [</a:t>
            </a:r>
            <a:r>
              <a:rPr lang="en-US" dirty="0" err="1"/>
              <a:t>tweet.text.lower</a:t>
            </a:r>
            <a:r>
              <a:rPr lang="en-US" dirty="0"/>
              <a:t>()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</a:t>
            </a:r>
            <a:r>
              <a:rPr lang="en-US" dirty="0" err="1"/>
              <a:t>created_at</a:t>
            </a:r>
            <a:r>
              <a:rPr lang="en-US" dirty="0"/>
              <a:t>"] = [</a:t>
            </a:r>
            <a:r>
              <a:rPr lang="en-US" dirty="0" err="1"/>
              <a:t>tweet.created_at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</a:t>
            </a:r>
            <a:r>
              <a:rPr lang="en-US" dirty="0" err="1"/>
              <a:t>retweet_count</a:t>
            </a:r>
            <a:r>
              <a:rPr lang="en-US" dirty="0"/>
              <a:t>"] = [</a:t>
            </a:r>
            <a:r>
              <a:rPr lang="en-US" dirty="0" err="1"/>
              <a:t>tweet.retweet_count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</a:t>
            </a:r>
            <a:r>
              <a:rPr lang="en-US" dirty="0" err="1"/>
              <a:t>user_screen_name</a:t>
            </a:r>
            <a:r>
              <a:rPr lang="en-US" dirty="0"/>
              <a:t>"] = [</a:t>
            </a:r>
            <a:r>
              <a:rPr lang="en-US" dirty="0" err="1"/>
              <a:t>tweet.author.screen_name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</a:t>
            </a:r>
            <a:r>
              <a:rPr lang="en-US" dirty="0" err="1"/>
              <a:t>user_followers_count</a:t>
            </a:r>
            <a:r>
              <a:rPr lang="en-US" dirty="0"/>
              <a:t>"] = [</a:t>
            </a:r>
            <a:r>
              <a:rPr lang="en-US" dirty="0" err="1"/>
              <a:t>tweet.author.followers_count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datatw</a:t>
            </a:r>
            <a:r>
              <a:rPr lang="en-US" dirty="0"/>
              <a:t>["</a:t>
            </a:r>
            <a:r>
              <a:rPr lang="en-US" dirty="0" err="1"/>
              <a:t>user_location</a:t>
            </a:r>
            <a:r>
              <a:rPr lang="en-US" dirty="0"/>
              <a:t>"] = [</a:t>
            </a:r>
            <a:r>
              <a:rPr lang="en-US" dirty="0" err="1"/>
              <a:t>tweet.author.location</a:t>
            </a:r>
            <a:r>
              <a:rPr lang="en-US" dirty="0"/>
              <a:t> for tweet in </a:t>
            </a:r>
            <a:r>
              <a:rPr lang="en-US" dirty="0" err="1"/>
              <a:t>search_results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datatw.to_csv</a:t>
            </a:r>
            <a:r>
              <a:rPr lang="en-US" dirty="0"/>
              <a:t>("bigdata.csv")</a:t>
            </a:r>
          </a:p>
        </p:txBody>
      </p:sp>
    </p:spTree>
    <p:extLst>
      <p:ext uri="{BB962C8B-B14F-4D97-AF65-F5344CB8AC3E}">
        <p14:creationId xmlns:p14="http://schemas.microsoft.com/office/powerpoint/2010/main" val="425254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Tweepy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status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realtime</a:t>
            </a:r>
            <a:endParaRPr lang="en-US" dirty="0"/>
          </a:p>
          <a:p>
            <a:r>
              <a:rPr lang="en-US" dirty="0"/>
              <a:t>API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https://developer.twitter.com/en/docs/tweets/filter-realtime/overview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langkah</a:t>
            </a:r>
            <a:r>
              <a:rPr lang="en-US" dirty="0"/>
              <a:t> streaming</a:t>
            </a:r>
            <a:endParaRPr lang="en-US" sz="3200" dirty="0"/>
          </a:p>
          <a:p>
            <a:pPr lvl="1"/>
            <a:r>
              <a:rPr lang="en-US" sz="3200" dirty="0"/>
              <a:t>    </a:t>
            </a:r>
            <a:r>
              <a:rPr lang="en-US" sz="3200" dirty="0" err="1"/>
              <a:t>Buat</a:t>
            </a:r>
            <a:r>
              <a:rPr lang="en-US" sz="3200" dirty="0"/>
              <a:t> class yang </a:t>
            </a:r>
            <a:r>
              <a:rPr lang="en-US" sz="3200" dirty="0" err="1"/>
              <a:t>diturunkan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 err="1"/>
              <a:t>StreamListener</a:t>
            </a:r>
            <a:endParaRPr lang="en-US" sz="3200" b="1" dirty="0"/>
          </a:p>
          <a:p>
            <a:pPr lvl="1"/>
            <a:r>
              <a:rPr lang="en-US" sz="3200" dirty="0"/>
              <a:t>    </a:t>
            </a:r>
            <a:r>
              <a:rPr lang="en-US" sz="3200" dirty="0" err="1"/>
              <a:t>Gunakan</a:t>
            </a:r>
            <a:r>
              <a:rPr lang="en-US" sz="3200" dirty="0"/>
              <a:t> class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b="1" dirty="0"/>
              <a:t>Stream object</a:t>
            </a:r>
          </a:p>
          <a:p>
            <a:pPr lvl="1"/>
            <a:r>
              <a:rPr lang="en-US" sz="3200" dirty="0"/>
              <a:t>    </a:t>
            </a:r>
            <a:r>
              <a:rPr lang="en-US" sz="3200" dirty="0" err="1"/>
              <a:t>Hubungkan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Twitter API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b="1" dirty="0"/>
              <a:t>Stream</a:t>
            </a:r>
            <a:r>
              <a:rPr lang="en-US" sz="3200" dirty="0"/>
              <a:t>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751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Tweepy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tweepy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consumer_key</a:t>
            </a:r>
            <a:r>
              <a:rPr lang="en-US" sz="2000" dirty="0"/>
              <a:t> = ‘XXX'</a:t>
            </a:r>
          </a:p>
          <a:p>
            <a:pPr marL="0" indent="0">
              <a:buNone/>
            </a:pPr>
            <a:r>
              <a:rPr lang="en-US" sz="2000" dirty="0" err="1"/>
              <a:t>consumer_secret</a:t>
            </a:r>
            <a:r>
              <a:rPr lang="en-US" sz="2000" dirty="0"/>
              <a:t> = ‘XXX'</a:t>
            </a:r>
          </a:p>
          <a:p>
            <a:pPr marL="0" indent="0">
              <a:buNone/>
            </a:pPr>
            <a:r>
              <a:rPr lang="en-US" sz="2000" dirty="0" err="1"/>
              <a:t>access_token</a:t>
            </a:r>
            <a:r>
              <a:rPr lang="en-US" sz="2000" dirty="0"/>
              <a:t> = ‘XXX'</a:t>
            </a:r>
          </a:p>
          <a:p>
            <a:pPr marL="0" indent="0">
              <a:buNone/>
            </a:pPr>
            <a:r>
              <a:rPr lang="en-US" sz="2000" dirty="0" err="1"/>
              <a:t>access_token_secret</a:t>
            </a:r>
            <a:r>
              <a:rPr lang="en-US" sz="2000" dirty="0"/>
              <a:t> = ‘XXX'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auth</a:t>
            </a:r>
            <a:r>
              <a:rPr lang="en-US" sz="2000" dirty="0"/>
              <a:t> = </a:t>
            </a:r>
            <a:r>
              <a:rPr lang="en-US" sz="2000" dirty="0" err="1"/>
              <a:t>tweepy.OAuthHandler</a:t>
            </a:r>
            <a:r>
              <a:rPr lang="en-US" sz="2000" dirty="0"/>
              <a:t>(</a:t>
            </a:r>
            <a:r>
              <a:rPr lang="en-US" sz="2000" dirty="0" err="1"/>
              <a:t>consumer_key</a:t>
            </a:r>
            <a:r>
              <a:rPr lang="en-US" sz="2000" dirty="0"/>
              <a:t>, </a:t>
            </a:r>
            <a:r>
              <a:rPr lang="en-US" sz="2000" dirty="0" err="1"/>
              <a:t>consumer_secret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auth.set_access_token</a:t>
            </a:r>
            <a:r>
              <a:rPr lang="en-US" sz="2000" dirty="0"/>
              <a:t>(</a:t>
            </a:r>
            <a:r>
              <a:rPr lang="en-US" sz="2000" dirty="0" err="1"/>
              <a:t>access_token</a:t>
            </a:r>
            <a:r>
              <a:rPr lang="en-US" sz="2000" dirty="0"/>
              <a:t>, </a:t>
            </a:r>
            <a:r>
              <a:rPr lang="en-US" sz="2000" dirty="0" err="1"/>
              <a:t>access_token_secret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api</a:t>
            </a:r>
            <a:r>
              <a:rPr lang="en-US" sz="2000" dirty="0"/>
              <a:t> = </a:t>
            </a:r>
            <a:r>
              <a:rPr lang="en-US" sz="2000" dirty="0" err="1"/>
              <a:t>tweepy.API</a:t>
            </a:r>
            <a:r>
              <a:rPr lang="en-US" sz="2000" dirty="0"/>
              <a:t>(</a:t>
            </a:r>
            <a:r>
              <a:rPr lang="en-US" sz="2000" dirty="0" err="1"/>
              <a:t>auth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728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StreamListener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tweepy.StreamListener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on_status</a:t>
            </a:r>
            <a:r>
              <a:rPr lang="en-US" sz="2000" dirty="0"/>
              <a:t>(self, status):</a:t>
            </a:r>
          </a:p>
          <a:p>
            <a:pPr marL="0" indent="0">
              <a:buNone/>
            </a:pPr>
            <a:r>
              <a:rPr lang="en-US" sz="2000" dirty="0"/>
              <a:t>        print(</a:t>
            </a:r>
            <a:r>
              <a:rPr lang="en-US" sz="2000" dirty="0" err="1"/>
              <a:t>status.text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on_error</a:t>
            </a:r>
            <a:r>
              <a:rPr lang="en-US" sz="2000" dirty="0"/>
              <a:t>(self, </a:t>
            </a:r>
            <a:r>
              <a:rPr lang="en-US" sz="2000" dirty="0" err="1"/>
              <a:t>status_code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if </a:t>
            </a:r>
            <a:r>
              <a:rPr lang="en-US" sz="2000" dirty="0" err="1"/>
              <a:t>status_code</a:t>
            </a:r>
            <a:r>
              <a:rPr lang="en-US" sz="2000" dirty="0"/>
              <a:t> == 420:</a:t>
            </a:r>
          </a:p>
          <a:p>
            <a:pPr marL="0" indent="0">
              <a:buNone/>
            </a:pPr>
            <a:r>
              <a:rPr lang="en-US" sz="2000" dirty="0"/>
              <a:t>            return False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stream_listener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FF0000"/>
                </a:solidFill>
              </a:rPr>
              <a:t>StreamListener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stream = </a:t>
            </a:r>
            <a:r>
              <a:rPr lang="en-US" sz="2000" dirty="0" err="1"/>
              <a:t>tweepy.Stream</a:t>
            </a:r>
            <a:r>
              <a:rPr lang="en-US" sz="2000" dirty="0"/>
              <a:t>(</a:t>
            </a:r>
            <a:r>
              <a:rPr lang="en-US" sz="2000" dirty="0" err="1"/>
              <a:t>auth</a:t>
            </a:r>
            <a:r>
              <a:rPr lang="en-US" sz="2000" dirty="0"/>
              <a:t>=</a:t>
            </a:r>
            <a:r>
              <a:rPr lang="en-US" sz="2000" dirty="0" err="1"/>
              <a:t>api.auth</a:t>
            </a:r>
            <a:r>
              <a:rPr lang="en-US" sz="2000" dirty="0"/>
              <a:t>, listener=</a:t>
            </a:r>
            <a:r>
              <a:rPr lang="en-US" sz="2000" dirty="0" err="1"/>
              <a:t>stream_listener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stream.filter</a:t>
            </a:r>
            <a:r>
              <a:rPr lang="en-US" sz="2000" dirty="0"/>
              <a:t>(track=["</a:t>
            </a:r>
            <a:r>
              <a:rPr lang="en-US" sz="2000" dirty="0" err="1"/>
              <a:t>jokowi</a:t>
            </a:r>
            <a:r>
              <a:rPr lang="en-US" sz="2000" dirty="0"/>
              <a:t>", "</a:t>
            </a:r>
            <a:r>
              <a:rPr lang="en-US" sz="2000" dirty="0" err="1"/>
              <a:t>prabowo</a:t>
            </a:r>
            <a:r>
              <a:rPr lang="en-US" sz="2000" dirty="0"/>
              <a:t>"])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Tweepy</a:t>
            </a:r>
            <a:r>
              <a:rPr lang="en-US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973351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5036-200C-4A3D-A150-064FE0C7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11" y="1122363"/>
            <a:ext cx="9368589" cy="2387600"/>
          </a:xfrm>
        </p:spPr>
        <p:txBody>
          <a:bodyPr/>
          <a:lstStyle/>
          <a:p>
            <a:r>
              <a:rPr lang="en-US" dirty="0" err="1"/>
              <a:t>Deepdown</a:t>
            </a:r>
            <a:r>
              <a:rPr lang="en-US" dirty="0"/>
              <a:t>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5B63F-9E78-49A6-B22F-A592E75F7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F8D-E87F-4CCA-9EBB-9F8F1312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library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83C7C2-53FA-4FDB-9745-1DB1659B7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5972" y="790443"/>
            <a:ext cx="1967205" cy="553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/>
              <a:t>pandas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 err="1"/>
              <a:t>numpy</a:t>
            </a: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dirty="0"/>
              <a:t>matplotlib</a:t>
            </a: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/>
              <a:t>seaborn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 err="1"/>
              <a:t>tweepy</a:t>
            </a: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Imbalanced-learn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3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D88C-5F1F-472F-8F12-DDAE7EC2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6BC-85D8-4E96-AE90-235E7308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ja-JP" dirty="0"/>
              <a:t>Supervised learning, yang </a:t>
            </a:r>
            <a:r>
              <a:rPr lang="en-US" altLang="ja-JP" dirty="0" err="1"/>
              <a:t>melatih</a:t>
            </a:r>
            <a:r>
              <a:rPr lang="en-US" altLang="ja-JP" dirty="0"/>
              <a:t> model </a:t>
            </a:r>
            <a:r>
              <a:rPr lang="en-US" altLang="ja-JP" dirty="0" err="1"/>
              <a:t>dengan</a:t>
            </a:r>
            <a:r>
              <a:rPr lang="en-US" altLang="ja-JP" dirty="0"/>
              <a:t> input dan output data yang </a:t>
            </a:r>
            <a:r>
              <a:rPr lang="en-US" altLang="ja-JP" dirty="0" err="1"/>
              <a:t>dikenal</a:t>
            </a:r>
            <a:r>
              <a:rPr lang="en-US" altLang="ja-JP" dirty="0"/>
              <a:t>, </a:t>
            </a:r>
            <a:r>
              <a:rPr lang="en-US" altLang="ja-JP" dirty="0" err="1"/>
              <a:t>sehingga</a:t>
            </a:r>
            <a:r>
              <a:rPr lang="en-US" altLang="ja-JP" dirty="0"/>
              <a:t>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memprediksi</a:t>
            </a:r>
            <a:r>
              <a:rPr lang="en-US" altLang="ja-JP" dirty="0"/>
              <a:t> masa </a:t>
            </a:r>
            <a:r>
              <a:rPr lang="en-US" altLang="ja-JP" dirty="0" err="1"/>
              <a:t>depan</a:t>
            </a:r>
            <a:r>
              <a:rPr lang="en-US" altLang="ja-JP" dirty="0"/>
              <a:t> output</a:t>
            </a:r>
          </a:p>
          <a:p>
            <a:pPr lvl="1"/>
            <a:r>
              <a:rPr lang="en-US" altLang="ja-JP" dirty="0"/>
              <a:t>Unsupervised learning, yang </a:t>
            </a:r>
            <a:r>
              <a:rPr lang="en-US" altLang="ja-JP" dirty="0" err="1"/>
              <a:t>menemukan</a:t>
            </a:r>
            <a:r>
              <a:rPr lang="en-US" altLang="ja-JP" dirty="0"/>
              <a:t> </a:t>
            </a:r>
            <a:r>
              <a:rPr lang="en-US" altLang="ja-JP" dirty="0" err="1"/>
              <a:t>pola-pola</a:t>
            </a:r>
            <a:r>
              <a:rPr lang="en-US" altLang="ja-JP" dirty="0"/>
              <a:t> yang </a:t>
            </a:r>
            <a:r>
              <a:rPr lang="en-US" altLang="ja-JP" dirty="0" err="1"/>
              <a:t>tersembunyi</a:t>
            </a:r>
            <a:r>
              <a:rPr lang="en-US" altLang="ja-JP" dirty="0"/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err="1"/>
              <a:t>struktur</a:t>
            </a:r>
            <a:r>
              <a:rPr lang="en-US" altLang="ja-JP" dirty="0"/>
              <a:t> </a:t>
            </a:r>
            <a:r>
              <a:rPr lang="en-US" altLang="ja-JP" dirty="0" err="1"/>
              <a:t>intrinsik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input data</a:t>
            </a:r>
            <a:endParaRPr kumimoji="1" lang="ja-JP" altLang="en-US" dirty="0"/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C13B2388-D8E0-4848-BD30-63869FC7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51" y="3429000"/>
            <a:ext cx="6301298" cy="25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5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112" y="457199"/>
            <a:ext cx="3602736" cy="504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Analytics</a:t>
            </a:r>
          </a:p>
        </p:txBody>
      </p:sp>
      <p:pic>
        <p:nvPicPr>
          <p:cNvPr id="7" name="Picture 2" descr="Image result for regression plot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3" y="1107909"/>
            <a:ext cx="308610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lassification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14" y="3898733"/>
            <a:ext cx="3340884" cy="251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315462" y="2112796"/>
            <a:ext cx="3602736" cy="504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Regresi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00469" y="4903319"/>
            <a:ext cx="3602736" cy="504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15200" y="1107909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learning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4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supervised learning, unsupervised learning, reinforcement learning,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rule.</a:t>
            </a:r>
          </a:p>
          <a:p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kontinu</a:t>
            </a:r>
            <a:r>
              <a:rPr lang="en-US" dirty="0"/>
              <a:t>.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kategorikal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88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3562-D91E-48A1-BBA2-9B30B63E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6E28-6F5C-4FEF-8BE0-86F4D696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The data set includes information about:</a:t>
            </a:r>
          </a:p>
          <a:p>
            <a:pPr fontAlgn="base"/>
            <a:r>
              <a:rPr lang="en-US" dirty="0"/>
              <a:t>Customers who left within the last month – the column is called Churn</a:t>
            </a:r>
          </a:p>
          <a:p>
            <a:pPr fontAlgn="base"/>
            <a:r>
              <a:rPr lang="en-US" dirty="0"/>
              <a:t>Services that each customer has signed up for – phone, multiple lines, internet, online security, online backup, device protection, tech support, and streaming TV and movies</a:t>
            </a:r>
          </a:p>
          <a:p>
            <a:pPr fontAlgn="base"/>
            <a:r>
              <a:rPr lang="en-US" dirty="0"/>
              <a:t>Customer account information – how long they’ve been a customer, contract, payment method, paperless billing, monthly charges, and total charges</a:t>
            </a:r>
          </a:p>
          <a:p>
            <a:pPr fontAlgn="base"/>
            <a:r>
              <a:rPr lang="en-US" dirty="0"/>
              <a:t>Demographic info about customers – gender, age range, and if they have partners and dependents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84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8529-6ED4-4BCA-811D-FAB980F5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and 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6681-BDF4-4648-989C-27E18115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www.electronicsmedia.info/wp-content/uploads/2017/12/Data-Preprocessing.jpg">
            <a:extLst>
              <a:ext uri="{FF2B5EF4-FFF2-40B4-BE49-F238E27FC236}">
                <a16:creationId xmlns:a16="http://schemas.microsoft.com/office/drawing/2014/main" id="{19529540-AB1B-497B-9E7F-EBD206E8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9697" y="1825625"/>
            <a:ext cx="5652606" cy="3985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439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0CB8-DF2F-4F7A-ADEE-BF68A1FB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2971-B6F3-483B-B52E-4C674E01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missing values">
            <a:extLst>
              <a:ext uri="{FF2B5EF4-FFF2-40B4-BE49-F238E27FC236}">
                <a16:creationId xmlns:a16="http://schemas.microsoft.com/office/drawing/2014/main" id="{17DF8076-D9AC-464F-94AB-05A72FD9E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7" y="1251785"/>
            <a:ext cx="7610466" cy="5180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9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29FA-3739-4AC8-BBD2-AF5769F6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82C8-0C1D-489A-B711-D1B325DB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EC7DA8-998E-4020-B42C-CA9F0EB9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2542" y="0"/>
            <a:ext cx="6167121" cy="686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8898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E2ED-C906-49A0-83A7-9F4291AD4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51009-6BDE-4742-A341-23DD88BA2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1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The Logistic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667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In any regression problem, the key quantity is the mean value of outcome variable, given values of some predictor variables. It can be called “conditional mean”. </a:t>
                </a:r>
              </a:p>
              <a:p>
                <a:pPr marL="0" indent="0" algn="just">
                  <a:buNone/>
                </a:pPr>
                <a:endParaRPr lang="en-US" sz="2667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just"/>
                <a:r>
                  <a:rPr lang="en-US" sz="2667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In linear regression, This conditional mean can be expressed by </a:t>
                </a:r>
                <a:endParaRPr lang="en-US" sz="2667" i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sz="2667" i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6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2667" i="1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𝑌</m:t>
                          </m:r>
                          <m:r>
                            <a:rPr lang="en-US" sz="2667" i="1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sz="26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667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67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US" sz="26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67" b="1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𝒙</m:t>
                      </m:r>
                    </m:oMath>
                  </m:oMathPara>
                </a14:m>
                <a:endParaRPr lang="en-US" sz="2667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sz="2667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667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It is possible to take any values of </a:t>
                </a:r>
                <a14:m>
                  <m:oMath xmlns:m="http://schemas.openxmlformats.org/officeDocument/2006/math">
                    <m:r>
                      <a:rPr lang="en-US" sz="2667" b="1" i="1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m:t>𝒙</m:t>
                    </m:r>
                  </m:oMath>
                </a14:m>
                <a:r>
                  <a:rPr lang="en-US" sz="2667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 in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sz="2667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38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42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The Logistic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0400" y="4526153"/>
                <a:ext cx="10871200" cy="224348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In binary response variable we can take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And if we apply the linear regression model, we get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133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33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𝛽</m:t>
                      </m:r>
                      <m:r>
                        <a:rPr lang="en-US" sz="2133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4526153"/>
                <a:ext cx="10871200" cy="2243481"/>
              </a:xfrm>
              <a:blipFill>
                <a:blip r:embed="rId3"/>
                <a:stretch>
                  <a:fillRect l="-729" t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876E91-FDE1-4702-A054-03A8D0334D31}"/>
                  </a:ext>
                </a:extLst>
              </p:cNvPr>
              <p:cNvSpPr txBox="1"/>
              <p:nvPr/>
            </p:nvSpPr>
            <p:spPr>
              <a:xfrm>
                <a:off x="481111" y="1522493"/>
                <a:ext cx="22058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Binary Logistic</a:t>
                </a:r>
              </a:p>
              <a:p>
                <a:endParaRPr lang="en-US" i="1" dirty="0">
                  <a:latin typeface="Cambria Math" pitchFamily="18" charset="0"/>
                  <a:ea typeface="Cambria Math" pitchFamily="18" charset="0"/>
                </a:endParaRPr>
              </a:p>
              <a:p>
                <a:pPr indent="338138"/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y = 0,1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m:t>balance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876E91-FDE1-4702-A054-03A8D0334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11" y="1522493"/>
                <a:ext cx="2205817" cy="1200329"/>
              </a:xfrm>
              <a:prstGeom prst="rect">
                <a:avLst/>
              </a:prstGeom>
              <a:blipFill>
                <a:blip r:embed="rId4"/>
                <a:stretch>
                  <a:fillRect l="-2486" t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D3AE46-9C2B-4F52-8232-54F3E5EEEBAB}"/>
                  </a:ext>
                </a:extLst>
              </p:cNvPr>
              <p:cNvSpPr txBox="1"/>
              <p:nvPr/>
            </p:nvSpPr>
            <p:spPr>
              <a:xfrm>
                <a:off x="3995690" y="1525058"/>
                <a:ext cx="190379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Ordinal Logistic</a:t>
                </a:r>
              </a:p>
              <a:p>
                <a:endParaRPr lang="en-US" i="1" dirty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𝑦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=1,2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,3,4</a:t>
                </a:r>
                <a:br>
                  <a:rPr lang="en-US" dirty="0">
                    <a:latin typeface="Cambria Math" pitchFamily="18" charset="0"/>
                    <a:ea typeface="Cambria Math" pitchFamily="18" charset="0"/>
                  </a:rPr>
                </a:b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m:t>balance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Y variable graded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D3AE46-9C2B-4F52-8232-54F3E5EEE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90" y="1525058"/>
                <a:ext cx="1903791" cy="2031325"/>
              </a:xfrm>
              <a:prstGeom prst="rect">
                <a:avLst/>
              </a:prstGeom>
              <a:blipFill>
                <a:blip r:embed="rId5"/>
                <a:stretch>
                  <a:fillRect l="-2556" t="-1802" r="-2556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6E25C2-FAD8-4154-8679-E3713D83DABE}"/>
                  </a:ext>
                </a:extLst>
              </p:cNvPr>
              <p:cNvSpPr txBox="1"/>
              <p:nvPr/>
            </p:nvSpPr>
            <p:spPr>
              <a:xfrm>
                <a:off x="7674745" y="1525058"/>
                <a:ext cx="22837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Multinomial Logistic</a:t>
                </a:r>
              </a:p>
              <a:p>
                <a:endParaRPr lang="en-US" i="1" dirty="0">
                  <a:latin typeface="Cambria Math" pitchFamily="18" charset="0"/>
                  <a:ea typeface="Cambria Math" pitchFamily="18" charset="0"/>
                </a:endParaRPr>
              </a:p>
              <a:p>
                <a:pPr indent="463550"/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y= 1,2,3,4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m:t>balance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Y variable not graded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6E25C2-FAD8-4154-8679-E3713D83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745" y="1525058"/>
                <a:ext cx="2283702" cy="1754326"/>
              </a:xfrm>
              <a:prstGeom prst="rect">
                <a:avLst/>
              </a:prstGeom>
              <a:blipFill>
                <a:blip r:embed="rId6"/>
                <a:stretch>
                  <a:fillRect l="-2400" t="-2083" r="-160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8AE3A6-20E9-44A5-AA87-B499F0B86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15388"/>
              </p:ext>
            </p:extLst>
          </p:nvPr>
        </p:nvGraphicFramePr>
        <p:xfrm>
          <a:off x="4737100" y="2376488"/>
          <a:ext cx="228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228600" imgH="152280" progId="Equation.DSMT4">
                  <p:embed/>
                </p:oleObj>
              </mc:Choice>
              <mc:Fallback>
                <p:oleObj name="Equation" r:id="rId7" imgW="2286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7100" y="2376488"/>
                        <a:ext cx="2286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0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7599" y="1498600"/>
            <a:ext cx="5600700" cy="4684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719019" y="583439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>
                <a:latin typeface="Cambria Math" pitchFamily="18" charset="0"/>
                <a:ea typeface="Cambria Math" pitchFamily="18" charset="0"/>
              </a:rPr>
              <a:t>Picture from: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Intoduction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to Statistical Learning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The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For very large (or small) balance, we will get values bigger than 1 (or smaller than 0)</a:t>
            </a:r>
          </a:p>
          <a:p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1" y="1498601"/>
            <a:ext cx="5448300" cy="42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87D3-AE51-4698-9974-EDC44091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Media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01253-20A6-46E8-B5E6-E78A1241E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4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1" y="1413870"/>
            <a:ext cx="7251700" cy="44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97599" y="1498600"/>
            <a:ext cx="5600700" cy="4684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719019" y="583439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>
                <a:latin typeface="Cambria Math" pitchFamily="18" charset="0"/>
                <a:ea typeface="Cambria Math" pitchFamily="18" charset="0"/>
              </a:rPr>
              <a:t>Picture from: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Intoduction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to Statistical Learning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The Logistic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1498600"/>
            <a:ext cx="5600700" cy="431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53848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Logistic  function gives the output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 between 0 and 1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133" i="1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+</m:t>
                              </m:r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𝛽</m:t>
                              </m:r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+</m:t>
                              </m:r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𝛽</m:t>
                              </m:r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33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or equivalent with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1−</m:t>
                          </m:r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m:rPr>
                          <m:aln/>
                        </m:rPr>
                        <a:rPr lang="en-US" sz="2133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𝛽</m:t>
                          </m:r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uncPr>
                        <m:fName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sz="21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1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1−</m:t>
                                  </m:r>
                                  <m:r>
                                    <a:rPr lang="en-US" sz="2133" i="1">
                                      <a:solidFill>
                                        <a:schemeClr val="tx1"/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1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2133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1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33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𝛽</m:t>
                      </m:r>
                      <m:r>
                        <a:rPr lang="en-US" sz="2133" i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5384800" cy="4876800"/>
              </a:xfrm>
              <a:blipFill rotWithShape="0">
                <a:blip r:embed="rId3"/>
                <a:stretch>
                  <a:fillRect l="-1699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422400" y="4930172"/>
            <a:ext cx="2336800" cy="1219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Arrow Connector 5"/>
          <p:cNvCxnSpPr>
            <a:stCxn id="3" idx="5"/>
            <a:endCxn id="7" idx="1"/>
          </p:cNvCxnSpPr>
          <p:nvPr/>
        </p:nvCxnSpPr>
        <p:spPr>
          <a:xfrm>
            <a:off x="3416984" y="5970824"/>
            <a:ext cx="1104215" cy="4432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199" y="618320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log(odds) or 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logit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95F1-9CF4-4769-8D14-A927389B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Imbalanced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4D1E-3D56-45A7-9163-6C8B4CB0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26" y="1253330"/>
            <a:ext cx="10515600" cy="489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Imagine, you have two categories in your dataset to predict</a:t>
            </a:r>
          </a:p>
          <a:p>
            <a:pPr marL="0" indent="0">
              <a:buNone/>
            </a:pPr>
            <a:r>
              <a:rPr lang="en-US" sz="2000" dirty="0"/>
              <a:t>Category-A is higher than Category-B or vice versa (imbalance)</a:t>
            </a:r>
          </a:p>
          <a:p>
            <a:pPr marL="0" indent="0">
              <a:buNone/>
            </a:pPr>
            <a:r>
              <a:rPr lang="en-US" sz="2000" dirty="0"/>
              <a:t>Imagine in a dataset of 100 rows, Category-A is containing 90 records and Category-B is containing 10 records. You run a machine learning model and end up with 90% accuracy. You were excited until you checked the confusion matrix.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Category-B is completely classified as Category-A and the model got away with an accuracy of 90%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FB6DD-D848-4B77-A1B5-8D78884F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56" y="2877212"/>
            <a:ext cx="6067254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82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0058-B6F2-43C3-B6EE-550DCDBA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8BD0-A44B-424F-985E-0DE7D671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Go to python notebook</a:t>
            </a:r>
          </a:p>
        </p:txBody>
      </p:sp>
    </p:spTree>
    <p:extLst>
      <p:ext uri="{BB962C8B-B14F-4D97-AF65-F5344CB8AC3E}">
        <p14:creationId xmlns:p14="http://schemas.microsoft.com/office/powerpoint/2010/main" val="2435338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0058-B6F2-43C3-B6EE-550DCDBA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8BD0-A44B-424F-985E-0DE7D671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  <a:hlinkClick r:id="rId2"/>
              </a:rPr>
              <a:t>https://medium.com/machine-learning-101/chapter-1-supervised-learning-and-naive-bayes-classification-part-1-theory-8b9e361897d5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https://medium.com/machine-learning-101/chapter-1-supervised-learning-and-naive-bayes-classification-part-2-coding-5966f25f1475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https://blog.statsbot.co/support-vector-machines-tutorial-c1618e635e93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Decision Tree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https://towardsdatascience.com/random-forest-in-python-24d0893d51c0</a:t>
            </a:r>
          </a:p>
          <a:p>
            <a:r>
              <a:rPr lang="en-US" dirty="0"/>
              <a:t>KNN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https://towardsdatascience.com/machine-learning-basics-with-the-k-nearest-neighbors-algorithm-6a6e71d01761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62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0058-B6F2-43C3-B6EE-550DCDBA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8BD0-A44B-424F-985E-0DE7D671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https://raw.githubusercontent.com/madmashup/targeted-marketing-predictive-engine/master/banking.csv</a:t>
            </a:r>
          </a:p>
        </p:txBody>
      </p:sp>
    </p:spTree>
    <p:extLst>
      <p:ext uri="{BB962C8B-B14F-4D97-AF65-F5344CB8AC3E}">
        <p14:creationId xmlns:p14="http://schemas.microsoft.com/office/powerpoint/2010/main" val="250456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27D0-4734-40B5-82DA-A8474AB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8A11923-2FCA-44CB-B3C8-828454D1E074}"/>
              </a:ext>
            </a:extLst>
          </p:cNvPr>
          <p:cNvSpPr txBox="1">
            <a:spLocks/>
          </p:cNvSpPr>
          <p:nvPr/>
        </p:nvSpPr>
        <p:spPr>
          <a:xfrm>
            <a:off x="685801" y="3897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Media </a:t>
            </a:r>
            <a:r>
              <a:rPr lang="en-US" dirty="0" err="1"/>
              <a:t>Sosial</a:t>
            </a:r>
            <a:r>
              <a:rPr lang="en-US" dirty="0"/>
              <a:t> di Indonesia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C1A082-CAE9-4D23-89D0-F47F3C4F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1" y="1630363"/>
            <a:ext cx="1109980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95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6DF8-602F-4099-B188-6C6C0315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5BE5C8-6F98-4A9D-AA31-5CD8B3E69A8C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Media Sosial sebagai Big Data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A268050-9F95-43F3-9B9C-622D99A5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600200"/>
            <a:ext cx="103759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2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9959-8ED2-4BB9-A1D2-2D907BFD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Tantangan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di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8DEE-99FC-4FB0-B6FA-7D461706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Pertumbuhannnya</a:t>
            </a:r>
            <a:r>
              <a:rPr lang="en-US" dirty="0"/>
              <a:t> </a:t>
            </a:r>
            <a:r>
              <a:rPr lang="en-US" dirty="0" err="1"/>
              <a:t>sangan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terkontrol</a:t>
            </a:r>
            <a:endParaRPr lang="en-US" dirty="0"/>
          </a:p>
          <a:p>
            <a:r>
              <a:rPr lang="en-US" dirty="0"/>
              <a:t>Real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4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94CE-46A7-4CB3-9E23-D18F8397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Riset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di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526A-9A1B-49B6-BA39-38CADDE2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  <a:p>
            <a:pPr lvl="1"/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netizen </a:t>
            </a:r>
            <a:r>
              <a:rPr lang="en-US" dirty="0" err="1"/>
              <a:t>terhadapat</a:t>
            </a:r>
            <a:r>
              <a:rPr lang="en-US" dirty="0"/>
              <a:t> </a:t>
            </a:r>
            <a:r>
              <a:rPr lang="en-US" dirty="0" err="1"/>
              <a:t>sesuatu</a:t>
            </a:r>
            <a:endParaRPr lang="en-US" dirty="0"/>
          </a:p>
          <a:p>
            <a:r>
              <a:rPr lang="en-US" dirty="0"/>
              <a:t>Tracking user behavior</a:t>
            </a:r>
          </a:p>
          <a:p>
            <a:pPr lvl="1"/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netizen</a:t>
            </a:r>
          </a:p>
          <a:p>
            <a:r>
              <a:rPr lang="en-US" dirty="0"/>
              <a:t>Social Network Analysis</a:t>
            </a:r>
          </a:p>
          <a:p>
            <a:pPr lvl="1"/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netizen</a:t>
            </a:r>
          </a:p>
          <a:p>
            <a:r>
              <a:rPr lang="en-US" dirty="0"/>
              <a:t>Popularity</a:t>
            </a:r>
          </a:p>
          <a:p>
            <a:pPr lvl="1"/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kepopuleran</a:t>
            </a:r>
            <a:r>
              <a:rPr lang="en-US" dirty="0"/>
              <a:t> di dunia </a:t>
            </a:r>
            <a:r>
              <a:rPr lang="en-US" dirty="0" err="1"/>
              <a:t>maya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4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CDC3-D8AD-4593-8656-9A03265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E18D-36A1-418A-8F56-FF7E7A36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Pertemanan</a:t>
            </a:r>
            <a:endParaRPr lang="en-US" dirty="0"/>
          </a:p>
          <a:p>
            <a:r>
              <a:rPr lang="en-US" dirty="0"/>
              <a:t>Status</a:t>
            </a:r>
          </a:p>
          <a:p>
            <a:r>
              <a:rPr lang="en-US" dirty="0" err="1"/>
              <a:t>Komentar</a:t>
            </a:r>
            <a:endParaRPr lang="en-US" dirty="0"/>
          </a:p>
          <a:p>
            <a:r>
              <a:rPr lang="en-US" dirty="0" err="1"/>
              <a:t>Reaksi</a:t>
            </a:r>
            <a:r>
              <a:rPr lang="en-US" dirty="0"/>
              <a:t> : Likes, Favorite, Share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Lokasi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1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1978</Words>
  <Application>Microsoft Office PowerPoint</Application>
  <PresentationFormat>Widescreen</PresentationFormat>
  <Paragraphs>262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Equation</vt:lpstr>
      <vt:lpstr>REGRESI LOGISTIK dengan PYTHON</vt:lpstr>
      <vt:lpstr>PowerPoint Presentation</vt:lpstr>
      <vt:lpstr>Required library</vt:lpstr>
      <vt:lpstr>Social Media Crawling</vt:lpstr>
      <vt:lpstr>PowerPoint Presentation</vt:lpstr>
      <vt:lpstr>PowerPoint Presentation</vt:lpstr>
      <vt:lpstr>Tantangan Media Sosial di Big Data</vt:lpstr>
      <vt:lpstr>Riset Media Sosial di Big data</vt:lpstr>
      <vt:lpstr>Data dari Media Sosial</vt:lpstr>
      <vt:lpstr>Open Authentication</vt:lpstr>
      <vt:lpstr>Oauth Twitter</vt:lpstr>
      <vt:lpstr>Application-only authentication </vt:lpstr>
      <vt:lpstr>https://developer.twitter.com/en/apps</vt:lpstr>
      <vt:lpstr>Key dan tokens Twitter</vt:lpstr>
      <vt:lpstr>JSON</vt:lpstr>
      <vt:lpstr>Contoh JSON pada Twitter</vt:lpstr>
      <vt:lpstr>http://www.tweepy.org/</vt:lpstr>
      <vt:lpstr>Hello Tweepy</vt:lpstr>
      <vt:lpstr>Hello Ocid</vt:lpstr>
      <vt:lpstr>Tweepy API</vt:lpstr>
      <vt:lpstr>Tweepy Search API</vt:lpstr>
      <vt:lpstr>Tweepy Search API</vt:lpstr>
      <vt:lpstr>Tweepy + Pandas</vt:lpstr>
      <vt:lpstr>Tweepy + pandas (2)</vt:lpstr>
      <vt:lpstr>Tweepy + CSV</vt:lpstr>
      <vt:lpstr>Streaming Tweepy</vt:lpstr>
      <vt:lpstr>Streaming Tweepy (2)</vt:lpstr>
      <vt:lpstr>Streaming Tweepy (3)</vt:lpstr>
      <vt:lpstr>Deepdown Machine Learning</vt:lpstr>
      <vt:lpstr>PowerPoint Presentation</vt:lpstr>
      <vt:lpstr>Machine Learning</vt:lpstr>
      <vt:lpstr>Telco Data Description</vt:lpstr>
      <vt:lpstr>Cleaning and preparing data</vt:lpstr>
      <vt:lpstr>PowerPoint Presentation</vt:lpstr>
      <vt:lpstr>PowerPoint Presentation</vt:lpstr>
      <vt:lpstr>Logistic Regression</vt:lpstr>
      <vt:lpstr>The Logistic Model</vt:lpstr>
      <vt:lpstr>The Logistic Model</vt:lpstr>
      <vt:lpstr>The Logistic Model</vt:lpstr>
      <vt:lpstr>PowerPoint Presentation</vt:lpstr>
      <vt:lpstr>The Logistic Model</vt:lpstr>
      <vt:lpstr>Imbalanced Dataset</vt:lpstr>
      <vt:lpstr>PowerPoint Presentation</vt:lpstr>
      <vt:lpstr>More Method</vt:lpstr>
      <vt:lpstr>Data 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 LOGISTIK dengan PYTHON</dc:title>
  <dc:creator>asus</dc:creator>
  <cp:lastModifiedBy>asus</cp:lastModifiedBy>
  <cp:revision>20</cp:revision>
  <dcterms:created xsi:type="dcterms:W3CDTF">2019-04-24T08:18:40Z</dcterms:created>
  <dcterms:modified xsi:type="dcterms:W3CDTF">2019-04-25T11:32:22Z</dcterms:modified>
</cp:coreProperties>
</file>