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85"/>
  </p:notesMasterIdLst>
  <p:sldIdLst>
    <p:sldId id="256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21" r:id="rId58"/>
    <p:sldId id="522" r:id="rId59"/>
    <p:sldId id="523" r:id="rId60"/>
    <p:sldId id="524" r:id="rId61"/>
    <p:sldId id="525" r:id="rId62"/>
    <p:sldId id="526" r:id="rId63"/>
    <p:sldId id="527" r:id="rId64"/>
    <p:sldId id="528" r:id="rId65"/>
    <p:sldId id="529" r:id="rId66"/>
    <p:sldId id="530" r:id="rId67"/>
    <p:sldId id="531" r:id="rId68"/>
    <p:sldId id="532" r:id="rId69"/>
    <p:sldId id="533" r:id="rId70"/>
    <p:sldId id="534" r:id="rId71"/>
    <p:sldId id="535" r:id="rId72"/>
    <p:sldId id="536" r:id="rId73"/>
    <p:sldId id="537" r:id="rId74"/>
    <p:sldId id="538" r:id="rId75"/>
    <p:sldId id="539" r:id="rId76"/>
    <p:sldId id="540" r:id="rId77"/>
    <p:sldId id="541" r:id="rId78"/>
    <p:sldId id="542" r:id="rId79"/>
    <p:sldId id="543" r:id="rId80"/>
    <p:sldId id="544" r:id="rId81"/>
    <p:sldId id="545" r:id="rId82"/>
    <p:sldId id="546" r:id="rId83"/>
    <p:sldId id="547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E99D-BB04-49EF-9A0D-9020D9ECD10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48783-79F0-49C8-93AF-8F6652E1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8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35EDF-0AEA-4093-9AB1-C0CCCBCAEF2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2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35EDF-0AEA-4093-9AB1-C0CCCBCAEF2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7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7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1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2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py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quotes.toscrap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quotes.toscrap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quotes.toscrape.com/scrol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quotes.toscrape.com/api/quotes?page=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quotes.toscrape.com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scrapinghub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pinghub.com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sport.detik.com/mostpopular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travel.kompas.com/travel-sto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81D9-8560-49CE-A7C1-4E3E5A70F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06908"/>
            <a:ext cx="8727440" cy="2177412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CRAWLING</a:t>
            </a:r>
            <a:endParaRPr lang="id-ID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3EC569-021E-4734-B891-C82599C2D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Scrapy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Web Crawling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 crawling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&gt;= 3.6</a:t>
            </a:r>
          </a:p>
          <a:p>
            <a:pPr lvl="1"/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Python Anaconda</a:t>
            </a:r>
          </a:p>
          <a:p>
            <a:r>
              <a:rPr lang="en-US" dirty="0"/>
              <a:t>Package </a:t>
            </a:r>
            <a:r>
              <a:rPr lang="en-US" b="1" dirty="0" err="1"/>
              <a:t>scrapy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https://scrapy.org/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</a:rPr>
              <a:t>scrapy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/>
              <a:t>IDE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 (</a:t>
            </a:r>
            <a:r>
              <a:rPr lang="en-US" dirty="0" err="1"/>
              <a:t>Spyder</a:t>
            </a:r>
            <a:r>
              <a:rPr lang="en-US" dirty="0"/>
              <a:t>, Visual Studio Code, </a:t>
            </a:r>
            <a:r>
              <a:rPr lang="en-US" dirty="0" err="1"/>
              <a:t>dsb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063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tools web scraping </a:t>
            </a:r>
            <a:r>
              <a:rPr lang="en-US" dirty="0"/>
              <a:t>yang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  <a:p>
            <a:r>
              <a:rPr lang="en-US" i="1" dirty="0"/>
              <a:t>Command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lvl="1"/>
            <a:r>
              <a:rPr lang="en-US" b="1" dirty="0" err="1">
                <a:solidFill>
                  <a:schemeClr val="accent5"/>
                </a:solidFill>
              </a:rPr>
              <a:t>scrapy</a:t>
            </a:r>
            <a:r>
              <a:rPr lang="en-US" b="1" dirty="0">
                <a:solidFill>
                  <a:schemeClr val="accent5"/>
                </a:solidFill>
              </a:rPr>
              <a:t> shell</a:t>
            </a:r>
          </a:p>
          <a:p>
            <a:pPr lvl="1"/>
            <a:r>
              <a:rPr lang="en-US" b="1" dirty="0" err="1">
                <a:solidFill>
                  <a:schemeClr val="accent5"/>
                </a:solidFill>
              </a:rPr>
              <a:t>scrapy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genspider</a:t>
            </a:r>
            <a:endParaRPr lang="en-US" b="1" dirty="0">
              <a:solidFill>
                <a:schemeClr val="accent5"/>
              </a:solidFill>
            </a:endParaRPr>
          </a:p>
          <a:p>
            <a:pPr lvl="1"/>
            <a:r>
              <a:rPr lang="en-US" b="1" dirty="0" err="1">
                <a:solidFill>
                  <a:schemeClr val="accent5"/>
                </a:solidFill>
              </a:rPr>
              <a:t>scrapy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runspider</a:t>
            </a:r>
            <a:endParaRPr lang="en-US" b="1" dirty="0">
              <a:solidFill>
                <a:schemeClr val="accent5"/>
              </a:solidFill>
            </a:endParaRPr>
          </a:p>
          <a:p>
            <a:pPr lvl="1"/>
            <a:r>
              <a:rPr lang="en-US" b="1" dirty="0" err="1">
                <a:solidFill>
                  <a:schemeClr val="accent5"/>
                </a:solidFill>
              </a:rPr>
              <a:t>scrapy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startproject</a:t>
            </a:r>
            <a:endParaRPr lang="en-US" b="1" dirty="0">
              <a:solidFill>
                <a:schemeClr val="accent5"/>
              </a:solidFill>
            </a:endParaRPr>
          </a:p>
          <a:p>
            <a:pPr lvl="1"/>
            <a:r>
              <a:rPr lang="en-US" b="1" dirty="0" err="1">
                <a:solidFill>
                  <a:schemeClr val="accent5"/>
                </a:solidFill>
              </a:rPr>
              <a:t>scrapy</a:t>
            </a:r>
            <a:r>
              <a:rPr lang="en-US" b="1" dirty="0">
                <a:solidFill>
                  <a:schemeClr val="accent5"/>
                </a:solidFill>
              </a:rPr>
              <a:t> crawler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54" y="2759648"/>
            <a:ext cx="3673158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1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Scrapy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</a:rPr>
              <a:t>melakukan</a:t>
            </a:r>
            <a:r>
              <a:rPr lang="en-US" b="1" dirty="0">
                <a:solidFill>
                  <a:schemeClr val="accent5"/>
                </a:solidFill>
              </a:rPr>
              <a:t> request HTTP </a:t>
            </a:r>
            <a:r>
              <a:rPr lang="en-US" dirty="0" err="1"/>
              <a:t>ke</a:t>
            </a:r>
            <a:r>
              <a:rPr lang="en-US" dirty="0"/>
              <a:t> website yang </a:t>
            </a:r>
            <a:r>
              <a:rPr lang="en-US" dirty="0" err="1"/>
              <a:t>dituju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</a:rPr>
              <a:t>melakukan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scraping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data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di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5"/>
                </a:solidFill>
              </a:rPr>
              <a:t>dalam</a:t>
            </a:r>
            <a:r>
              <a:rPr lang="en-US" b="1" dirty="0">
                <a:solidFill>
                  <a:schemeClr val="accent5"/>
                </a:solidFill>
              </a:rPr>
              <a:t> response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03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scrapy</a:t>
            </a:r>
            <a:r>
              <a:rPr lang="en-US" dirty="0"/>
              <a:t>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scrapy</a:t>
            </a:r>
            <a:r>
              <a:rPr lang="en-US" dirty="0">
                <a:latin typeface="Consolas" panose="020B0609020204030204" pitchFamily="49" charset="0"/>
              </a:rPr>
              <a:t> shell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shell </a:t>
            </a:r>
            <a:r>
              <a:rPr lang="en-US" b="1" dirty="0" err="1">
                <a:solidFill>
                  <a:schemeClr val="accent5"/>
                </a:solidFill>
              </a:rPr>
              <a:t>interaktif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IPython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</a:rPr>
              <a:t>mencoba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dan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melakukan</a:t>
            </a:r>
            <a:r>
              <a:rPr lang="en-US" b="1" dirty="0">
                <a:solidFill>
                  <a:schemeClr val="accent5"/>
                </a:solidFill>
              </a:rPr>
              <a:t> debugging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scraping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Sintaks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$ </a:t>
            </a:r>
            <a:r>
              <a:rPr lang="en-US" dirty="0" err="1">
                <a:latin typeface="Consolas" panose="020B0609020204030204" pitchFamily="49" charset="0"/>
              </a:rPr>
              <a:t>scrapy</a:t>
            </a:r>
            <a:r>
              <a:rPr lang="en-US" dirty="0">
                <a:latin typeface="Consolas" panose="020B0609020204030204" pitchFamily="49" charset="0"/>
              </a:rPr>
              <a:t> shell </a:t>
            </a:r>
            <a:r>
              <a:rPr lang="en-US" b="1" i="1" dirty="0">
                <a:latin typeface="Consolas" panose="020B0609020204030204" pitchFamily="49" charset="0"/>
              </a:rPr>
              <a:t>URL</a:t>
            </a:r>
          </a:p>
          <a:p>
            <a:r>
              <a:rPr lang="en-US" b="1" dirty="0" err="1">
                <a:solidFill>
                  <a:schemeClr val="accent5"/>
                </a:solidFill>
              </a:rPr>
              <a:t>Contoh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$ </a:t>
            </a:r>
            <a:r>
              <a:rPr lang="en-US" dirty="0" err="1">
                <a:latin typeface="Consolas" panose="020B0609020204030204" pitchFamily="49" charset="0"/>
              </a:rPr>
              <a:t>scrapy</a:t>
            </a:r>
            <a:r>
              <a:rPr lang="en-US" dirty="0">
                <a:latin typeface="Consolas" panose="020B0609020204030204" pitchFamily="49" charset="0"/>
              </a:rPr>
              <a:t> shell http://quotes.toscrape.com/</a:t>
            </a:r>
          </a:p>
        </p:txBody>
      </p:sp>
    </p:spTree>
    <p:extLst>
      <p:ext uri="{BB962C8B-B14F-4D97-AF65-F5344CB8AC3E}">
        <p14:creationId xmlns:p14="http://schemas.microsoft.com/office/powerpoint/2010/main" val="405032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response.text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crawling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79" y="2411123"/>
            <a:ext cx="8352244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crawling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2156"/>
            <a:ext cx="10972800" cy="42999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07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crawling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Isi quote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class=“text”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Isi author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&lt;small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class=“author”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Isi tags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&lt;a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class=“tag”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response.css()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response.css()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berbagai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cara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response.css(‘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elemen.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’)</a:t>
            </a: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response.css(‘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elemen.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::text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’).extract()</a:t>
            </a: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response.css(‘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elemen.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::text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’).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extract_first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1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quote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13" y="1532321"/>
            <a:ext cx="847417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2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author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622"/>
            <a:ext cx="8817104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2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Dasar-dasar</a:t>
            </a:r>
            <a:r>
              <a:rPr lang="en-US" dirty="0"/>
              <a:t> web crawling</a:t>
            </a:r>
          </a:p>
          <a:p>
            <a:r>
              <a:rPr lang="en-US" dirty="0" err="1"/>
              <a:t>Pengenalan</a:t>
            </a:r>
            <a:r>
              <a:rPr lang="en-US" dirty="0"/>
              <a:t> tools web scraping</a:t>
            </a:r>
          </a:p>
          <a:p>
            <a:r>
              <a:rPr lang="en-US" dirty="0" err="1"/>
              <a:t>Membuat</a:t>
            </a:r>
            <a:r>
              <a:rPr lang="en-US" dirty="0"/>
              <a:t> Crawler </a:t>
            </a:r>
            <a:r>
              <a:rPr lang="en-US" dirty="0" err="1"/>
              <a:t>Sederhana</a:t>
            </a:r>
            <a:endParaRPr lang="en-US" dirty="0"/>
          </a:p>
          <a:p>
            <a:r>
              <a:rPr lang="en-US" dirty="0"/>
              <a:t>Web Crawler </a:t>
            </a:r>
            <a:r>
              <a:rPr lang="en-US" dirty="0" err="1"/>
              <a:t>Lanjut</a:t>
            </a:r>
            <a:endParaRPr lang="en-US" dirty="0"/>
          </a:p>
          <a:p>
            <a:pPr lvl="1"/>
            <a:r>
              <a:rPr lang="en-US" dirty="0" err="1"/>
              <a:t>Banyak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Infinite scroll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login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006" y="1600203"/>
            <a:ext cx="5625737" cy="4525963"/>
          </a:xfrm>
        </p:spPr>
        <p:txBody>
          <a:bodyPr>
            <a:normAutofit/>
          </a:bodyPr>
          <a:lstStyle/>
          <a:p>
            <a:r>
              <a:rPr lang="en-US" dirty="0"/>
              <a:t>Cloud crawling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ScrapingHub</a:t>
            </a:r>
            <a:endParaRPr lang="en-US" dirty="0"/>
          </a:p>
          <a:p>
            <a:pPr lvl="1"/>
            <a:r>
              <a:rPr lang="en-US" dirty="0"/>
              <a:t>Register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ScrapingHub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project crawling</a:t>
            </a:r>
          </a:p>
          <a:p>
            <a:pPr lvl="1"/>
            <a:r>
              <a:rPr lang="en-US" dirty="0"/>
              <a:t>Upload project crawling</a:t>
            </a:r>
          </a:p>
          <a:p>
            <a:pPr lvl="1"/>
            <a:r>
              <a:rPr lang="en-US" dirty="0" err="1"/>
              <a:t>Menjalankan</a:t>
            </a:r>
            <a:r>
              <a:rPr lang="en-US" dirty="0"/>
              <a:t> crawler di cloud</a:t>
            </a:r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1: Situs </a:t>
            </a:r>
            <a:r>
              <a:rPr lang="en-US" dirty="0" err="1"/>
              <a:t>berita</a:t>
            </a:r>
            <a:r>
              <a:rPr lang="en-US" dirty="0"/>
              <a:t> detik.com</a:t>
            </a:r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2: Situs </a:t>
            </a:r>
            <a:r>
              <a:rPr lang="en-US" dirty="0" err="1"/>
              <a:t>berita</a:t>
            </a:r>
            <a:r>
              <a:rPr lang="en-US" dirty="0"/>
              <a:t> kompas.com</a:t>
            </a:r>
          </a:p>
        </p:txBody>
      </p:sp>
    </p:spTree>
    <p:extLst>
      <p:ext uri="{BB962C8B-B14F-4D97-AF65-F5344CB8AC3E}">
        <p14:creationId xmlns:p14="http://schemas.microsoft.com/office/powerpoint/2010/main" val="2230747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tags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28"/>
          <a:stretch/>
        </p:blipFill>
        <p:spPr>
          <a:xfrm>
            <a:off x="838200" y="1667933"/>
            <a:ext cx="8176969" cy="34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extract() vs </a:t>
            </a:r>
            <a:r>
              <a:rPr lang="en-US" b="1" dirty="0" err="1">
                <a:latin typeface="Consolas" panose="020B0609020204030204" pitchFamily="49" charset="0"/>
              </a:rPr>
              <a:t>extract_first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extract()</a:t>
            </a:r>
          </a:p>
          <a:p>
            <a:pPr lvl="1"/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</a:rPr>
              <a:t>semua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elemen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selector yang </a:t>
            </a:r>
            <a:r>
              <a:rPr lang="en-US" b="1" dirty="0" err="1">
                <a:solidFill>
                  <a:schemeClr val="accent5"/>
                </a:solidFill>
              </a:rPr>
              <a:t>dipakai</a:t>
            </a:r>
            <a:endParaRPr lang="en-US" b="1" dirty="0">
              <a:solidFill>
                <a:schemeClr val="accent5"/>
              </a:solidFill>
            </a:endParaRPr>
          </a:p>
          <a:p>
            <a:pPr lvl="1"/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item</a:t>
            </a:r>
          </a:p>
          <a:p>
            <a:pPr lvl="1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array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extract_first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</a:rPr>
              <a:t>elemen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pertama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selector yang </a:t>
            </a:r>
            <a:r>
              <a:rPr lang="en-US" b="1" dirty="0" err="1">
                <a:solidFill>
                  <a:schemeClr val="accent5"/>
                </a:solidFill>
              </a:rPr>
              <a:t>dipakai</a:t>
            </a:r>
            <a:endParaRPr lang="en-US" b="1" dirty="0">
              <a:solidFill>
                <a:schemeClr val="accent5"/>
              </a:solidFill>
            </a:endParaRPr>
          </a:p>
          <a:p>
            <a:pPr lvl="1"/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item-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endParaRPr lang="en-US" dirty="0"/>
          </a:p>
          <a:p>
            <a:pPr lvl="1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894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Crawler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6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crawler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crawler </a:t>
            </a:r>
            <a:r>
              <a:rPr lang="en-US" dirty="0" err="1"/>
              <a:t>baru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$ </a:t>
            </a:r>
            <a:r>
              <a:rPr lang="en-US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genspider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nama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project&gt;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&lt;domain&gt;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$ </a:t>
            </a:r>
            <a:r>
              <a:rPr lang="en-US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genspider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quotes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quotes.toscrape.com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file yang </a:t>
            </a:r>
            <a:r>
              <a:rPr lang="en-US" dirty="0" err="1"/>
              <a:t>dihasilkan</a:t>
            </a:r>
            <a:r>
              <a:rPr lang="en-US" dirty="0"/>
              <a:t> (‘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quotes.py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18644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crawler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8538" cy="39517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088776" y="4338917"/>
            <a:ext cx="6176682" cy="833717"/>
            <a:chOff x="1900518" y="4213412"/>
            <a:chExt cx="6176682" cy="833717"/>
          </a:xfrm>
        </p:grpSpPr>
        <p:sp>
          <p:nvSpPr>
            <p:cNvPr id="6" name="Rectangle 5"/>
            <p:cNvSpPr/>
            <p:nvPr/>
          </p:nvSpPr>
          <p:spPr>
            <a:xfrm>
              <a:off x="1900518" y="4213412"/>
              <a:ext cx="3451411" cy="8337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387788" y="4589929"/>
              <a:ext cx="815788" cy="17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03576" y="4405263"/>
              <a:ext cx="187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Fungsi</a:t>
              </a:r>
              <a:r>
                <a:rPr lang="en-US" dirty="0"/>
                <a:t> </a:t>
              </a:r>
              <a:r>
                <a:rPr lang="en-US" dirty="0" err="1"/>
                <a:t>utama</a:t>
              </a:r>
              <a:endParaRPr lang="en-US" dirty="0"/>
            </a:p>
          </p:txBody>
        </p:sp>
      </p:grpSp>
      <p:sp>
        <p:nvSpPr>
          <p:cNvPr id="13" name="Line Callout 2 12"/>
          <p:cNvSpPr/>
          <p:nvPr/>
        </p:nvSpPr>
        <p:spPr>
          <a:xfrm>
            <a:off x="8996083" y="3155528"/>
            <a:ext cx="2357717" cy="511012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Tambahkan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/random</a:t>
            </a:r>
          </a:p>
        </p:txBody>
      </p:sp>
    </p:spTree>
    <p:extLst>
      <p:ext uri="{BB962C8B-B14F-4D97-AF65-F5344CB8AC3E}">
        <p14:creationId xmlns:p14="http://schemas.microsoft.com/office/powerpoint/2010/main" val="202041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Modifikasi</a:t>
            </a:r>
            <a:r>
              <a:rPr lang="en-US" dirty="0"/>
              <a:t> crawler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381857" cy="421705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739153" y="4007224"/>
            <a:ext cx="8265459" cy="164950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runspider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quotes.py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78" y="2958910"/>
            <a:ext cx="68882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3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runspider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quotes.py 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–o </a:t>
            </a:r>
            <a:r>
              <a:rPr lang="en-US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items.json</a:t>
            </a:r>
            <a:endParaRPr lang="en-US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98" y="2727299"/>
            <a:ext cx="6710004" cy="28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Crawling </a:t>
            </a:r>
            <a:r>
              <a:rPr lang="en-US" dirty="0" err="1"/>
              <a:t>banyak</a:t>
            </a:r>
            <a:r>
              <a:rPr lang="en-US" dirty="0"/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500262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</a:t>
            </a:r>
            <a:r>
              <a:rPr lang="en-US" dirty="0" err="1"/>
              <a:t>banyak</a:t>
            </a:r>
            <a:r>
              <a:rPr lang="en-US" dirty="0"/>
              <a:t> item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http://quotes.toscrape.com/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10 quotes </a:t>
            </a:r>
            <a:r>
              <a:rPr lang="en-US" dirty="0"/>
              <a:t>yang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halaman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10 quotes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&lt;div class=“quote”&gt;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355" y="3529977"/>
            <a:ext cx="772129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39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Dasar-dasar</a:t>
            </a:r>
            <a:r>
              <a:rPr lang="en-US" dirty="0"/>
              <a:t> web crawling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9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&lt;div class=“quote”&gt;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satu-persatu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itemnya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di </a:t>
            </a:r>
            <a:r>
              <a:rPr lang="en-US" i="1" dirty="0"/>
              <a:t>command line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</a:rPr>
              <a:t>scrapy</a:t>
            </a:r>
            <a:r>
              <a:rPr lang="en-US" b="1" dirty="0">
                <a:solidFill>
                  <a:schemeClr val="accent5"/>
                </a:solidFill>
              </a:rPr>
              <a:t> shell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shell http://quotes.toscrape.com/</a:t>
            </a:r>
          </a:p>
        </p:txBody>
      </p:sp>
    </p:spTree>
    <p:extLst>
      <p:ext uri="{BB962C8B-B14F-4D97-AF65-F5344CB8AC3E}">
        <p14:creationId xmlns:p14="http://schemas.microsoft.com/office/powerpoint/2010/main" val="122411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scrapy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38103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0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scrapy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item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quote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576985"/>
            <a:ext cx="8848218" cy="3913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48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scrapy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  <a:p>
            <a:pPr lvl="1"/>
            <a:r>
              <a:rPr lang="en-US" dirty="0" err="1"/>
              <a:t>Semua</a:t>
            </a:r>
            <a:r>
              <a:rPr lang="en-US" dirty="0"/>
              <a:t> item quote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selector ‘</a:t>
            </a:r>
            <a:r>
              <a:rPr lang="en-US" dirty="0" err="1"/>
              <a:t>div.quote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Setiap</a:t>
            </a:r>
            <a:r>
              <a:rPr lang="en-US" dirty="0"/>
              <a:t> item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diiterasi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</a:t>
            </a:r>
          </a:p>
          <a:p>
            <a:pPr lvl="2"/>
            <a:r>
              <a:rPr lang="en-US" dirty="0" err="1"/>
              <a:t>author_name</a:t>
            </a:r>
            <a:endParaRPr lang="en-US" dirty="0"/>
          </a:p>
          <a:p>
            <a:pPr lvl="2"/>
            <a:r>
              <a:rPr lang="en-US" dirty="0"/>
              <a:t>text</a:t>
            </a:r>
          </a:p>
          <a:p>
            <a:pPr lvl="2"/>
            <a:r>
              <a:rPr lang="en-US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83358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crawler </a:t>
            </a:r>
            <a:r>
              <a:rPr lang="en-US" dirty="0" err="1"/>
              <a:t>quotes_items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3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genspider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quotes_items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quotes.toscrape.com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66428"/>
            <a:ext cx="6082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edit file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quotes_items.py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di-</a:t>
            </a:r>
            <a:r>
              <a:rPr lang="en-US" i="1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2212016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quotes_items.py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82134" cy="45800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70847" y="4303059"/>
            <a:ext cx="8337177" cy="196764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runspider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quotes_items.py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-o </a:t>
            </a:r>
            <a:r>
              <a:rPr lang="en-US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items.json</a:t>
            </a:r>
            <a:endParaRPr lang="en-US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81" y="2434427"/>
            <a:ext cx="8117722" cy="37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3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items.json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84" y="1690688"/>
            <a:ext cx="7288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1737557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pagination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http://quotes.toscrape.com/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button</a:t>
            </a:r>
            <a:r>
              <a:rPr lang="en-US" dirty="0"/>
              <a:t> </a:t>
            </a:r>
            <a:r>
              <a:rPr lang="en-US" b="1" dirty="0"/>
              <a:t>Next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quotes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en-US" dirty="0"/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button</a:t>
            </a:r>
            <a:r>
              <a:rPr lang="en-US" b="1" i="1" dirty="0"/>
              <a:t> </a:t>
            </a:r>
            <a:r>
              <a:rPr lang="en-US" b="1" dirty="0"/>
              <a:t>Next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90" y="3785930"/>
            <a:ext cx="7605419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crawling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proses </a:t>
            </a:r>
            <a:r>
              <a:rPr lang="en-US" b="1" dirty="0" err="1">
                <a:solidFill>
                  <a:srgbClr val="FF0000"/>
                </a:solidFill>
              </a:rPr>
              <a:t>ekstraksi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halaman</a:t>
            </a:r>
            <a:r>
              <a:rPr lang="en-US" b="1" dirty="0">
                <a:solidFill>
                  <a:srgbClr val="FF0000"/>
                </a:solidFill>
              </a:rPr>
              <a:t> website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otomatis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22950" y="2418294"/>
            <a:ext cx="10922420" cy="4040649"/>
            <a:chOff x="922950" y="2350558"/>
            <a:chExt cx="10922420" cy="40406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950" y="2733607"/>
              <a:ext cx="5497064" cy="365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808" y="2761875"/>
              <a:ext cx="4529562" cy="36010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Curved Down Arrow 9"/>
            <p:cNvSpPr/>
            <p:nvPr/>
          </p:nvSpPr>
          <p:spPr>
            <a:xfrm>
              <a:off x="5995008" y="2350558"/>
              <a:ext cx="2641600" cy="9853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7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Button</a:t>
            </a:r>
            <a:r>
              <a:rPr lang="en-US" dirty="0"/>
              <a:t> Next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br>
              <a:rPr lang="en-US" dirty="0"/>
            </a:b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&lt;li class=“next”$ &lt;a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href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=“/page/2/”&gt;Next &lt;/a&gt;</a:t>
            </a:r>
          </a:p>
          <a:p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‘/page/2/’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selector: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li.next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</a:rPr>
              <a:t> &gt; a::attr(href)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3" y="3569778"/>
            <a:ext cx="9838273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71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crawler </a:t>
            </a:r>
            <a:r>
              <a:rPr lang="en-US" dirty="0" err="1"/>
              <a:t>quotes_pagination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3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genspider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quotes_pagination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quotes.toscrape.com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66428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Kemudian</a:t>
            </a:r>
            <a:r>
              <a:rPr lang="en-US" sz="2400" dirty="0"/>
              <a:t> edit file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quotes_pagination.py </a:t>
            </a:r>
            <a:r>
              <a:rPr lang="en-US" sz="2400" dirty="0"/>
              <a:t>yang </a:t>
            </a:r>
            <a:r>
              <a:rPr lang="en-US" sz="2400" dirty="0" err="1"/>
              <a:t>telah</a:t>
            </a:r>
            <a:r>
              <a:rPr lang="en-US" sz="2400" dirty="0"/>
              <a:t> di-</a:t>
            </a:r>
            <a:r>
              <a:rPr lang="en-US" sz="2400" i="1" dirty="0"/>
              <a:t>generate.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Copy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parse </a:t>
            </a:r>
            <a:r>
              <a:rPr lang="en-US" sz="2400" dirty="0" err="1"/>
              <a:t>dari</a:t>
            </a:r>
            <a:r>
              <a:rPr lang="en-US" sz="2400" dirty="0"/>
              <a:t> file 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quotes_items.py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300" dirty="0">
                <a:solidFill>
                  <a:schemeClr val="accent5"/>
                </a:solidFill>
                <a:latin typeface="Consolas" panose="020B0609020204030204" pitchFamily="49" charset="0"/>
              </a:rPr>
              <a:t>parse </a:t>
            </a:r>
            <a:r>
              <a:rPr lang="en-US" sz="2400" dirty="0"/>
              <a:t>di </a:t>
            </a:r>
            <a:r>
              <a:rPr lang="en-US" sz="2300" dirty="0">
                <a:solidFill>
                  <a:schemeClr val="accent5"/>
                </a:solidFill>
                <a:latin typeface="Consolas" panose="020B0609020204030204" pitchFamily="49" charset="0"/>
              </a:rPr>
              <a:t>quotes_pagination.py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-</a:t>
            </a:r>
            <a:r>
              <a:rPr lang="en-US" sz="2400" i="1" dirty="0"/>
              <a:t>handle next page</a:t>
            </a:r>
          </a:p>
        </p:txBody>
      </p:sp>
    </p:spTree>
    <p:extLst>
      <p:ext uri="{BB962C8B-B14F-4D97-AF65-F5344CB8AC3E}">
        <p14:creationId xmlns:p14="http://schemas.microsoft.com/office/powerpoint/2010/main" val="2848502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quotes_pagination.py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381"/>
            <a:ext cx="9144000" cy="53014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73624" y="5244353"/>
            <a:ext cx="7180729" cy="1371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0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quotes_pagination.py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</a:rPr>
              <a:t>$ </a:t>
            </a:r>
            <a:r>
              <a:rPr lang="en-US" sz="2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sz="2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runspider</a:t>
            </a:r>
            <a:r>
              <a:rPr lang="en-US" sz="2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quotes_pagination.py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accent4"/>
                </a:solidFill>
                <a:latin typeface="Consolas" panose="020B0609020204030204" pitchFamily="49" charset="0"/>
              </a:rPr>
              <a:t>-o </a:t>
            </a:r>
            <a:r>
              <a:rPr lang="en-US" sz="26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items.json</a:t>
            </a:r>
            <a:endParaRPr lang="en-US" sz="26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39" y="2474219"/>
            <a:ext cx="7643522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60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items.json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6147"/>
            <a:ext cx="9144000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00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Infinite Scroll</a:t>
            </a:r>
          </a:p>
        </p:txBody>
      </p:sp>
    </p:spTree>
    <p:extLst>
      <p:ext uri="{BB962C8B-B14F-4D97-AF65-F5344CB8AC3E}">
        <p14:creationId xmlns:p14="http://schemas.microsoft.com/office/powerpoint/2010/main" val="279302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Infinite Scroll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http://quotes.toscrape.com/scroll</a:t>
            </a:r>
            <a:r>
              <a:rPr lang="en-US" dirty="0"/>
              <a:t> </a:t>
            </a:r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scrolling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quotes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crawling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2015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infinite scroll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network request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di-scroll</a:t>
            </a:r>
          </a:p>
          <a:p>
            <a:r>
              <a:rPr lang="en-US" dirty="0" err="1"/>
              <a:t>Ternyata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load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request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api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quotes?page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=&lt;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halaman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selanjutnya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90" y="3383521"/>
            <a:ext cx="70654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9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infinite scroll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Cek</a:t>
            </a:r>
            <a:r>
              <a:rPr lang="en-US" dirty="0"/>
              <a:t> response yang </a:t>
            </a:r>
            <a:r>
              <a:rPr lang="en-US" dirty="0" err="1"/>
              <a:t>diterima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2839"/>
            <a:ext cx="8154107" cy="37341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2401" y="3056965"/>
            <a:ext cx="31017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JSON </a:t>
            </a:r>
            <a:r>
              <a:rPr lang="en-US" dirty="0" err="1"/>
              <a:t>biasa</a:t>
            </a:r>
            <a:r>
              <a:rPr lang="en-US" dirty="0"/>
              <a:t>!!!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4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infinite scroll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3999"/>
          </a:xfrm>
        </p:spPr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testing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scrapy</a:t>
            </a:r>
            <a:r>
              <a:rPr lang="en-US" dirty="0"/>
              <a:t> shell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scrapy</a:t>
            </a:r>
            <a:r>
              <a:rPr lang="en-US" sz="2400" dirty="0">
                <a:latin typeface="Consolas" panose="020B0609020204030204" pitchFamily="49" charset="0"/>
              </a:rPr>
              <a:t> shell </a:t>
            </a:r>
            <a:r>
              <a:rPr lang="en-US" sz="2400" dirty="0">
                <a:latin typeface="Consolas" panose="020B0609020204030204" pitchFamily="49" charset="0"/>
                <a:hlinkClick r:id="rId3"/>
              </a:rPr>
              <a:t>http://quotes.toscrape.com/api/quotes?page=2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Jalankan</a:t>
            </a:r>
            <a:r>
              <a:rPr lang="en-US" dirty="0"/>
              <a:t> command </a:t>
            </a:r>
            <a:r>
              <a:rPr lang="en-US" dirty="0" err="1"/>
              <a:t>berikut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scrapy</a:t>
            </a:r>
            <a:r>
              <a:rPr lang="en-US" dirty="0"/>
              <a:t> shell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836894"/>
            <a:ext cx="4728882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print(</a:t>
            </a:r>
            <a:r>
              <a:rPr lang="en-US" dirty="0" err="1"/>
              <a:t>response.text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json.loads</a:t>
            </a:r>
            <a:r>
              <a:rPr lang="en-US" dirty="0"/>
              <a:t>(</a:t>
            </a:r>
            <a:r>
              <a:rPr lang="en-US" dirty="0" err="1"/>
              <a:t>response.text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data.keys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data[‘</a:t>
            </a:r>
            <a:r>
              <a:rPr lang="en-US" dirty="0" err="1"/>
              <a:t>has_next</a:t>
            </a:r>
            <a:r>
              <a:rPr lang="en-US" dirty="0"/>
              <a:t>’]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8753" y="3836894"/>
            <a:ext cx="561190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data[‘quotes’]</a:t>
            </a:r>
          </a:p>
          <a:p>
            <a:r>
              <a:rPr lang="en-US" dirty="0"/>
              <a:t>data[‘quotes’][0]</a:t>
            </a:r>
          </a:p>
          <a:p>
            <a:r>
              <a:rPr lang="en-US" dirty="0"/>
              <a:t>data[‘quotes’][0][‘author’][‘name’]</a:t>
            </a:r>
          </a:p>
          <a:p>
            <a:r>
              <a:rPr lang="en-US" dirty="0"/>
              <a:t>data[‘quotes’][0][‘text’]</a:t>
            </a:r>
          </a:p>
          <a:p>
            <a:r>
              <a:rPr lang="en-US" dirty="0"/>
              <a:t>data[‘quotes’][0][‘tags’]</a:t>
            </a:r>
          </a:p>
        </p:txBody>
      </p:sp>
    </p:spTree>
    <p:extLst>
      <p:ext uri="{BB962C8B-B14F-4D97-AF65-F5344CB8AC3E}">
        <p14:creationId xmlns:p14="http://schemas.microsoft.com/office/powerpoint/2010/main" val="411125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</a:rPr>
              <a:t>H</a:t>
            </a:r>
            <a:r>
              <a:rPr lang="en-US" dirty="0" err="1"/>
              <a:t>yper</a:t>
            </a:r>
            <a:r>
              <a:rPr lang="en-US" b="1" dirty="0" err="1">
                <a:solidFill>
                  <a:schemeClr val="accent5"/>
                </a:solidFill>
              </a:rPr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accent5"/>
                </a:solidFill>
              </a:rPr>
              <a:t>L</a:t>
            </a:r>
            <a:r>
              <a:rPr lang="en-US" dirty="0"/>
              <a:t>anguage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</a:rPr>
              <a:t>elemennya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tersusun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dari</a:t>
            </a:r>
            <a:r>
              <a:rPr lang="en-US" b="1" dirty="0">
                <a:solidFill>
                  <a:schemeClr val="accent5"/>
                </a:solidFill>
              </a:rPr>
              <a:t> tag-tag </a:t>
            </a:r>
            <a:r>
              <a:rPr lang="en-US" dirty="0"/>
              <a:t>yang </a:t>
            </a:r>
            <a:r>
              <a:rPr lang="en-US" dirty="0" err="1"/>
              <a:t>didefinisikan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HTML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&lt;p&gt;, &lt;a&gt;, &lt;div&gt;,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 err="1"/>
              <a:t>Konten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HTML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DOM (Document Object Model)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 err="1"/>
              <a:t>Selain</a:t>
            </a:r>
            <a:r>
              <a:rPr lang="en-US" dirty="0"/>
              <a:t> HTML,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CSS (Cascading </a:t>
            </a:r>
            <a:r>
              <a:rPr lang="en-US" dirty="0" err="1"/>
              <a:t>StyleSheet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4120103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infinite scroll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34" y="1630227"/>
            <a:ext cx="8679932" cy="5227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7433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crawler </a:t>
            </a:r>
            <a:r>
              <a:rPr lang="en-US" dirty="0" err="1"/>
              <a:t>quotes_scroll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3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genspider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quotes_scroll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quotes.toscrape.com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66428"/>
            <a:ext cx="620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edit file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quotes_scroll.py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di-</a:t>
            </a:r>
            <a:r>
              <a:rPr lang="en-US" i="1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3555776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quotes_scroll.py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9149"/>
            <a:ext cx="9229165" cy="513729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89529" y="3944470"/>
            <a:ext cx="8480611" cy="265355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89528" y="3128683"/>
            <a:ext cx="8480611" cy="73322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80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runspider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quotes_scroll.py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-o </a:t>
            </a:r>
            <a:r>
              <a:rPr lang="en-US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items.json</a:t>
            </a:r>
            <a:endParaRPr lang="en-US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00" y="2484167"/>
            <a:ext cx="7750212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87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items.json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00" y="1601293"/>
            <a:ext cx="878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83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2445633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Login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Pada</a:t>
            </a:r>
            <a:r>
              <a:rPr lang="en-US" dirty="0"/>
              <a:t> web </a:t>
            </a:r>
            <a:r>
              <a:rPr lang="en-US" dirty="0">
                <a:hlinkClick r:id="rId2"/>
              </a:rPr>
              <a:t>http://quotes.toscrape.com/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link login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pPr lvl="1"/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 </a:t>
            </a:r>
            <a:r>
              <a:rPr lang="en-US" dirty="0" err="1"/>
              <a:t>ini</a:t>
            </a:r>
            <a:r>
              <a:rPr lang="en-US" dirty="0"/>
              <a:t>, username </a:t>
            </a:r>
            <a:r>
              <a:rPr lang="en-US" dirty="0" err="1"/>
              <a:t>dan</a:t>
            </a:r>
            <a:r>
              <a:rPr lang="en-US" dirty="0"/>
              <a:t> password login </a:t>
            </a:r>
            <a:r>
              <a:rPr lang="en-US" dirty="0" err="1"/>
              <a:t>bebas</a:t>
            </a:r>
            <a:endParaRPr lang="en-US" dirty="0"/>
          </a:p>
          <a:p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Mengakses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halaman</a:t>
            </a:r>
            <a:r>
              <a:rPr lang="en-US" dirty="0">
                <a:solidFill>
                  <a:srgbClr val="FF0000"/>
                </a:solidFill>
              </a:rPr>
              <a:t> login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mengisi</a:t>
            </a:r>
            <a:r>
              <a:rPr lang="en-US" dirty="0">
                <a:solidFill>
                  <a:srgbClr val="FF0000"/>
                </a:solidFill>
              </a:rPr>
              <a:t> form login</a:t>
            </a:r>
            <a:br>
              <a:rPr lang="en-US" dirty="0"/>
            </a:b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mengisi</a:t>
            </a:r>
            <a:r>
              <a:rPr lang="en-US" i="1" dirty="0"/>
              <a:t> form, </a:t>
            </a:r>
            <a:r>
              <a:rPr lang="en-US" i="1" dirty="0" err="1"/>
              <a:t>kita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menggunakan</a:t>
            </a:r>
            <a:r>
              <a:rPr lang="en-US" i="1" dirty="0"/>
              <a:t> </a:t>
            </a:r>
            <a:r>
              <a:rPr lang="en-US" sz="2000" i="1" dirty="0" err="1">
                <a:latin typeface="Consolas" panose="020B0609020204030204" pitchFamily="49" charset="0"/>
              </a:rPr>
              <a:t>scrapy.FormRequest</a:t>
            </a:r>
            <a:endParaRPr lang="en-US" sz="2000" i="1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Apabila</a:t>
            </a:r>
            <a:r>
              <a:rPr lang="en-US" dirty="0">
                <a:solidFill>
                  <a:srgbClr val="FF0000"/>
                </a:solidFill>
              </a:rPr>
              <a:t> login </a:t>
            </a:r>
            <a:r>
              <a:rPr lang="en-US" dirty="0" err="1">
                <a:solidFill>
                  <a:srgbClr val="FF0000"/>
                </a:solidFill>
              </a:rPr>
              <a:t>berhasil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memproses</a:t>
            </a:r>
            <a:r>
              <a:rPr lang="en-US" dirty="0">
                <a:solidFill>
                  <a:srgbClr val="FF0000"/>
                </a:solidFill>
              </a:rPr>
              <a:t> quotes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92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login vs </a:t>
            </a:r>
            <a:r>
              <a:rPr lang="en-US" dirty="0" err="1"/>
              <a:t>dengan</a:t>
            </a:r>
            <a:r>
              <a:rPr lang="en-US" dirty="0"/>
              <a:t> 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56"/>
          <a:stretch/>
        </p:blipFill>
        <p:spPr>
          <a:xfrm>
            <a:off x="979954" y="2034988"/>
            <a:ext cx="7757832" cy="1554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8"/>
          <a:stretch/>
        </p:blipFill>
        <p:spPr>
          <a:xfrm>
            <a:off x="979954" y="4446494"/>
            <a:ext cx="7567316" cy="1586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79954" y="1665656"/>
            <a:ext cx="129997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/>
              <a:t>Tanpa</a:t>
            </a:r>
            <a:r>
              <a:rPr lang="en-US" dirty="0"/>
              <a:t> 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9954" y="4077162"/>
            <a:ext cx="14579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Login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58353" y="5239731"/>
            <a:ext cx="1344706" cy="29149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8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isian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 login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690688"/>
            <a:ext cx="9484577" cy="4181194"/>
            <a:chOff x="838200" y="1690688"/>
            <a:chExt cx="9484577" cy="41811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9484577" cy="41811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8525435" y="2779059"/>
              <a:ext cx="1147483" cy="367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749553" y="4051206"/>
              <a:ext cx="1147483" cy="367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7225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crawler </a:t>
            </a:r>
            <a:r>
              <a:rPr lang="en-US" dirty="0" err="1"/>
              <a:t>quotes_login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720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genspider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quotes_login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quotes.toscrape.com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966428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Kemudian</a:t>
            </a:r>
            <a:r>
              <a:rPr lang="en-US" sz="2400" dirty="0"/>
              <a:t> edit file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quotes_login.py </a:t>
            </a:r>
            <a:r>
              <a:rPr lang="en-US" sz="2400" dirty="0"/>
              <a:t>yang </a:t>
            </a:r>
            <a:r>
              <a:rPr lang="en-US" sz="2400" dirty="0" err="1"/>
              <a:t>telah</a:t>
            </a:r>
            <a:r>
              <a:rPr lang="en-US" sz="2400" dirty="0"/>
              <a:t> di-</a:t>
            </a:r>
            <a:r>
              <a:rPr lang="en-US" sz="2400" i="1" dirty="0"/>
              <a:t>generate</a:t>
            </a:r>
          </a:p>
          <a:p>
            <a:endParaRPr lang="en-US" sz="2400" i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/>
              <a:t>lakukan</a:t>
            </a:r>
            <a:r>
              <a:rPr lang="en-US" sz="2400" dirty="0"/>
              <a:t> proses login. </a:t>
            </a:r>
            <a:r>
              <a:rPr lang="en-US" sz="2400" dirty="0" err="1"/>
              <a:t>Apabila</a:t>
            </a:r>
            <a:r>
              <a:rPr lang="en-US" sz="2400" dirty="0"/>
              <a:t> proses login </a:t>
            </a:r>
            <a:r>
              <a:rPr lang="en-US" sz="2400" dirty="0" err="1"/>
              <a:t>berhasil</a:t>
            </a:r>
            <a:r>
              <a:rPr lang="en-US" sz="2400" dirty="0"/>
              <a:t>, </a:t>
            </a:r>
            <a:r>
              <a:rPr lang="en-US" sz="2400" dirty="0" err="1"/>
              <a:t>panggil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callback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yang </a:t>
            </a:r>
            <a:r>
              <a:rPr lang="en-US" sz="2400" dirty="0" err="1"/>
              <a:t>disiapkan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parse_quotes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callback function </a:t>
            </a:r>
            <a:r>
              <a:rPr lang="en-US" sz="2400" dirty="0" err="1"/>
              <a:t>saat</a:t>
            </a:r>
            <a:r>
              <a:rPr lang="en-US" sz="2400" dirty="0"/>
              <a:t> proses login </a:t>
            </a:r>
            <a:r>
              <a:rPr lang="en-US" sz="2400" dirty="0" err="1"/>
              <a:t>berhasil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79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097"/>
            <a:ext cx="10972800" cy="4069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538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quotes_login.py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485106"/>
            <a:ext cx="8268940" cy="5029200"/>
            <a:chOff x="838200" y="1485106"/>
            <a:chExt cx="8268940" cy="50292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485106"/>
              <a:ext cx="8268940" cy="502920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1488141" y="2949388"/>
              <a:ext cx="4069977" cy="5468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88140" y="3555649"/>
              <a:ext cx="5074025" cy="14376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88140" y="5052755"/>
              <a:ext cx="6992472" cy="14376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8498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runspider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quotes_login.py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-o </a:t>
            </a:r>
            <a:r>
              <a:rPr lang="en-US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items.json</a:t>
            </a:r>
            <a:endParaRPr lang="en-US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69" y="2591966"/>
            <a:ext cx="8184589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0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items.json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11" y="1510577"/>
            <a:ext cx="6547778" cy="50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084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Crawling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ScrapingHub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728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ScrapingHub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https://scrapinghub.com/</a:t>
            </a:r>
            <a:r>
              <a:rPr lang="en-US" dirty="0"/>
              <a:t>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ScrapingHub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cloud service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hosting </a:t>
            </a:r>
            <a:r>
              <a:rPr lang="en-US" dirty="0" err="1"/>
              <a:t>Scrapy</a:t>
            </a:r>
            <a:r>
              <a:rPr lang="en-US" dirty="0"/>
              <a:t> spider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44" y="2796605"/>
            <a:ext cx="925751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6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ScrapingHub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Spider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project </a:t>
            </a:r>
            <a:r>
              <a:rPr lang="en-US" dirty="0" err="1"/>
              <a:t>baru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 project di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lokal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project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ScrapingHub</a:t>
            </a:r>
            <a:endParaRPr lang="en-US" dirty="0"/>
          </a:p>
          <a:p>
            <a:pPr lvl="1"/>
            <a:r>
              <a:rPr lang="en-US" dirty="0" err="1"/>
              <a:t>Sebelumnya</a:t>
            </a:r>
            <a:r>
              <a:rPr lang="en-US" dirty="0"/>
              <a:t> install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package ‘</a:t>
            </a:r>
            <a:r>
              <a:rPr lang="en-US" dirty="0" err="1"/>
              <a:t>shub</a:t>
            </a:r>
            <a:r>
              <a:rPr lang="en-US" dirty="0"/>
              <a:t>’ (pip install </a:t>
            </a:r>
            <a:r>
              <a:rPr lang="en-US" dirty="0" err="1"/>
              <a:t>shub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Dapatkan</a:t>
            </a:r>
            <a:r>
              <a:rPr lang="en-US" dirty="0"/>
              <a:t> API Key </a:t>
            </a:r>
            <a:r>
              <a:rPr lang="en-US" dirty="0" err="1"/>
              <a:t>dan</a:t>
            </a:r>
            <a:r>
              <a:rPr lang="en-US" dirty="0"/>
              <a:t> Project ID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ScrapingHub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ScrapingHub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ScrapingHub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https://scrapinghub.com/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ID-</a:t>
            </a:r>
            <a:r>
              <a:rPr lang="en-US" dirty="0" err="1"/>
              <a:t>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Cek</a:t>
            </a:r>
            <a:r>
              <a:rPr lang="en-US" dirty="0"/>
              <a:t> API Key </a:t>
            </a:r>
            <a:r>
              <a:rPr lang="en-US" dirty="0" err="1"/>
              <a:t>kita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63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project ‘</a:t>
            </a:r>
            <a:r>
              <a:rPr lang="en-US" dirty="0" err="1"/>
              <a:t>quotes_scrapinghub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startproject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quotes_scrapinghub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19" y="2557295"/>
            <a:ext cx="3132091" cy="2568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0929" y="2557295"/>
            <a:ext cx="63828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spider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diletakkan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folder </a:t>
            </a:r>
            <a:r>
              <a:rPr lang="en-US" sz="2200" b="1" dirty="0">
                <a:solidFill>
                  <a:srgbClr val="FF0000"/>
                </a:solidFill>
              </a:rPr>
              <a:t>spiders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satu</a:t>
            </a:r>
            <a:r>
              <a:rPr lang="en-US" sz="2200" b="1" dirty="0">
                <a:solidFill>
                  <a:srgbClr val="FF0000"/>
                </a:solidFill>
              </a:rPr>
              <a:t> project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beberapa</a:t>
            </a:r>
            <a:r>
              <a:rPr lang="en-US" sz="2200" b="1" dirty="0">
                <a:solidFill>
                  <a:srgbClr val="FF0000"/>
                </a:solidFill>
              </a:rPr>
              <a:t> spiders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latihan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spider `</a:t>
            </a:r>
            <a:r>
              <a:rPr lang="en-US" sz="2200" dirty="0" err="1"/>
              <a:t>quotes_pagination</a:t>
            </a:r>
            <a:r>
              <a:rPr lang="en-US" sz="2200" dirty="0"/>
              <a:t>` yang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sebelumnya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Copy file `</a:t>
            </a:r>
            <a:r>
              <a:rPr lang="en-US" sz="2200" b="1" dirty="0">
                <a:solidFill>
                  <a:srgbClr val="FF0000"/>
                </a:solidFill>
              </a:rPr>
              <a:t>quotes_pagination.py</a:t>
            </a:r>
            <a:r>
              <a:rPr lang="en-US" sz="2200" dirty="0"/>
              <a:t>`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folder </a:t>
            </a:r>
            <a:r>
              <a:rPr lang="en-US" sz="2200" b="1" dirty="0">
                <a:solidFill>
                  <a:srgbClr val="FF0000"/>
                </a:solidFill>
              </a:rPr>
              <a:t>spiders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365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di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lokal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Menampilkan</a:t>
            </a:r>
            <a:r>
              <a:rPr lang="en-US" dirty="0"/>
              <a:t> list spider yang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project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quotes_pagination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Menjalankan</a:t>
            </a:r>
            <a:r>
              <a:rPr lang="en-US" dirty="0"/>
              <a:t> spider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crawl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quotes_pagination</a:t>
            </a:r>
            <a:endParaRPr lang="en-US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822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ScrapingHub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Google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94" y="2624426"/>
            <a:ext cx="4313294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536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Cek</a:t>
            </a:r>
            <a:r>
              <a:rPr lang="en-US" dirty="0"/>
              <a:t> 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menu </a:t>
            </a:r>
            <a:r>
              <a:rPr lang="en-US" dirty="0">
                <a:latin typeface="Consolas" panose="020B0609020204030204" pitchFamily="49" charset="0"/>
              </a:rPr>
              <a:t>Account Settings &gt; API Key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77" y="2732454"/>
            <a:ext cx="7910245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tag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&lt;a </a:t>
            </a:r>
            <a:r>
              <a:rPr lang="en-US" b="1" dirty="0" err="1">
                <a:solidFill>
                  <a:schemeClr val="accent5"/>
                </a:solidFill>
              </a:rPr>
              <a:t>href</a:t>
            </a:r>
            <a:r>
              <a:rPr lang="en-US" b="1" dirty="0">
                <a:solidFill>
                  <a:schemeClr val="accent5"/>
                </a:solidFill>
              </a:rPr>
              <a:t>=“http://www.its.ac.id”</a:t>
            </a:r>
            <a:r>
              <a:rPr lang="en-US" dirty="0"/>
              <a:t>&gt;</a:t>
            </a:r>
            <a:r>
              <a:rPr lang="en-US" b="1" dirty="0">
                <a:solidFill>
                  <a:schemeClr val="accent2"/>
                </a:solidFill>
              </a:rPr>
              <a:t>Website ITS </a:t>
            </a:r>
            <a:r>
              <a:rPr lang="en-US" b="1" dirty="0">
                <a:solidFill>
                  <a:srgbClr val="FF0000"/>
                </a:solidFill>
              </a:rPr>
              <a:t>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&lt;a&gt;</a:t>
            </a:r>
            <a:r>
              <a:rPr lang="en-US" dirty="0"/>
              <a:t>			: tag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i="1" dirty="0"/>
              <a:t>anchor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5"/>
                </a:solidFill>
              </a:rPr>
              <a:t>href</a:t>
            </a:r>
            <a:r>
              <a:rPr lang="en-US" b="1" dirty="0">
                <a:solidFill>
                  <a:schemeClr val="accent5"/>
                </a:solidFill>
              </a:rPr>
              <a:t>=“…”</a:t>
            </a:r>
            <a:r>
              <a:rPr lang="en-US" dirty="0"/>
              <a:t>		: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Website ITS</a:t>
            </a:r>
            <a:r>
              <a:rPr lang="en-US" dirty="0"/>
              <a:t>	: </a:t>
            </a:r>
            <a:r>
              <a:rPr lang="en-US" i="1" dirty="0"/>
              <a:t>value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tag &lt;a&gt;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513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 di </a:t>
            </a:r>
            <a:r>
              <a:rPr lang="en-US" dirty="0" err="1"/>
              <a:t>ScrapingHub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09" y="1627935"/>
            <a:ext cx="10173582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734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ScrapingHub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 pip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install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shub</a:t>
            </a:r>
            <a:endParaRPr lang="en-US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shub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login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API key: 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&lt;YOUR_API_KEY&gt;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shub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deploy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&lt;PROJECT ID&gt;</a:t>
            </a:r>
          </a:p>
        </p:txBody>
      </p:sp>
    </p:spTree>
    <p:extLst>
      <p:ext uri="{BB962C8B-B14F-4D97-AF65-F5344CB8AC3E}">
        <p14:creationId xmlns:p14="http://schemas.microsoft.com/office/powerpoint/2010/main" val="9472818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ScrapingHub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31" y="1462727"/>
            <a:ext cx="7132938" cy="2049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99" y="3584403"/>
            <a:ext cx="8337002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475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spider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7" y="1384823"/>
            <a:ext cx="8375106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28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Memantau</a:t>
            </a:r>
            <a:r>
              <a:rPr lang="en-US" dirty="0"/>
              <a:t> spider job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8671"/>
            <a:ext cx="10972800" cy="30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6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Mendownload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crawling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716"/>
            <a:ext cx="7536833" cy="19889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75" y="3108313"/>
            <a:ext cx="7315200" cy="321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7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1: detik.com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41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detik.com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detik.com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portal </a:t>
            </a:r>
            <a:r>
              <a:rPr lang="en-US" dirty="0" err="1"/>
              <a:t>berita</a:t>
            </a:r>
            <a:r>
              <a:rPr lang="en-US" dirty="0"/>
              <a:t> Indonesia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rubrik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peminatnya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olahraga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crawling </a:t>
            </a:r>
            <a:r>
              <a:rPr lang="en-US" dirty="0" err="1"/>
              <a:t>halaman</a:t>
            </a:r>
            <a:r>
              <a:rPr lang="en-US" dirty="0"/>
              <a:t> index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URL: </a:t>
            </a:r>
            <a:r>
              <a:rPr lang="en-US" dirty="0">
                <a:hlinkClick r:id="rId2"/>
              </a:rPr>
              <a:t>https://sport.detik.com/mostpopular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infinite scroll</a:t>
            </a:r>
          </a:p>
          <a:p>
            <a:pPr lvl="1"/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crawler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crawling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Crawler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di local </a:t>
            </a:r>
            <a:r>
              <a:rPr lang="en-US" dirty="0" err="1"/>
              <a:t>ataupun</a:t>
            </a:r>
            <a:r>
              <a:rPr lang="en-US" dirty="0"/>
              <a:t> di </a:t>
            </a:r>
            <a:r>
              <a:rPr lang="en-US" dirty="0" err="1"/>
              <a:t>ScrapingHub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586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2: kompas.com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28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Kompas.com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Kompas.com juga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situs </a:t>
            </a:r>
            <a:r>
              <a:rPr lang="en-US" dirty="0" err="1"/>
              <a:t>berita</a:t>
            </a:r>
            <a:r>
              <a:rPr lang="en-US" dirty="0"/>
              <a:t> online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detik.com</a:t>
            </a:r>
          </a:p>
          <a:p>
            <a:r>
              <a:rPr lang="en-US" dirty="0" err="1"/>
              <a:t>Kompas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traveling.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Kompas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rubrik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traveling </a:t>
            </a:r>
            <a:r>
              <a:rPr lang="en-US" dirty="0">
                <a:hlinkClick r:id="rId2"/>
              </a:rPr>
              <a:t>https://travel.kompas.com/travel-story</a:t>
            </a:r>
            <a:r>
              <a:rPr lang="en-US" dirty="0"/>
              <a:t> </a:t>
            </a:r>
          </a:p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</a:t>
            </a:r>
            <a:r>
              <a:rPr lang="en-US" dirty="0"/>
              <a:t> pagination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beritanya</a:t>
            </a:r>
            <a:r>
              <a:rPr lang="en-US" dirty="0"/>
              <a:t>.</a:t>
            </a:r>
          </a:p>
          <a:p>
            <a:r>
              <a:rPr lang="en-US" dirty="0" err="1"/>
              <a:t>Buatlah</a:t>
            </a:r>
            <a:r>
              <a:rPr lang="en-US" dirty="0"/>
              <a:t> crawler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crawling data </a:t>
            </a:r>
            <a:r>
              <a:rPr lang="en-US" dirty="0" err="1"/>
              <a:t>berita</a:t>
            </a:r>
            <a:r>
              <a:rPr lang="en-US" dirty="0"/>
              <a:t> traveling </a:t>
            </a:r>
            <a:r>
              <a:rPr lang="en-US" dirty="0" err="1"/>
              <a:t>Kompas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34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tag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&lt;div </a:t>
            </a:r>
            <a:r>
              <a:rPr lang="en-US" b="1" dirty="0">
                <a:solidFill>
                  <a:schemeClr val="accent5"/>
                </a:solidFill>
              </a:rPr>
              <a:t>class=“quote”</a:t>
            </a:r>
            <a:r>
              <a:rPr lang="en-US" dirty="0"/>
              <a:t>&gt;</a:t>
            </a:r>
            <a:r>
              <a:rPr lang="en-US" b="1" dirty="0" err="1">
                <a:solidFill>
                  <a:schemeClr val="accent2"/>
                </a:solidFill>
              </a:rPr>
              <a:t>Judul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Berita</a:t>
            </a:r>
            <a:r>
              <a:rPr lang="en-US" b="1" dirty="0">
                <a:solidFill>
                  <a:srgbClr val="FF0000"/>
                </a:solidFill>
              </a:rPr>
              <a:t>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&lt;div&gt;</a:t>
            </a:r>
            <a:r>
              <a:rPr lang="en-US" dirty="0"/>
              <a:t>		: tag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i="1" dirty="0"/>
              <a:t>div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class=“quote”</a:t>
            </a:r>
            <a:r>
              <a:rPr lang="en-US" dirty="0"/>
              <a:t>	: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b="1" i="1" dirty="0"/>
              <a:t> </a:t>
            </a:r>
            <a:r>
              <a:rPr lang="en-US" dirty="0" err="1"/>
              <a:t>dengan</a:t>
            </a:r>
            <a:r>
              <a:rPr lang="en-US" dirty="0"/>
              <a:t> value “quote”</a:t>
            </a:r>
          </a:p>
          <a:p>
            <a:pPr marL="0" indent="0">
              <a:buNone/>
            </a:pPr>
            <a:r>
              <a:rPr lang="en-US" i="1" dirty="0"/>
              <a:t>			 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CSS styling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Judul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Berita</a:t>
            </a:r>
            <a:r>
              <a:rPr lang="en-US" dirty="0"/>
              <a:t>	: </a:t>
            </a:r>
            <a:r>
              <a:rPr lang="en-US" i="1" dirty="0"/>
              <a:t>value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tag &lt;a&gt;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53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99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crawling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Scrapy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crawling:</a:t>
            </a:r>
          </a:p>
          <a:p>
            <a:pPr lvl="1"/>
            <a:r>
              <a:rPr lang="en-US" dirty="0" err="1"/>
              <a:t>Halaman</a:t>
            </a:r>
            <a:r>
              <a:rPr lang="en-US" dirty="0"/>
              <a:t> infinite scroll</a:t>
            </a:r>
          </a:p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pagination</a:t>
            </a:r>
          </a:p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695404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API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 </a:t>
            </a:r>
            <a:r>
              <a:rPr lang="en-US" b="1" dirty="0" err="1">
                <a:solidFill>
                  <a:schemeClr val="accent5"/>
                </a:solidFill>
              </a:rPr>
              <a:t>jika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disediakan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Jangan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melakukan</a:t>
            </a:r>
            <a:r>
              <a:rPr lang="en-US" b="1" dirty="0">
                <a:solidFill>
                  <a:srgbClr val="FF0000"/>
                </a:solidFill>
              </a:rPr>
              <a:t> crawling </a:t>
            </a:r>
            <a:r>
              <a:rPr lang="en-US" b="1" dirty="0" err="1">
                <a:solidFill>
                  <a:srgbClr val="FF0000"/>
                </a:solidFill>
              </a:rPr>
              <a:t>secara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masif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Patuhi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robots.txt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menghindari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ban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dari</a:t>
            </a:r>
            <a:r>
              <a:rPr lang="en-US" b="1" dirty="0">
                <a:solidFill>
                  <a:srgbClr val="FF0000"/>
                </a:solidFill>
              </a:rPr>
              <a:t> server</a:t>
            </a:r>
          </a:p>
          <a:p>
            <a:pPr lvl="1"/>
            <a:r>
              <a:rPr lang="en-US" dirty="0" err="1"/>
              <a:t>Gunakan</a:t>
            </a:r>
            <a:r>
              <a:rPr lang="en-US" b="1" dirty="0"/>
              <a:t> </a:t>
            </a:r>
            <a:r>
              <a:rPr lang="en-US" b="1" i="1" dirty="0">
                <a:solidFill>
                  <a:schemeClr val="accent5"/>
                </a:solidFill>
              </a:rPr>
              <a:t>scheduler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crawling</a:t>
            </a:r>
          </a:p>
          <a:p>
            <a:pPr lvl="1"/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user agent </a:t>
            </a:r>
            <a:r>
              <a:rPr lang="en-US" dirty="0"/>
              <a:t>yang </a:t>
            </a:r>
            <a:r>
              <a:rPr lang="en-US" dirty="0" err="1"/>
              <a:t>sesuai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774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https://doc.scrapy.org/en/latest/intro/tutorial.html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https://learn.scrapinghub.com/scrapy/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Learn </a:t>
            </a:r>
            <a:r>
              <a:rPr lang="en-US" dirty="0" err="1"/>
              <a:t>Scrapy</a:t>
            </a:r>
            <a:br>
              <a:rPr lang="en-US" dirty="0"/>
            </a:br>
            <a:r>
              <a:rPr lang="en-US" dirty="0"/>
              <a:t>https://www.youtube.com/playlist?list=PLZyvi_9gamL-EE3zQJbU5N3nzJcfNeFHU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Web Scraping with </a:t>
            </a:r>
            <a:r>
              <a:rPr lang="en-US" dirty="0" err="1"/>
              <a:t>Scrapy</a:t>
            </a:r>
            <a:br>
              <a:rPr lang="en-US" dirty="0"/>
            </a:br>
            <a:r>
              <a:rPr lang="en-US" dirty="0"/>
              <a:t>https://www.youtube.com/playlist?list=PLE50-dh6JzC6dHxpAno-a6W7QpWdAFN20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Web Scraping in Python using </a:t>
            </a:r>
            <a:r>
              <a:rPr lang="en-US" dirty="0" err="1"/>
              <a:t>Scrapy</a:t>
            </a:r>
            <a:r>
              <a:rPr lang="en-US" dirty="0"/>
              <a:t> - Scraping a Crowdfunding Website</a:t>
            </a:r>
            <a:br>
              <a:rPr lang="en-US" dirty="0"/>
            </a:br>
            <a:r>
              <a:rPr lang="en-US" dirty="0"/>
              <a:t>https://www.youtube.com/watch?v=O_j3OTXw2_E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Scrapy</a:t>
            </a:r>
            <a:r>
              <a:rPr lang="en-US" dirty="0"/>
              <a:t>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dirty="0"/>
              <a:t>https://www.jitsejan.com/using-scrapy-in-jupyter-notebook.html</a:t>
            </a:r>
          </a:p>
        </p:txBody>
      </p:sp>
    </p:spTree>
    <p:extLst>
      <p:ext uri="{BB962C8B-B14F-4D97-AF65-F5344CB8AC3E}">
        <p14:creationId xmlns:p14="http://schemas.microsoft.com/office/powerpoint/2010/main" val="132810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b="1" dirty="0" err="1">
                <a:solidFill>
                  <a:schemeClr val="accent1"/>
                </a:solidFill>
              </a:rPr>
              <a:t>mendeskripsikan</a:t>
            </a:r>
            <a:r>
              <a:rPr lang="en-US" b="1" dirty="0">
                <a:solidFill>
                  <a:schemeClr val="accent1"/>
                </a:solidFill>
              </a:rPr>
              <a:t> style/</a:t>
            </a:r>
            <a:r>
              <a:rPr lang="en-US" b="1" dirty="0" err="1">
                <a:solidFill>
                  <a:schemeClr val="accent1"/>
                </a:solidFill>
              </a:rPr>
              <a:t>tampilan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HTML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43000" y="2895599"/>
          <a:ext cx="10058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Contoh</a:t>
                      </a:r>
                      <a:r>
                        <a:rPr lang="en-US" baseline="0" dirty="0"/>
                        <a:t> 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Contoh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penggunaan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.quote </a:t>
                      </a:r>
                      <a:r>
                        <a:rPr lang="en-US" sz="1800" b="1" i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small.author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 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  font-weight: bold;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  color: #3677E8;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small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class="author"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itemprop="author"&gt;Albert Einstein&lt;/small&gt;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43000" y="4706145"/>
          <a:ext cx="10058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Tanpa</a:t>
                      </a:r>
                      <a:r>
                        <a:rPr lang="en-US" dirty="0"/>
                        <a:t>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Dengan</a:t>
                      </a:r>
                      <a:r>
                        <a:rPr lang="en-US" dirty="0"/>
                        <a:t>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Tulisan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berwarna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hitam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biasa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err="1">
                          <a:latin typeface="+mn-lt"/>
                          <a:cs typeface="Courier New" panose="02070309020205020404" pitchFamily="49" charset="0"/>
                        </a:rPr>
                        <a:t>Tulisan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tampak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tebal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(bold)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berwarna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biru</a:t>
                      </a:r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103" y="5254599"/>
            <a:ext cx="2827265" cy="541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78" y="5254599"/>
            <a:ext cx="2971706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17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60</TotalTime>
  <Words>1751</Words>
  <Application>Microsoft Office PowerPoint</Application>
  <PresentationFormat>Widescreen</PresentationFormat>
  <Paragraphs>317</Paragraphs>
  <Slides>83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Metropolitan</vt:lpstr>
      <vt:lpstr>WEB CRAWLING</vt:lpstr>
      <vt:lpstr>Agenda</vt:lpstr>
      <vt:lpstr>Dasar-dasar web crawling</vt:lpstr>
      <vt:lpstr>Web Crawling</vt:lpstr>
      <vt:lpstr>Struktur Halaman Web</vt:lpstr>
      <vt:lpstr>Struktur Halaman Web</vt:lpstr>
      <vt:lpstr>Struktur tag HTML</vt:lpstr>
      <vt:lpstr>Struktur tag HTML</vt:lpstr>
      <vt:lpstr>Cascading Style Sheet (CSS)</vt:lpstr>
      <vt:lpstr>Pengenalan Scrapy dan Web Crawling Sederhana</vt:lpstr>
      <vt:lpstr>Tools yang dibutuhkan untuk web crawling</vt:lpstr>
      <vt:lpstr>Scrapy</vt:lpstr>
      <vt:lpstr>Konsep Scrapy</vt:lpstr>
      <vt:lpstr>scrapy shell</vt:lpstr>
      <vt:lpstr>response.text</vt:lpstr>
      <vt:lpstr>Struktur hasil crawling</vt:lpstr>
      <vt:lpstr>Struktur hasil crawling</vt:lpstr>
      <vt:lpstr>Mendapatkan isi quote</vt:lpstr>
      <vt:lpstr>Mendapatkan isi author</vt:lpstr>
      <vt:lpstr>Mendapatkan isi tags</vt:lpstr>
      <vt:lpstr>extract() vs extract_first()</vt:lpstr>
      <vt:lpstr>Membuat Crawler Sederhana</vt:lpstr>
      <vt:lpstr>Membuat crawler sederhana</vt:lpstr>
      <vt:lpstr>Template crawler</vt:lpstr>
      <vt:lpstr>Modifikasi crawler</vt:lpstr>
      <vt:lpstr>Menjalankan crawler</vt:lpstr>
      <vt:lpstr>Menyimpan hasil ke dalam file JSON</vt:lpstr>
      <vt:lpstr>Web Crawling Lanjut</vt:lpstr>
      <vt:lpstr>Crawling banyak item</vt:lpstr>
      <vt:lpstr>Logika dasar</vt:lpstr>
      <vt:lpstr>Observasi hasil scrapy</vt:lpstr>
      <vt:lpstr>Observasi hasil scrapy</vt:lpstr>
      <vt:lpstr>Observasi hasil scrapy</vt:lpstr>
      <vt:lpstr>Membuat crawler quotes_items</vt:lpstr>
      <vt:lpstr>quotes_items.py</vt:lpstr>
      <vt:lpstr>Menjalankan crawler</vt:lpstr>
      <vt:lpstr>Hasil items.json</vt:lpstr>
      <vt:lpstr>Web Crawling Lanjut</vt:lpstr>
      <vt:lpstr>Crawling halaman dengan pagination</vt:lpstr>
      <vt:lpstr>Crawling halaman dengan pagination</vt:lpstr>
      <vt:lpstr>Membuat crawler quotes_pagination</vt:lpstr>
      <vt:lpstr>quotes_pagination.py</vt:lpstr>
      <vt:lpstr>Menjalankan quotes_pagination.py</vt:lpstr>
      <vt:lpstr>Hasil items.json</vt:lpstr>
      <vt:lpstr>Web Crawling Lanjut</vt:lpstr>
      <vt:lpstr>Crawling Infinite Scroll</vt:lpstr>
      <vt:lpstr>Crawling infinite scroll</vt:lpstr>
      <vt:lpstr>Crawling infinite scroll</vt:lpstr>
      <vt:lpstr>Crawling infinite scroll</vt:lpstr>
      <vt:lpstr>Crawling infinite scroll</vt:lpstr>
      <vt:lpstr>Membuat crawler quotes_scroll</vt:lpstr>
      <vt:lpstr>quotes_scroll.py</vt:lpstr>
      <vt:lpstr>Menjalankan crawler</vt:lpstr>
      <vt:lpstr>Hasil items.json</vt:lpstr>
      <vt:lpstr>Web Crawling Lanjut</vt:lpstr>
      <vt:lpstr>Halaman dengan Login</vt:lpstr>
      <vt:lpstr>Tampilan tanpa login vs dengan login</vt:lpstr>
      <vt:lpstr>Mengecek isian dalam form login</vt:lpstr>
      <vt:lpstr>Membuat crawler quotes_login</vt:lpstr>
      <vt:lpstr>quotes_login.py</vt:lpstr>
      <vt:lpstr>Menjalankan crawler</vt:lpstr>
      <vt:lpstr>Hasil items.json</vt:lpstr>
      <vt:lpstr>Cloud Crawling menggunakan ScrapingHub</vt:lpstr>
      <vt:lpstr>ScrapingHub (https://scrapinghub.com/) </vt:lpstr>
      <vt:lpstr>Tahapan penggunaan ScrapingHub</vt:lpstr>
      <vt:lpstr>Membuat project ‘quotes_scrapinghub’</vt:lpstr>
      <vt:lpstr>Testing di komputer lokal</vt:lpstr>
      <vt:lpstr>Register ke ScrapingHub</vt:lpstr>
      <vt:lpstr>Cek API Key</vt:lpstr>
      <vt:lpstr>Create Project di ScrapingHub</vt:lpstr>
      <vt:lpstr>Upload ke ScrapingHub</vt:lpstr>
      <vt:lpstr>Upload ke ScrapingHub</vt:lpstr>
      <vt:lpstr>Menjalankan spider</vt:lpstr>
      <vt:lpstr>Memantau spider job</vt:lpstr>
      <vt:lpstr>Mendownload data hasil crawling</vt:lpstr>
      <vt:lpstr>Studi Kasus 1: detik.com</vt:lpstr>
      <vt:lpstr>detik.com</vt:lpstr>
      <vt:lpstr>Studi Kasus 2: kompas.com</vt:lpstr>
      <vt:lpstr>Kompas.com</vt:lpstr>
      <vt:lpstr>Penutup</vt:lpstr>
      <vt:lpstr>Kesimpulan</vt:lpstr>
      <vt:lpstr>Etika dalam web crawling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Big data</dc:title>
  <dc:creator>Adhi</dc:creator>
  <cp:lastModifiedBy>asus</cp:lastModifiedBy>
  <cp:revision>13</cp:revision>
  <dcterms:created xsi:type="dcterms:W3CDTF">2018-10-15T19:06:51Z</dcterms:created>
  <dcterms:modified xsi:type="dcterms:W3CDTF">2019-04-26T23:10:44Z</dcterms:modified>
</cp:coreProperties>
</file>