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0ADC-29ED-4E98-9EBB-7E2A807ED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B788C-6602-46FA-B491-8052AA7D8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A1F2-4409-4CFC-9311-256760B5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167F-DAE4-48D2-A315-94BA8E4E892B}" type="datetimeFigureOut">
              <a:rPr lang="en-MY" smtClean="0"/>
              <a:t>19/6/2020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4DA0-0023-4F6D-A7EF-D60298FE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C2CF-07AD-4C5A-A315-0875091C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E1B2-E8DB-4E26-97DC-A32C6743ED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65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1C1C-7A20-4DD0-9784-C2D99C58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A50ED-3E9A-4014-8D5C-384C124A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1EB1B-FF01-437F-A865-8A0FCE61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167F-DAE4-48D2-A315-94BA8E4E892B}" type="datetimeFigureOut">
              <a:rPr lang="en-MY" smtClean="0"/>
              <a:t>19/6/2020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FE289-C0A0-4D3F-AB54-5A8E35C8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77C1-8D6A-4FD8-AAE9-E7240F41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E1B2-E8DB-4E26-97DC-A32C6743ED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669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B8527-6047-4B8C-93EF-062F9525B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C7AD8-C8EF-4D40-BED2-963E811B9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9E8-BAE2-417F-84BA-027C8702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167F-DAE4-48D2-A315-94BA8E4E892B}" type="datetimeFigureOut">
              <a:rPr lang="en-MY" smtClean="0"/>
              <a:t>19/6/2020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FEE1E-4C78-40DA-8DF0-3E057023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EEEB-7703-4774-AF5A-F73AC95D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E1B2-E8DB-4E26-97DC-A32C6743ED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163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8757-800F-4F9E-95E2-F0442BF8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F7FD-F0B8-43A3-AF02-EAA50426C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70FA9-CBB7-4795-9FD5-1A888C6E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167F-DAE4-48D2-A315-94BA8E4E892B}" type="datetimeFigureOut">
              <a:rPr lang="en-MY" smtClean="0"/>
              <a:t>19/6/2020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A029-E064-4936-8DE7-97D8D92E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754B-2121-496E-87B3-5C5F9599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E1B2-E8DB-4E26-97DC-A32C6743ED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616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B367-FDA0-433C-A236-64394BED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BE074-CD12-4B54-9AEF-E468029CF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BD77-198B-4DAF-BEFA-899CDF28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167F-DAE4-48D2-A315-94BA8E4E892B}" type="datetimeFigureOut">
              <a:rPr lang="en-MY" smtClean="0"/>
              <a:t>19/6/2020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5466-04A5-45DC-9327-5731F693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FA35-38D8-40EE-80B4-98E33475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E1B2-E8DB-4E26-97DC-A32C6743ED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7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E842-C191-4735-81F6-A796CB77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5B14-03AF-4756-8F97-6E700ECAB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6AF7F-062A-468F-8060-F76BEA9A3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BDA51-B81E-4214-BFB6-5D2587E6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167F-DAE4-48D2-A315-94BA8E4E892B}" type="datetimeFigureOut">
              <a:rPr lang="en-MY" smtClean="0"/>
              <a:t>19/6/2020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1CF99-9F62-4DD8-923F-8A222832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56556-5907-41A7-B413-48DDE8DC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E1B2-E8DB-4E26-97DC-A32C6743ED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95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C8FC-48BB-4E94-A1B5-A8837021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9426-ECE5-48E4-94DB-D7391F2E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FFE37-CFFA-4EBD-BEB6-64EEDED31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B7F9-5A95-4A0C-8DAC-08C942E9B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FB6E3-4E41-4C77-A7B1-4F650EC16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5D322-4055-4EED-96D9-F7958221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167F-DAE4-48D2-A315-94BA8E4E892B}" type="datetimeFigureOut">
              <a:rPr lang="en-MY" smtClean="0"/>
              <a:t>19/6/2020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91EA2-7F9D-4F18-90B1-BA5801DD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52851-B6B7-4D05-A74C-AA898312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E1B2-E8DB-4E26-97DC-A32C6743ED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849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5D33-E36F-4D06-95E4-75A94078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A69F1-CCDA-4B68-ADDA-D9CD37A6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167F-DAE4-48D2-A315-94BA8E4E892B}" type="datetimeFigureOut">
              <a:rPr lang="en-MY" smtClean="0"/>
              <a:t>19/6/2020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06943-E92C-45DC-A6BD-D46E266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58BCA-1DC7-4F81-A064-D65B2D94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E1B2-E8DB-4E26-97DC-A32C6743ED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142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BDA28-7C47-49F9-A605-DA09E702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167F-DAE4-48D2-A315-94BA8E4E892B}" type="datetimeFigureOut">
              <a:rPr lang="en-MY" smtClean="0"/>
              <a:t>19/6/2020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B2BD0-3238-43F9-B864-2447E3E1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9DBBA-3EDD-401A-8493-262E1A02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E1B2-E8DB-4E26-97DC-A32C6743ED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339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B096-29E1-4997-AB68-9FC9C5BE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1880-26A0-418F-961B-FAA79B1CA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2121D-BFA4-450C-8C3E-45ACA3D0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DE247-AEFE-46AB-9812-CA465335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167F-DAE4-48D2-A315-94BA8E4E892B}" type="datetimeFigureOut">
              <a:rPr lang="en-MY" smtClean="0"/>
              <a:t>19/6/2020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D020D-ED93-4CD9-9568-2A0B4125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5B54E-6263-4FBD-B233-2BC6D2CA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E1B2-E8DB-4E26-97DC-A32C6743ED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65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158D-49D1-4733-89B9-3318CAA4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0953A-DB16-466A-BC35-1994F4492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AD587-A618-4572-951A-528A191B0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7E55C-9930-42C8-8178-A837420B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167F-DAE4-48D2-A315-94BA8E4E892B}" type="datetimeFigureOut">
              <a:rPr lang="en-MY" smtClean="0"/>
              <a:t>19/6/2020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ABB26-A8CC-4BF2-9938-50071E3A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52BE6-0EAC-4F2E-B1D4-182D120F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E1B2-E8DB-4E26-97DC-A32C6743ED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984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2269C-65BC-4914-B259-3FD3764A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D91D6-F874-4AEF-A096-B68BD69C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C493-A5BB-43D0-B60A-ED05FC2BF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167F-DAE4-48D2-A315-94BA8E4E892B}" type="datetimeFigureOut">
              <a:rPr lang="en-MY" smtClean="0"/>
              <a:t>19/6/2020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C3588-C260-4B62-8AD4-F948DE5D9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6290-E3FD-404D-ADBC-EB29944E4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BE1B2-E8DB-4E26-97DC-A32C6743ED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109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0609B3-5715-4E48-AF59-A74FF7A50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1"/>
            <a:ext cx="12192000" cy="82850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35E59D-8EE1-4D49-B922-15BF3CC65406}"/>
              </a:ext>
            </a:extLst>
          </p:cNvPr>
          <p:cNvSpPr/>
          <p:nvPr/>
        </p:nvSpPr>
        <p:spPr>
          <a:xfrm>
            <a:off x="1" y="0"/>
            <a:ext cx="12192000" cy="692727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1">
                  <a:lumMod val="45000"/>
                  <a:lumOff val="55000"/>
                  <a:alpha val="65000"/>
                </a:schemeClr>
              </a:gs>
              <a:gs pos="0">
                <a:srgbClr val="C3D2EC">
                  <a:alpha val="73000"/>
                </a:srgbClr>
              </a:gs>
              <a:gs pos="100000">
                <a:schemeClr val="tx2">
                  <a:alpha val="7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76A56-F6BE-401C-8640-3E583530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0"/>
            <a:ext cx="9393382" cy="2387600"/>
          </a:xfrm>
        </p:spPr>
        <p:txBody>
          <a:bodyPr>
            <a:normAutofit fontScale="90000"/>
          </a:bodyPr>
          <a:lstStyle/>
          <a:p>
            <a:r>
              <a:rPr lang="en-MY" dirty="0"/>
              <a:t>Estimation of Malaysian Ringgit Exchange Rate using Stock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88F63-32E1-421C-8A18-B9EC0E982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WQD 7005 Data Mining</a:t>
            </a:r>
          </a:p>
          <a:p>
            <a:r>
              <a:rPr lang="en-MY" dirty="0" err="1"/>
              <a:t>Kak</a:t>
            </a:r>
            <a:r>
              <a:rPr lang="en-MY" dirty="0"/>
              <a:t> D-Wing (WQD 180125)</a:t>
            </a:r>
          </a:p>
        </p:txBody>
      </p:sp>
    </p:spTree>
    <p:extLst>
      <p:ext uri="{BB962C8B-B14F-4D97-AF65-F5344CB8AC3E}">
        <p14:creationId xmlns:p14="http://schemas.microsoft.com/office/powerpoint/2010/main" val="373983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E443-95A8-49E3-9F6A-8C4C9F8E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F19A-1778-47E1-9C56-954ACD46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The objective of this project is to utilized market stock prize in estimating Malaysian Ringgit Currency Exchange Rate (USD)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032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3A45-1726-4D7D-8A76-413AE0D0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How to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ED77-D1D9-41E8-BB86-D267BA61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MY" dirty="0"/>
              <a:t>Choose top 150 companies based on market values as the features to fulfil the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/>
              <a:t>Aims to estimate the next 10 days exchange rates based on the historical stock prices and exchange rate.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/>
              <a:t>1 year of data is used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22795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B57C-1AE1-4D01-811A-3C5B635B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4" y="365125"/>
            <a:ext cx="10515600" cy="1325563"/>
          </a:xfrm>
        </p:spPr>
        <p:txBody>
          <a:bodyPr/>
          <a:lstStyle/>
          <a:p>
            <a:pPr algn="ctr"/>
            <a:r>
              <a:rPr lang="en-MY" dirty="0"/>
              <a:t>Project Work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D099D-A92E-4C43-89BD-FECBA957526B}"/>
              </a:ext>
            </a:extLst>
          </p:cNvPr>
          <p:cNvSpPr/>
          <p:nvPr/>
        </p:nvSpPr>
        <p:spPr>
          <a:xfrm>
            <a:off x="120445" y="1690688"/>
            <a:ext cx="25146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rgbClr val="002060"/>
                </a:solidFill>
              </a:rPr>
              <a:t>Data 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FB2F4-1360-41F2-B33C-8E192BF9D085}"/>
              </a:ext>
            </a:extLst>
          </p:cNvPr>
          <p:cNvSpPr/>
          <p:nvPr/>
        </p:nvSpPr>
        <p:spPr>
          <a:xfrm>
            <a:off x="3024853" y="1690688"/>
            <a:ext cx="25146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Data Storing</a:t>
            </a:r>
          </a:p>
          <a:p>
            <a:pPr algn="ctr"/>
            <a:r>
              <a:rPr lang="en-MY" dirty="0">
                <a:solidFill>
                  <a:srgbClr val="002060"/>
                </a:solidFill>
              </a:rPr>
              <a:t>&amp;</a:t>
            </a:r>
          </a:p>
          <a:p>
            <a:pPr algn="ctr"/>
            <a:r>
              <a:rPr lang="en-MY" dirty="0">
                <a:solidFill>
                  <a:srgbClr val="002060"/>
                </a:solidFill>
              </a:rPr>
              <a:t>Pre-processing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197A1-42FD-4A12-95D6-6506C942AA25}"/>
              </a:ext>
            </a:extLst>
          </p:cNvPr>
          <p:cNvSpPr/>
          <p:nvPr/>
        </p:nvSpPr>
        <p:spPr>
          <a:xfrm>
            <a:off x="5929261" y="1690688"/>
            <a:ext cx="25146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Data Integration </a:t>
            </a:r>
          </a:p>
          <a:p>
            <a:pPr algn="ctr"/>
            <a:r>
              <a:rPr lang="en-MY" dirty="0">
                <a:solidFill>
                  <a:srgbClr val="002060"/>
                </a:solidFill>
              </a:rPr>
              <a:t>&amp;</a:t>
            </a:r>
          </a:p>
          <a:p>
            <a:pPr algn="ctr"/>
            <a:r>
              <a:rPr lang="en-MY" dirty="0">
                <a:solidFill>
                  <a:srgbClr val="002060"/>
                </a:solidFill>
              </a:rPr>
              <a:t>Model Building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72C57-559C-491F-A753-F6733974166C}"/>
              </a:ext>
            </a:extLst>
          </p:cNvPr>
          <p:cNvSpPr/>
          <p:nvPr/>
        </p:nvSpPr>
        <p:spPr>
          <a:xfrm>
            <a:off x="8833670" y="1690688"/>
            <a:ext cx="25146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Deployment of Model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D6C3E7-F78A-4E77-B6A0-D910110F0755}"/>
              </a:ext>
            </a:extLst>
          </p:cNvPr>
          <p:cNvCxnSpPr/>
          <p:nvPr/>
        </p:nvCxnSpPr>
        <p:spPr>
          <a:xfrm>
            <a:off x="2861187" y="1656735"/>
            <a:ext cx="0" cy="52012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6336B8-CD39-43DB-8BF3-B0090DD65F96}"/>
              </a:ext>
            </a:extLst>
          </p:cNvPr>
          <p:cNvCxnSpPr/>
          <p:nvPr/>
        </p:nvCxnSpPr>
        <p:spPr>
          <a:xfrm>
            <a:off x="5737123" y="1656735"/>
            <a:ext cx="0" cy="52012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A42CD7-5FCF-46F3-A7A3-5DA762A8179B}"/>
              </a:ext>
            </a:extLst>
          </p:cNvPr>
          <p:cNvCxnSpPr/>
          <p:nvPr/>
        </p:nvCxnSpPr>
        <p:spPr>
          <a:xfrm>
            <a:off x="8613058" y="1656735"/>
            <a:ext cx="0" cy="52012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A8A029-EDB2-4855-9AB2-91A486094CF9}"/>
              </a:ext>
            </a:extLst>
          </p:cNvPr>
          <p:cNvSpPr/>
          <p:nvPr/>
        </p:nvSpPr>
        <p:spPr>
          <a:xfrm>
            <a:off x="332453" y="3429000"/>
            <a:ext cx="206477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accent2">
                    <a:lumMod val="50000"/>
                  </a:schemeClr>
                </a:solidFill>
              </a:rPr>
              <a:t>MYR 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F947A5-DA4A-4C6C-AFC5-F92C0AE146B7}"/>
              </a:ext>
            </a:extLst>
          </p:cNvPr>
          <p:cNvSpPr/>
          <p:nvPr/>
        </p:nvSpPr>
        <p:spPr>
          <a:xfrm>
            <a:off x="345359" y="4539538"/>
            <a:ext cx="206477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accent2">
                    <a:lumMod val="50000"/>
                  </a:schemeClr>
                </a:solidFill>
              </a:rPr>
              <a:t>Historical </a:t>
            </a:r>
          </a:p>
          <a:p>
            <a:pPr algn="ctr"/>
            <a:r>
              <a:rPr lang="en-MY" dirty="0">
                <a:solidFill>
                  <a:schemeClr val="accent2">
                    <a:lumMod val="50000"/>
                  </a:schemeClr>
                </a:solidFill>
              </a:rPr>
              <a:t>Stock Prices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5A5D7D-7B1A-4315-A5D5-DA7C36F60EE4}"/>
              </a:ext>
            </a:extLst>
          </p:cNvPr>
          <p:cNvSpPr/>
          <p:nvPr/>
        </p:nvSpPr>
        <p:spPr>
          <a:xfrm>
            <a:off x="3249767" y="3930651"/>
            <a:ext cx="206477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>
                <a:solidFill>
                  <a:schemeClr val="accent2">
                    <a:lumMod val="50000"/>
                  </a:schemeClr>
                </a:solidFill>
              </a:rPr>
              <a:t>PySpark</a:t>
            </a:r>
            <a:r>
              <a:rPr lang="en-MY" dirty="0">
                <a:solidFill>
                  <a:schemeClr val="accent2">
                    <a:lumMod val="50000"/>
                  </a:schemeClr>
                </a:solidFill>
              </a:rPr>
              <a:t> &amp; Hive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C02F27-305D-457D-81C8-7D6F4D4D2D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1" t="11118" r="43791" b="28012"/>
          <a:stretch/>
        </p:blipFill>
        <p:spPr>
          <a:xfrm>
            <a:off x="3704505" y="4990332"/>
            <a:ext cx="1073964" cy="4582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79C247-D4C3-46EC-8A48-2EC1CC3933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4" t="32246" r="27465" b="21016"/>
          <a:stretch/>
        </p:blipFill>
        <p:spPr>
          <a:xfrm>
            <a:off x="3733915" y="5713413"/>
            <a:ext cx="1054090" cy="9144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5CBBC6-0192-42F2-AF70-D086CE188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13" y="5601159"/>
            <a:ext cx="1401383" cy="6842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93D3BBB-490C-47BF-9FB0-79BDD3B10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7" y="2801286"/>
            <a:ext cx="1633290" cy="49353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448D01-AA84-4BBB-BCA1-0DF02774D261}"/>
              </a:ext>
            </a:extLst>
          </p:cNvPr>
          <p:cNvSpPr/>
          <p:nvPr/>
        </p:nvSpPr>
        <p:spPr>
          <a:xfrm>
            <a:off x="6096000" y="3930651"/>
            <a:ext cx="206477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accent2">
                    <a:lumMod val="50000"/>
                  </a:schemeClr>
                </a:solidFill>
              </a:rPr>
              <a:t>Timeseries Forecast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3DB3EED-4AA0-42AA-813B-F582044419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50" b="41399"/>
          <a:stretch/>
        </p:blipFill>
        <p:spPr>
          <a:xfrm>
            <a:off x="6359449" y="5025724"/>
            <a:ext cx="1631284" cy="38744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10762FA-97A7-43C0-BA07-A5D1EF443F35}"/>
              </a:ext>
            </a:extLst>
          </p:cNvPr>
          <p:cNvSpPr/>
          <p:nvPr/>
        </p:nvSpPr>
        <p:spPr>
          <a:xfrm>
            <a:off x="9058584" y="3930651"/>
            <a:ext cx="206477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accent2">
                    <a:lumMod val="50000"/>
                  </a:schemeClr>
                </a:solidFill>
              </a:rPr>
              <a:t>Web application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BDCEF1-5B75-4C9B-99E0-D09FF2E046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670" y="4690751"/>
            <a:ext cx="2415602" cy="144483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BAC65F-0665-4B43-BD31-0AEF80DAC8B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397225" y="3886200"/>
            <a:ext cx="852542" cy="50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F4F09A-6FF0-48E1-ABF2-61D5C3701F02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2410131" y="4387851"/>
            <a:ext cx="839636" cy="60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04FADF-346F-4A7C-830B-4E942D7FE4B8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>
            <a:off x="5314539" y="4387851"/>
            <a:ext cx="781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79250B-103A-48CE-A935-CBF83345165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8160772" y="4387851"/>
            <a:ext cx="897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9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BA8-B394-4C34-A718-46556B5B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Data Collection (</a:t>
            </a:r>
            <a:r>
              <a:rPr lang="en-MY" altLang="zh-CN" dirty="0"/>
              <a:t>Exchange rate)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80103-E943-461E-953F-77138ACDF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2" y="934327"/>
            <a:ext cx="4728700" cy="20335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75BA0-0308-4A99-B4B2-C7DC697BC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045" y="1572762"/>
            <a:ext cx="3765755" cy="9221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4C8D13-9F26-4DA5-B15E-44A8EB638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349" y="2720355"/>
            <a:ext cx="7147301" cy="3973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7E2F22-0B3C-4BB8-8A9C-4E637B2A0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2" y="4460416"/>
            <a:ext cx="1633290" cy="4935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CBFA3A-14EA-49CD-BB9E-7C57279D548B}"/>
              </a:ext>
            </a:extLst>
          </p:cNvPr>
          <p:cNvSpPr/>
          <p:nvPr/>
        </p:nvSpPr>
        <p:spPr>
          <a:xfrm>
            <a:off x="2522348" y="4011561"/>
            <a:ext cx="7073935" cy="2682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89701D-A22A-4596-998A-9495EC0FB228}"/>
              </a:ext>
            </a:extLst>
          </p:cNvPr>
          <p:cNvCxnSpPr/>
          <p:nvPr/>
        </p:nvCxnSpPr>
        <p:spPr>
          <a:xfrm>
            <a:off x="2064774" y="2251587"/>
            <a:ext cx="0" cy="24384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E21C24-6566-4E49-901A-64719EC0FD18}"/>
              </a:ext>
            </a:extLst>
          </p:cNvPr>
          <p:cNvCxnSpPr/>
          <p:nvPr/>
        </p:nvCxnSpPr>
        <p:spPr>
          <a:xfrm>
            <a:off x="2064774" y="4689987"/>
            <a:ext cx="4575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E50A4-6CB8-4E70-B111-990FFBE8D4B0}"/>
              </a:ext>
            </a:extLst>
          </p:cNvPr>
          <p:cNvSpPr/>
          <p:nvPr/>
        </p:nvSpPr>
        <p:spPr>
          <a:xfrm>
            <a:off x="2448234" y="3274142"/>
            <a:ext cx="5024282" cy="49367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D6537-427F-4467-A75F-879E6BCC4199}"/>
              </a:ext>
            </a:extLst>
          </p:cNvPr>
          <p:cNvCxnSpPr/>
          <p:nvPr/>
        </p:nvCxnSpPr>
        <p:spPr>
          <a:xfrm>
            <a:off x="7472515" y="3529781"/>
            <a:ext cx="3077498" cy="0"/>
          </a:xfrm>
          <a:prstGeom prst="line">
            <a:avLst/>
          </a:prstGeom>
          <a:ln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F557F-9FD5-4452-A499-998CD7593543}"/>
              </a:ext>
            </a:extLst>
          </p:cNvPr>
          <p:cNvCxnSpPr>
            <a:cxnSpLocks/>
          </p:cNvCxnSpPr>
          <p:nvPr/>
        </p:nvCxnSpPr>
        <p:spPr>
          <a:xfrm flipV="1">
            <a:off x="10550013" y="2359742"/>
            <a:ext cx="0" cy="117003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920E101-8856-4878-81C1-D8E537336EFF}"/>
              </a:ext>
            </a:extLst>
          </p:cNvPr>
          <p:cNvSpPr/>
          <p:nvPr/>
        </p:nvSpPr>
        <p:spPr>
          <a:xfrm>
            <a:off x="9743765" y="3702572"/>
            <a:ext cx="2084438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Automate browser to change the date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9A9B-E16C-4F23-A64E-B128218F85F2}"/>
              </a:ext>
            </a:extLst>
          </p:cNvPr>
          <p:cNvSpPr/>
          <p:nvPr/>
        </p:nvSpPr>
        <p:spPr>
          <a:xfrm>
            <a:off x="148665" y="2717897"/>
            <a:ext cx="1785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To grab and extract table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9140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ED3E1-1784-4DBD-AB4B-77FDEEF40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33" y="2611144"/>
            <a:ext cx="6904604" cy="41576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AD1BA8-B394-4C34-A718-46556B5B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Data Collection (List of top 150)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80103-E943-461E-953F-77138ACDF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2" y="934327"/>
            <a:ext cx="4728700" cy="20335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75BA0-0308-4A99-B4B2-C7DC697BC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045" y="1572762"/>
            <a:ext cx="3765755" cy="9221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CBFA3A-14EA-49CD-BB9E-7C57279D548B}"/>
              </a:ext>
            </a:extLst>
          </p:cNvPr>
          <p:cNvSpPr/>
          <p:nvPr/>
        </p:nvSpPr>
        <p:spPr>
          <a:xfrm>
            <a:off x="2522348" y="3884021"/>
            <a:ext cx="7073935" cy="29739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89701D-A22A-4596-998A-9495EC0FB228}"/>
              </a:ext>
            </a:extLst>
          </p:cNvPr>
          <p:cNvCxnSpPr/>
          <p:nvPr/>
        </p:nvCxnSpPr>
        <p:spPr>
          <a:xfrm>
            <a:off x="2064774" y="2251587"/>
            <a:ext cx="0" cy="24384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E21C24-6566-4E49-901A-64719EC0FD18}"/>
              </a:ext>
            </a:extLst>
          </p:cNvPr>
          <p:cNvCxnSpPr/>
          <p:nvPr/>
        </p:nvCxnSpPr>
        <p:spPr>
          <a:xfrm>
            <a:off x="2064774" y="4689987"/>
            <a:ext cx="4575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E50A4-6CB8-4E70-B111-990FFBE8D4B0}"/>
              </a:ext>
            </a:extLst>
          </p:cNvPr>
          <p:cNvSpPr/>
          <p:nvPr/>
        </p:nvSpPr>
        <p:spPr>
          <a:xfrm>
            <a:off x="7315199" y="3645991"/>
            <a:ext cx="769276" cy="22027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D6537-427F-4467-A75F-879E6BCC4199}"/>
              </a:ext>
            </a:extLst>
          </p:cNvPr>
          <p:cNvCxnSpPr>
            <a:cxnSpLocks/>
          </p:cNvCxnSpPr>
          <p:nvPr/>
        </p:nvCxnSpPr>
        <p:spPr>
          <a:xfrm>
            <a:off x="8084475" y="3756127"/>
            <a:ext cx="3106995" cy="0"/>
          </a:xfrm>
          <a:prstGeom prst="line">
            <a:avLst/>
          </a:prstGeom>
          <a:ln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F557F-9FD5-4452-A499-998CD7593543}"/>
              </a:ext>
            </a:extLst>
          </p:cNvPr>
          <p:cNvCxnSpPr>
            <a:cxnSpLocks/>
          </p:cNvCxnSpPr>
          <p:nvPr/>
        </p:nvCxnSpPr>
        <p:spPr>
          <a:xfrm flipV="1">
            <a:off x="11191470" y="2349188"/>
            <a:ext cx="0" cy="140693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920E101-8856-4878-81C1-D8E537336EFF}"/>
              </a:ext>
            </a:extLst>
          </p:cNvPr>
          <p:cNvSpPr/>
          <p:nvPr/>
        </p:nvSpPr>
        <p:spPr>
          <a:xfrm>
            <a:off x="9766889" y="3884021"/>
            <a:ext cx="2084438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To sort according to market capital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9A9B-E16C-4F23-A64E-B128218F85F2}"/>
              </a:ext>
            </a:extLst>
          </p:cNvPr>
          <p:cNvSpPr/>
          <p:nvPr/>
        </p:nvSpPr>
        <p:spPr>
          <a:xfrm>
            <a:off x="148666" y="2731591"/>
            <a:ext cx="1785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Obtain top 150 companies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BEF0B6-58E8-4213-94FF-AC8A6D7CC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3" y="4616971"/>
            <a:ext cx="1401383" cy="6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2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29FB80-E3BA-4B3F-A37A-C790CDD3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708" y="2686448"/>
            <a:ext cx="4648688" cy="4171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AD1BA8-B394-4C34-A718-46556B5B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Data Collection (Historical Stock Price)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80103-E943-461E-953F-77138ACDF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2" y="934327"/>
            <a:ext cx="4728700" cy="20335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75BA0-0308-4A99-B4B2-C7DC697BC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045" y="1572762"/>
            <a:ext cx="3765755" cy="9221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CBFA3A-14EA-49CD-BB9E-7C57279D548B}"/>
              </a:ext>
            </a:extLst>
          </p:cNvPr>
          <p:cNvSpPr/>
          <p:nvPr/>
        </p:nvSpPr>
        <p:spPr>
          <a:xfrm>
            <a:off x="3519709" y="4037592"/>
            <a:ext cx="4564766" cy="28204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89701D-A22A-4596-998A-9495EC0FB228}"/>
              </a:ext>
            </a:extLst>
          </p:cNvPr>
          <p:cNvCxnSpPr/>
          <p:nvPr/>
        </p:nvCxnSpPr>
        <p:spPr>
          <a:xfrm>
            <a:off x="2064774" y="2251587"/>
            <a:ext cx="0" cy="24384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E21C24-6566-4E49-901A-64719EC0FD18}"/>
              </a:ext>
            </a:extLst>
          </p:cNvPr>
          <p:cNvCxnSpPr>
            <a:cxnSpLocks/>
          </p:cNvCxnSpPr>
          <p:nvPr/>
        </p:nvCxnSpPr>
        <p:spPr>
          <a:xfrm>
            <a:off x="2064774" y="4689987"/>
            <a:ext cx="14549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E50A4-6CB8-4E70-B111-990FFBE8D4B0}"/>
              </a:ext>
            </a:extLst>
          </p:cNvPr>
          <p:cNvSpPr/>
          <p:nvPr/>
        </p:nvSpPr>
        <p:spPr>
          <a:xfrm>
            <a:off x="6811262" y="3645991"/>
            <a:ext cx="1273211" cy="31640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D6537-427F-4467-A75F-879E6BCC4199}"/>
              </a:ext>
            </a:extLst>
          </p:cNvPr>
          <p:cNvCxnSpPr>
            <a:cxnSpLocks/>
          </p:cNvCxnSpPr>
          <p:nvPr/>
        </p:nvCxnSpPr>
        <p:spPr>
          <a:xfrm>
            <a:off x="8084475" y="3756127"/>
            <a:ext cx="3106995" cy="0"/>
          </a:xfrm>
          <a:prstGeom prst="line">
            <a:avLst/>
          </a:prstGeom>
          <a:ln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F557F-9FD5-4452-A499-998CD7593543}"/>
              </a:ext>
            </a:extLst>
          </p:cNvPr>
          <p:cNvCxnSpPr>
            <a:cxnSpLocks/>
          </p:cNvCxnSpPr>
          <p:nvPr/>
        </p:nvCxnSpPr>
        <p:spPr>
          <a:xfrm flipV="1">
            <a:off x="11191470" y="2349188"/>
            <a:ext cx="0" cy="140693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920E101-8856-4878-81C1-D8E537336EFF}"/>
              </a:ext>
            </a:extLst>
          </p:cNvPr>
          <p:cNvSpPr/>
          <p:nvPr/>
        </p:nvSpPr>
        <p:spPr>
          <a:xfrm>
            <a:off x="8813160" y="3848271"/>
            <a:ext cx="2084438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Toggle range of date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9A9B-E16C-4F23-A64E-B128218F85F2}"/>
              </a:ext>
            </a:extLst>
          </p:cNvPr>
          <p:cNvSpPr/>
          <p:nvPr/>
        </p:nvSpPr>
        <p:spPr>
          <a:xfrm>
            <a:off x="148666" y="2731591"/>
            <a:ext cx="1785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Obtain historical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BEF0B6-58E8-4213-94FF-AC8A6D7CC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3" y="4616971"/>
            <a:ext cx="1401383" cy="6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C70B-8A49-4F31-AB5F-4188B59F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Data Storing &amp;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EEF17-EAA5-48DA-A847-73C43395B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0"/>
          <a:stretch/>
        </p:blipFill>
        <p:spPr>
          <a:xfrm>
            <a:off x="3470786" y="1410269"/>
            <a:ext cx="5902023" cy="54477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C6CD7-DA9C-437E-B7B5-8590BA996D5F}"/>
              </a:ext>
            </a:extLst>
          </p:cNvPr>
          <p:cNvSpPr/>
          <p:nvPr/>
        </p:nvSpPr>
        <p:spPr>
          <a:xfrm>
            <a:off x="3569110" y="1514168"/>
            <a:ext cx="4729316" cy="122166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761FC-3FCC-47FE-B75A-87FB6C9CD5B4}"/>
              </a:ext>
            </a:extLst>
          </p:cNvPr>
          <p:cNvSpPr/>
          <p:nvPr/>
        </p:nvSpPr>
        <p:spPr>
          <a:xfrm>
            <a:off x="3569110" y="2818168"/>
            <a:ext cx="4729316" cy="47563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5E8FD-699E-4219-A413-42013087B435}"/>
              </a:ext>
            </a:extLst>
          </p:cNvPr>
          <p:cNvSpPr/>
          <p:nvPr/>
        </p:nvSpPr>
        <p:spPr>
          <a:xfrm>
            <a:off x="3569110" y="3429000"/>
            <a:ext cx="4729316" cy="101518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DE15A4-1559-4478-8881-E1C56B1A16A8}"/>
              </a:ext>
            </a:extLst>
          </p:cNvPr>
          <p:cNvSpPr/>
          <p:nvPr/>
        </p:nvSpPr>
        <p:spPr>
          <a:xfrm>
            <a:off x="3569110" y="4576916"/>
            <a:ext cx="4729316" cy="40803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2BFB1-AA55-49B0-B27C-8D7B17779946}"/>
              </a:ext>
            </a:extLst>
          </p:cNvPr>
          <p:cNvSpPr/>
          <p:nvPr/>
        </p:nvSpPr>
        <p:spPr>
          <a:xfrm>
            <a:off x="3569110" y="5319252"/>
            <a:ext cx="4729316" cy="13765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72D8A2-44ED-4AF9-82BF-D2DE20FB088B}"/>
              </a:ext>
            </a:extLst>
          </p:cNvPr>
          <p:cNvSpPr/>
          <p:nvPr/>
        </p:nvSpPr>
        <p:spPr>
          <a:xfrm>
            <a:off x="492795" y="1442230"/>
            <a:ext cx="1781075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Initiate </a:t>
            </a:r>
            <a:r>
              <a:rPr lang="en-MY" dirty="0" err="1">
                <a:solidFill>
                  <a:srgbClr val="002060"/>
                </a:solidFill>
              </a:rPr>
              <a:t>pySpark</a:t>
            </a:r>
            <a:r>
              <a:rPr lang="en-MY" dirty="0">
                <a:solidFill>
                  <a:srgbClr val="002060"/>
                </a:solidFill>
              </a:rPr>
              <a:t> session with hive support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06735F-72DA-4641-956A-E286B6419105}"/>
              </a:ext>
            </a:extLst>
          </p:cNvPr>
          <p:cNvSpPr/>
          <p:nvPr/>
        </p:nvSpPr>
        <p:spPr>
          <a:xfrm>
            <a:off x="9995673" y="2590570"/>
            <a:ext cx="1785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Create a 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1CBED-164E-4CCA-806B-51657A1293BA}"/>
              </a:ext>
            </a:extLst>
          </p:cNvPr>
          <p:cNvSpPr/>
          <p:nvPr/>
        </p:nvSpPr>
        <p:spPr>
          <a:xfrm>
            <a:off x="492795" y="3529780"/>
            <a:ext cx="1785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Define the column for </a:t>
            </a:r>
            <a:r>
              <a:rPr lang="en-MY" dirty="0" err="1">
                <a:solidFill>
                  <a:srgbClr val="002060"/>
                </a:solidFill>
              </a:rPr>
              <a:t>myr</a:t>
            </a:r>
            <a:r>
              <a:rPr lang="en-MY" dirty="0">
                <a:solidFill>
                  <a:srgbClr val="002060"/>
                </a:solidFill>
              </a:rPr>
              <a:t>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6791DD-26D0-4C60-94CB-68E641006955}"/>
              </a:ext>
            </a:extLst>
          </p:cNvPr>
          <p:cNvSpPr/>
          <p:nvPr/>
        </p:nvSpPr>
        <p:spPr>
          <a:xfrm>
            <a:off x="9995673" y="4323735"/>
            <a:ext cx="1785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Load the </a:t>
            </a:r>
            <a:r>
              <a:rPr lang="en-MY" dirty="0" err="1">
                <a:solidFill>
                  <a:srgbClr val="002060"/>
                </a:solidFill>
              </a:rPr>
              <a:t>myr</a:t>
            </a:r>
            <a:r>
              <a:rPr lang="en-MY" dirty="0">
                <a:solidFill>
                  <a:srgbClr val="002060"/>
                </a:solidFill>
              </a:rPr>
              <a:t> data into </a:t>
            </a:r>
            <a:r>
              <a:rPr lang="en-MY">
                <a:solidFill>
                  <a:srgbClr val="002060"/>
                </a:solidFill>
              </a:rPr>
              <a:t>a hive table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E4F82-C170-4D14-A817-B92555C5B34F}"/>
              </a:ext>
            </a:extLst>
          </p:cNvPr>
          <p:cNvSpPr/>
          <p:nvPr/>
        </p:nvSpPr>
        <p:spPr>
          <a:xfrm>
            <a:off x="488470" y="5550310"/>
            <a:ext cx="1785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Define the column for stock prices data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F9267C-AC52-4D8A-9E4C-953ABAB5EA84}"/>
              </a:ext>
            </a:extLst>
          </p:cNvPr>
          <p:cNvCxnSpPr>
            <a:stCxn id="10" idx="3"/>
          </p:cNvCxnSpPr>
          <p:nvPr/>
        </p:nvCxnSpPr>
        <p:spPr>
          <a:xfrm>
            <a:off x="2273870" y="1899430"/>
            <a:ext cx="1295240" cy="0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33909F-9898-476B-AFF9-2EDBF3AC7996}"/>
              </a:ext>
            </a:extLst>
          </p:cNvPr>
          <p:cNvCxnSpPr/>
          <p:nvPr/>
        </p:nvCxnSpPr>
        <p:spPr>
          <a:xfrm>
            <a:off x="2273870" y="3910127"/>
            <a:ext cx="1295240" cy="0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69D28F-4F64-42BC-82A1-3C7401DCA867}"/>
              </a:ext>
            </a:extLst>
          </p:cNvPr>
          <p:cNvCxnSpPr/>
          <p:nvPr/>
        </p:nvCxnSpPr>
        <p:spPr>
          <a:xfrm>
            <a:off x="2273870" y="5920824"/>
            <a:ext cx="1295240" cy="0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D0B91C-4CAF-4AE2-BA81-46394642E498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298427" y="3035056"/>
            <a:ext cx="1697246" cy="0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491817-B49C-4180-AF29-675990C4B263}"/>
              </a:ext>
            </a:extLst>
          </p:cNvPr>
          <p:cNvCxnSpPr>
            <a:cxnSpLocks/>
          </p:cNvCxnSpPr>
          <p:nvPr/>
        </p:nvCxnSpPr>
        <p:spPr>
          <a:xfrm flipH="1" flipV="1">
            <a:off x="8298427" y="4799947"/>
            <a:ext cx="1692000" cy="0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0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AF6EB6-83E5-431F-B822-5999A387A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40" y="1505910"/>
            <a:ext cx="5471634" cy="3772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BC70B-8A49-4F31-AB5F-4188B59F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Data Storing &amp; Preprocessing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C6CD7-DA9C-437E-B7B5-8590BA996D5F}"/>
              </a:ext>
            </a:extLst>
          </p:cNvPr>
          <p:cNvSpPr/>
          <p:nvPr/>
        </p:nvSpPr>
        <p:spPr>
          <a:xfrm>
            <a:off x="3569110" y="1514168"/>
            <a:ext cx="5014450" cy="755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5E8FD-699E-4219-A413-42013087B435}"/>
              </a:ext>
            </a:extLst>
          </p:cNvPr>
          <p:cNvSpPr/>
          <p:nvPr/>
        </p:nvSpPr>
        <p:spPr>
          <a:xfrm>
            <a:off x="3569109" y="2456760"/>
            <a:ext cx="5014451" cy="90948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2BFB1-AA55-49B0-B27C-8D7B17779946}"/>
              </a:ext>
            </a:extLst>
          </p:cNvPr>
          <p:cNvSpPr/>
          <p:nvPr/>
        </p:nvSpPr>
        <p:spPr>
          <a:xfrm>
            <a:off x="3593081" y="3504970"/>
            <a:ext cx="4729316" cy="13765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72D8A2-44ED-4AF9-82BF-D2DE20FB088B}"/>
              </a:ext>
            </a:extLst>
          </p:cNvPr>
          <p:cNvSpPr/>
          <p:nvPr/>
        </p:nvSpPr>
        <p:spPr>
          <a:xfrm>
            <a:off x="492795" y="1442230"/>
            <a:ext cx="1781075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Obtain the paths of csv files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06735F-72DA-4641-956A-E286B6419105}"/>
              </a:ext>
            </a:extLst>
          </p:cNvPr>
          <p:cNvSpPr/>
          <p:nvPr/>
        </p:nvSpPr>
        <p:spPr>
          <a:xfrm>
            <a:off x="9995673" y="2590570"/>
            <a:ext cx="1785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Loop through all csv paths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1CBED-164E-4CCA-806B-51657A1293BA}"/>
              </a:ext>
            </a:extLst>
          </p:cNvPr>
          <p:cNvSpPr/>
          <p:nvPr/>
        </p:nvSpPr>
        <p:spPr>
          <a:xfrm>
            <a:off x="492795" y="3529780"/>
            <a:ext cx="1785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2060"/>
                </a:solidFill>
              </a:rPr>
              <a:t>Define table and load data into hive table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F9267C-AC52-4D8A-9E4C-953ABAB5EA84}"/>
              </a:ext>
            </a:extLst>
          </p:cNvPr>
          <p:cNvCxnSpPr>
            <a:stCxn id="10" idx="3"/>
          </p:cNvCxnSpPr>
          <p:nvPr/>
        </p:nvCxnSpPr>
        <p:spPr>
          <a:xfrm>
            <a:off x="2273870" y="1899430"/>
            <a:ext cx="1295240" cy="0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33909F-9898-476B-AFF9-2EDBF3AC7996}"/>
              </a:ext>
            </a:extLst>
          </p:cNvPr>
          <p:cNvCxnSpPr/>
          <p:nvPr/>
        </p:nvCxnSpPr>
        <p:spPr>
          <a:xfrm>
            <a:off x="2273870" y="3910127"/>
            <a:ext cx="1295240" cy="0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D0B91C-4CAF-4AE2-BA81-46394642E49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607529" y="3047770"/>
            <a:ext cx="1388144" cy="0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54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 Light</vt:lpstr>
      <vt:lpstr>Arial</vt:lpstr>
      <vt:lpstr>Calibri</vt:lpstr>
      <vt:lpstr>Calibri Light</vt:lpstr>
      <vt:lpstr>Office Theme</vt:lpstr>
      <vt:lpstr>Estimation of Malaysian Ringgit Exchange Rate using Stock Prices</vt:lpstr>
      <vt:lpstr>Objectives</vt:lpstr>
      <vt:lpstr>How to do it?</vt:lpstr>
      <vt:lpstr>Project Work Flow</vt:lpstr>
      <vt:lpstr>Data Collection (Exchange rate)</vt:lpstr>
      <vt:lpstr>Data Collection (List of top 150)</vt:lpstr>
      <vt:lpstr>Data Collection (Historical Stock Price)</vt:lpstr>
      <vt:lpstr>Data Storing &amp; Preprocessing</vt:lpstr>
      <vt:lpstr>Data Storing &amp;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Malaysian Ringgit Exchange Rate using Stock Prices</dc:title>
  <dc:creator>Kdwing</dc:creator>
  <cp:lastModifiedBy>Kdwing</cp:lastModifiedBy>
  <cp:revision>12</cp:revision>
  <dcterms:created xsi:type="dcterms:W3CDTF">2020-06-19T11:59:32Z</dcterms:created>
  <dcterms:modified xsi:type="dcterms:W3CDTF">2020-06-19T13:49:04Z</dcterms:modified>
</cp:coreProperties>
</file>