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9" r:id="rId4"/>
    <p:sldId id="284" r:id="rId5"/>
    <p:sldId id="280" r:id="rId6"/>
    <p:sldId id="259" r:id="rId7"/>
    <p:sldId id="278" r:id="rId8"/>
    <p:sldId id="262" r:id="rId9"/>
    <p:sldId id="258" r:id="rId10"/>
    <p:sldId id="282" r:id="rId11"/>
    <p:sldId id="283" r:id="rId12"/>
    <p:sldId id="281" r:id="rId13"/>
    <p:sldId id="260" r:id="rId14"/>
    <p:sldId id="266" r:id="rId15"/>
    <p:sldId id="268" r:id="rId16"/>
    <p:sldId id="269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550" autoAdjust="0"/>
    <p:restoredTop sz="94660"/>
  </p:normalViewPr>
  <p:slideViewPr>
    <p:cSldViewPr snapToGrid="0">
      <p:cViewPr varScale="1">
        <p:scale>
          <a:sx n="63" d="100"/>
          <a:sy n="63" d="100"/>
        </p:scale>
        <p:origin x="-72" y="-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pPr/>
              <a:t>01/07/2020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Introduction to Mongo </a:t>
            </a:r>
            <a:r>
              <a:rPr lang="en-US" sz="5400" dirty="0" smtClean="0"/>
              <a:t>DB</a:t>
            </a:r>
            <a:br>
              <a:rPr lang="en-US" sz="5400" dirty="0" smtClean="0"/>
            </a:br>
            <a:r>
              <a:rPr lang="en-US" sz="5400" dirty="0" smtClean="0"/>
              <a:t>(</a:t>
            </a:r>
            <a:r>
              <a:rPr lang="en-US" sz="5400" dirty="0"/>
              <a:t>NO SQL data Base)</a:t>
            </a:r>
            <a:br>
              <a:rPr lang="en-US" sz="54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864" y="4911461"/>
            <a:ext cx="8825658" cy="172948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PANKAJ KAPOOR</a:t>
            </a:r>
            <a:endParaRPr lang="en-US" sz="3600" dirty="0"/>
          </a:p>
          <a:p>
            <a:pPr algn="ctr"/>
            <a:r>
              <a:rPr lang="en-US" sz="3600" dirty="0" smtClean="0"/>
              <a:t>(Your trainer)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2191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57908"/>
            <a:ext cx="9404723" cy="1137138"/>
          </a:xfrm>
        </p:spPr>
        <p:txBody>
          <a:bodyPr/>
          <a:lstStyle/>
          <a:p>
            <a:r>
              <a:rPr lang="en-US" sz="3600" dirty="0" smtClean="0"/>
              <a:t>Why Use </a:t>
            </a:r>
            <a:r>
              <a:rPr lang="en-US" sz="3600" dirty="0" err="1" smtClean="0"/>
              <a:t>MongoDB</a:t>
            </a:r>
            <a:r>
              <a:rPr lang="en-US" sz="3600" dirty="0" smtClean="0"/>
              <a:t>? </a:t>
            </a:r>
            <a:endParaRPr lang="en-US" sz="3600" dirty="0"/>
          </a:p>
        </p:txBody>
      </p:sp>
      <p:sp>
        <p:nvSpPr>
          <p:cNvPr id="33" name="Content Placeholder 32"/>
          <p:cNvSpPr>
            <a:spLocks noGrp="1"/>
          </p:cNvSpPr>
          <p:nvPr>
            <p:ph sz="half" idx="1"/>
          </p:nvPr>
        </p:nvSpPr>
        <p:spPr>
          <a:xfrm>
            <a:off x="526473" y="1302327"/>
            <a:ext cx="10926618" cy="51631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Document Oriented Storage: </a:t>
            </a:r>
            <a:r>
              <a:rPr lang="en-US" sz="2400" dirty="0" smtClean="0"/>
              <a:t>Data is stored in the form of JSON style documents.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Index </a:t>
            </a:r>
            <a:r>
              <a:rPr lang="en-US" sz="2400" dirty="0" smtClean="0"/>
              <a:t>on any attribute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Replication </a:t>
            </a:r>
            <a:r>
              <a:rPr lang="en-US" sz="2400" dirty="0" smtClean="0"/>
              <a:t>and high availability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Auto-</a:t>
            </a:r>
            <a:r>
              <a:rPr lang="en-US" sz="2400" dirty="0" err="1" smtClean="0"/>
              <a:t>sharding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Rich </a:t>
            </a:r>
            <a:r>
              <a:rPr lang="en-US" sz="2400" dirty="0" smtClean="0"/>
              <a:t>queries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Fast </a:t>
            </a:r>
            <a:r>
              <a:rPr lang="en-US" sz="2400" dirty="0" smtClean="0"/>
              <a:t>in-place updates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Professional </a:t>
            </a:r>
            <a:r>
              <a:rPr lang="en-US" sz="2400" dirty="0" smtClean="0"/>
              <a:t>support by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5461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57908"/>
            <a:ext cx="9404723" cy="1137138"/>
          </a:xfrm>
        </p:spPr>
        <p:txBody>
          <a:bodyPr/>
          <a:lstStyle/>
          <a:p>
            <a:r>
              <a:rPr lang="en-US" sz="3600" dirty="0" smtClean="0"/>
              <a:t>Where to Use </a:t>
            </a:r>
            <a:r>
              <a:rPr lang="en-US" sz="3600" dirty="0" err="1" smtClean="0"/>
              <a:t>MongoDB</a:t>
            </a:r>
            <a:r>
              <a:rPr lang="en-US" sz="3600" dirty="0" smtClean="0"/>
              <a:t>? </a:t>
            </a:r>
            <a:endParaRPr lang="en-US" sz="3600" dirty="0"/>
          </a:p>
        </p:txBody>
      </p:sp>
      <p:sp>
        <p:nvSpPr>
          <p:cNvPr id="33" name="Content Placeholder 32"/>
          <p:cNvSpPr>
            <a:spLocks noGrp="1"/>
          </p:cNvSpPr>
          <p:nvPr>
            <p:ph sz="half" idx="1"/>
          </p:nvPr>
        </p:nvSpPr>
        <p:spPr>
          <a:xfrm>
            <a:off x="526473" y="1302327"/>
            <a:ext cx="10926618" cy="516312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Big Data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Content </a:t>
            </a:r>
            <a:r>
              <a:rPr lang="en-US" sz="2800" dirty="0" smtClean="0"/>
              <a:t>Management and Delivery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Mobile </a:t>
            </a:r>
            <a:r>
              <a:rPr lang="en-US" sz="2800" dirty="0" smtClean="0"/>
              <a:t>and Social Infrastructure </a:t>
            </a:r>
            <a:endParaRPr lang="en-US" sz="2800" dirty="0" smtClean="0"/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User Data Management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Data </a:t>
            </a:r>
            <a:r>
              <a:rPr lang="en-US" sz="2800" dirty="0" smtClean="0"/>
              <a:t>Hub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5461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57908"/>
            <a:ext cx="9404723" cy="1137138"/>
          </a:xfrm>
        </p:spPr>
        <p:txBody>
          <a:bodyPr/>
          <a:lstStyle/>
          <a:p>
            <a:r>
              <a:rPr lang="en-US" dirty="0"/>
              <a:t>Types of No SQl data 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077" y="1125415"/>
            <a:ext cx="6072553" cy="5568462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Key Value pair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Dynamo DB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Azure Table Storage (ATS )       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  <a:p>
            <a:r>
              <a:rPr lang="en-US" b="1" dirty="0"/>
              <a:t> </a:t>
            </a:r>
            <a:r>
              <a:rPr lang="en-US" b="1" dirty="0">
                <a:solidFill>
                  <a:srgbClr val="FFFF00"/>
                </a:solidFill>
              </a:rPr>
              <a:t>Graph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0491" y="1031630"/>
            <a:ext cx="6201509" cy="572086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Document Based</a:t>
            </a:r>
          </a:p>
          <a:p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                                      Mango Db</a:t>
            </a:r>
          </a:p>
          <a:p>
            <a:pPr marL="0" indent="0" algn="just">
              <a:buNone/>
            </a:pPr>
            <a:r>
              <a:rPr lang="en-US" sz="2000" dirty="0"/>
              <a:t>                                          AmazonSimple DB</a:t>
            </a:r>
          </a:p>
          <a:p>
            <a:pPr marL="0" indent="0" algn="just">
              <a:buNone/>
            </a:pPr>
            <a:r>
              <a:rPr lang="en-US" sz="2000" dirty="0"/>
              <a:t>                                          Couch DB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FF00"/>
                </a:solidFill>
              </a:rPr>
              <a:t>Column Oriented database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                                 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294182" y="1729145"/>
            <a:ext cx="2039815" cy="16998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(#</a:t>
            </a:r>
            <a:r>
              <a:rPr lang="en-US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key,#value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</a:p>
          <a:p>
            <a:pPr algn="just"/>
            <a:r>
              <a:rPr lang="en-US" b="1" dirty="0"/>
              <a:t>(Name, Tom)</a:t>
            </a:r>
          </a:p>
          <a:p>
            <a:pPr algn="just"/>
            <a:r>
              <a:rPr lang="en-US" b="1" dirty="0"/>
              <a:t>(Age,25)</a:t>
            </a:r>
          </a:p>
          <a:p>
            <a:pPr algn="just"/>
            <a:r>
              <a:rPr lang="en-US" b="1" dirty="0"/>
              <a:t>(Role, Student)</a:t>
            </a:r>
          </a:p>
          <a:p>
            <a:pPr algn="just"/>
            <a:r>
              <a:rPr lang="en-US" b="1" dirty="0"/>
              <a:t>(University, CU)</a:t>
            </a:r>
          </a:p>
        </p:txBody>
      </p:sp>
      <p:sp>
        <p:nvSpPr>
          <p:cNvPr id="9" name="Rectangle 8"/>
          <p:cNvSpPr/>
          <p:nvPr/>
        </p:nvSpPr>
        <p:spPr>
          <a:xfrm>
            <a:off x="6682153" y="1617776"/>
            <a:ext cx="1688123" cy="16998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[</a:t>
            </a:r>
          </a:p>
          <a:p>
            <a:r>
              <a:rPr lang="en-US" sz="1200" b="1" dirty="0"/>
              <a:t>  {</a:t>
            </a:r>
          </a:p>
          <a:p>
            <a:r>
              <a:rPr lang="en-US" sz="1200" b="1" dirty="0"/>
              <a:t>    "Name": "Tom",</a:t>
            </a:r>
          </a:p>
          <a:p>
            <a:r>
              <a:rPr lang="en-US" sz="1200" b="1" dirty="0"/>
              <a:t>    "Age": 30,</a:t>
            </a:r>
          </a:p>
          <a:p>
            <a:r>
              <a:rPr lang="en-US" sz="1200" b="1" dirty="0"/>
              <a:t>    "Role": "Student",</a:t>
            </a:r>
          </a:p>
          <a:p>
            <a:r>
              <a:rPr lang="en-US" sz="1200" b="1" dirty="0"/>
              <a:t>    "University": "CU",</a:t>
            </a:r>
          </a:p>
          <a:p>
            <a:r>
              <a:rPr lang="en-US" sz="1200" b="1" dirty="0"/>
              <a:t>    </a:t>
            </a:r>
          </a:p>
          <a:p>
            <a:r>
              <a:rPr lang="en-US" sz="1200" b="1" dirty="0"/>
              <a:t>  }</a:t>
            </a:r>
          </a:p>
          <a:p>
            <a:r>
              <a:rPr lang="en-US" sz="1200" b="1" dirty="0"/>
              <a:t>]</a:t>
            </a:r>
          </a:p>
        </p:txBody>
      </p:sp>
      <p:sp>
        <p:nvSpPr>
          <p:cNvPr id="10" name="Oval 9"/>
          <p:cNvSpPr/>
          <p:nvPr/>
        </p:nvSpPr>
        <p:spPr>
          <a:xfrm>
            <a:off x="1617783" y="4970584"/>
            <a:ext cx="1207476" cy="4454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Student</a:t>
            </a:r>
          </a:p>
        </p:txBody>
      </p:sp>
      <p:sp>
        <p:nvSpPr>
          <p:cNvPr id="11" name="Oval 10"/>
          <p:cNvSpPr/>
          <p:nvPr/>
        </p:nvSpPr>
        <p:spPr>
          <a:xfrm>
            <a:off x="586153" y="4536831"/>
            <a:ext cx="1031630" cy="43375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</a:t>
            </a:r>
          </a:p>
        </p:txBody>
      </p:sp>
      <p:sp>
        <p:nvSpPr>
          <p:cNvPr id="12" name="Oval 11"/>
          <p:cNvSpPr/>
          <p:nvPr/>
        </p:nvSpPr>
        <p:spPr>
          <a:xfrm>
            <a:off x="2825259" y="5568460"/>
            <a:ext cx="1488831" cy="445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</a:t>
            </a:r>
          </a:p>
        </p:txBody>
      </p:sp>
      <p:sp>
        <p:nvSpPr>
          <p:cNvPr id="13" name="Oval 12"/>
          <p:cNvSpPr/>
          <p:nvPr/>
        </p:nvSpPr>
        <p:spPr>
          <a:xfrm>
            <a:off x="93782" y="5767753"/>
            <a:ext cx="832339" cy="3985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14" name="Oval 13"/>
          <p:cNvSpPr/>
          <p:nvPr/>
        </p:nvSpPr>
        <p:spPr>
          <a:xfrm>
            <a:off x="3704491" y="4501661"/>
            <a:ext cx="1594340" cy="46892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Masters</a:t>
            </a:r>
          </a:p>
        </p:txBody>
      </p:sp>
      <p:cxnSp>
        <p:nvCxnSpPr>
          <p:cNvPr id="16" name="Straight Arrow Connector 15"/>
          <p:cNvCxnSpPr>
            <a:stCxn id="10" idx="2"/>
          </p:cNvCxnSpPr>
          <p:nvPr/>
        </p:nvCxnSpPr>
        <p:spPr>
          <a:xfrm flipH="1" flipV="1">
            <a:off x="1242646" y="4970585"/>
            <a:ext cx="375137" cy="222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3" idx="6"/>
          </p:cNvCxnSpPr>
          <p:nvPr/>
        </p:nvCxnSpPr>
        <p:spPr>
          <a:xfrm flipH="1">
            <a:off x="926121" y="5350822"/>
            <a:ext cx="868493" cy="6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5"/>
            <a:endCxn id="12" idx="1"/>
          </p:cNvCxnSpPr>
          <p:nvPr/>
        </p:nvCxnSpPr>
        <p:spPr>
          <a:xfrm>
            <a:off x="2648428" y="5350822"/>
            <a:ext cx="394865" cy="282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7"/>
            <a:endCxn id="14" idx="4"/>
          </p:cNvCxnSpPr>
          <p:nvPr/>
        </p:nvCxnSpPr>
        <p:spPr>
          <a:xfrm flipV="1">
            <a:off x="4096056" y="4970585"/>
            <a:ext cx="405605" cy="663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755443" y="6072553"/>
            <a:ext cx="1248679" cy="316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Ottawa</a:t>
            </a:r>
          </a:p>
        </p:txBody>
      </p:sp>
      <p:cxnSp>
        <p:nvCxnSpPr>
          <p:cNvPr id="26" name="Straight Arrow Connector 25"/>
          <p:cNvCxnSpPr>
            <a:stCxn id="12" idx="4"/>
            <a:endCxn id="24" idx="6"/>
          </p:cNvCxnSpPr>
          <p:nvPr/>
        </p:nvCxnSpPr>
        <p:spPr>
          <a:xfrm flipH="1">
            <a:off x="3004122" y="6013937"/>
            <a:ext cx="565553" cy="216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816242">
            <a:off x="1106201" y="5118753"/>
            <a:ext cx="7913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Name</a:t>
            </a:r>
          </a:p>
        </p:txBody>
      </p:sp>
      <p:sp>
        <p:nvSpPr>
          <p:cNvPr id="28" name="TextBox 27"/>
          <p:cNvSpPr txBox="1"/>
          <p:nvPr/>
        </p:nvSpPr>
        <p:spPr>
          <a:xfrm rot="19577556">
            <a:off x="1089913" y="5502894"/>
            <a:ext cx="867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Age</a:t>
            </a:r>
          </a:p>
        </p:txBody>
      </p:sp>
      <p:sp>
        <p:nvSpPr>
          <p:cNvPr id="29" name="TextBox 28"/>
          <p:cNvSpPr txBox="1"/>
          <p:nvPr/>
        </p:nvSpPr>
        <p:spPr>
          <a:xfrm rot="18789639">
            <a:off x="4147208" y="5103363"/>
            <a:ext cx="1254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Courses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86898" y="6072553"/>
            <a:ext cx="1027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Location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74394" y="5481961"/>
            <a:ext cx="1438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Neo4j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Infogrid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29569970"/>
              </p:ext>
            </p:extLst>
          </p:nvPr>
        </p:nvGraphicFramePr>
        <p:xfrm>
          <a:off x="6213233" y="4372707"/>
          <a:ext cx="3692766" cy="201721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309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09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309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43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Row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Columns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303">
                <a:tc rowSpan="3"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43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43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0105292" y="5193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0105292" y="5008657"/>
            <a:ext cx="2135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Bigtable(Google)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197657" y="5474268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HBase</a:t>
            </a:r>
          </a:p>
        </p:txBody>
      </p:sp>
    </p:spTree>
    <p:extLst>
      <p:ext uri="{BB962C8B-B14F-4D97-AF65-F5344CB8AC3E}">
        <p14:creationId xmlns:p14="http://schemas.microsoft.com/office/powerpoint/2010/main" xmlns="" val="35461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Mongo DB</a:t>
            </a:r>
            <a:r>
              <a:rPr lang="en-CA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973" y="1657979"/>
            <a:ext cx="10643211" cy="4851678"/>
          </a:xfrm>
        </p:spPr>
        <p:txBody>
          <a:bodyPr>
            <a:normAutofit/>
          </a:bodyPr>
          <a:lstStyle/>
          <a:p>
            <a:r>
              <a:rPr lang="en-US" sz="2400" dirty="0"/>
              <a:t>All the modern applications deals with huge data.</a:t>
            </a:r>
          </a:p>
          <a:p>
            <a:r>
              <a:rPr lang="en-US" sz="2400" dirty="0"/>
              <a:t>Development with ease is possible with mongo DB.</a:t>
            </a:r>
          </a:p>
          <a:p>
            <a:r>
              <a:rPr lang="en-US" sz="2400" dirty="0"/>
              <a:t>Flexibility in deployment.</a:t>
            </a:r>
          </a:p>
          <a:p>
            <a:r>
              <a:rPr lang="en-US" sz="2400" dirty="0"/>
              <a:t>Rich Queries.</a:t>
            </a:r>
          </a:p>
          <a:p>
            <a:r>
              <a:rPr lang="en-US" sz="2400" dirty="0"/>
              <a:t>Older database systems may not be compatible with the design.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And it’s a document oriented storage:- Data is stored in the form of JSON Style.</a:t>
            </a:r>
          </a:p>
        </p:txBody>
      </p:sp>
    </p:spTree>
    <p:extLst>
      <p:ext uri="{BB962C8B-B14F-4D97-AF65-F5344CB8AC3E}">
        <p14:creationId xmlns:p14="http://schemas.microsoft.com/office/powerpoint/2010/main" xmlns="" val="4832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11" y="382380"/>
            <a:ext cx="9404723" cy="1400530"/>
          </a:xfrm>
        </p:spPr>
        <p:txBody>
          <a:bodyPr/>
          <a:lstStyle/>
          <a:p>
            <a:r>
              <a:rPr lang="en-US" dirty="0"/>
              <a:t>Document(JSON) structure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328" y="1699845"/>
            <a:ext cx="6680810" cy="46657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document has simple structure and very easy to understand the content</a:t>
            </a:r>
          </a:p>
          <a:p>
            <a:endParaRPr lang="en-US" dirty="0"/>
          </a:p>
          <a:p>
            <a:r>
              <a:rPr lang="en-US" dirty="0"/>
              <a:t>JSON is smaller, faster and lightweight compared to XML. </a:t>
            </a:r>
          </a:p>
          <a:p>
            <a:endParaRPr lang="en-US" dirty="0"/>
          </a:p>
          <a:p>
            <a:r>
              <a:rPr lang="en-US" dirty="0"/>
              <a:t>For data delivery between servers and browsers, JSON is a better choice</a:t>
            </a:r>
          </a:p>
          <a:p>
            <a:endParaRPr lang="en-US" dirty="0"/>
          </a:p>
          <a:p>
            <a:r>
              <a:rPr lang="en-US" dirty="0"/>
              <a:t>Easy in parsing, processing, validating in all languages</a:t>
            </a:r>
          </a:p>
          <a:p>
            <a:endParaRPr lang="en-US" dirty="0"/>
          </a:p>
          <a:p>
            <a:r>
              <a:rPr lang="en-US" dirty="0"/>
              <a:t>JSON can be mapped more easily into object oriented system.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7758881" y="192442"/>
            <a:ext cx="4396339" cy="642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  <a:p>
            <a:r>
              <a:rPr lang="en-US" b="1" dirty="0"/>
              <a:t>[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"Name": "Tom",</a:t>
            </a:r>
          </a:p>
          <a:p>
            <a:r>
              <a:rPr lang="en-US" b="1" dirty="0"/>
              <a:t>    "Age": 30,</a:t>
            </a:r>
          </a:p>
          <a:p>
            <a:r>
              <a:rPr lang="en-US" b="1" dirty="0"/>
              <a:t>    "Role": "Student",</a:t>
            </a:r>
          </a:p>
          <a:p>
            <a:r>
              <a:rPr lang="en-US" b="1" dirty="0"/>
              <a:t>    "University": "CU",</a:t>
            </a:r>
          </a:p>
          <a:p>
            <a:pPr marL="0" indent="0">
              <a:buNone/>
            </a:pPr>
            <a:r>
              <a:rPr lang="en-US" b="1" dirty="0"/>
              <a:t>     }</a:t>
            </a:r>
          </a:p>
          <a:p>
            <a:pPr marL="0" indent="0">
              <a:buNone/>
            </a:pPr>
            <a:r>
              <a:rPr lang="en-US" b="1" dirty="0"/>
              <a:t>   {</a:t>
            </a:r>
          </a:p>
          <a:p>
            <a:r>
              <a:rPr lang="en-US" b="1" dirty="0"/>
              <a:t>    "Name": “Sam",</a:t>
            </a:r>
          </a:p>
          <a:p>
            <a:r>
              <a:rPr lang="en-US" b="1" dirty="0" smtClean="0"/>
              <a:t>     "Role": "Student",</a:t>
            </a:r>
          </a:p>
          <a:p>
            <a:r>
              <a:rPr lang="en-US" b="1" dirty="0" smtClean="0"/>
              <a:t>    </a:t>
            </a:r>
            <a:r>
              <a:rPr lang="en-US" b="1" dirty="0"/>
              <a:t>"University": “OU</a:t>
            </a:r>
            <a:r>
              <a:rPr lang="en-US" b="1" dirty="0" smtClean="0"/>
              <a:t>",</a:t>
            </a:r>
          </a:p>
          <a:p>
            <a:r>
              <a:rPr lang="en-US" b="1" dirty="0" smtClean="0"/>
              <a:t>    “Subject": “Compiler",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}</a:t>
            </a:r>
          </a:p>
          <a:p>
            <a:pPr marL="0" indent="0">
              <a:buNone/>
            </a:pPr>
            <a:r>
              <a:rPr lang="en-US" b="1" dirty="0"/>
              <a:t>]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09606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insert()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5250596" cy="4195763"/>
          </a:xfrm>
        </p:spPr>
        <p:txBody>
          <a:bodyPr>
            <a:normAutofit/>
          </a:bodyPr>
          <a:lstStyle/>
          <a:p>
            <a:r>
              <a:rPr lang="en-US" dirty="0"/>
              <a:t>To insert data into MongoDB collection, you need to use MongoDB's </a:t>
            </a:r>
            <a:r>
              <a:rPr lang="en-US" b="1" dirty="0"/>
              <a:t>insert()</a:t>
            </a:r>
            <a:r>
              <a:rPr lang="en-US" dirty="0"/>
              <a:t> or </a:t>
            </a:r>
            <a:r>
              <a:rPr lang="en-US" b="1" dirty="0"/>
              <a:t>save()</a:t>
            </a:r>
            <a:r>
              <a:rPr lang="en-US" dirty="0"/>
              <a:t> method.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basic syntax of </a:t>
            </a:r>
            <a:r>
              <a:rPr lang="en-US" b="1" dirty="0"/>
              <a:t>insert()</a:t>
            </a:r>
            <a:r>
              <a:rPr lang="en-US" dirty="0"/>
              <a:t> command is as follows −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“db.COLLECTION_NAME.insert(document)”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97139" y="743108"/>
            <a:ext cx="4462523" cy="5845261"/>
          </a:xfrm>
        </p:spPr>
        <p:txBody>
          <a:bodyPr>
            <a:normAutofit/>
          </a:bodyPr>
          <a:lstStyle/>
          <a:p>
            <a:r>
              <a:rPr lang="en-US" dirty="0"/>
              <a:t>Example: -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362093" y="1219200"/>
            <a:ext cx="3997569" cy="5486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db.StudentRecord.insert</a:t>
            </a:r>
            <a:r>
              <a:rPr lang="en-US" b="1" dirty="0"/>
              <a:t> (</a:t>
            </a:r>
          </a:p>
          <a:p>
            <a:endParaRPr lang="en-US" b="1" dirty="0"/>
          </a:p>
          <a:p>
            <a:r>
              <a:rPr lang="en-US" dirty="0"/>
              <a:t>{</a:t>
            </a:r>
          </a:p>
          <a:p>
            <a:r>
              <a:rPr lang="en-US" dirty="0"/>
              <a:t>    "Name": "Tom",</a:t>
            </a:r>
          </a:p>
          <a:p>
            <a:r>
              <a:rPr lang="en-US" dirty="0"/>
              <a:t>    "Age": 30,</a:t>
            </a:r>
          </a:p>
          <a:p>
            <a:r>
              <a:rPr lang="en-US" dirty="0"/>
              <a:t>    "Role": "Student",</a:t>
            </a:r>
          </a:p>
          <a:p>
            <a:r>
              <a:rPr lang="en-US" dirty="0"/>
              <a:t>    "University": "CU",</a:t>
            </a:r>
          </a:p>
          <a:p>
            <a:r>
              <a:rPr lang="en-US" dirty="0"/>
              <a:t>     },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"Name": “Sam",</a:t>
            </a:r>
          </a:p>
          <a:p>
            <a:r>
              <a:rPr lang="en-US" dirty="0"/>
              <a:t>    "Age": 22,</a:t>
            </a:r>
          </a:p>
          <a:p>
            <a:r>
              <a:rPr lang="en-US" dirty="0"/>
              <a:t>    "Role": "Student",</a:t>
            </a:r>
          </a:p>
          <a:p>
            <a:r>
              <a:rPr lang="en-US" dirty="0"/>
              <a:t>    "University": “OU",</a:t>
            </a:r>
          </a:p>
          <a:p>
            <a:r>
              <a:rPr lang="en-US" dirty="0"/>
              <a:t>   }</a:t>
            </a:r>
          </a:p>
          <a:p>
            <a:endParaRPr lang="en-US" dirty="0"/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4868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find()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1547445"/>
            <a:ext cx="5754688" cy="4708893"/>
          </a:xfrm>
        </p:spPr>
        <p:txBody>
          <a:bodyPr>
            <a:normAutofit/>
          </a:bodyPr>
          <a:lstStyle/>
          <a:p>
            <a:r>
              <a:rPr lang="en-US" dirty="0"/>
              <a:t>To query data from MongoDB collection, you need to use MongoDB's </a:t>
            </a:r>
            <a:r>
              <a:rPr lang="en-US" b="1" dirty="0"/>
              <a:t>find()</a:t>
            </a:r>
            <a:r>
              <a:rPr lang="en-US" dirty="0"/>
              <a:t> method.</a:t>
            </a:r>
          </a:p>
          <a:p>
            <a:endParaRPr lang="en-US" dirty="0"/>
          </a:p>
          <a:p>
            <a:r>
              <a:rPr lang="en-US" dirty="0"/>
              <a:t>The basic syntax of </a:t>
            </a:r>
            <a:r>
              <a:rPr lang="en-US" b="1" dirty="0"/>
              <a:t>find()</a:t>
            </a:r>
            <a:r>
              <a:rPr lang="en-US" dirty="0"/>
              <a:t> method is as follows −</a:t>
            </a:r>
          </a:p>
          <a:p>
            <a:pPr marL="0" indent="0">
              <a:buNone/>
            </a:pPr>
            <a:r>
              <a:rPr lang="en-US" b="1" dirty="0"/>
              <a:t>           “db.COLLECTION_NAME.find()”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find() method will display all the documents in a non-structured way.</a:t>
            </a:r>
          </a:p>
          <a:p>
            <a:endParaRPr lang="en-US" dirty="0"/>
          </a:p>
          <a:p>
            <a:r>
              <a:rPr lang="en-US" dirty="0"/>
              <a:t>To display the results in a formatted way, you can use </a:t>
            </a:r>
            <a:r>
              <a:rPr lang="en-US" b="1" dirty="0"/>
              <a:t>pretty()</a:t>
            </a:r>
            <a:r>
              <a:rPr lang="en-US" dirty="0"/>
              <a:t> method.</a:t>
            </a:r>
          </a:p>
          <a:p>
            <a:pPr marL="0" indent="0">
              <a:buNone/>
            </a:pPr>
            <a:r>
              <a:rPr lang="en-US" b="1" dirty="0"/>
              <a:t>      “</a:t>
            </a:r>
            <a:r>
              <a:rPr lang="en-US" b="1" dirty="0" err="1"/>
              <a:t>db.mycol.find</a:t>
            </a:r>
            <a:r>
              <a:rPr lang="en-US" b="1" dirty="0"/>
              <a:t>().pretty() “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3631" y="1282369"/>
            <a:ext cx="4396341" cy="4200245"/>
          </a:xfrm>
        </p:spPr>
        <p:txBody>
          <a:bodyPr>
            <a:normAutofit/>
          </a:bodyPr>
          <a:lstStyle/>
          <a:p>
            <a:r>
              <a:rPr lang="en-US" dirty="0"/>
              <a:t>Example: -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526215" y="1781906"/>
            <a:ext cx="4091353" cy="459544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db.StudentRecord.find</a:t>
            </a:r>
            <a:r>
              <a:rPr lang="en-US" b="1" dirty="0"/>
              <a:t>().pretty()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328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remove()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1371601"/>
            <a:ext cx="4992688" cy="4884738"/>
          </a:xfrm>
        </p:spPr>
        <p:txBody>
          <a:bodyPr/>
          <a:lstStyle/>
          <a:p>
            <a:r>
              <a:rPr lang="en-US" dirty="0"/>
              <a:t>MongoDB's </a:t>
            </a:r>
            <a:r>
              <a:rPr lang="en-US" b="1" dirty="0"/>
              <a:t>remove()</a:t>
            </a:r>
            <a:r>
              <a:rPr lang="en-US" dirty="0"/>
              <a:t> method is used to remove a document from the collection. remove() method accepts two parameters. One is deletion criteria and second is </a:t>
            </a:r>
            <a:r>
              <a:rPr lang="en-US" dirty="0" err="1"/>
              <a:t>justOne</a:t>
            </a:r>
            <a:r>
              <a:rPr lang="en-US" dirty="0"/>
              <a:t> flag.</a:t>
            </a:r>
          </a:p>
          <a:p>
            <a:r>
              <a:rPr lang="en-US" b="1" dirty="0"/>
              <a:t>deletion criteria</a:t>
            </a:r>
            <a:r>
              <a:rPr lang="en-US" dirty="0"/>
              <a:t> − (Optional) deletion criteria according to documents will be removed.</a:t>
            </a:r>
          </a:p>
          <a:p>
            <a:r>
              <a:rPr lang="en-US" b="1" dirty="0" err="1"/>
              <a:t>justOne</a:t>
            </a:r>
            <a:r>
              <a:rPr lang="en-US" dirty="0"/>
              <a:t> − (Optional) if set to true or 1, then remove only one document.</a:t>
            </a:r>
          </a:p>
          <a:p>
            <a:r>
              <a:rPr lang="en-US" dirty="0"/>
              <a:t>Syntax</a:t>
            </a:r>
          </a:p>
          <a:p>
            <a:r>
              <a:rPr lang="en-US" b="1" dirty="0" err="1"/>
              <a:t>db.COLLECTION_NAME.remove</a:t>
            </a:r>
            <a:r>
              <a:rPr lang="en-US" b="1" dirty="0"/>
              <a:t>(DELLETION_CRITTERIA)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70431" y="1078523"/>
            <a:ext cx="4700954" cy="54746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Remove based on DELETION_CRITERIA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err="1"/>
              <a:t>db.StudentRecord.remove</a:t>
            </a:r>
            <a:r>
              <a:rPr lang="en-US" b="1" dirty="0"/>
              <a:t>({"Name": "Tom})</a:t>
            </a:r>
          </a:p>
          <a:p>
            <a:pPr algn="ctr"/>
            <a:endParaRPr lang="en-US" b="1" dirty="0"/>
          </a:p>
          <a:p>
            <a:r>
              <a:rPr lang="en-US" b="1" dirty="0">
                <a:solidFill>
                  <a:schemeClr val="accent1"/>
                </a:solidFill>
              </a:rPr>
              <a:t>Remove Only One:-Removes first record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/>
              <a:t>db.StudentRecord.remove</a:t>
            </a:r>
            <a:r>
              <a:rPr lang="en-US" b="1" dirty="0"/>
              <a:t>(DELETION_CRITERIA,1)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1"/>
                </a:solidFill>
              </a:rPr>
              <a:t>Remove all Records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/>
              <a:t>db.StudentRecord.remove</a:t>
            </a:r>
            <a:r>
              <a:rPr lang="en-US" b="1" dirty="0"/>
              <a:t>()</a:t>
            </a:r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12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Mongo Db?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When your requirements has these properties :</a:t>
            </a:r>
          </a:p>
          <a:p>
            <a:endParaRPr lang="en-US" dirty="0"/>
          </a:p>
          <a:p>
            <a:r>
              <a:rPr lang="en-US" dirty="0"/>
              <a:t>You absolutely must store unstructured data. Say things coming from 3rd-party API you don’t control, logs whose format may change any minute, user-entered metadata, but you want indexes on a subset of it.</a:t>
            </a:r>
          </a:p>
          <a:p>
            <a:r>
              <a:rPr lang="en-US" dirty="0"/>
              <a:t>You need to handle more reads/writes than single server can deal with and master-slave architecture won’t work for you.</a:t>
            </a:r>
          </a:p>
          <a:p>
            <a:endParaRPr lang="en-US" dirty="0"/>
          </a:p>
          <a:p>
            <a:r>
              <a:rPr lang="en-US" dirty="0"/>
              <a:t>You change your schema very often on a large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19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799" y="1393337"/>
            <a:ext cx="626915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3273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13164"/>
            <a:ext cx="9629343" cy="5209309"/>
          </a:xfrm>
        </p:spPr>
        <p:txBody>
          <a:bodyPr>
            <a:normAutofit/>
          </a:bodyPr>
          <a:lstStyle/>
          <a:p>
            <a:r>
              <a:rPr lang="en-CA" sz="2400" dirty="0"/>
              <a:t>What is NO SQL Data base?</a:t>
            </a:r>
          </a:p>
          <a:p>
            <a:r>
              <a:rPr lang="en-CA" sz="2400" dirty="0" smtClean="0"/>
              <a:t>What is Mongo DB?</a:t>
            </a:r>
          </a:p>
          <a:p>
            <a:r>
              <a:rPr lang="en-CA" sz="2400" dirty="0" smtClean="0"/>
              <a:t>What is database, collection and documents</a:t>
            </a:r>
            <a:endParaRPr lang="en-CA" sz="2400" dirty="0"/>
          </a:p>
          <a:p>
            <a:r>
              <a:rPr lang="en-CA" sz="2400" dirty="0" smtClean="0"/>
              <a:t>Why </a:t>
            </a:r>
            <a:r>
              <a:rPr lang="en-CA" sz="2400" dirty="0"/>
              <a:t>Mongo DB</a:t>
            </a:r>
            <a:r>
              <a:rPr lang="en-CA" sz="2400" dirty="0" smtClean="0"/>
              <a:t>?</a:t>
            </a:r>
          </a:p>
          <a:p>
            <a:r>
              <a:rPr lang="en-US" sz="2400" dirty="0" smtClean="0"/>
              <a:t>Advantages of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 over RDBMS </a:t>
            </a:r>
            <a:endParaRPr lang="en-CA" sz="2400" dirty="0"/>
          </a:p>
          <a:p>
            <a:r>
              <a:rPr lang="en-US" sz="2400" dirty="0" smtClean="0"/>
              <a:t>Where to Use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? </a:t>
            </a:r>
            <a:endParaRPr lang="en-CA" sz="2400" dirty="0" smtClean="0"/>
          </a:p>
          <a:p>
            <a:r>
              <a:rPr lang="en-CA" sz="2400" dirty="0" smtClean="0"/>
              <a:t>Mongo </a:t>
            </a:r>
            <a:r>
              <a:rPr lang="en-CA" sz="2400" dirty="0"/>
              <a:t>DB Architecture.</a:t>
            </a:r>
          </a:p>
          <a:p>
            <a:r>
              <a:rPr lang="en-CA" sz="2400" dirty="0"/>
              <a:t>Document (JSON) Structure.</a:t>
            </a:r>
          </a:p>
          <a:p>
            <a:r>
              <a:rPr lang="en-CA" sz="2400" dirty="0" smtClean="0"/>
              <a:t>Different </a:t>
            </a:r>
            <a:r>
              <a:rPr lang="en-CA" sz="2400" dirty="0"/>
              <a:t>Methods.</a:t>
            </a:r>
          </a:p>
          <a:p>
            <a:r>
              <a:rPr lang="en-CA" sz="2400" dirty="0" smtClean="0"/>
              <a:t>When </a:t>
            </a:r>
            <a:r>
              <a:rPr lang="en-CA" sz="2400" dirty="0"/>
              <a:t>to use Mongo DB?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xmlns="" val="37109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58851"/>
          </a:xfrm>
        </p:spPr>
        <p:txBody>
          <a:bodyPr/>
          <a:lstStyle/>
          <a:p>
            <a:r>
              <a:rPr lang="en-US" dirty="0"/>
              <a:t>What is No SQl data 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51708"/>
            <a:ext cx="10146579" cy="4696691"/>
          </a:xfrm>
        </p:spPr>
        <p:txBody>
          <a:bodyPr>
            <a:normAutofit/>
          </a:bodyPr>
          <a:lstStyle/>
          <a:p>
            <a:r>
              <a:rPr lang="en-US" sz="2800" dirty="0"/>
              <a:t>It’s Not No SQL it’s NOT ONLY SQL.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It’s not even a replacement to RDBMS.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/>
            <a:r>
              <a:rPr lang="en-US" sz="2800" dirty="0" smtClean="0"/>
              <a:t>   As </a:t>
            </a:r>
            <a:r>
              <a:rPr lang="en-US" sz="2800" dirty="0"/>
              <a:t>compared to the good olden days we are saving more and more data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52306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472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89400"/>
            <a:ext cx="1218565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85059" y="4143993"/>
            <a:ext cx="3579522" cy="2714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230605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490" y="434108"/>
            <a:ext cx="10233891" cy="631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306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60" y="1557496"/>
            <a:ext cx="11766620" cy="4690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MongoDB is a cross-platform, document oriented database that provides</a:t>
            </a:r>
          </a:p>
          <a:p>
            <a:endParaRPr lang="en-US" sz="3200" dirty="0"/>
          </a:p>
          <a:p>
            <a:r>
              <a:rPr lang="en-US" sz="3200" dirty="0"/>
              <a:t> High performance.</a:t>
            </a:r>
          </a:p>
          <a:p>
            <a:r>
              <a:rPr lang="en-US" sz="3200" dirty="0"/>
              <a:t> High availability.</a:t>
            </a:r>
          </a:p>
          <a:p>
            <a:r>
              <a:rPr lang="en-US" sz="3200" dirty="0"/>
              <a:t> Easy scalability.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MongoDB works on concept of </a:t>
            </a:r>
            <a:r>
              <a:rPr lang="en-US" sz="3200" b="1" dirty="0">
                <a:solidFill>
                  <a:srgbClr val="FFFF00"/>
                </a:solidFill>
              </a:rPr>
              <a:t>collection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FF00"/>
                </a:solidFill>
              </a:rPr>
              <a:t>document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07655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58851"/>
          </a:xfrm>
        </p:spPr>
        <p:txBody>
          <a:bodyPr/>
          <a:lstStyle/>
          <a:p>
            <a:r>
              <a:rPr lang="en-US" dirty="0" smtClean="0"/>
              <a:t>Database – Collection -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818" y="1440874"/>
            <a:ext cx="10788073" cy="5283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Database </a:t>
            </a:r>
          </a:p>
          <a:p>
            <a:pPr algn="just">
              <a:buNone/>
            </a:pPr>
            <a:r>
              <a:rPr lang="en-US" b="1" dirty="0" smtClean="0"/>
              <a:t>     Database </a:t>
            </a:r>
            <a:r>
              <a:rPr lang="en-US" b="1" dirty="0" smtClean="0"/>
              <a:t>is a physical container for collections. Each database gets its own set of files on the </a:t>
            </a:r>
            <a:r>
              <a:rPr lang="en-US" b="1" dirty="0" smtClean="0"/>
              <a:t>file </a:t>
            </a:r>
            <a:r>
              <a:rPr lang="en-US" b="1" dirty="0" smtClean="0"/>
              <a:t>system. A single </a:t>
            </a:r>
            <a:r>
              <a:rPr lang="en-US" b="1" dirty="0" err="1" smtClean="0"/>
              <a:t>MongoDB</a:t>
            </a:r>
            <a:r>
              <a:rPr lang="en-US" b="1" dirty="0" smtClean="0"/>
              <a:t> server typically has multiple databases. </a:t>
            </a:r>
            <a:endParaRPr lang="en-US" b="1" dirty="0" smtClean="0"/>
          </a:p>
          <a:p>
            <a:pPr algn="just">
              <a:buNone/>
            </a:pPr>
            <a:endParaRPr lang="en-US" b="1" dirty="0" smtClean="0"/>
          </a:p>
          <a:p>
            <a:pPr algn="just"/>
            <a:r>
              <a:rPr lang="en-US" b="1" dirty="0" smtClean="0"/>
              <a:t>Collection </a:t>
            </a:r>
          </a:p>
          <a:p>
            <a:pPr algn="just">
              <a:buNone/>
            </a:pPr>
            <a:r>
              <a:rPr lang="en-US" b="1" dirty="0" smtClean="0"/>
              <a:t>     Collection  </a:t>
            </a:r>
            <a:r>
              <a:rPr lang="en-US" b="1" dirty="0" smtClean="0"/>
              <a:t>is  a  group  of  </a:t>
            </a:r>
            <a:r>
              <a:rPr lang="en-US" b="1" dirty="0" err="1" smtClean="0"/>
              <a:t>MongoDB</a:t>
            </a:r>
            <a:r>
              <a:rPr lang="en-US" b="1" dirty="0" smtClean="0"/>
              <a:t>  documents.  It  is  the  equivalent  of  an  RDBMS  table.  A </a:t>
            </a:r>
            <a:r>
              <a:rPr lang="en-US" b="1" dirty="0" smtClean="0"/>
              <a:t>collection </a:t>
            </a:r>
            <a:r>
              <a:rPr lang="en-US" b="1" dirty="0" smtClean="0"/>
              <a:t>exists within a single database. Collections do not enforce a schema. Documents </a:t>
            </a:r>
            <a:r>
              <a:rPr lang="en-US" b="1" dirty="0" smtClean="0"/>
              <a:t>within </a:t>
            </a:r>
            <a:r>
              <a:rPr lang="en-US" b="1" dirty="0" smtClean="0"/>
              <a:t>a collection can have different fields.  Typically, all documents in a collection are of </a:t>
            </a:r>
            <a:r>
              <a:rPr lang="en-US" b="1" dirty="0" smtClean="0"/>
              <a:t>similar </a:t>
            </a:r>
            <a:r>
              <a:rPr lang="en-US" b="1" dirty="0" smtClean="0"/>
              <a:t>or related purpose. </a:t>
            </a:r>
            <a:endParaRPr lang="en-US" b="1" dirty="0" smtClean="0"/>
          </a:p>
          <a:p>
            <a:pPr algn="just">
              <a:buNone/>
            </a:pPr>
            <a:endParaRPr lang="en-US" b="1" dirty="0" smtClean="0"/>
          </a:p>
          <a:p>
            <a:pPr algn="just"/>
            <a:r>
              <a:rPr lang="en-US" b="1" dirty="0" smtClean="0"/>
              <a:t>Document </a:t>
            </a:r>
          </a:p>
          <a:p>
            <a:pPr algn="just">
              <a:buNone/>
            </a:pPr>
            <a:r>
              <a:rPr lang="en-US" b="1" dirty="0" smtClean="0"/>
              <a:t>     A </a:t>
            </a:r>
            <a:r>
              <a:rPr lang="en-US" b="1" dirty="0" smtClean="0"/>
              <a:t>document is a set of key-value pairs. Documents have dynamic schema. Dynamic schema </a:t>
            </a:r>
            <a:r>
              <a:rPr lang="en-US" b="1" dirty="0" smtClean="0"/>
              <a:t>means </a:t>
            </a:r>
            <a:r>
              <a:rPr lang="en-US" b="1" dirty="0" smtClean="0"/>
              <a:t>that documents in the same collection do not need to have the same set of fields or </a:t>
            </a:r>
            <a:r>
              <a:rPr lang="en-US" b="1" dirty="0" smtClean="0"/>
              <a:t>structure</a:t>
            </a:r>
            <a:r>
              <a:rPr lang="en-US" b="1" dirty="0" smtClean="0"/>
              <a:t>, and common fields in a collection's documents may hold different types of data.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52306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DB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Architecture : -</a:t>
            </a:r>
          </a:p>
        </p:txBody>
      </p:sp>
      <p:sp>
        <p:nvSpPr>
          <p:cNvPr id="4" name="Can 3"/>
          <p:cNvSpPr/>
          <p:nvPr/>
        </p:nvSpPr>
        <p:spPr>
          <a:xfrm>
            <a:off x="2766646" y="2543907"/>
            <a:ext cx="4958862" cy="318867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24555" y="3376246"/>
            <a:ext cx="2110154" cy="1946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and Round Single Corner Rectangle 7"/>
          <p:cNvSpPr/>
          <p:nvPr/>
        </p:nvSpPr>
        <p:spPr>
          <a:xfrm>
            <a:off x="3294185" y="3634154"/>
            <a:ext cx="328246" cy="504091"/>
          </a:xfrm>
          <a:prstGeom prst="snip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and Round Single Corner Rectangle 9"/>
          <p:cNvSpPr/>
          <p:nvPr/>
        </p:nvSpPr>
        <p:spPr>
          <a:xfrm>
            <a:off x="3868616" y="3651738"/>
            <a:ext cx="328246" cy="504091"/>
          </a:xfrm>
          <a:prstGeom prst="snip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and Round Single Corner Rectangle 10"/>
          <p:cNvSpPr/>
          <p:nvPr/>
        </p:nvSpPr>
        <p:spPr>
          <a:xfrm>
            <a:off x="4349262" y="3651738"/>
            <a:ext cx="328246" cy="504091"/>
          </a:xfrm>
          <a:prstGeom prst="snip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and Round Single Corner Rectangle 11"/>
          <p:cNvSpPr/>
          <p:nvPr/>
        </p:nvSpPr>
        <p:spPr>
          <a:xfrm>
            <a:off x="3282462" y="4366846"/>
            <a:ext cx="328246" cy="504091"/>
          </a:xfrm>
          <a:prstGeom prst="snip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and Round Single Corner Rectangle 12"/>
          <p:cNvSpPr/>
          <p:nvPr/>
        </p:nvSpPr>
        <p:spPr>
          <a:xfrm>
            <a:off x="3821725" y="4366846"/>
            <a:ext cx="328246" cy="504091"/>
          </a:xfrm>
          <a:prstGeom prst="snip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and Round Single Corner Rectangle 13"/>
          <p:cNvSpPr/>
          <p:nvPr/>
        </p:nvSpPr>
        <p:spPr>
          <a:xfrm>
            <a:off x="4349262" y="4366846"/>
            <a:ext cx="328246" cy="504091"/>
          </a:xfrm>
          <a:prstGeom prst="snip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427785" y="3393831"/>
            <a:ext cx="2110154" cy="1946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and Round Single Corner Rectangle 16"/>
          <p:cNvSpPr/>
          <p:nvPr/>
        </p:nvSpPr>
        <p:spPr>
          <a:xfrm>
            <a:off x="5779478" y="3651736"/>
            <a:ext cx="328246" cy="504091"/>
          </a:xfrm>
          <a:prstGeom prst="snip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and Round Single Corner Rectangle 17"/>
          <p:cNvSpPr/>
          <p:nvPr/>
        </p:nvSpPr>
        <p:spPr>
          <a:xfrm>
            <a:off x="6318739" y="3651738"/>
            <a:ext cx="328246" cy="504091"/>
          </a:xfrm>
          <a:prstGeom prst="snip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and Round Single Corner Rectangle 18"/>
          <p:cNvSpPr/>
          <p:nvPr/>
        </p:nvSpPr>
        <p:spPr>
          <a:xfrm>
            <a:off x="6893170" y="3634154"/>
            <a:ext cx="328246" cy="504091"/>
          </a:xfrm>
          <a:prstGeom prst="snip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and Round Single Corner Rectangle 19"/>
          <p:cNvSpPr/>
          <p:nvPr/>
        </p:nvSpPr>
        <p:spPr>
          <a:xfrm>
            <a:off x="5779478" y="4366846"/>
            <a:ext cx="328246" cy="504091"/>
          </a:xfrm>
          <a:prstGeom prst="snip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and Round Single Corner Rectangle 20"/>
          <p:cNvSpPr/>
          <p:nvPr/>
        </p:nvSpPr>
        <p:spPr>
          <a:xfrm>
            <a:off x="6318739" y="4366846"/>
            <a:ext cx="328246" cy="504091"/>
          </a:xfrm>
          <a:prstGeom prst="snip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and Round Single Corner Rectangle 21"/>
          <p:cNvSpPr/>
          <p:nvPr/>
        </p:nvSpPr>
        <p:spPr>
          <a:xfrm>
            <a:off x="6881448" y="4407874"/>
            <a:ext cx="328246" cy="504091"/>
          </a:xfrm>
          <a:prstGeom prst="snip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112369" y="2543907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725508" y="2728573"/>
            <a:ext cx="386861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29600" y="4155827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cxnSp>
        <p:nvCxnSpPr>
          <p:cNvPr id="42" name="Straight Arrow Connector 41"/>
          <p:cNvCxnSpPr>
            <a:stCxn id="16" idx="3"/>
          </p:cNvCxnSpPr>
          <p:nvPr/>
        </p:nvCxnSpPr>
        <p:spPr>
          <a:xfrm flipV="1">
            <a:off x="7537939" y="4349261"/>
            <a:ext cx="691661" cy="17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</p:cNvCxnSpPr>
          <p:nvPr/>
        </p:nvCxnSpPr>
        <p:spPr>
          <a:xfrm flipH="1">
            <a:off x="2110154" y="3886200"/>
            <a:ext cx="1184031" cy="252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</p:cNvCxnSpPr>
          <p:nvPr/>
        </p:nvCxnSpPr>
        <p:spPr>
          <a:xfrm flipH="1" flipV="1">
            <a:off x="2110154" y="4243754"/>
            <a:ext cx="1172308" cy="375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91662" y="4053167"/>
            <a:ext cx="141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xmlns="" val="253499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40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57908"/>
            <a:ext cx="9404723" cy="1137138"/>
          </a:xfrm>
        </p:spPr>
        <p:txBody>
          <a:bodyPr/>
          <a:lstStyle/>
          <a:p>
            <a:r>
              <a:rPr lang="en-US" sz="3600" dirty="0" smtClean="0"/>
              <a:t>Advantages of </a:t>
            </a:r>
            <a:r>
              <a:rPr lang="en-US" sz="3600" dirty="0" err="1" smtClean="0"/>
              <a:t>MongoDB</a:t>
            </a:r>
            <a:r>
              <a:rPr lang="en-US" sz="3600" dirty="0" smtClean="0"/>
              <a:t> over RDBMS </a:t>
            </a:r>
            <a:endParaRPr lang="en-US" sz="3600" dirty="0"/>
          </a:p>
        </p:txBody>
      </p:sp>
      <p:sp>
        <p:nvSpPr>
          <p:cNvPr id="33" name="Content Placeholder 32"/>
          <p:cNvSpPr>
            <a:spLocks noGrp="1"/>
          </p:cNvSpPr>
          <p:nvPr>
            <p:ph sz="half" idx="1"/>
          </p:nvPr>
        </p:nvSpPr>
        <p:spPr>
          <a:xfrm>
            <a:off x="526473" y="1302326"/>
            <a:ext cx="10926618" cy="555567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2400" b="1" dirty="0" smtClean="0">
                <a:solidFill>
                  <a:srgbClr val="FFFF00"/>
                </a:solidFill>
              </a:rPr>
              <a:t>Schema </a:t>
            </a:r>
            <a:r>
              <a:rPr lang="en-US" sz="2400" b="1" dirty="0" smtClean="0">
                <a:solidFill>
                  <a:srgbClr val="FFFF00"/>
                </a:solidFill>
              </a:rPr>
              <a:t>less: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 is a document database in which one collection holds different </a:t>
            </a:r>
            <a:r>
              <a:rPr lang="en-US" sz="2400" dirty="0" smtClean="0"/>
              <a:t>documents</a:t>
            </a:r>
            <a:r>
              <a:rPr lang="en-US" sz="2400" dirty="0" smtClean="0"/>
              <a:t>. Number of fields, content and size of the document can differ from one </a:t>
            </a:r>
            <a:r>
              <a:rPr lang="en-US" sz="2400" dirty="0" smtClean="0"/>
              <a:t>document </a:t>
            </a:r>
            <a:r>
              <a:rPr lang="en-US" sz="2400" dirty="0" smtClean="0"/>
              <a:t>to another. 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algn="just">
              <a:lnSpc>
                <a:spcPct val="110000"/>
              </a:lnSpc>
            </a:pPr>
            <a:r>
              <a:rPr lang="en-US" sz="2400" dirty="0" smtClean="0"/>
              <a:t>Structure </a:t>
            </a:r>
            <a:r>
              <a:rPr lang="en-US" sz="2400" dirty="0" smtClean="0"/>
              <a:t>of a single object is clear. </a:t>
            </a:r>
          </a:p>
          <a:p>
            <a:pPr algn="just">
              <a:lnSpc>
                <a:spcPct val="110000"/>
              </a:lnSpc>
            </a:pPr>
            <a:r>
              <a:rPr lang="en-US" sz="2400" dirty="0" smtClean="0"/>
              <a:t> </a:t>
            </a:r>
            <a:r>
              <a:rPr lang="en-US" sz="2400" dirty="0" smtClean="0"/>
              <a:t>No </a:t>
            </a:r>
            <a:r>
              <a:rPr lang="en-US" sz="2400" dirty="0" smtClean="0"/>
              <a:t>complex joins. </a:t>
            </a:r>
          </a:p>
          <a:p>
            <a:pPr algn="just">
              <a:lnSpc>
                <a:spcPct val="110000"/>
              </a:lnSpc>
            </a:pPr>
            <a:r>
              <a:rPr lang="en-US" sz="2400" dirty="0" smtClean="0"/>
              <a:t> </a:t>
            </a:r>
            <a:r>
              <a:rPr lang="en-US" sz="2400" dirty="0" smtClean="0"/>
              <a:t>Deep  </a:t>
            </a:r>
            <a:r>
              <a:rPr lang="en-US" sz="2400" dirty="0" smtClean="0"/>
              <a:t>query-ability. 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  supports  dynamic  queries  on  documents  using  a </a:t>
            </a:r>
            <a:r>
              <a:rPr lang="en-US" sz="2400" dirty="0" smtClean="0"/>
              <a:t>    document-based </a:t>
            </a:r>
            <a:r>
              <a:rPr lang="en-US" sz="2400" dirty="0" smtClean="0"/>
              <a:t>query language that's nearly as powerful as SQL. </a:t>
            </a:r>
          </a:p>
          <a:p>
            <a:pPr algn="just">
              <a:lnSpc>
                <a:spcPct val="110000"/>
              </a:lnSpc>
            </a:pPr>
            <a:r>
              <a:rPr lang="en-US" sz="2400" dirty="0" smtClean="0"/>
              <a:t>Tuning</a:t>
            </a:r>
            <a:r>
              <a:rPr lang="en-US" sz="2400" dirty="0" smtClean="0"/>
              <a:t>. </a:t>
            </a:r>
          </a:p>
          <a:p>
            <a:pPr algn="just">
              <a:lnSpc>
                <a:spcPct val="110000"/>
              </a:lnSpc>
            </a:pPr>
            <a:r>
              <a:rPr lang="en-US" sz="2400" b="1" dirty="0" smtClean="0">
                <a:solidFill>
                  <a:srgbClr val="FFFF00"/>
                </a:solidFill>
              </a:rPr>
              <a:t>Ease </a:t>
            </a:r>
            <a:r>
              <a:rPr lang="en-US" sz="2400" b="1" dirty="0" smtClean="0">
                <a:solidFill>
                  <a:srgbClr val="FFFF00"/>
                </a:solidFill>
              </a:rPr>
              <a:t>of scale-out: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 is easy to scale. </a:t>
            </a:r>
          </a:p>
          <a:p>
            <a:pPr algn="just">
              <a:lnSpc>
                <a:spcPct val="110000"/>
              </a:lnSpc>
            </a:pPr>
            <a:r>
              <a:rPr lang="en-US" sz="2400" dirty="0" smtClean="0"/>
              <a:t>Conversion/mapping </a:t>
            </a:r>
            <a:r>
              <a:rPr lang="en-US" sz="2400" dirty="0" smtClean="0"/>
              <a:t>of application objects to database objects not needed. </a:t>
            </a:r>
          </a:p>
          <a:p>
            <a:pPr algn="just">
              <a:lnSpc>
                <a:spcPct val="110000"/>
              </a:lnSpc>
            </a:pPr>
            <a:r>
              <a:rPr lang="en-US" sz="2400" dirty="0" smtClean="0"/>
              <a:t>Uses </a:t>
            </a:r>
            <a:r>
              <a:rPr lang="en-US" sz="2400" dirty="0" smtClean="0"/>
              <a:t>internal memory </a:t>
            </a:r>
            <a:r>
              <a:rPr lang="en-US" dirty="0" smtClean="0"/>
              <a:t>for storing the (windowed) working set, enabling faster access </a:t>
            </a:r>
            <a:r>
              <a:rPr lang="en-US" dirty="0" smtClean="0"/>
              <a:t>of </a:t>
            </a:r>
            <a:r>
              <a:rPr lang="en-US" dirty="0" smtClean="0"/>
              <a:t>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61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</TotalTime>
  <Words>972</Words>
  <Application>Microsoft Macintosh PowerPoint</Application>
  <PresentationFormat>Custom</PresentationFormat>
  <Paragraphs>226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</vt:lpstr>
      <vt:lpstr>Introduction to Mongo DB (NO SQL data Base)    </vt:lpstr>
      <vt:lpstr>Overview</vt:lpstr>
      <vt:lpstr>What is No SQl data base </vt:lpstr>
      <vt:lpstr>Slide 4</vt:lpstr>
      <vt:lpstr>Slide 5</vt:lpstr>
      <vt:lpstr>What is Mongo DB</vt:lpstr>
      <vt:lpstr>Database – Collection - Document</vt:lpstr>
      <vt:lpstr>Mongo DB architecture</vt:lpstr>
      <vt:lpstr>Advantages of MongoDB over RDBMS </vt:lpstr>
      <vt:lpstr>Why Use MongoDB? </vt:lpstr>
      <vt:lpstr>Where to Use MongoDB? </vt:lpstr>
      <vt:lpstr>Types of No SQl data base </vt:lpstr>
      <vt:lpstr>Why Mongo DB?</vt:lpstr>
      <vt:lpstr>Document(JSON) structure</vt:lpstr>
      <vt:lpstr>The insert() Method </vt:lpstr>
      <vt:lpstr>The find() Method </vt:lpstr>
      <vt:lpstr>The remove() Method </vt:lpstr>
      <vt:lpstr>When to use Mongo Db?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mahidhar reddy</dc:creator>
  <cp:lastModifiedBy>HP</cp:lastModifiedBy>
  <cp:revision>77</cp:revision>
  <dcterms:created xsi:type="dcterms:W3CDTF">2013-07-15T20:25:18Z</dcterms:created>
  <dcterms:modified xsi:type="dcterms:W3CDTF">2020-01-07T10:52:37Z</dcterms:modified>
</cp:coreProperties>
</file>