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7" r:id="rId2"/>
    <p:sldId id="265" r:id="rId3"/>
    <p:sldId id="266" r:id="rId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7742" autoAdjust="0"/>
  </p:normalViewPr>
  <p:slideViewPr>
    <p:cSldViewPr snapToGrid="0">
      <p:cViewPr varScale="1">
        <p:scale>
          <a:sx n="50" d="100"/>
          <a:sy n="50" d="100"/>
        </p:scale>
        <p:origin x="78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08C104-39BF-4AF3-A6B0-0A074D388E18}" type="doc">
      <dgm:prSet loTypeId="urn:microsoft.com/office/officeart/2005/8/layout/default" loCatId="list" qsTypeId="urn:microsoft.com/office/officeart/2005/8/quickstyle/simple5" qsCatId="simple" csTypeId="urn:microsoft.com/office/officeart/2005/8/colors/accent2_1" csCatId="accent2" phldr="1"/>
      <dgm:spPr/>
      <dgm:t>
        <a:bodyPr/>
        <a:lstStyle/>
        <a:p>
          <a:endParaRPr lang="es-ES"/>
        </a:p>
      </dgm:t>
    </dgm:pt>
    <dgm:pt modelId="{1D84F8A6-CBA6-42CC-A5F3-C5DADE9E5DF3}">
      <dgm:prSet phldrT="[Texto]"/>
      <dgm:spPr/>
      <dgm:t>
        <a:bodyPr/>
        <a:lstStyle/>
        <a:p>
          <a:r>
            <a:rPr lang="es-ES" smtClean="0"/>
            <a:t>How make landmarks and Semilandmarks?</a:t>
          </a:r>
          <a:endParaRPr lang="es-ES" dirty="0"/>
        </a:p>
      </dgm:t>
    </dgm:pt>
    <dgm:pt modelId="{A4549747-8BB5-4AA2-8E3B-9862B216732B}" type="parTrans" cxnId="{7003B9A1-D929-43F2-9856-B509B2C94080}">
      <dgm:prSet/>
      <dgm:spPr/>
      <dgm:t>
        <a:bodyPr/>
        <a:lstStyle/>
        <a:p>
          <a:endParaRPr lang="es-ES">
            <a:solidFill>
              <a:schemeClr val="tx1"/>
            </a:solidFill>
          </a:endParaRPr>
        </a:p>
      </dgm:t>
    </dgm:pt>
    <dgm:pt modelId="{B720204C-8E96-4B58-AE55-92524F83B018}" type="sibTrans" cxnId="{7003B9A1-D929-43F2-9856-B509B2C94080}">
      <dgm:prSet/>
      <dgm:spPr/>
      <dgm:t>
        <a:bodyPr/>
        <a:lstStyle/>
        <a:p>
          <a:endParaRPr lang="es-ES">
            <a:solidFill>
              <a:schemeClr val="tx1"/>
            </a:solidFill>
          </a:endParaRPr>
        </a:p>
      </dgm:t>
    </dgm:pt>
    <dgm:pt modelId="{364AAAEE-B04C-466C-8EBB-A4BAC31153F7}">
      <dgm:prSet phldrT="[Texto]"/>
      <dgm:spPr/>
      <dgm:t>
        <a:bodyPr/>
        <a:lstStyle/>
        <a:p>
          <a:r>
            <a:rPr lang="es-ES" smtClean="0"/>
            <a:t>How process that images to work with Slicermorph?</a:t>
          </a:r>
          <a:endParaRPr lang="es-ES" dirty="0"/>
        </a:p>
      </dgm:t>
    </dgm:pt>
    <dgm:pt modelId="{B3C7D5BC-6678-4C79-8BFA-8AC37957E1DF}" type="parTrans" cxnId="{E7649254-2A1A-4FF2-9C23-28C721D85B4F}">
      <dgm:prSet/>
      <dgm:spPr/>
      <dgm:t>
        <a:bodyPr/>
        <a:lstStyle/>
        <a:p>
          <a:endParaRPr lang="es-ES">
            <a:solidFill>
              <a:schemeClr val="tx1"/>
            </a:solidFill>
          </a:endParaRPr>
        </a:p>
      </dgm:t>
    </dgm:pt>
    <dgm:pt modelId="{449DB895-1525-4853-B7DC-9C6448A206B6}" type="sibTrans" cxnId="{E7649254-2A1A-4FF2-9C23-28C721D85B4F}">
      <dgm:prSet/>
      <dgm:spPr/>
      <dgm:t>
        <a:bodyPr/>
        <a:lstStyle/>
        <a:p>
          <a:endParaRPr lang="es-ES">
            <a:solidFill>
              <a:schemeClr val="tx1"/>
            </a:solidFill>
          </a:endParaRPr>
        </a:p>
      </dgm:t>
    </dgm:pt>
    <dgm:pt modelId="{66439FB9-391D-482B-A752-64A8B8D4259F}">
      <dgm:prSet phldrT="[Texto]"/>
      <dgm:spPr/>
      <dgm:t>
        <a:bodyPr/>
        <a:lstStyle/>
        <a:p>
          <a:r>
            <a:rPr lang="es-ES" smtClean="0"/>
            <a:t>With Slicermorph, Can I define land.. and semi.. for all my images? Or I need to do this process one by one</a:t>
          </a:r>
          <a:endParaRPr lang="es-ES" dirty="0"/>
        </a:p>
      </dgm:t>
    </dgm:pt>
    <dgm:pt modelId="{55FDCAD8-D55D-4EAB-9FC1-2DEFE9D006E4}" type="parTrans" cxnId="{FF55888E-A561-41D9-B565-2E95FFD76C41}">
      <dgm:prSet/>
      <dgm:spPr/>
      <dgm:t>
        <a:bodyPr/>
        <a:lstStyle/>
        <a:p>
          <a:endParaRPr lang="es-ES">
            <a:solidFill>
              <a:schemeClr val="tx1"/>
            </a:solidFill>
          </a:endParaRPr>
        </a:p>
      </dgm:t>
    </dgm:pt>
    <dgm:pt modelId="{E2B64C7C-19F3-4D8D-BA24-179485FAD146}" type="sibTrans" cxnId="{FF55888E-A561-41D9-B565-2E95FFD76C41}">
      <dgm:prSet/>
      <dgm:spPr/>
      <dgm:t>
        <a:bodyPr/>
        <a:lstStyle/>
        <a:p>
          <a:endParaRPr lang="es-ES">
            <a:solidFill>
              <a:schemeClr val="tx1"/>
            </a:solidFill>
          </a:endParaRPr>
        </a:p>
      </dgm:t>
    </dgm:pt>
    <dgm:pt modelId="{F050F227-DD0E-4B4D-BA8C-CD2DB6851187}">
      <dgm:prSet phldrT="[Texto]"/>
      <dgm:spPr/>
      <dgm:t>
        <a:bodyPr/>
        <a:lstStyle/>
        <a:p>
          <a:r>
            <a:rPr lang="es-ES" dirty="0" smtClean="0"/>
            <a:t>What </a:t>
          </a:r>
          <a:r>
            <a:rPr lang="es-ES" dirty="0" err="1" smtClean="0"/>
            <a:t>kind</a:t>
          </a:r>
          <a:r>
            <a:rPr lang="es-ES" dirty="0" smtClean="0"/>
            <a:t> of </a:t>
          </a:r>
          <a:r>
            <a:rPr lang="es-ES" dirty="0" err="1" smtClean="0"/>
            <a:t>analyses</a:t>
          </a:r>
          <a:r>
            <a:rPr lang="es-ES" dirty="0" smtClean="0"/>
            <a:t> can i do </a:t>
          </a:r>
          <a:r>
            <a:rPr lang="es-ES" dirty="0" err="1" smtClean="0"/>
            <a:t>with</a:t>
          </a:r>
          <a:r>
            <a:rPr lang="es-ES" dirty="0" smtClean="0"/>
            <a:t> </a:t>
          </a:r>
          <a:r>
            <a:rPr lang="es-ES" dirty="0" err="1" smtClean="0"/>
            <a:t>slicermorph</a:t>
          </a:r>
          <a:r>
            <a:rPr lang="es-ES" dirty="0" smtClean="0"/>
            <a:t>? </a:t>
          </a:r>
          <a:endParaRPr lang="es-ES" dirty="0"/>
        </a:p>
      </dgm:t>
    </dgm:pt>
    <dgm:pt modelId="{CB827154-740F-4A6B-90ED-9B0DC748E826}" type="parTrans" cxnId="{58978AD7-4E48-4649-A9CA-C7098BC9C31F}">
      <dgm:prSet/>
      <dgm:spPr/>
      <dgm:t>
        <a:bodyPr/>
        <a:lstStyle/>
        <a:p>
          <a:endParaRPr lang="es-ES">
            <a:solidFill>
              <a:schemeClr val="tx1"/>
            </a:solidFill>
          </a:endParaRPr>
        </a:p>
      </dgm:t>
    </dgm:pt>
    <dgm:pt modelId="{4EC7A2FC-5B23-4BFD-BC35-D2B2A7FD7C5A}" type="sibTrans" cxnId="{58978AD7-4E48-4649-A9CA-C7098BC9C31F}">
      <dgm:prSet/>
      <dgm:spPr/>
      <dgm:t>
        <a:bodyPr/>
        <a:lstStyle/>
        <a:p>
          <a:endParaRPr lang="es-ES">
            <a:solidFill>
              <a:schemeClr val="tx1"/>
            </a:solidFill>
          </a:endParaRPr>
        </a:p>
      </dgm:t>
    </dgm:pt>
    <dgm:pt modelId="{EBB0FD22-5653-4911-BC71-50BFF66B69F4}">
      <dgm:prSet/>
      <dgm:spPr/>
      <dgm:t>
        <a:bodyPr/>
        <a:lstStyle/>
        <a:p>
          <a:r>
            <a:rPr lang="en-US" dirty="0" smtClean="0"/>
            <a:t>What is the advantage of working with 3d morphology </a:t>
          </a:r>
          <a:r>
            <a:rPr lang="es-ES" dirty="0" err="1" smtClean="0"/>
            <a:t>with</a:t>
          </a:r>
          <a:r>
            <a:rPr lang="es-ES" dirty="0" smtClean="0"/>
            <a:t> </a:t>
          </a:r>
          <a:r>
            <a:rPr lang="es-ES" dirty="0" err="1" smtClean="0"/>
            <a:t>slicermorph</a:t>
          </a:r>
          <a:r>
            <a:rPr lang="es-ES" dirty="0" smtClean="0"/>
            <a:t>? </a:t>
          </a:r>
          <a:endParaRPr lang="es-ES" dirty="0"/>
        </a:p>
      </dgm:t>
    </dgm:pt>
    <dgm:pt modelId="{861CC64D-9191-44FA-B3BD-1F36DB2645B1}" type="parTrans" cxnId="{3E08A80E-8105-4FC1-A8BD-00426DC895EB}">
      <dgm:prSet/>
      <dgm:spPr/>
      <dgm:t>
        <a:bodyPr/>
        <a:lstStyle/>
        <a:p>
          <a:endParaRPr lang="es-ES">
            <a:solidFill>
              <a:schemeClr val="tx1"/>
            </a:solidFill>
          </a:endParaRPr>
        </a:p>
      </dgm:t>
    </dgm:pt>
    <dgm:pt modelId="{C762DA08-AFD0-47C9-A9AE-1CB3970EA487}" type="sibTrans" cxnId="{3E08A80E-8105-4FC1-A8BD-00426DC895EB}">
      <dgm:prSet/>
      <dgm:spPr/>
      <dgm:t>
        <a:bodyPr/>
        <a:lstStyle/>
        <a:p>
          <a:endParaRPr lang="es-ES">
            <a:solidFill>
              <a:schemeClr val="tx1"/>
            </a:solidFill>
          </a:endParaRPr>
        </a:p>
      </dgm:t>
    </dgm:pt>
    <dgm:pt modelId="{4903AEAA-BF47-446D-881A-7136EE5F95C6}" type="pres">
      <dgm:prSet presAssocID="{6208C104-39BF-4AF3-A6B0-0A074D388E18}" presName="diagram" presStyleCnt="0">
        <dgm:presLayoutVars>
          <dgm:dir/>
          <dgm:resizeHandles val="exact"/>
        </dgm:presLayoutVars>
      </dgm:prSet>
      <dgm:spPr/>
      <dgm:t>
        <a:bodyPr/>
        <a:lstStyle/>
        <a:p>
          <a:endParaRPr lang="es-ES"/>
        </a:p>
      </dgm:t>
    </dgm:pt>
    <dgm:pt modelId="{EA9B38B7-501E-4B18-AFBB-6D19E2B0D843}" type="pres">
      <dgm:prSet presAssocID="{1D84F8A6-CBA6-42CC-A5F3-C5DADE9E5DF3}" presName="node" presStyleLbl="node1" presStyleIdx="0" presStyleCnt="5" custLinFactX="10095" custLinFactNeighborX="100000" custLinFactNeighborY="8122">
        <dgm:presLayoutVars>
          <dgm:bulletEnabled val="1"/>
        </dgm:presLayoutVars>
      </dgm:prSet>
      <dgm:spPr/>
      <dgm:t>
        <a:bodyPr/>
        <a:lstStyle/>
        <a:p>
          <a:endParaRPr lang="es-ES"/>
        </a:p>
      </dgm:t>
    </dgm:pt>
    <dgm:pt modelId="{7800F6FE-B39B-4C71-8328-5800BF951E4D}" type="pres">
      <dgm:prSet presAssocID="{B720204C-8E96-4B58-AE55-92524F83B018}" presName="sibTrans" presStyleCnt="0"/>
      <dgm:spPr/>
      <dgm:t>
        <a:bodyPr/>
        <a:lstStyle/>
        <a:p>
          <a:endParaRPr lang="es-ES"/>
        </a:p>
      </dgm:t>
    </dgm:pt>
    <dgm:pt modelId="{1E822EEC-D15E-4E3D-969E-82831DA8B0C3}" type="pres">
      <dgm:prSet presAssocID="{364AAAEE-B04C-466C-8EBB-A4BAC31153F7}" presName="node" presStyleLbl="node1" presStyleIdx="1" presStyleCnt="5" custLinFactX="-9368" custLinFactNeighborX="-100000" custLinFactNeighborY="7524">
        <dgm:presLayoutVars>
          <dgm:bulletEnabled val="1"/>
        </dgm:presLayoutVars>
      </dgm:prSet>
      <dgm:spPr/>
      <dgm:t>
        <a:bodyPr/>
        <a:lstStyle/>
        <a:p>
          <a:endParaRPr lang="es-ES"/>
        </a:p>
      </dgm:t>
    </dgm:pt>
    <dgm:pt modelId="{52DC2122-8D7F-4CA9-8777-ABA0EFE6E492}" type="pres">
      <dgm:prSet presAssocID="{449DB895-1525-4853-B7DC-9C6448A206B6}" presName="sibTrans" presStyleCnt="0"/>
      <dgm:spPr/>
      <dgm:t>
        <a:bodyPr/>
        <a:lstStyle/>
        <a:p>
          <a:endParaRPr lang="es-ES"/>
        </a:p>
      </dgm:t>
    </dgm:pt>
    <dgm:pt modelId="{78E05E3B-17DE-4E94-920F-1BC104B342BC}" type="pres">
      <dgm:prSet presAssocID="{66439FB9-391D-482B-A752-64A8B8D4259F}" presName="node" presStyleLbl="node1" presStyleIdx="2" presStyleCnt="5">
        <dgm:presLayoutVars>
          <dgm:bulletEnabled val="1"/>
        </dgm:presLayoutVars>
      </dgm:prSet>
      <dgm:spPr/>
      <dgm:t>
        <a:bodyPr/>
        <a:lstStyle/>
        <a:p>
          <a:endParaRPr lang="es-ES"/>
        </a:p>
      </dgm:t>
    </dgm:pt>
    <dgm:pt modelId="{9DF2C28B-4C27-403E-9ECF-BC22BFCD89C0}" type="pres">
      <dgm:prSet presAssocID="{E2B64C7C-19F3-4D8D-BA24-179485FAD146}" presName="sibTrans" presStyleCnt="0"/>
      <dgm:spPr/>
      <dgm:t>
        <a:bodyPr/>
        <a:lstStyle/>
        <a:p>
          <a:endParaRPr lang="es-ES"/>
        </a:p>
      </dgm:t>
    </dgm:pt>
    <dgm:pt modelId="{C87A6594-DA00-463C-A74D-97735A5FDB99}" type="pres">
      <dgm:prSet presAssocID="{F050F227-DD0E-4B4D-BA8C-CD2DB6851187}" presName="node" presStyleLbl="node1" presStyleIdx="3" presStyleCnt="5">
        <dgm:presLayoutVars>
          <dgm:bulletEnabled val="1"/>
        </dgm:presLayoutVars>
      </dgm:prSet>
      <dgm:spPr/>
      <dgm:t>
        <a:bodyPr/>
        <a:lstStyle/>
        <a:p>
          <a:endParaRPr lang="es-ES"/>
        </a:p>
      </dgm:t>
    </dgm:pt>
    <dgm:pt modelId="{4E2EB113-7245-4C9C-846E-4717C0B7D0B8}" type="pres">
      <dgm:prSet presAssocID="{4EC7A2FC-5B23-4BFD-BC35-D2B2A7FD7C5A}" presName="sibTrans" presStyleCnt="0"/>
      <dgm:spPr/>
      <dgm:t>
        <a:bodyPr/>
        <a:lstStyle/>
        <a:p>
          <a:endParaRPr lang="es-ES"/>
        </a:p>
      </dgm:t>
    </dgm:pt>
    <dgm:pt modelId="{AAC7BA2E-DB99-403A-9848-D1D9516056CD}" type="pres">
      <dgm:prSet presAssocID="{EBB0FD22-5653-4911-BC71-50BFF66B69F4}" presName="node" presStyleLbl="node1" presStyleIdx="4" presStyleCnt="5">
        <dgm:presLayoutVars>
          <dgm:bulletEnabled val="1"/>
        </dgm:presLayoutVars>
      </dgm:prSet>
      <dgm:spPr/>
      <dgm:t>
        <a:bodyPr/>
        <a:lstStyle/>
        <a:p>
          <a:endParaRPr lang="es-ES"/>
        </a:p>
      </dgm:t>
    </dgm:pt>
  </dgm:ptLst>
  <dgm:cxnLst>
    <dgm:cxn modelId="{E7649254-2A1A-4FF2-9C23-28C721D85B4F}" srcId="{6208C104-39BF-4AF3-A6B0-0A074D388E18}" destId="{364AAAEE-B04C-466C-8EBB-A4BAC31153F7}" srcOrd="1" destOrd="0" parTransId="{B3C7D5BC-6678-4C79-8BFA-8AC37957E1DF}" sibTransId="{449DB895-1525-4853-B7DC-9C6448A206B6}"/>
    <dgm:cxn modelId="{D92094AD-CFB9-4B27-BF11-3FFCAE4BE8F3}" type="presOf" srcId="{364AAAEE-B04C-466C-8EBB-A4BAC31153F7}" destId="{1E822EEC-D15E-4E3D-969E-82831DA8B0C3}" srcOrd="0" destOrd="0" presId="urn:microsoft.com/office/officeart/2005/8/layout/default"/>
    <dgm:cxn modelId="{98D26986-9EBA-4409-BBD9-783487C2943C}" type="presOf" srcId="{1D84F8A6-CBA6-42CC-A5F3-C5DADE9E5DF3}" destId="{EA9B38B7-501E-4B18-AFBB-6D19E2B0D843}" srcOrd="0" destOrd="0" presId="urn:microsoft.com/office/officeart/2005/8/layout/default"/>
    <dgm:cxn modelId="{67AB7D78-8E1E-4323-9397-8059FEC30359}" type="presOf" srcId="{6208C104-39BF-4AF3-A6B0-0A074D388E18}" destId="{4903AEAA-BF47-446D-881A-7136EE5F95C6}" srcOrd="0" destOrd="0" presId="urn:microsoft.com/office/officeart/2005/8/layout/default"/>
    <dgm:cxn modelId="{3E08A80E-8105-4FC1-A8BD-00426DC895EB}" srcId="{6208C104-39BF-4AF3-A6B0-0A074D388E18}" destId="{EBB0FD22-5653-4911-BC71-50BFF66B69F4}" srcOrd="4" destOrd="0" parTransId="{861CC64D-9191-44FA-B3BD-1F36DB2645B1}" sibTransId="{C762DA08-AFD0-47C9-A9AE-1CB3970EA487}"/>
    <dgm:cxn modelId="{FF55888E-A561-41D9-B565-2E95FFD76C41}" srcId="{6208C104-39BF-4AF3-A6B0-0A074D388E18}" destId="{66439FB9-391D-482B-A752-64A8B8D4259F}" srcOrd="2" destOrd="0" parTransId="{55FDCAD8-D55D-4EAB-9FC1-2DEFE9D006E4}" sibTransId="{E2B64C7C-19F3-4D8D-BA24-179485FAD146}"/>
    <dgm:cxn modelId="{2363B9B1-3EDE-497F-855E-38CBB84BDAC9}" type="presOf" srcId="{EBB0FD22-5653-4911-BC71-50BFF66B69F4}" destId="{AAC7BA2E-DB99-403A-9848-D1D9516056CD}" srcOrd="0" destOrd="0" presId="urn:microsoft.com/office/officeart/2005/8/layout/default"/>
    <dgm:cxn modelId="{B5D2D1F8-14BE-41CB-AC98-CCD6460A9606}" type="presOf" srcId="{F050F227-DD0E-4B4D-BA8C-CD2DB6851187}" destId="{C87A6594-DA00-463C-A74D-97735A5FDB99}" srcOrd="0" destOrd="0" presId="urn:microsoft.com/office/officeart/2005/8/layout/default"/>
    <dgm:cxn modelId="{58978AD7-4E48-4649-A9CA-C7098BC9C31F}" srcId="{6208C104-39BF-4AF3-A6B0-0A074D388E18}" destId="{F050F227-DD0E-4B4D-BA8C-CD2DB6851187}" srcOrd="3" destOrd="0" parTransId="{CB827154-740F-4A6B-90ED-9B0DC748E826}" sibTransId="{4EC7A2FC-5B23-4BFD-BC35-D2B2A7FD7C5A}"/>
    <dgm:cxn modelId="{7003B9A1-D929-43F2-9856-B509B2C94080}" srcId="{6208C104-39BF-4AF3-A6B0-0A074D388E18}" destId="{1D84F8A6-CBA6-42CC-A5F3-C5DADE9E5DF3}" srcOrd="0" destOrd="0" parTransId="{A4549747-8BB5-4AA2-8E3B-9862B216732B}" sibTransId="{B720204C-8E96-4B58-AE55-92524F83B018}"/>
    <dgm:cxn modelId="{249F4380-84B8-4D46-A2ED-BE4AE056EE79}" type="presOf" srcId="{66439FB9-391D-482B-A752-64A8B8D4259F}" destId="{78E05E3B-17DE-4E94-920F-1BC104B342BC}" srcOrd="0" destOrd="0" presId="urn:microsoft.com/office/officeart/2005/8/layout/default"/>
    <dgm:cxn modelId="{142BE024-DBC6-4CA9-8F42-C90639C963D3}" type="presParOf" srcId="{4903AEAA-BF47-446D-881A-7136EE5F95C6}" destId="{EA9B38B7-501E-4B18-AFBB-6D19E2B0D843}" srcOrd="0" destOrd="0" presId="urn:microsoft.com/office/officeart/2005/8/layout/default"/>
    <dgm:cxn modelId="{37CD0130-66EB-493F-A08E-B6A1A720E596}" type="presParOf" srcId="{4903AEAA-BF47-446D-881A-7136EE5F95C6}" destId="{7800F6FE-B39B-4C71-8328-5800BF951E4D}" srcOrd="1" destOrd="0" presId="urn:microsoft.com/office/officeart/2005/8/layout/default"/>
    <dgm:cxn modelId="{9FD14E0D-5858-4E1F-A6B5-6F54AA0F8F96}" type="presParOf" srcId="{4903AEAA-BF47-446D-881A-7136EE5F95C6}" destId="{1E822EEC-D15E-4E3D-969E-82831DA8B0C3}" srcOrd="2" destOrd="0" presId="urn:microsoft.com/office/officeart/2005/8/layout/default"/>
    <dgm:cxn modelId="{D2CDFFCF-F574-48FD-B88C-171402293F22}" type="presParOf" srcId="{4903AEAA-BF47-446D-881A-7136EE5F95C6}" destId="{52DC2122-8D7F-4CA9-8777-ABA0EFE6E492}" srcOrd="3" destOrd="0" presId="urn:microsoft.com/office/officeart/2005/8/layout/default"/>
    <dgm:cxn modelId="{136CE4C8-AEB9-4B11-AF09-FB1754D1E206}" type="presParOf" srcId="{4903AEAA-BF47-446D-881A-7136EE5F95C6}" destId="{78E05E3B-17DE-4E94-920F-1BC104B342BC}" srcOrd="4" destOrd="0" presId="urn:microsoft.com/office/officeart/2005/8/layout/default"/>
    <dgm:cxn modelId="{136487DC-E3B1-46C1-A200-3B469ED7DA2C}" type="presParOf" srcId="{4903AEAA-BF47-446D-881A-7136EE5F95C6}" destId="{9DF2C28B-4C27-403E-9ECF-BC22BFCD89C0}" srcOrd="5" destOrd="0" presId="urn:microsoft.com/office/officeart/2005/8/layout/default"/>
    <dgm:cxn modelId="{C17C83EA-329A-40C2-B529-F914640D8E1F}" type="presParOf" srcId="{4903AEAA-BF47-446D-881A-7136EE5F95C6}" destId="{C87A6594-DA00-463C-A74D-97735A5FDB99}" srcOrd="6" destOrd="0" presId="urn:microsoft.com/office/officeart/2005/8/layout/default"/>
    <dgm:cxn modelId="{7F505F63-FB0C-4323-B434-656AF5E7B94B}" type="presParOf" srcId="{4903AEAA-BF47-446D-881A-7136EE5F95C6}" destId="{4E2EB113-7245-4C9C-846E-4717C0B7D0B8}" srcOrd="7" destOrd="0" presId="urn:microsoft.com/office/officeart/2005/8/layout/default"/>
    <dgm:cxn modelId="{8424F50C-2421-4876-A82B-BD5C71E54749}" type="presParOf" srcId="{4903AEAA-BF47-446D-881A-7136EE5F95C6}" destId="{AAC7BA2E-DB99-403A-9848-D1D9516056CD}" srcOrd="8"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9B38B7-501E-4B18-AFBB-6D19E2B0D843}">
      <dsp:nvSpPr>
        <dsp:cNvPr id="0" name=""/>
        <dsp:cNvSpPr/>
      </dsp:nvSpPr>
      <dsp:spPr>
        <a:xfrm>
          <a:off x="4083724" y="138652"/>
          <a:ext cx="2786926" cy="1672156"/>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ES" sz="2100" kern="1200" smtClean="0"/>
            <a:t>How make landmarks and Semilandmarks?</a:t>
          </a:r>
          <a:endParaRPr lang="es-ES" sz="2100" kern="1200" dirty="0"/>
        </a:p>
      </dsp:txBody>
      <dsp:txXfrm>
        <a:off x="4083724" y="138652"/>
        <a:ext cx="2786926" cy="1672156"/>
      </dsp:txXfrm>
    </dsp:sp>
    <dsp:sp modelId="{1E822EEC-D15E-4E3D-969E-82831DA8B0C3}">
      <dsp:nvSpPr>
        <dsp:cNvPr id="0" name=""/>
        <dsp:cNvSpPr/>
      </dsp:nvSpPr>
      <dsp:spPr>
        <a:xfrm>
          <a:off x="1033071" y="128653"/>
          <a:ext cx="2786926" cy="1672156"/>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ES" sz="2100" kern="1200" smtClean="0"/>
            <a:t>How process that images to work with Slicermorph?</a:t>
          </a:r>
          <a:endParaRPr lang="es-ES" sz="2100" kern="1200" dirty="0"/>
        </a:p>
      </dsp:txBody>
      <dsp:txXfrm>
        <a:off x="1033071" y="128653"/>
        <a:ext cx="2786926" cy="1672156"/>
      </dsp:txXfrm>
    </dsp:sp>
    <dsp:sp modelId="{78E05E3B-17DE-4E94-920F-1BC104B342BC}">
      <dsp:nvSpPr>
        <dsp:cNvPr id="0" name=""/>
        <dsp:cNvSpPr/>
      </dsp:nvSpPr>
      <dsp:spPr>
        <a:xfrm>
          <a:off x="1015457" y="1953688"/>
          <a:ext cx="2786926" cy="1672156"/>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ES" sz="2100" kern="1200" smtClean="0"/>
            <a:t>With Slicermorph, Can I define land.. and semi.. for all my images? Or I need to do this process one by one</a:t>
          </a:r>
          <a:endParaRPr lang="es-ES" sz="2100" kern="1200" dirty="0"/>
        </a:p>
      </dsp:txBody>
      <dsp:txXfrm>
        <a:off x="1015457" y="1953688"/>
        <a:ext cx="2786926" cy="1672156"/>
      </dsp:txXfrm>
    </dsp:sp>
    <dsp:sp modelId="{C87A6594-DA00-463C-A74D-97735A5FDB99}">
      <dsp:nvSpPr>
        <dsp:cNvPr id="0" name=""/>
        <dsp:cNvSpPr/>
      </dsp:nvSpPr>
      <dsp:spPr>
        <a:xfrm>
          <a:off x="4081077" y="1953688"/>
          <a:ext cx="2786926" cy="1672156"/>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ES" sz="2100" kern="1200" dirty="0" smtClean="0"/>
            <a:t>What </a:t>
          </a:r>
          <a:r>
            <a:rPr lang="es-ES" sz="2100" kern="1200" dirty="0" err="1" smtClean="0"/>
            <a:t>kind</a:t>
          </a:r>
          <a:r>
            <a:rPr lang="es-ES" sz="2100" kern="1200" dirty="0" smtClean="0"/>
            <a:t> of </a:t>
          </a:r>
          <a:r>
            <a:rPr lang="es-ES" sz="2100" kern="1200" dirty="0" err="1" smtClean="0"/>
            <a:t>analyses</a:t>
          </a:r>
          <a:r>
            <a:rPr lang="es-ES" sz="2100" kern="1200" dirty="0" smtClean="0"/>
            <a:t> can i do </a:t>
          </a:r>
          <a:r>
            <a:rPr lang="es-ES" sz="2100" kern="1200" dirty="0" err="1" smtClean="0"/>
            <a:t>with</a:t>
          </a:r>
          <a:r>
            <a:rPr lang="es-ES" sz="2100" kern="1200" dirty="0" smtClean="0"/>
            <a:t> </a:t>
          </a:r>
          <a:r>
            <a:rPr lang="es-ES" sz="2100" kern="1200" dirty="0" err="1" smtClean="0"/>
            <a:t>slicermorph</a:t>
          </a:r>
          <a:r>
            <a:rPr lang="es-ES" sz="2100" kern="1200" dirty="0" smtClean="0"/>
            <a:t>? </a:t>
          </a:r>
          <a:endParaRPr lang="es-ES" sz="2100" kern="1200" dirty="0"/>
        </a:p>
      </dsp:txBody>
      <dsp:txXfrm>
        <a:off x="4081077" y="1953688"/>
        <a:ext cx="2786926" cy="1672156"/>
      </dsp:txXfrm>
    </dsp:sp>
    <dsp:sp modelId="{AAC7BA2E-DB99-403A-9848-D1D9516056CD}">
      <dsp:nvSpPr>
        <dsp:cNvPr id="0" name=""/>
        <dsp:cNvSpPr/>
      </dsp:nvSpPr>
      <dsp:spPr>
        <a:xfrm>
          <a:off x="2548267" y="3904537"/>
          <a:ext cx="2786926" cy="1672156"/>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What is the advantage of working with 3d morphology </a:t>
          </a:r>
          <a:r>
            <a:rPr lang="es-ES" sz="2100" kern="1200" dirty="0" err="1" smtClean="0"/>
            <a:t>with</a:t>
          </a:r>
          <a:r>
            <a:rPr lang="es-ES" sz="2100" kern="1200" dirty="0" smtClean="0"/>
            <a:t> </a:t>
          </a:r>
          <a:r>
            <a:rPr lang="es-ES" sz="2100" kern="1200" dirty="0" err="1" smtClean="0"/>
            <a:t>slicermorph</a:t>
          </a:r>
          <a:r>
            <a:rPr lang="es-ES" sz="2100" kern="1200" dirty="0" smtClean="0"/>
            <a:t>? </a:t>
          </a:r>
          <a:endParaRPr lang="es-ES" sz="2100" kern="1200" dirty="0"/>
        </a:p>
      </dsp:txBody>
      <dsp:txXfrm>
        <a:off x="2548267" y="3904537"/>
        <a:ext cx="2786926" cy="167215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737F91-1780-4E81-A356-9F6224F47021}" type="datetimeFigureOut">
              <a:rPr lang="es-CO" smtClean="0"/>
              <a:t>19/05/2020</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F9A297-CD80-4B6A-BF45-944C53FCE8FA}" type="slidenum">
              <a:rPr lang="es-CO" smtClean="0"/>
              <a:t>‹Nº›</a:t>
            </a:fld>
            <a:endParaRPr lang="es-CO"/>
          </a:p>
        </p:txBody>
      </p:sp>
    </p:spTree>
    <p:extLst>
      <p:ext uri="{BB962C8B-B14F-4D97-AF65-F5344CB8AC3E}">
        <p14:creationId xmlns:p14="http://schemas.microsoft.com/office/powerpoint/2010/main" val="2962995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Good morning</a:t>
            </a:r>
            <a:r>
              <a:rPr lang="en-US" baseline="0" dirty="0" smtClean="0"/>
              <a:t>, My name is Adriana Acero, I’m from Colombia. And </a:t>
            </a:r>
            <a:r>
              <a:rPr lang="en-US" dirty="0" smtClean="0"/>
              <a:t>I’m working with Evolutionary dynamics in communities through of the geometric morphometrics and the partitioning of niche trophic and habitat in bat communities in central west Brazil. In this first part of my research, I'm focused only on GM. </a:t>
            </a:r>
          </a:p>
          <a:p>
            <a:endParaRPr lang="en-US" dirty="0" smtClean="0"/>
          </a:p>
          <a:p>
            <a:r>
              <a:rPr lang="en-US" dirty="0" smtClean="0"/>
              <a:t>My general question are ….</a:t>
            </a:r>
          </a:p>
          <a:p>
            <a:endParaRPr lang="en-US" dirty="0" smtClean="0"/>
          </a:p>
          <a:p>
            <a:r>
              <a:rPr lang="en-US" dirty="0" smtClean="0"/>
              <a:t>My aim</a:t>
            </a:r>
            <a:r>
              <a:rPr lang="en-US" baseline="0" dirty="0" smtClean="0"/>
              <a:t> is…..</a:t>
            </a:r>
          </a:p>
          <a:p>
            <a:endParaRPr lang="en-US" baseline="0" dirty="0" smtClean="0"/>
          </a:p>
          <a:p>
            <a:r>
              <a:rPr lang="en-US" baseline="0" dirty="0" smtClean="0"/>
              <a:t>And My hypothesis is …..</a:t>
            </a:r>
            <a:endParaRPr lang="es-CO" dirty="0"/>
          </a:p>
        </p:txBody>
      </p:sp>
      <p:sp>
        <p:nvSpPr>
          <p:cNvPr id="4" name="Marcador de número de diapositiva 3"/>
          <p:cNvSpPr>
            <a:spLocks noGrp="1"/>
          </p:cNvSpPr>
          <p:nvPr>
            <p:ph type="sldNum" sz="quarter" idx="10"/>
          </p:nvPr>
        </p:nvSpPr>
        <p:spPr/>
        <p:txBody>
          <a:bodyPr/>
          <a:lstStyle/>
          <a:p>
            <a:fld id="{46F9A297-CD80-4B6A-BF45-944C53FCE8FA}" type="slidenum">
              <a:rPr lang="es-CO" smtClean="0"/>
              <a:t>1</a:t>
            </a:fld>
            <a:endParaRPr lang="es-CO"/>
          </a:p>
        </p:txBody>
      </p:sp>
    </p:spTree>
    <p:extLst>
      <p:ext uri="{BB962C8B-B14F-4D97-AF65-F5344CB8AC3E}">
        <p14:creationId xmlns:p14="http://schemas.microsoft.com/office/powerpoint/2010/main" val="218501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GB" sz="1200" kern="1200" dirty="0" smtClean="0">
                <a:solidFill>
                  <a:schemeClr val="tx1"/>
                </a:solidFill>
                <a:effectLst/>
                <a:latin typeface="+mn-lt"/>
                <a:ea typeface="+mn-ea"/>
                <a:cs typeface="+mn-cs"/>
              </a:rPr>
              <a:t>In my</a:t>
            </a:r>
            <a:r>
              <a:rPr lang="en-GB" sz="1200" kern="1200" baseline="0" dirty="0" smtClean="0">
                <a:solidFill>
                  <a:schemeClr val="tx1"/>
                </a:solidFill>
                <a:effectLst/>
                <a:latin typeface="+mn-lt"/>
                <a:ea typeface="+mn-ea"/>
                <a:cs typeface="+mn-cs"/>
              </a:rPr>
              <a:t> preliminary </a:t>
            </a:r>
            <a:r>
              <a:rPr lang="en-GB" sz="1200" kern="1200" dirty="0" smtClean="0">
                <a:solidFill>
                  <a:schemeClr val="tx1"/>
                </a:solidFill>
                <a:effectLst/>
                <a:latin typeface="+mn-lt"/>
                <a:ea typeface="+mn-ea"/>
                <a:cs typeface="+mn-cs"/>
              </a:rPr>
              <a:t>results</a:t>
            </a:r>
            <a:r>
              <a:rPr lang="en-GB" sz="1200" kern="1200" baseline="0" dirty="0" smtClean="0">
                <a:solidFill>
                  <a:schemeClr val="tx1"/>
                </a:solidFill>
                <a:effectLst/>
                <a:latin typeface="+mn-lt"/>
                <a:ea typeface="+mn-ea"/>
                <a:cs typeface="+mn-cs"/>
              </a:rPr>
              <a:t>, I found that </a:t>
            </a:r>
            <a:r>
              <a:rPr lang="en-GB" sz="1200" kern="1200" dirty="0" smtClean="0">
                <a:solidFill>
                  <a:schemeClr val="tx1"/>
                </a:solidFill>
                <a:effectLst/>
                <a:latin typeface="+mn-lt"/>
                <a:ea typeface="+mn-ea"/>
                <a:cs typeface="+mn-cs"/>
              </a:rPr>
              <a:t>the morphological space showed that nectarivores (green points) species were well segregate for skull and jaw.</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The specialization to eat insects, small vertebrates, and drink blood could</a:t>
            </a:r>
            <a:r>
              <a:rPr lang="en-GB" sz="1200" kern="1200" baseline="0" dirty="0" smtClean="0">
                <a:solidFill>
                  <a:schemeClr val="tx1"/>
                </a:solidFill>
                <a:effectLst/>
                <a:latin typeface="+mn-lt"/>
                <a:ea typeface="+mn-ea"/>
                <a:cs typeface="+mn-cs"/>
              </a:rPr>
              <a:t> influence the</a:t>
            </a:r>
            <a:r>
              <a:rPr lang="en-GB" sz="1200" kern="1200" dirty="0" smtClean="0">
                <a:solidFill>
                  <a:schemeClr val="tx1"/>
                </a:solidFill>
                <a:effectLst/>
                <a:latin typeface="+mn-lt"/>
                <a:ea typeface="+mn-ea"/>
                <a:cs typeface="+mn-cs"/>
              </a:rPr>
              <a:t> segregation for skull, but in the jaw the animalivores (black points) from Phyllostominae share the same space with the frugivores of Stenodermatinae. </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 fact to share the same morphological space could suggest that both families passed for similar selective pressures to get an optimal phenotype to eat fruits between Stenodermatinae, and to eat insect and small vertebrates in Phyllostominae. The size, could be key to contribute to this trophic segregation. </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 similarity of forms can be a good predictor to identify the dynamics of the exploration of resources and the coexistence of the species in the communities.</a:t>
            </a:r>
            <a:endParaRPr lang="es-CO" dirty="0"/>
          </a:p>
        </p:txBody>
      </p:sp>
      <p:sp>
        <p:nvSpPr>
          <p:cNvPr id="4" name="Marcador de número de diapositiva 3"/>
          <p:cNvSpPr>
            <a:spLocks noGrp="1"/>
          </p:cNvSpPr>
          <p:nvPr>
            <p:ph type="sldNum" sz="quarter" idx="10"/>
          </p:nvPr>
        </p:nvSpPr>
        <p:spPr/>
        <p:txBody>
          <a:bodyPr/>
          <a:lstStyle/>
          <a:p>
            <a:fld id="{46F9A297-CD80-4B6A-BF45-944C53FCE8FA}" type="slidenum">
              <a:rPr lang="es-CO" smtClean="0"/>
              <a:t>2</a:t>
            </a:fld>
            <a:endParaRPr lang="es-CO"/>
          </a:p>
        </p:txBody>
      </p:sp>
    </p:spTree>
    <p:extLst>
      <p:ext uri="{BB962C8B-B14F-4D97-AF65-F5344CB8AC3E}">
        <p14:creationId xmlns:p14="http://schemas.microsoft.com/office/powerpoint/2010/main" val="151442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pt-BR" dirty="0" smtClean="0"/>
              <a:t>I</a:t>
            </a:r>
            <a:r>
              <a:rPr lang="pt-BR" baseline="0" dirty="0" smtClean="0"/>
              <a:t> use TPSDig </a:t>
            </a:r>
            <a:r>
              <a:rPr lang="pt-BR" baseline="0" dirty="0" err="1" smtClean="0"/>
              <a:t>to</a:t>
            </a:r>
            <a:r>
              <a:rPr lang="pt-BR" baseline="0" dirty="0" smtClean="0"/>
              <a:t> </a:t>
            </a:r>
            <a:r>
              <a:rPr lang="pt-BR" baseline="0" dirty="0" err="1" smtClean="0"/>
              <a:t>process</a:t>
            </a:r>
            <a:r>
              <a:rPr lang="pt-BR" baseline="0" dirty="0" smtClean="0"/>
              <a:t> </a:t>
            </a:r>
            <a:r>
              <a:rPr lang="pt-BR" baseline="0" dirty="0" err="1" smtClean="0"/>
              <a:t>the</a:t>
            </a:r>
            <a:r>
              <a:rPr lang="pt-BR" baseline="0" dirty="0" smtClean="0"/>
              <a:t> </a:t>
            </a:r>
            <a:r>
              <a:rPr lang="pt-BR" baseline="0" dirty="0" err="1" smtClean="0"/>
              <a:t>images</a:t>
            </a:r>
            <a:r>
              <a:rPr lang="pt-BR" baseline="0" dirty="0" smtClean="0"/>
              <a:t> in 2D, and </a:t>
            </a:r>
            <a:r>
              <a:rPr lang="pt-BR" baseline="0" dirty="0" err="1" smtClean="0"/>
              <a:t>Rstudio</a:t>
            </a:r>
            <a:r>
              <a:rPr lang="pt-BR" baseline="0" dirty="0" smtClean="0"/>
              <a:t> </a:t>
            </a:r>
            <a:r>
              <a:rPr lang="pt-BR" baseline="0" dirty="0" err="1" smtClean="0"/>
              <a:t>to</a:t>
            </a:r>
            <a:r>
              <a:rPr lang="pt-BR" baseline="0" dirty="0" smtClean="0"/>
              <a:t> do </a:t>
            </a:r>
            <a:r>
              <a:rPr lang="pt-BR" baseline="0" dirty="0" err="1" smtClean="0"/>
              <a:t>my</a:t>
            </a:r>
            <a:r>
              <a:rPr lang="pt-BR" baseline="0" dirty="0" smtClean="0"/>
              <a:t> </a:t>
            </a:r>
            <a:r>
              <a:rPr lang="pt-BR" baseline="0" dirty="0" err="1" smtClean="0"/>
              <a:t>analyses</a:t>
            </a:r>
            <a:r>
              <a:rPr lang="pt-BR" baseline="0" dirty="0" smtClean="0"/>
              <a:t>.  </a:t>
            </a:r>
            <a:r>
              <a:rPr lang="pt-BR" baseline="0" dirty="0" err="1" smtClean="0"/>
              <a:t>But</a:t>
            </a:r>
            <a:r>
              <a:rPr lang="pt-BR" baseline="0" dirty="0" smtClean="0"/>
              <a:t>  </a:t>
            </a:r>
            <a:r>
              <a:rPr lang="pt-BR" dirty="0" smtClean="0"/>
              <a:t>I </a:t>
            </a:r>
            <a:r>
              <a:rPr lang="pt-BR" dirty="0" err="1" smtClean="0"/>
              <a:t>want</a:t>
            </a:r>
            <a:r>
              <a:rPr lang="pt-BR" dirty="0" smtClean="0"/>
              <a:t> </a:t>
            </a:r>
            <a:r>
              <a:rPr lang="pt-BR" dirty="0" err="1" smtClean="0"/>
              <a:t>to</a:t>
            </a:r>
            <a:r>
              <a:rPr lang="pt-BR" dirty="0" smtClean="0"/>
              <a:t> </a:t>
            </a:r>
            <a:r>
              <a:rPr lang="pt-BR" dirty="0" err="1" smtClean="0"/>
              <a:t>work</a:t>
            </a:r>
            <a:r>
              <a:rPr lang="pt-BR" dirty="0" smtClean="0"/>
              <a:t> </a:t>
            </a:r>
            <a:r>
              <a:rPr lang="pt-BR" dirty="0" err="1" smtClean="0"/>
              <a:t>with</a:t>
            </a:r>
            <a:r>
              <a:rPr lang="pt-BR" baseline="0" dirty="0" smtClean="0"/>
              <a:t> </a:t>
            </a:r>
            <a:r>
              <a:rPr lang="pt-BR" baseline="0" dirty="0" err="1" smtClean="0"/>
              <a:t>Slicermorph</a:t>
            </a:r>
            <a:r>
              <a:rPr lang="pt-BR" baseline="0" dirty="0" smtClean="0"/>
              <a:t> </a:t>
            </a:r>
            <a:r>
              <a:rPr lang="pt-BR" baseline="0" dirty="0" err="1" smtClean="0"/>
              <a:t>because</a:t>
            </a:r>
            <a:r>
              <a:rPr lang="pt-BR" baseline="0" dirty="0" smtClean="0"/>
              <a:t>, I </a:t>
            </a:r>
            <a:r>
              <a:rPr lang="pt-BR" baseline="0" dirty="0" err="1" smtClean="0"/>
              <a:t>have</a:t>
            </a:r>
            <a:r>
              <a:rPr lang="pt-BR" baseline="0" dirty="0" smtClean="0"/>
              <a:t> </a:t>
            </a:r>
            <a:r>
              <a:rPr lang="pt-BR" baseline="0" dirty="0" err="1" smtClean="0"/>
              <a:t>the</a:t>
            </a:r>
            <a:r>
              <a:rPr lang="pt-BR" baseline="0" dirty="0" smtClean="0"/>
              <a:t> </a:t>
            </a:r>
            <a:r>
              <a:rPr lang="pt-BR" baseline="0" dirty="0" err="1" smtClean="0"/>
              <a:t>opportunity</a:t>
            </a:r>
            <a:r>
              <a:rPr lang="pt-BR" baseline="0" dirty="0" smtClean="0"/>
              <a:t> </a:t>
            </a:r>
            <a:r>
              <a:rPr lang="pt-BR" baseline="0" dirty="0" err="1" smtClean="0"/>
              <a:t>of</a:t>
            </a:r>
            <a:r>
              <a:rPr lang="pt-BR" baseline="0" dirty="0" smtClean="0"/>
              <a:t> </a:t>
            </a:r>
            <a:r>
              <a:rPr lang="pt-BR" baseline="0" dirty="0" err="1" smtClean="0"/>
              <a:t>scan</a:t>
            </a:r>
            <a:r>
              <a:rPr lang="pt-BR" baseline="0" dirty="0" smtClean="0"/>
              <a:t> more </a:t>
            </a:r>
            <a:r>
              <a:rPr lang="pt-BR" baseline="0" dirty="0" err="1" smtClean="0"/>
              <a:t>bats</a:t>
            </a:r>
            <a:r>
              <a:rPr lang="pt-BR" baseline="0" dirty="0" smtClean="0"/>
              <a:t> and </a:t>
            </a:r>
            <a:r>
              <a:rPr lang="pt-BR" baseline="0" dirty="0" err="1" smtClean="0"/>
              <a:t>get</a:t>
            </a:r>
            <a:r>
              <a:rPr lang="pt-BR" baseline="0" dirty="0" smtClean="0"/>
              <a:t> more </a:t>
            </a:r>
            <a:r>
              <a:rPr lang="pt-BR" baseline="0" dirty="0" err="1" smtClean="0"/>
              <a:t>species</a:t>
            </a:r>
            <a:r>
              <a:rPr lang="pt-BR" baseline="0" dirty="0" smtClean="0"/>
              <a:t> </a:t>
            </a:r>
            <a:r>
              <a:rPr lang="pt-BR" baseline="0" dirty="0" err="1" smtClean="0"/>
              <a:t>to</a:t>
            </a:r>
            <a:r>
              <a:rPr lang="pt-BR" baseline="0" dirty="0" smtClean="0"/>
              <a:t> </a:t>
            </a:r>
            <a:r>
              <a:rPr lang="pt-BR" baseline="0" dirty="0" err="1" smtClean="0"/>
              <a:t>my</a:t>
            </a:r>
            <a:r>
              <a:rPr lang="pt-BR" baseline="0" dirty="0" smtClean="0"/>
              <a:t> </a:t>
            </a:r>
            <a:r>
              <a:rPr lang="pt-BR" baseline="0" dirty="0" err="1" smtClean="0"/>
              <a:t>study</a:t>
            </a:r>
            <a:r>
              <a:rPr lang="pt-BR" baseline="0" dirty="0" smtClean="0"/>
              <a:t>. I </a:t>
            </a:r>
            <a:r>
              <a:rPr lang="pt-BR" baseline="0" dirty="0" err="1" smtClean="0"/>
              <a:t>want</a:t>
            </a:r>
            <a:r>
              <a:rPr lang="pt-BR" baseline="0" dirty="0" smtClean="0"/>
              <a:t> </a:t>
            </a:r>
            <a:r>
              <a:rPr lang="pt-BR" baseline="0" dirty="0" err="1" smtClean="0"/>
              <a:t>to</a:t>
            </a:r>
            <a:r>
              <a:rPr lang="pt-BR" baseline="0" dirty="0" smtClean="0"/>
              <a:t> </a:t>
            </a:r>
            <a:r>
              <a:rPr lang="pt-BR" baseline="0" dirty="0" err="1" smtClean="0"/>
              <a:t>learn</a:t>
            </a:r>
            <a:r>
              <a:rPr lang="pt-BR" baseline="0" dirty="0" smtClean="0"/>
              <a:t> ....</a:t>
            </a:r>
            <a:endParaRPr lang="es-CO" dirty="0"/>
          </a:p>
        </p:txBody>
      </p:sp>
      <p:sp>
        <p:nvSpPr>
          <p:cNvPr id="4" name="Marcador de número de diapositiva 3"/>
          <p:cNvSpPr>
            <a:spLocks noGrp="1"/>
          </p:cNvSpPr>
          <p:nvPr>
            <p:ph type="sldNum" sz="quarter" idx="10"/>
          </p:nvPr>
        </p:nvSpPr>
        <p:spPr/>
        <p:txBody>
          <a:bodyPr/>
          <a:lstStyle/>
          <a:p>
            <a:fld id="{46F9A297-CD80-4B6A-BF45-944C53FCE8FA}" type="slidenum">
              <a:rPr lang="es-CO" smtClean="0"/>
              <a:t>3</a:t>
            </a:fld>
            <a:endParaRPr lang="es-CO"/>
          </a:p>
        </p:txBody>
      </p:sp>
    </p:spTree>
    <p:extLst>
      <p:ext uri="{BB962C8B-B14F-4D97-AF65-F5344CB8AC3E}">
        <p14:creationId xmlns:p14="http://schemas.microsoft.com/office/powerpoint/2010/main" val="3829988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CO"/>
          </a:p>
        </p:txBody>
      </p:sp>
      <p:sp>
        <p:nvSpPr>
          <p:cNvPr id="4" name="Marcador de fecha 3"/>
          <p:cNvSpPr>
            <a:spLocks noGrp="1"/>
          </p:cNvSpPr>
          <p:nvPr>
            <p:ph type="dt" sz="half" idx="10"/>
          </p:nvPr>
        </p:nvSpPr>
        <p:spPr/>
        <p:txBody>
          <a:bodyPr/>
          <a:lstStyle/>
          <a:p>
            <a:fld id="{420A1A3C-877F-4898-AB30-347C1A2C107C}" type="datetimeFigureOut">
              <a:rPr lang="es-CO" smtClean="0"/>
              <a:t>19/05/2020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82D8EE93-B11B-4A29-B71C-BD60CCB7D345}" type="slidenum">
              <a:rPr lang="es-CO" smtClean="0"/>
              <a:t>‹Nº›</a:t>
            </a:fld>
            <a:endParaRPr lang="es-CO"/>
          </a:p>
        </p:txBody>
      </p:sp>
    </p:spTree>
    <p:extLst>
      <p:ext uri="{BB962C8B-B14F-4D97-AF65-F5344CB8AC3E}">
        <p14:creationId xmlns:p14="http://schemas.microsoft.com/office/powerpoint/2010/main" val="1501102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420A1A3C-877F-4898-AB30-347C1A2C107C}" type="datetimeFigureOut">
              <a:rPr lang="es-CO" smtClean="0"/>
              <a:t>19/05/2020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82D8EE93-B11B-4A29-B71C-BD60CCB7D345}" type="slidenum">
              <a:rPr lang="es-CO" smtClean="0"/>
              <a:t>‹Nº›</a:t>
            </a:fld>
            <a:endParaRPr lang="es-CO"/>
          </a:p>
        </p:txBody>
      </p:sp>
    </p:spTree>
    <p:extLst>
      <p:ext uri="{BB962C8B-B14F-4D97-AF65-F5344CB8AC3E}">
        <p14:creationId xmlns:p14="http://schemas.microsoft.com/office/powerpoint/2010/main" val="2614983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420A1A3C-877F-4898-AB30-347C1A2C107C}" type="datetimeFigureOut">
              <a:rPr lang="es-CO" smtClean="0"/>
              <a:t>19/05/2020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82D8EE93-B11B-4A29-B71C-BD60CCB7D345}" type="slidenum">
              <a:rPr lang="es-CO" smtClean="0"/>
              <a:t>‹Nº›</a:t>
            </a:fld>
            <a:endParaRPr lang="es-CO"/>
          </a:p>
        </p:txBody>
      </p:sp>
    </p:spTree>
    <p:extLst>
      <p:ext uri="{BB962C8B-B14F-4D97-AF65-F5344CB8AC3E}">
        <p14:creationId xmlns:p14="http://schemas.microsoft.com/office/powerpoint/2010/main" val="2629389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420A1A3C-877F-4898-AB30-347C1A2C107C}" type="datetimeFigureOut">
              <a:rPr lang="es-CO" smtClean="0"/>
              <a:t>19/05/2020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82D8EE93-B11B-4A29-B71C-BD60CCB7D345}" type="slidenum">
              <a:rPr lang="es-CO" smtClean="0"/>
              <a:t>‹Nº›</a:t>
            </a:fld>
            <a:endParaRPr lang="es-CO"/>
          </a:p>
        </p:txBody>
      </p:sp>
    </p:spTree>
    <p:extLst>
      <p:ext uri="{BB962C8B-B14F-4D97-AF65-F5344CB8AC3E}">
        <p14:creationId xmlns:p14="http://schemas.microsoft.com/office/powerpoint/2010/main" val="3186123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420A1A3C-877F-4898-AB30-347C1A2C107C}" type="datetimeFigureOut">
              <a:rPr lang="es-CO" smtClean="0"/>
              <a:t>19/05/2020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82D8EE93-B11B-4A29-B71C-BD60CCB7D345}" type="slidenum">
              <a:rPr lang="es-CO" smtClean="0"/>
              <a:t>‹Nº›</a:t>
            </a:fld>
            <a:endParaRPr lang="es-CO"/>
          </a:p>
        </p:txBody>
      </p:sp>
    </p:spTree>
    <p:extLst>
      <p:ext uri="{BB962C8B-B14F-4D97-AF65-F5344CB8AC3E}">
        <p14:creationId xmlns:p14="http://schemas.microsoft.com/office/powerpoint/2010/main" val="3592539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420A1A3C-877F-4898-AB30-347C1A2C107C}" type="datetimeFigureOut">
              <a:rPr lang="es-CO" smtClean="0"/>
              <a:t>19/05/2020</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82D8EE93-B11B-4A29-B71C-BD60CCB7D345}" type="slidenum">
              <a:rPr lang="es-CO" smtClean="0"/>
              <a:t>‹Nº›</a:t>
            </a:fld>
            <a:endParaRPr lang="es-CO"/>
          </a:p>
        </p:txBody>
      </p:sp>
    </p:spTree>
    <p:extLst>
      <p:ext uri="{BB962C8B-B14F-4D97-AF65-F5344CB8AC3E}">
        <p14:creationId xmlns:p14="http://schemas.microsoft.com/office/powerpoint/2010/main" val="1762106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420A1A3C-877F-4898-AB30-347C1A2C107C}" type="datetimeFigureOut">
              <a:rPr lang="es-CO" smtClean="0"/>
              <a:t>19/05/2020</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82D8EE93-B11B-4A29-B71C-BD60CCB7D345}" type="slidenum">
              <a:rPr lang="es-CO" smtClean="0"/>
              <a:t>‹Nº›</a:t>
            </a:fld>
            <a:endParaRPr lang="es-CO"/>
          </a:p>
        </p:txBody>
      </p:sp>
    </p:spTree>
    <p:extLst>
      <p:ext uri="{BB962C8B-B14F-4D97-AF65-F5344CB8AC3E}">
        <p14:creationId xmlns:p14="http://schemas.microsoft.com/office/powerpoint/2010/main" val="1485305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420A1A3C-877F-4898-AB30-347C1A2C107C}" type="datetimeFigureOut">
              <a:rPr lang="es-CO" smtClean="0"/>
              <a:t>19/05/2020</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82D8EE93-B11B-4A29-B71C-BD60CCB7D345}" type="slidenum">
              <a:rPr lang="es-CO" smtClean="0"/>
              <a:t>‹Nº›</a:t>
            </a:fld>
            <a:endParaRPr lang="es-CO"/>
          </a:p>
        </p:txBody>
      </p:sp>
    </p:spTree>
    <p:extLst>
      <p:ext uri="{BB962C8B-B14F-4D97-AF65-F5344CB8AC3E}">
        <p14:creationId xmlns:p14="http://schemas.microsoft.com/office/powerpoint/2010/main" val="649018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20A1A3C-877F-4898-AB30-347C1A2C107C}" type="datetimeFigureOut">
              <a:rPr lang="es-CO" smtClean="0"/>
              <a:t>19/05/2020</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82D8EE93-B11B-4A29-B71C-BD60CCB7D345}" type="slidenum">
              <a:rPr lang="es-CO" smtClean="0"/>
              <a:t>‹Nº›</a:t>
            </a:fld>
            <a:endParaRPr lang="es-CO"/>
          </a:p>
        </p:txBody>
      </p:sp>
    </p:spTree>
    <p:extLst>
      <p:ext uri="{BB962C8B-B14F-4D97-AF65-F5344CB8AC3E}">
        <p14:creationId xmlns:p14="http://schemas.microsoft.com/office/powerpoint/2010/main" val="982251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420A1A3C-877F-4898-AB30-347C1A2C107C}" type="datetimeFigureOut">
              <a:rPr lang="es-CO" smtClean="0"/>
              <a:t>19/05/2020</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82D8EE93-B11B-4A29-B71C-BD60CCB7D345}" type="slidenum">
              <a:rPr lang="es-CO" smtClean="0"/>
              <a:t>‹Nº›</a:t>
            </a:fld>
            <a:endParaRPr lang="es-CO"/>
          </a:p>
        </p:txBody>
      </p:sp>
    </p:spTree>
    <p:extLst>
      <p:ext uri="{BB962C8B-B14F-4D97-AF65-F5344CB8AC3E}">
        <p14:creationId xmlns:p14="http://schemas.microsoft.com/office/powerpoint/2010/main" val="2204535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420A1A3C-877F-4898-AB30-347C1A2C107C}" type="datetimeFigureOut">
              <a:rPr lang="es-CO" smtClean="0"/>
              <a:t>19/05/2020</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82D8EE93-B11B-4A29-B71C-BD60CCB7D345}" type="slidenum">
              <a:rPr lang="es-CO" smtClean="0"/>
              <a:t>‹Nº›</a:t>
            </a:fld>
            <a:endParaRPr lang="es-CO"/>
          </a:p>
        </p:txBody>
      </p:sp>
    </p:spTree>
    <p:extLst>
      <p:ext uri="{BB962C8B-B14F-4D97-AF65-F5344CB8AC3E}">
        <p14:creationId xmlns:p14="http://schemas.microsoft.com/office/powerpoint/2010/main" val="912293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0A1A3C-877F-4898-AB30-347C1A2C107C}" type="datetimeFigureOut">
              <a:rPr lang="es-CO" smtClean="0"/>
              <a:t>19/05/2020</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8EE93-B11B-4A29-B71C-BD60CCB7D345}" type="slidenum">
              <a:rPr lang="es-CO" smtClean="0"/>
              <a:t>‹Nº›</a:t>
            </a:fld>
            <a:endParaRPr lang="es-CO"/>
          </a:p>
        </p:txBody>
      </p:sp>
    </p:spTree>
    <p:extLst>
      <p:ext uri="{BB962C8B-B14F-4D97-AF65-F5344CB8AC3E}">
        <p14:creationId xmlns:p14="http://schemas.microsoft.com/office/powerpoint/2010/main" val="868617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microsoft.com/office/2007/relationships/hdphoto" Target="../media/hdphoto6.wdp"/><Relationship Id="rId18" Type="http://schemas.openxmlformats.org/officeDocument/2006/relationships/image" Target="../media/image16.png"/><Relationship Id="rId3" Type="http://schemas.openxmlformats.org/officeDocument/2006/relationships/image" Target="../media/image6.png"/><Relationship Id="rId21" Type="http://schemas.openxmlformats.org/officeDocument/2006/relationships/image" Target="../media/image19.png"/><Relationship Id="rId7" Type="http://schemas.microsoft.com/office/2007/relationships/hdphoto" Target="../media/hdphoto3.wdp"/><Relationship Id="rId12" Type="http://schemas.openxmlformats.org/officeDocument/2006/relationships/image" Target="../media/image11.png"/><Relationship Id="rId17" Type="http://schemas.openxmlformats.org/officeDocument/2006/relationships/image" Target="../media/image15.png"/><Relationship Id="rId2" Type="http://schemas.openxmlformats.org/officeDocument/2006/relationships/notesSlide" Target="../notesSlides/notesSlide2.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8.png"/><Relationship Id="rId11" Type="http://schemas.microsoft.com/office/2007/relationships/hdphoto" Target="../media/hdphoto5.wdp"/><Relationship Id="rId5" Type="http://schemas.microsoft.com/office/2007/relationships/hdphoto" Target="../media/hdphoto2.wdp"/><Relationship Id="rId15" Type="http://schemas.openxmlformats.org/officeDocument/2006/relationships/image" Target="../media/image13.png"/><Relationship Id="rId10" Type="http://schemas.openxmlformats.org/officeDocument/2006/relationships/image" Target="../media/image10.png"/><Relationship Id="rId19" Type="http://schemas.openxmlformats.org/officeDocument/2006/relationships/image" Target="../media/image17.png"/><Relationship Id="rId4" Type="http://schemas.openxmlformats.org/officeDocument/2006/relationships/image" Target="../media/image7.png"/><Relationship Id="rId9" Type="http://schemas.microsoft.com/office/2007/relationships/hdphoto" Target="../media/hdphoto4.wdp"/><Relationship Id="rId14" Type="http://schemas.openxmlformats.org/officeDocument/2006/relationships/image" Target="../media/image12.jpeg"/><Relationship Id="rId22" Type="http://schemas.microsoft.com/office/2007/relationships/hdphoto" Target="../media/hdphoto7.wdp"/></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0.pn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Layout" Target="../diagrams/layout1.xml"/><Relationship Id="rId11" Type="http://schemas.openxmlformats.org/officeDocument/2006/relationships/image" Target="../media/image23.png"/><Relationship Id="rId5" Type="http://schemas.openxmlformats.org/officeDocument/2006/relationships/diagramData" Target="../diagrams/data1.xml"/><Relationship Id="rId10" Type="http://schemas.openxmlformats.org/officeDocument/2006/relationships/image" Target="../media/image22.png"/><Relationship Id="rId4" Type="http://schemas.openxmlformats.org/officeDocument/2006/relationships/image" Target="../media/image21.png"/><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16702" y="45745"/>
            <a:ext cx="9338804" cy="824002"/>
          </a:xfrm>
        </p:spPr>
        <p:txBody>
          <a:bodyPr vert="horz" lIns="91440" tIns="45720" rIns="91440" bIns="45720" rtlCol="0">
            <a:noAutofit/>
          </a:bodyPr>
          <a:lstStyle/>
          <a:p>
            <a:pPr>
              <a:spcBef>
                <a:spcPts val="1000"/>
              </a:spcBef>
              <a:buFont typeface="Arial" panose="020B0604020202020204" pitchFamily="34" charset="0"/>
            </a:pPr>
            <a:r>
              <a:rPr lang="en-US" sz="2400" b="1" dirty="0">
                <a:latin typeface="+mn-lt"/>
                <a:ea typeface="+mn-ea"/>
                <a:cs typeface="+mn-cs"/>
              </a:rPr>
              <a:t>Influence of diet and feeding strategies on the morphology of the skull and jaw of a community of bats</a:t>
            </a:r>
            <a:endParaRPr lang="es-CO" sz="2400" b="1" dirty="0">
              <a:latin typeface="+mn-lt"/>
              <a:ea typeface="+mn-ea"/>
              <a:cs typeface="+mn-cs"/>
            </a:endParaRPr>
          </a:p>
        </p:txBody>
      </p:sp>
      <p:sp>
        <p:nvSpPr>
          <p:cNvPr id="3" name="Subtítulo 2"/>
          <p:cNvSpPr>
            <a:spLocks noGrp="1"/>
          </p:cNvSpPr>
          <p:nvPr>
            <p:ph type="subTitle" idx="1"/>
          </p:nvPr>
        </p:nvSpPr>
        <p:spPr>
          <a:xfrm>
            <a:off x="0" y="6583190"/>
            <a:ext cx="3975197" cy="496631"/>
          </a:xfrm>
        </p:spPr>
        <p:txBody>
          <a:bodyPr>
            <a:noAutofit/>
          </a:bodyPr>
          <a:lstStyle/>
          <a:p>
            <a:pPr algn="l"/>
            <a:r>
              <a:rPr lang="pt-BR" sz="1200" dirty="0" smtClean="0"/>
              <a:t>Adriana Carolina Acero-Murcia</a:t>
            </a:r>
            <a:endParaRPr lang="pt-BR" sz="1200" dirty="0"/>
          </a:p>
        </p:txBody>
      </p:sp>
      <p:sp>
        <p:nvSpPr>
          <p:cNvPr id="4" name="CuadroTexto 3"/>
          <p:cNvSpPr txBox="1"/>
          <p:nvPr/>
        </p:nvSpPr>
        <p:spPr>
          <a:xfrm>
            <a:off x="9831610" y="6583190"/>
            <a:ext cx="2360390" cy="276999"/>
          </a:xfrm>
          <a:prstGeom prst="rect">
            <a:avLst/>
          </a:prstGeom>
          <a:noFill/>
        </p:spPr>
        <p:txBody>
          <a:bodyPr wrap="none" rtlCol="0">
            <a:spAutoFit/>
          </a:bodyPr>
          <a:lstStyle/>
          <a:p>
            <a:r>
              <a:rPr lang="pt-BR" sz="1200" dirty="0" smtClean="0"/>
              <a:t>adriana.carolina.acero@gmail.com</a:t>
            </a:r>
            <a:endParaRPr lang="es-CO" sz="1200" dirty="0"/>
          </a:p>
        </p:txBody>
      </p:sp>
      <p:pic>
        <p:nvPicPr>
          <p:cNvPr id="9" name="Imagen 8"/>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l="37265" t="29439" r="-363" b="12351"/>
          <a:stretch/>
        </p:blipFill>
        <p:spPr>
          <a:xfrm rot="16200000">
            <a:off x="10110191" y="66539"/>
            <a:ext cx="2565876" cy="1578078"/>
          </a:xfrm>
          <a:prstGeom prst="rect">
            <a:avLst/>
          </a:prstGeom>
        </p:spPr>
      </p:pic>
      <p:pic>
        <p:nvPicPr>
          <p:cNvPr id="11" name="Imagen 10"/>
          <p:cNvPicPr>
            <a:picLocks noChangeAspect="1"/>
          </p:cNvPicPr>
          <p:nvPr/>
        </p:nvPicPr>
        <p:blipFill>
          <a:blip r:embed="rId5"/>
          <a:stretch>
            <a:fillRect/>
          </a:stretch>
        </p:blipFill>
        <p:spPr>
          <a:xfrm>
            <a:off x="0" y="87930"/>
            <a:ext cx="1368118" cy="1062998"/>
          </a:xfrm>
          <a:prstGeom prst="rect">
            <a:avLst/>
          </a:prstGeom>
        </p:spPr>
      </p:pic>
      <p:sp>
        <p:nvSpPr>
          <p:cNvPr id="13" name="Rectángulo 12"/>
          <p:cNvSpPr/>
          <p:nvPr/>
        </p:nvSpPr>
        <p:spPr>
          <a:xfrm>
            <a:off x="254000" y="1290151"/>
            <a:ext cx="8902700" cy="369332"/>
          </a:xfrm>
          <a:prstGeom prst="rect">
            <a:avLst/>
          </a:prstGeom>
        </p:spPr>
        <p:txBody>
          <a:bodyPr wrap="square">
            <a:spAutoFit/>
          </a:bodyPr>
          <a:lstStyle/>
          <a:p>
            <a:r>
              <a:rPr lang="en-US" u="sng" dirty="0" smtClean="0"/>
              <a:t>1 - What are you working on? (Main interests, specific questions)</a:t>
            </a:r>
            <a:endParaRPr lang="es-CO" u="sng" dirty="0"/>
          </a:p>
        </p:txBody>
      </p:sp>
      <p:sp>
        <p:nvSpPr>
          <p:cNvPr id="7" name="Rectángulo redondeado 6"/>
          <p:cNvSpPr/>
          <p:nvPr/>
        </p:nvSpPr>
        <p:spPr>
          <a:xfrm>
            <a:off x="1041094" y="1786455"/>
            <a:ext cx="3398768" cy="1569463"/>
          </a:xfrm>
          <a:prstGeom prst="roundRect">
            <a:avLst>
              <a:gd name="adj" fmla="val 10000"/>
            </a:avLst>
          </a:prstGeom>
          <a:blipFill rotWithShape="1">
            <a:blip r:embed="rId6"/>
            <a:stretch>
              <a:fillRect/>
            </a:stretch>
          </a:blipFill>
          <a:ln>
            <a:solidFill>
              <a:schemeClr val="tx1"/>
            </a:solidFill>
          </a:ln>
        </p:spPr>
        <p:style>
          <a:lnRef idx="2">
            <a:scrgbClr r="0" g="0" b="0"/>
          </a:lnRef>
          <a:fillRef idx="1">
            <a:scrgbClr r="0" g="0" b="0"/>
          </a:fillRef>
          <a:effectRef idx="0">
            <a:schemeClr val="accent5">
              <a:tint val="50000"/>
              <a:hueOff val="0"/>
              <a:satOff val="0"/>
              <a:lumOff val="0"/>
              <a:alphaOff val="0"/>
            </a:schemeClr>
          </a:effectRef>
          <a:fontRef idx="minor">
            <a:schemeClr val="lt1">
              <a:hueOff val="0"/>
              <a:satOff val="0"/>
              <a:lumOff val="0"/>
              <a:alphaOff val="0"/>
            </a:schemeClr>
          </a:fontRef>
        </p:style>
      </p:sp>
      <p:sp>
        <p:nvSpPr>
          <p:cNvPr id="8" name="Forma libre 7"/>
          <p:cNvSpPr/>
          <p:nvPr/>
        </p:nvSpPr>
        <p:spPr>
          <a:xfrm>
            <a:off x="342899" y="3892508"/>
            <a:ext cx="4795161" cy="2563710"/>
          </a:xfrm>
          <a:custGeom>
            <a:avLst/>
            <a:gdLst>
              <a:gd name="connsiteX0" fmla="*/ 268705 w 3403376"/>
              <a:gd name="connsiteY0" fmla="*/ 0 h 2559091"/>
              <a:gd name="connsiteX1" fmla="*/ 3134671 w 3403376"/>
              <a:gd name="connsiteY1" fmla="*/ 0 h 2559091"/>
              <a:gd name="connsiteX2" fmla="*/ 3403376 w 3403376"/>
              <a:gd name="connsiteY2" fmla="*/ 268705 h 2559091"/>
              <a:gd name="connsiteX3" fmla="*/ 3403376 w 3403376"/>
              <a:gd name="connsiteY3" fmla="*/ 2559091 h 2559091"/>
              <a:gd name="connsiteX4" fmla="*/ 3403376 w 3403376"/>
              <a:gd name="connsiteY4" fmla="*/ 2559091 h 2559091"/>
              <a:gd name="connsiteX5" fmla="*/ 0 w 3403376"/>
              <a:gd name="connsiteY5" fmla="*/ 2559091 h 2559091"/>
              <a:gd name="connsiteX6" fmla="*/ 0 w 3403376"/>
              <a:gd name="connsiteY6" fmla="*/ 2559091 h 2559091"/>
              <a:gd name="connsiteX7" fmla="*/ 0 w 3403376"/>
              <a:gd name="connsiteY7" fmla="*/ 268705 h 2559091"/>
              <a:gd name="connsiteX8" fmla="*/ 268705 w 3403376"/>
              <a:gd name="connsiteY8" fmla="*/ 0 h 2559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3376" h="2559091">
                <a:moveTo>
                  <a:pt x="3134671" y="2559091"/>
                </a:moveTo>
                <a:lnTo>
                  <a:pt x="268705" y="2559091"/>
                </a:lnTo>
                <a:cubicBezTo>
                  <a:pt x="120303" y="2559091"/>
                  <a:pt x="0" y="2438788"/>
                  <a:pt x="0" y="2290386"/>
                </a:cubicBezTo>
                <a:lnTo>
                  <a:pt x="0" y="0"/>
                </a:lnTo>
                <a:lnTo>
                  <a:pt x="0" y="0"/>
                </a:lnTo>
                <a:lnTo>
                  <a:pt x="3403376" y="0"/>
                </a:lnTo>
                <a:lnTo>
                  <a:pt x="3403376" y="0"/>
                </a:lnTo>
                <a:lnTo>
                  <a:pt x="3403376" y="2290386"/>
                </a:lnTo>
                <a:cubicBezTo>
                  <a:pt x="3403376" y="2438788"/>
                  <a:pt x="3283073" y="2559091"/>
                  <a:pt x="3134671" y="2559091"/>
                </a:cubicBezTo>
                <a:close/>
              </a:path>
            </a:pathLst>
          </a:custGeom>
          <a:solidFill>
            <a:schemeClr val="bg1">
              <a:lumMod val="85000"/>
            </a:schemeClr>
          </a:solidFill>
          <a:ln>
            <a:solidFill>
              <a:srgbClr val="00B050"/>
            </a:solid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64045" tIns="85344" rIns="164045" bIns="164045" numCol="1" spcCol="1270" anchor="t" anchorCtr="0">
            <a:noAutofit/>
          </a:bodyPr>
          <a:lstStyle/>
          <a:p>
            <a:pPr lvl="0" algn="ctr" defTabSz="533400">
              <a:lnSpc>
                <a:spcPct val="90000"/>
              </a:lnSpc>
              <a:spcBef>
                <a:spcPct val="0"/>
              </a:spcBef>
              <a:spcAft>
                <a:spcPct val="35000"/>
              </a:spcAft>
            </a:pPr>
            <a:r>
              <a:rPr lang="en-US" kern="1200" dirty="0" smtClean="0">
                <a:solidFill>
                  <a:sysClr val="windowText" lastClr="000000"/>
                </a:solidFill>
              </a:rPr>
              <a:t>1. Are </a:t>
            </a:r>
            <a:r>
              <a:rPr lang="en-US" kern="1200" dirty="0" smtClean="0">
                <a:solidFill>
                  <a:sysClr val="windowText" lastClr="000000"/>
                </a:solidFill>
              </a:rPr>
              <a:t>bat communities structured by the influence of trophic segregation, and can species with similar morphologies coexist in the same environments?</a:t>
            </a:r>
            <a:endParaRPr lang="es-ES" kern="1200" dirty="0" smtClean="0">
              <a:solidFill>
                <a:sysClr val="windowText" lastClr="000000"/>
              </a:solidFill>
            </a:endParaRPr>
          </a:p>
          <a:p>
            <a:pPr lvl="0" algn="ctr" defTabSz="533400">
              <a:lnSpc>
                <a:spcPct val="90000"/>
              </a:lnSpc>
              <a:spcBef>
                <a:spcPct val="0"/>
              </a:spcBef>
              <a:spcAft>
                <a:spcPct val="35000"/>
              </a:spcAft>
            </a:pPr>
            <a:endParaRPr lang="en-US" kern="1200" dirty="0" smtClean="0">
              <a:solidFill>
                <a:sysClr val="windowText" lastClr="000000"/>
              </a:solidFill>
            </a:endParaRPr>
          </a:p>
          <a:p>
            <a:pPr lvl="0" algn="ctr" defTabSz="533400">
              <a:lnSpc>
                <a:spcPct val="90000"/>
              </a:lnSpc>
              <a:spcBef>
                <a:spcPct val="0"/>
              </a:spcBef>
              <a:spcAft>
                <a:spcPct val="35000"/>
              </a:spcAft>
            </a:pPr>
            <a:r>
              <a:rPr lang="en-US" kern="1200" dirty="0" smtClean="0">
                <a:solidFill>
                  <a:sysClr val="windowText" lastClr="000000"/>
                </a:solidFill>
              </a:rPr>
              <a:t>The </a:t>
            </a:r>
            <a:r>
              <a:rPr lang="en-US" kern="1200" dirty="0" smtClean="0">
                <a:solidFill>
                  <a:sysClr val="windowText" lastClr="000000"/>
                </a:solidFill>
              </a:rPr>
              <a:t>high phenotypic similarity in the species with less evolutionary divergence, could do stimulate a high competence for resources?</a:t>
            </a:r>
            <a:endParaRPr lang="es-ES" kern="1200" dirty="0">
              <a:solidFill>
                <a:sysClr val="windowText" lastClr="000000"/>
              </a:solidFill>
            </a:endParaRPr>
          </a:p>
        </p:txBody>
      </p:sp>
      <p:sp>
        <p:nvSpPr>
          <p:cNvPr id="10" name="Rectángulo redondeado 9"/>
          <p:cNvSpPr/>
          <p:nvPr/>
        </p:nvSpPr>
        <p:spPr>
          <a:xfrm>
            <a:off x="5423726" y="2404176"/>
            <a:ext cx="2990086" cy="1535455"/>
          </a:xfrm>
          <a:prstGeom prst="roundRect">
            <a:avLst>
              <a:gd name="adj" fmla="val 10000"/>
            </a:avLst>
          </a:prstGeom>
          <a:blipFill rotWithShape="1">
            <a:blip r:embed="rId7"/>
            <a:stretch>
              <a:fillRect/>
            </a:stretch>
          </a:blipFill>
          <a:ln>
            <a:solidFill>
              <a:schemeClr val="tx1"/>
            </a:solidFill>
          </a:ln>
        </p:spPr>
        <p:style>
          <a:lnRef idx="2">
            <a:scrgbClr r="0" g="0" b="0"/>
          </a:lnRef>
          <a:fillRef idx="1">
            <a:scrgbClr r="0" g="0" b="0"/>
          </a:fillRef>
          <a:effectRef idx="0">
            <a:schemeClr val="accent5">
              <a:tint val="50000"/>
              <a:hueOff val="-3694485"/>
              <a:satOff val="-6499"/>
              <a:lumOff val="-836"/>
              <a:alphaOff val="0"/>
            </a:schemeClr>
          </a:effectRef>
          <a:fontRef idx="minor">
            <a:schemeClr val="lt1">
              <a:hueOff val="0"/>
              <a:satOff val="0"/>
              <a:lumOff val="0"/>
              <a:alphaOff val="0"/>
            </a:schemeClr>
          </a:fontRef>
        </p:style>
      </p:sp>
      <p:sp>
        <p:nvSpPr>
          <p:cNvPr id="12" name="Forma libre 11"/>
          <p:cNvSpPr/>
          <p:nvPr/>
        </p:nvSpPr>
        <p:spPr>
          <a:xfrm>
            <a:off x="5474408" y="4354686"/>
            <a:ext cx="2990086" cy="1311282"/>
          </a:xfrm>
          <a:custGeom>
            <a:avLst/>
            <a:gdLst>
              <a:gd name="connsiteX0" fmla="*/ 176684 w 2990086"/>
              <a:gd name="connsiteY0" fmla="*/ 0 h 1682705"/>
              <a:gd name="connsiteX1" fmla="*/ 2813402 w 2990086"/>
              <a:gd name="connsiteY1" fmla="*/ 0 h 1682705"/>
              <a:gd name="connsiteX2" fmla="*/ 2990086 w 2990086"/>
              <a:gd name="connsiteY2" fmla="*/ 176684 h 1682705"/>
              <a:gd name="connsiteX3" fmla="*/ 2990086 w 2990086"/>
              <a:gd name="connsiteY3" fmla="*/ 1682705 h 1682705"/>
              <a:gd name="connsiteX4" fmla="*/ 2990086 w 2990086"/>
              <a:gd name="connsiteY4" fmla="*/ 1682705 h 1682705"/>
              <a:gd name="connsiteX5" fmla="*/ 0 w 2990086"/>
              <a:gd name="connsiteY5" fmla="*/ 1682705 h 1682705"/>
              <a:gd name="connsiteX6" fmla="*/ 0 w 2990086"/>
              <a:gd name="connsiteY6" fmla="*/ 1682705 h 1682705"/>
              <a:gd name="connsiteX7" fmla="*/ 0 w 2990086"/>
              <a:gd name="connsiteY7" fmla="*/ 176684 h 1682705"/>
              <a:gd name="connsiteX8" fmla="*/ 176684 w 2990086"/>
              <a:gd name="connsiteY8" fmla="*/ 0 h 1682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0086" h="1682705">
                <a:moveTo>
                  <a:pt x="2813402" y="1682704"/>
                </a:moveTo>
                <a:lnTo>
                  <a:pt x="176684" y="1682704"/>
                </a:lnTo>
                <a:cubicBezTo>
                  <a:pt x="79104" y="1682704"/>
                  <a:pt x="0" y="1603600"/>
                  <a:pt x="0" y="1506020"/>
                </a:cubicBezTo>
                <a:lnTo>
                  <a:pt x="0" y="1"/>
                </a:lnTo>
                <a:lnTo>
                  <a:pt x="0" y="1"/>
                </a:lnTo>
                <a:lnTo>
                  <a:pt x="2990086" y="1"/>
                </a:lnTo>
                <a:lnTo>
                  <a:pt x="2990086" y="1"/>
                </a:lnTo>
                <a:lnTo>
                  <a:pt x="2990086" y="1506020"/>
                </a:lnTo>
                <a:cubicBezTo>
                  <a:pt x="2990086" y="1603600"/>
                  <a:pt x="2910982" y="1682704"/>
                  <a:pt x="2813402" y="1682704"/>
                </a:cubicBezTo>
                <a:close/>
              </a:path>
            </a:pathLst>
          </a:custGeom>
          <a:ln>
            <a:solidFill>
              <a:srgbClr val="00B050"/>
            </a:solidFill>
          </a:ln>
        </p:spPr>
        <p:style>
          <a:lnRef idx="2">
            <a:scrgbClr r="0" g="0" b="0"/>
          </a:lnRef>
          <a:fillRef idx="1">
            <a:schemeClr val="accent5">
              <a:hueOff val="-3676672"/>
              <a:satOff val="-5114"/>
              <a:lumOff val="-1961"/>
              <a:alphaOff val="0"/>
            </a:schemeClr>
          </a:fillRef>
          <a:effectRef idx="0">
            <a:schemeClr val="accent5">
              <a:hueOff val="-3676672"/>
              <a:satOff val="-5114"/>
              <a:lumOff val="-1961"/>
              <a:alphaOff val="0"/>
            </a:schemeClr>
          </a:effectRef>
          <a:fontRef idx="minor">
            <a:schemeClr val="lt1"/>
          </a:fontRef>
        </p:style>
        <p:txBody>
          <a:bodyPr spcFirstLastPara="0" vert="horz" wrap="square" lIns="165541" tIns="113793" rIns="165541" bIns="165541" numCol="1" spcCol="1270" anchor="t" anchorCtr="0">
            <a:noAutofit/>
          </a:bodyPr>
          <a:lstStyle/>
          <a:p>
            <a:pPr lvl="0" algn="ctr" defTabSz="711200">
              <a:lnSpc>
                <a:spcPct val="90000"/>
              </a:lnSpc>
              <a:spcBef>
                <a:spcPct val="0"/>
              </a:spcBef>
              <a:spcAft>
                <a:spcPct val="35000"/>
              </a:spcAft>
            </a:pPr>
            <a:r>
              <a:rPr lang="en-US" sz="1600" kern="1200" dirty="0" smtClean="0">
                <a:solidFill>
                  <a:sysClr val="windowText" lastClr="000000"/>
                </a:solidFill>
              </a:rPr>
              <a:t>Asses if the influence of diet and feeding behavior on the morphology of the skull and jaw in a community of bats has phylogenetic signal</a:t>
            </a:r>
            <a:endParaRPr lang="es-ES" sz="1600" kern="1200" dirty="0">
              <a:solidFill>
                <a:sysClr val="windowText" lastClr="000000"/>
              </a:solidFill>
            </a:endParaRPr>
          </a:p>
        </p:txBody>
      </p:sp>
      <p:sp>
        <p:nvSpPr>
          <p:cNvPr id="15" name="Rectángulo redondeado 14"/>
          <p:cNvSpPr/>
          <p:nvPr/>
        </p:nvSpPr>
        <p:spPr>
          <a:xfrm>
            <a:off x="8823433" y="2318189"/>
            <a:ext cx="2990086" cy="1535455"/>
          </a:xfrm>
          <a:prstGeom prst="roundRect">
            <a:avLst>
              <a:gd name="adj" fmla="val 10000"/>
            </a:avLst>
          </a:prstGeom>
          <a:blipFill rotWithShape="1">
            <a:blip r:embed="rId8"/>
            <a:stretch>
              <a:fillRect/>
            </a:stretch>
          </a:blipFill>
          <a:ln>
            <a:noFill/>
          </a:ln>
        </p:spPr>
        <p:style>
          <a:lnRef idx="2">
            <a:scrgbClr r="0" g="0" b="0"/>
          </a:lnRef>
          <a:fillRef idx="1">
            <a:scrgbClr r="0" g="0" b="0"/>
          </a:fillRef>
          <a:effectRef idx="0">
            <a:schemeClr val="accent5">
              <a:tint val="50000"/>
              <a:hueOff val="-7388970"/>
              <a:satOff val="-12997"/>
              <a:lumOff val="-1672"/>
              <a:alphaOff val="0"/>
            </a:schemeClr>
          </a:effectRef>
          <a:fontRef idx="minor">
            <a:schemeClr val="lt1">
              <a:hueOff val="0"/>
              <a:satOff val="0"/>
              <a:lumOff val="0"/>
              <a:alphaOff val="0"/>
            </a:schemeClr>
          </a:fontRef>
        </p:style>
      </p:sp>
      <p:sp>
        <p:nvSpPr>
          <p:cNvPr id="19" name="Forma libre 18"/>
          <p:cNvSpPr/>
          <p:nvPr/>
        </p:nvSpPr>
        <p:spPr>
          <a:xfrm>
            <a:off x="8800841" y="4354686"/>
            <a:ext cx="2990086" cy="1551889"/>
          </a:xfrm>
          <a:custGeom>
            <a:avLst/>
            <a:gdLst>
              <a:gd name="connsiteX0" fmla="*/ 168682 w 2990086"/>
              <a:gd name="connsiteY0" fmla="*/ 0 h 1606495"/>
              <a:gd name="connsiteX1" fmla="*/ 2821404 w 2990086"/>
              <a:gd name="connsiteY1" fmla="*/ 0 h 1606495"/>
              <a:gd name="connsiteX2" fmla="*/ 2990086 w 2990086"/>
              <a:gd name="connsiteY2" fmla="*/ 168682 h 1606495"/>
              <a:gd name="connsiteX3" fmla="*/ 2990086 w 2990086"/>
              <a:gd name="connsiteY3" fmla="*/ 1606495 h 1606495"/>
              <a:gd name="connsiteX4" fmla="*/ 2990086 w 2990086"/>
              <a:gd name="connsiteY4" fmla="*/ 1606495 h 1606495"/>
              <a:gd name="connsiteX5" fmla="*/ 0 w 2990086"/>
              <a:gd name="connsiteY5" fmla="*/ 1606495 h 1606495"/>
              <a:gd name="connsiteX6" fmla="*/ 0 w 2990086"/>
              <a:gd name="connsiteY6" fmla="*/ 1606495 h 1606495"/>
              <a:gd name="connsiteX7" fmla="*/ 0 w 2990086"/>
              <a:gd name="connsiteY7" fmla="*/ 168682 h 1606495"/>
              <a:gd name="connsiteX8" fmla="*/ 168682 w 2990086"/>
              <a:gd name="connsiteY8" fmla="*/ 0 h 1606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0086" h="1606495">
                <a:moveTo>
                  <a:pt x="2821404" y="1606494"/>
                </a:moveTo>
                <a:lnTo>
                  <a:pt x="168682" y="1606494"/>
                </a:lnTo>
                <a:cubicBezTo>
                  <a:pt x="75522" y="1606494"/>
                  <a:pt x="0" y="1530972"/>
                  <a:pt x="0" y="1437812"/>
                </a:cubicBezTo>
                <a:lnTo>
                  <a:pt x="0" y="1"/>
                </a:lnTo>
                <a:lnTo>
                  <a:pt x="0" y="1"/>
                </a:lnTo>
                <a:lnTo>
                  <a:pt x="2990086" y="1"/>
                </a:lnTo>
                <a:lnTo>
                  <a:pt x="2990086" y="1"/>
                </a:lnTo>
                <a:lnTo>
                  <a:pt x="2990086" y="1437812"/>
                </a:lnTo>
                <a:cubicBezTo>
                  <a:pt x="2990086" y="1530972"/>
                  <a:pt x="2914564" y="1606494"/>
                  <a:pt x="2821404" y="1606494"/>
                </a:cubicBezTo>
                <a:close/>
              </a:path>
            </a:pathLst>
          </a:custGeom>
          <a:ln>
            <a:solidFill>
              <a:srgbClr val="00B050"/>
            </a:solidFill>
          </a:ln>
        </p:spPr>
        <p:style>
          <a:lnRef idx="2">
            <a:scrgbClr r="0" g="0" b="0"/>
          </a:lnRef>
          <a:fillRef idx="1">
            <a:schemeClr val="accent5">
              <a:hueOff val="-7353344"/>
              <a:satOff val="-10228"/>
              <a:lumOff val="-3922"/>
              <a:alphaOff val="0"/>
            </a:schemeClr>
          </a:fillRef>
          <a:effectRef idx="0">
            <a:schemeClr val="accent5">
              <a:hueOff val="-7353344"/>
              <a:satOff val="-10228"/>
              <a:lumOff val="-3922"/>
              <a:alphaOff val="0"/>
            </a:schemeClr>
          </a:effectRef>
          <a:fontRef idx="minor">
            <a:schemeClr val="lt1"/>
          </a:fontRef>
        </p:style>
        <p:txBody>
          <a:bodyPr spcFirstLastPara="0" vert="horz" wrap="square" lIns="163197" tIns="113793" rIns="163197" bIns="163197" numCol="1" spcCol="1270" anchor="t" anchorCtr="0">
            <a:noAutofit/>
          </a:bodyPr>
          <a:lstStyle/>
          <a:p>
            <a:pPr lvl="0" algn="ctr" defTabSz="711200">
              <a:lnSpc>
                <a:spcPct val="90000"/>
              </a:lnSpc>
              <a:spcBef>
                <a:spcPct val="0"/>
              </a:spcBef>
              <a:spcAft>
                <a:spcPct val="35000"/>
              </a:spcAft>
            </a:pPr>
            <a:r>
              <a:rPr lang="en-US" sz="1600" kern="1200" noProof="0" dirty="0" smtClean="0">
                <a:solidFill>
                  <a:sysClr val="windowText" lastClr="000000"/>
                </a:solidFill>
              </a:rPr>
              <a:t>The</a:t>
            </a:r>
            <a:r>
              <a:rPr lang="es-ES" sz="1600" kern="1200" dirty="0" smtClean="0">
                <a:solidFill>
                  <a:sysClr val="windowText" lastClr="000000"/>
                </a:solidFill>
              </a:rPr>
              <a:t> </a:t>
            </a:r>
            <a:r>
              <a:rPr lang="en-US" sz="1600" kern="1200" noProof="0" dirty="0" smtClean="0">
                <a:solidFill>
                  <a:sysClr val="windowText" lastClr="000000"/>
                </a:solidFill>
              </a:rPr>
              <a:t>morphology</a:t>
            </a:r>
            <a:r>
              <a:rPr lang="es-ES" sz="1600" kern="1200" dirty="0" smtClean="0">
                <a:solidFill>
                  <a:sysClr val="windowText" lastClr="000000"/>
                </a:solidFill>
              </a:rPr>
              <a:t> of skull and jaw are influence by trophic guilds and feeding behaviour because the trophic function is the evolution </a:t>
            </a:r>
            <a:r>
              <a:rPr lang="es-ES" sz="1600" kern="1200" dirty="0" smtClean="0">
                <a:solidFill>
                  <a:sysClr val="windowText" lastClr="000000"/>
                </a:solidFill>
              </a:rPr>
              <a:t>force </a:t>
            </a:r>
            <a:r>
              <a:rPr lang="es-ES" sz="1600" kern="1200" dirty="0" smtClean="0">
                <a:solidFill>
                  <a:sysClr val="windowText" lastClr="000000"/>
                </a:solidFill>
              </a:rPr>
              <a:t>for the differents morphologies</a:t>
            </a:r>
            <a:endParaRPr lang="es-ES" sz="1600" kern="1200" dirty="0">
              <a:solidFill>
                <a:sysClr val="windowText" lastClr="000000"/>
              </a:solidFill>
            </a:endParaRPr>
          </a:p>
        </p:txBody>
      </p:sp>
      <p:sp>
        <p:nvSpPr>
          <p:cNvPr id="16" name="CuadroTexto 15"/>
          <p:cNvSpPr txBox="1"/>
          <p:nvPr/>
        </p:nvSpPr>
        <p:spPr>
          <a:xfrm>
            <a:off x="1781370" y="3434867"/>
            <a:ext cx="1918217" cy="369332"/>
          </a:xfrm>
          <a:prstGeom prst="rect">
            <a:avLst/>
          </a:prstGeom>
          <a:noFill/>
        </p:spPr>
        <p:txBody>
          <a:bodyPr wrap="none" rtlCol="0">
            <a:spAutoFit/>
          </a:bodyPr>
          <a:lstStyle/>
          <a:p>
            <a:r>
              <a:rPr lang="pt-BR" dirty="0" smtClean="0"/>
              <a:t>General Questions</a:t>
            </a:r>
            <a:endParaRPr lang="es-CO" dirty="0"/>
          </a:p>
        </p:txBody>
      </p:sp>
      <p:sp>
        <p:nvSpPr>
          <p:cNvPr id="17" name="CuadroTexto 16"/>
          <p:cNvSpPr txBox="1"/>
          <p:nvPr/>
        </p:nvSpPr>
        <p:spPr>
          <a:xfrm>
            <a:off x="9646086" y="3935989"/>
            <a:ext cx="1223412" cy="369332"/>
          </a:xfrm>
          <a:prstGeom prst="rect">
            <a:avLst/>
          </a:prstGeom>
          <a:noFill/>
        </p:spPr>
        <p:txBody>
          <a:bodyPr wrap="none" rtlCol="0">
            <a:spAutoFit/>
          </a:bodyPr>
          <a:lstStyle/>
          <a:p>
            <a:r>
              <a:rPr lang="pt-BR" dirty="0" smtClean="0"/>
              <a:t>Hypothesis</a:t>
            </a:r>
            <a:endParaRPr lang="es-CO" dirty="0"/>
          </a:p>
        </p:txBody>
      </p:sp>
      <p:sp>
        <p:nvSpPr>
          <p:cNvPr id="18" name="CuadroTexto 17"/>
          <p:cNvSpPr txBox="1"/>
          <p:nvPr/>
        </p:nvSpPr>
        <p:spPr>
          <a:xfrm>
            <a:off x="6691971" y="3963349"/>
            <a:ext cx="554960" cy="369332"/>
          </a:xfrm>
          <a:prstGeom prst="rect">
            <a:avLst/>
          </a:prstGeom>
          <a:noFill/>
        </p:spPr>
        <p:txBody>
          <a:bodyPr wrap="none" rtlCol="0">
            <a:spAutoFit/>
          </a:bodyPr>
          <a:lstStyle/>
          <a:p>
            <a:r>
              <a:rPr lang="pt-BR" dirty="0" smtClean="0"/>
              <a:t>Aim</a:t>
            </a:r>
            <a:endParaRPr lang="es-CO" dirty="0"/>
          </a:p>
        </p:txBody>
      </p:sp>
    </p:spTree>
    <p:extLst>
      <p:ext uri="{BB962C8B-B14F-4D97-AF65-F5344CB8AC3E}">
        <p14:creationId xmlns:p14="http://schemas.microsoft.com/office/powerpoint/2010/main" val="29669539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20411" y="349298"/>
            <a:ext cx="7823200" cy="369332"/>
          </a:xfrm>
          <a:prstGeom prst="rect">
            <a:avLst/>
          </a:prstGeom>
        </p:spPr>
        <p:txBody>
          <a:bodyPr wrap="square">
            <a:spAutoFit/>
          </a:bodyPr>
          <a:lstStyle/>
          <a:p>
            <a:r>
              <a:rPr lang="es-CO" u="sng" dirty="0"/>
              <a:t>2 - </a:t>
            </a:r>
            <a:r>
              <a:rPr lang="es-CO" u="sng" dirty="0" err="1"/>
              <a:t>What</a:t>
            </a:r>
            <a:r>
              <a:rPr lang="es-CO" u="sng" dirty="0"/>
              <a:t> figures can </a:t>
            </a:r>
            <a:r>
              <a:rPr lang="es-CO" u="sng" dirty="0" err="1"/>
              <a:t>you</a:t>
            </a:r>
            <a:r>
              <a:rPr lang="es-CO" u="sng" dirty="0"/>
              <a:t> show that represents </a:t>
            </a:r>
            <a:r>
              <a:rPr lang="es-CO" u="sng" dirty="0" err="1"/>
              <a:t>the</a:t>
            </a:r>
            <a:r>
              <a:rPr lang="es-CO" u="sng" dirty="0"/>
              <a:t> </a:t>
            </a:r>
            <a:r>
              <a:rPr lang="es-CO" u="sng" dirty="0" err="1"/>
              <a:t>work</a:t>
            </a:r>
            <a:r>
              <a:rPr lang="es-CO" u="sng" dirty="0"/>
              <a:t> that </a:t>
            </a:r>
            <a:r>
              <a:rPr lang="es-CO" u="sng" dirty="0" err="1"/>
              <a:t>you're</a:t>
            </a:r>
            <a:r>
              <a:rPr lang="es-CO" u="sng" dirty="0"/>
              <a:t> </a:t>
            </a:r>
            <a:r>
              <a:rPr lang="es-CO" u="sng" dirty="0" err="1"/>
              <a:t>doing</a:t>
            </a:r>
            <a:r>
              <a:rPr lang="es-CO" u="sng" dirty="0"/>
              <a:t>?</a:t>
            </a:r>
          </a:p>
        </p:txBody>
      </p:sp>
      <p:grpSp>
        <p:nvGrpSpPr>
          <p:cNvPr id="31" name="Grupo 30"/>
          <p:cNvGrpSpPr/>
          <p:nvPr/>
        </p:nvGrpSpPr>
        <p:grpSpPr>
          <a:xfrm>
            <a:off x="136191" y="1041663"/>
            <a:ext cx="6065414" cy="5384450"/>
            <a:chOff x="136191" y="1041663"/>
            <a:chExt cx="6065414" cy="5384450"/>
          </a:xfrm>
        </p:grpSpPr>
        <p:grpSp>
          <p:nvGrpSpPr>
            <p:cNvPr id="30" name="Grupo 29"/>
            <p:cNvGrpSpPr/>
            <p:nvPr/>
          </p:nvGrpSpPr>
          <p:grpSpPr>
            <a:xfrm>
              <a:off x="136191" y="1041663"/>
              <a:ext cx="6065414" cy="3982791"/>
              <a:chOff x="136191" y="1041663"/>
              <a:chExt cx="6065414" cy="3982791"/>
            </a:xfrm>
          </p:grpSpPr>
          <p:grpSp>
            <p:nvGrpSpPr>
              <p:cNvPr id="10" name="Grupo 9"/>
              <p:cNvGrpSpPr/>
              <p:nvPr/>
            </p:nvGrpSpPr>
            <p:grpSpPr>
              <a:xfrm>
                <a:off x="355274" y="1041663"/>
                <a:ext cx="5846331" cy="3692133"/>
                <a:chOff x="1295032" y="787043"/>
                <a:chExt cx="4200352" cy="2146571"/>
              </a:xfrm>
            </p:grpSpPr>
            <p:pic>
              <p:nvPicPr>
                <p:cNvPr id="11" name="Imagen 10"/>
                <p:cNvPicPr>
                  <a:picLocks noChangeAspect="1"/>
                </p:cNvPicPr>
                <p:nvPr/>
              </p:nvPicPr>
              <p:blipFill>
                <a:blip r:embed="rId3"/>
                <a:stretch>
                  <a:fillRect/>
                </a:stretch>
              </p:blipFill>
              <p:spPr>
                <a:xfrm>
                  <a:off x="1295032" y="787043"/>
                  <a:ext cx="4200352" cy="2146571"/>
                </a:xfrm>
                <a:prstGeom prst="rect">
                  <a:avLst/>
                </a:prstGeom>
              </p:spPr>
            </p:pic>
            <p:pic>
              <p:nvPicPr>
                <p:cNvPr id="12" name="Imagen 11"/>
                <p:cNvPicPr>
                  <a:picLocks noChangeAspect="1"/>
                </p:cNvPicPr>
                <p:nvPr/>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4578580" y="1514899"/>
                  <a:ext cx="446266" cy="322130"/>
                </a:xfrm>
                <a:prstGeom prst="rect">
                  <a:avLst/>
                </a:prstGeom>
              </p:spPr>
            </p:pic>
            <p:pic>
              <p:nvPicPr>
                <p:cNvPr id="13" name="Imagen 12"/>
                <p:cNvPicPr>
                  <a:picLocks noChangeAspect="1"/>
                </p:cNvPicPr>
                <p:nvPr/>
              </p:nvPicPr>
              <p:blipFill>
                <a:blip r:embed="rId6" cstate="print">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2764755" y="2107822"/>
                  <a:ext cx="575771" cy="554570"/>
                </a:xfrm>
                <a:prstGeom prst="rect">
                  <a:avLst/>
                </a:prstGeom>
              </p:spPr>
            </p:pic>
            <p:pic>
              <p:nvPicPr>
                <p:cNvPr id="14" name="Imagen 13"/>
                <p:cNvPicPr>
                  <a:picLocks noChangeAspect="1"/>
                </p:cNvPicPr>
                <p:nvPr/>
              </p:nvPicPr>
              <p:blipFill>
                <a:blip r:embed="rId8" cstate="print">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4219692" y="875300"/>
                  <a:ext cx="438525" cy="263114"/>
                </a:xfrm>
                <a:prstGeom prst="rect">
                  <a:avLst/>
                </a:prstGeom>
              </p:spPr>
            </p:pic>
            <p:pic>
              <p:nvPicPr>
                <p:cNvPr id="15" name="Imagen 14"/>
                <p:cNvPicPr>
                  <a:picLocks noChangeAspect="1"/>
                </p:cNvPicPr>
                <p:nvPr/>
              </p:nvPicPr>
              <p:blipFill>
                <a:blip r:embed="rId10" cstate="print">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2212660" y="1254034"/>
                  <a:ext cx="373380" cy="187062"/>
                </a:xfrm>
                <a:prstGeom prst="rect">
                  <a:avLst/>
                </a:prstGeom>
              </p:spPr>
            </p:pic>
            <p:pic>
              <p:nvPicPr>
                <p:cNvPr id="16" name="Imagen 15"/>
                <p:cNvPicPr>
                  <a:picLocks noChangeAspect="1"/>
                </p:cNvPicPr>
                <p:nvPr/>
              </p:nvPicPr>
              <p:blipFill>
                <a:blip r:embed="rId12" cstate="print">
                  <a:extLst>
                    <a:ext uri="{BEBA8EAE-BF5A-486C-A8C5-ECC9F3942E4B}">
                      <a14:imgProps xmlns:a14="http://schemas.microsoft.com/office/drawing/2010/main">
                        <a14:imgLayer r:embed="rId13">
                          <a14:imgEffect>
                            <a14:saturation sat="0"/>
                          </a14:imgEffect>
                        </a14:imgLayer>
                      </a14:imgProps>
                    </a:ext>
                    <a:ext uri="{28A0092B-C50C-407E-A947-70E740481C1C}">
                      <a14:useLocalDpi xmlns:a14="http://schemas.microsoft.com/office/drawing/2010/main" val="0"/>
                    </a:ext>
                  </a:extLst>
                </a:blip>
                <a:stretch>
                  <a:fillRect/>
                </a:stretch>
              </p:blipFill>
              <p:spPr>
                <a:xfrm>
                  <a:off x="2323273" y="1807815"/>
                  <a:ext cx="413379" cy="291703"/>
                </a:xfrm>
                <a:prstGeom prst="rect">
                  <a:avLst/>
                </a:prstGeom>
              </p:spPr>
            </p:pic>
          </p:grpSp>
          <p:sp>
            <p:nvSpPr>
              <p:cNvPr id="20" name="CuadroTexto 19"/>
              <p:cNvSpPr txBox="1"/>
              <p:nvPr/>
            </p:nvSpPr>
            <p:spPr>
              <a:xfrm rot="16200000">
                <a:off x="-483088" y="2625048"/>
                <a:ext cx="1515558" cy="276999"/>
              </a:xfrm>
              <a:prstGeom prst="rect">
                <a:avLst/>
              </a:prstGeom>
              <a:solidFill>
                <a:schemeClr val="bg1"/>
              </a:solidFill>
            </p:spPr>
            <p:txBody>
              <a:bodyPr wrap="square" rtlCol="0">
                <a:spAutoFit/>
              </a:bodyPr>
              <a:lstStyle/>
              <a:p>
                <a:pPr algn="ctr"/>
                <a:r>
                  <a:rPr lang="pt-BR" sz="1200" dirty="0" smtClean="0"/>
                  <a:t>PC2 20.82%</a:t>
                </a:r>
                <a:endParaRPr lang="es-CO" sz="1200" dirty="0"/>
              </a:p>
            </p:txBody>
          </p:sp>
          <p:sp>
            <p:nvSpPr>
              <p:cNvPr id="21" name="CuadroTexto 20"/>
              <p:cNvSpPr txBox="1"/>
              <p:nvPr/>
            </p:nvSpPr>
            <p:spPr>
              <a:xfrm>
                <a:off x="2395365" y="4747455"/>
                <a:ext cx="1748612" cy="276999"/>
              </a:xfrm>
              <a:prstGeom prst="rect">
                <a:avLst/>
              </a:prstGeom>
              <a:solidFill>
                <a:schemeClr val="bg1"/>
              </a:solidFill>
            </p:spPr>
            <p:txBody>
              <a:bodyPr wrap="square" rtlCol="0">
                <a:spAutoFit/>
              </a:bodyPr>
              <a:lstStyle/>
              <a:p>
                <a:pPr algn="ctr"/>
                <a:r>
                  <a:rPr lang="pt-BR" sz="1200" dirty="0" smtClean="0"/>
                  <a:t>PC1 49.5%</a:t>
                </a:r>
                <a:endParaRPr lang="es-CO" sz="1200" dirty="0"/>
              </a:p>
            </p:txBody>
          </p:sp>
        </p:grpSp>
        <p:sp>
          <p:nvSpPr>
            <p:cNvPr id="22" name="Rectángulo 21"/>
            <p:cNvSpPr/>
            <p:nvPr/>
          </p:nvSpPr>
          <p:spPr>
            <a:xfrm>
              <a:off x="136191" y="4761114"/>
              <a:ext cx="2446636" cy="276999"/>
            </a:xfrm>
            <a:prstGeom prst="rect">
              <a:avLst/>
            </a:prstGeom>
          </p:spPr>
          <p:txBody>
            <a:bodyPr wrap="square">
              <a:spAutoFit/>
            </a:bodyPr>
            <a:lstStyle/>
            <a:p>
              <a:pPr algn="just" fontAlgn="base">
                <a:spcAft>
                  <a:spcPts val="0"/>
                </a:spcAft>
              </a:pPr>
              <a:r>
                <a:rPr lang="en-GB" sz="1200" dirty="0" smtClean="0">
                  <a:solidFill>
                    <a:srgbClr val="000000"/>
                  </a:solidFill>
                  <a:latin typeface="Times New Roman" panose="02020603050405020304" pitchFamily="18" charset="0"/>
                  <a:ea typeface="Times New Roman" panose="02020603050405020304" pitchFamily="18" charset="0"/>
                </a:rPr>
                <a:t>(</a:t>
              </a:r>
              <a:r>
                <a:rPr lang="en-GB" sz="1200" dirty="0" err="1">
                  <a:solidFill>
                    <a:srgbClr val="000000"/>
                  </a:solidFill>
                  <a:latin typeface="Times New Roman" panose="02020603050405020304" pitchFamily="18" charset="0"/>
                  <a:ea typeface="Times New Roman" panose="02020603050405020304" pitchFamily="18" charset="0"/>
                </a:rPr>
                <a:t>K</a:t>
              </a:r>
              <a:r>
                <a:rPr lang="en-GB" sz="1200" baseline="-25000" dirty="0" err="1">
                  <a:solidFill>
                    <a:srgbClr val="000000"/>
                  </a:solidFill>
                  <a:latin typeface="Times New Roman" panose="02020603050405020304" pitchFamily="18" charset="0"/>
                  <a:ea typeface="Times New Roman" panose="02020603050405020304" pitchFamily="18" charset="0"/>
                </a:rPr>
                <a:t>mult</a:t>
              </a:r>
              <a:r>
                <a:rPr lang="en-GB" sz="1200" dirty="0">
                  <a:solidFill>
                    <a:srgbClr val="000000"/>
                  </a:solidFill>
                  <a:latin typeface="Times New Roman" panose="02020603050405020304" pitchFamily="18" charset="0"/>
                  <a:ea typeface="Times New Roman" panose="02020603050405020304" pitchFamily="18" charset="0"/>
                </a:rPr>
                <a:t>= </a:t>
              </a:r>
              <a:r>
                <a:rPr lang="en-GB" sz="1200" dirty="0" smtClean="0">
                  <a:solidFill>
                    <a:srgbClr val="000000"/>
                  </a:solidFill>
                  <a:latin typeface="Times New Roman" panose="02020603050405020304" pitchFamily="18" charset="0"/>
                  <a:ea typeface="Times New Roman" panose="02020603050405020304" pitchFamily="18" charset="0"/>
                </a:rPr>
                <a:t>1.05, </a:t>
              </a:r>
              <a:r>
                <a:rPr lang="en-GB" sz="1200" dirty="0">
                  <a:solidFill>
                    <a:srgbClr val="000000"/>
                  </a:solidFill>
                  <a:latin typeface="Times New Roman" panose="02020603050405020304" pitchFamily="18" charset="0"/>
                  <a:ea typeface="Times New Roman" panose="02020603050405020304" pitchFamily="18" charset="0"/>
                </a:rPr>
                <a:t>P = </a:t>
              </a:r>
              <a:r>
                <a:rPr lang="en-GB" sz="1200" dirty="0" smtClean="0">
                  <a:solidFill>
                    <a:srgbClr val="000000"/>
                  </a:solidFill>
                  <a:latin typeface="Times New Roman" panose="02020603050405020304" pitchFamily="18" charset="0"/>
                  <a:ea typeface="Times New Roman" panose="02020603050405020304" pitchFamily="18" charset="0"/>
                </a:rPr>
                <a:t>0.001)</a:t>
              </a:r>
              <a:endParaRPr lang="es-CO" sz="1200" dirty="0">
                <a:latin typeface="Times New Roman" panose="02020603050405020304" pitchFamily="18" charset="0"/>
                <a:ea typeface="Times New Roman" panose="02020603050405020304" pitchFamily="18" charset="0"/>
              </a:endParaRPr>
            </a:p>
          </p:txBody>
        </p:sp>
        <p:pic>
          <p:nvPicPr>
            <p:cNvPr id="23" name="Imagen 2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55274" y="5300636"/>
              <a:ext cx="2005906" cy="1125477"/>
            </a:xfrm>
            <a:prstGeom prst="rect">
              <a:avLst/>
            </a:prstGeom>
          </p:spPr>
        </p:pic>
        <p:sp>
          <p:nvSpPr>
            <p:cNvPr id="25" name="Rectángulo redondeado 24"/>
            <p:cNvSpPr/>
            <p:nvPr/>
          </p:nvSpPr>
          <p:spPr>
            <a:xfrm>
              <a:off x="2627042" y="5484345"/>
              <a:ext cx="3009938" cy="705032"/>
            </a:xfrm>
            <a:prstGeom prst="roundRect">
              <a:avLst/>
            </a:prstGeom>
            <a:solidFill>
              <a:schemeClr val="bg1">
                <a:lumMod val="95000"/>
              </a:schemeClr>
            </a:solid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4">
                <a:hueOff val="7796769"/>
                <a:satOff val="-35976"/>
                <a:lumOff val="1324"/>
                <a:alphaOff val="0"/>
              </a:schemeClr>
            </a:fillRef>
            <a:effectRef idx="2">
              <a:schemeClr val="accent4">
                <a:hueOff val="7796769"/>
                <a:satOff val="-35976"/>
                <a:lumOff val="1324"/>
                <a:alphaOff val="0"/>
              </a:schemeClr>
            </a:effectRef>
            <a:fontRef idx="minor">
              <a:schemeClr val="lt1"/>
            </a:fontRef>
          </p:style>
          <p:txBody>
            <a:bodyPr spcFirstLastPara="0" vert="horz" wrap="square" lIns="113792" tIns="113792" rIns="113792" bIns="113792" numCol="1" spcCol="1270" anchor="t" anchorCtr="0">
              <a:noAutofit/>
            </a:bodyPr>
            <a:lstStyle/>
            <a:p>
              <a:pPr lvl="0" algn="ctr" defTabSz="711200">
                <a:lnSpc>
                  <a:spcPct val="90000"/>
                </a:lnSpc>
                <a:spcBef>
                  <a:spcPct val="0"/>
                </a:spcBef>
                <a:spcAft>
                  <a:spcPct val="35000"/>
                </a:spcAft>
              </a:pPr>
              <a:r>
                <a:rPr lang="es-ES" sz="1200" kern="1200" dirty="0" smtClean="0">
                  <a:solidFill>
                    <a:schemeClr val="tx1"/>
                  </a:solidFill>
                </a:rPr>
                <a:t>Landmarks cráneo (n=11)</a:t>
              </a:r>
            </a:p>
            <a:p>
              <a:pPr algn="ctr" defTabSz="711200">
                <a:lnSpc>
                  <a:spcPct val="90000"/>
                </a:lnSpc>
                <a:spcBef>
                  <a:spcPct val="0"/>
                </a:spcBef>
                <a:spcAft>
                  <a:spcPct val="35000"/>
                </a:spcAft>
              </a:pPr>
              <a:r>
                <a:rPr lang="es-ES" sz="1200" dirty="0">
                  <a:solidFill>
                    <a:schemeClr val="tx1"/>
                  </a:solidFill>
                </a:rPr>
                <a:t>Semilandmarks  cráneo (n=61, 10 curvas</a:t>
              </a:r>
              <a:r>
                <a:rPr lang="es-ES" sz="1200" dirty="0" smtClean="0">
                  <a:solidFill>
                    <a:schemeClr val="tx1"/>
                  </a:solidFill>
                </a:rPr>
                <a:t>)</a:t>
              </a:r>
              <a:endParaRPr lang="es-ES" sz="1200" dirty="0">
                <a:solidFill>
                  <a:schemeClr val="tx1"/>
                </a:solidFill>
              </a:endParaRPr>
            </a:p>
          </p:txBody>
        </p:sp>
      </p:grpSp>
      <p:grpSp>
        <p:nvGrpSpPr>
          <p:cNvPr id="32" name="Grupo 31"/>
          <p:cNvGrpSpPr/>
          <p:nvPr/>
        </p:nvGrpSpPr>
        <p:grpSpPr>
          <a:xfrm>
            <a:off x="6201605" y="978578"/>
            <a:ext cx="5834404" cy="5342088"/>
            <a:chOff x="6201605" y="978578"/>
            <a:chExt cx="5834404" cy="5342088"/>
          </a:xfrm>
        </p:grpSpPr>
        <p:grpSp>
          <p:nvGrpSpPr>
            <p:cNvPr id="29" name="Grupo 28"/>
            <p:cNvGrpSpPr/>
            <p:nvPr/>
          </p:nvGrpSpPr>
          <p:grpSpPr>
            <a:xfrm>
              <a:off x="6201605" y="978578"/>
              <a:ext cx="5742612" cy="3921035"/>
              <a:chOff x="6114774" y="2643516"/>
              <a:chExt cx="5742612" cy="3921035"/>
            </a:xfrm>
          </p:grpSpPr>
          <p:grpSp>
            <p:nvGrpSpPr>
              <p:cNvPr id="3" name="Grupo 2"/>
              <p:cNvGrpSpPr/>
              <p:nvPr/>
            </p:nvGrpSpPr>
            <p:grpSpPr>
              <a:xfrm>
                <a:off x="6380636" y="2643516"/>
                <a:ext cx="5476750" cy="3585211"/>
                <a:chOff x="1247318" y="3741721"/>
                <a:chExt cx="4279268" cy="2232417"/>
              </a:xfrm>
            </p:grpSpPr>
            <p:pic>
              <p:nvPicPr>
                <p:cNvPr id="4" name="Imagen 3"/>
                <p:cNvPicPr>
                  <a:picLocks noChangeAspect="1"/>
                </p:cNvPicPr>
                <p:nvPr/>
              </p:nvPicPr>
              <p:blipFill>
                <a:blip r:embed="rId15"/>
                <a:stretch>
                  <a:fillRect/>
                </a:stretch>
              </p:blipFill>
              <p:spPr>
                <a:xfrm>
                  <a:off x="1247318" y="3741721"/>
                  <a:ext cx="4279268" cy="2232417"/>
                </a:xfrm>
                <a:prstGeom prst="rect">
                  <a:avLst/>
                </a:prstGeom>
              </p:spPr>
            </p:pic>
            <p:pic>
              <p:nvPicPr>
                <p:cNvPr id="5" name="Imagen 4"/>
                <p:cNvPicPr>
                  <a:picLocks noChangeAspect="1"/>
                </p:cNvPicPr>
                <p:nvPr/>
              </p:nvPicPr>
              <p:blipFill rotWithShape="1">
                <a:blip r:embed="rId16" cstate="print">
                  <a:grayscl/>
                  <a:extLst>
                    <a:ext uri="{28A0092B-C50C-407E-A947-70E740481C1C}">
                      <a14:useLocalDpi xmlns:a14="http://schemas.microsoft.com/office/drawing/2010/main" val="0"/>
                    </a:ext>
                  </a:extLst>
                </a:blip>
                <a:srcRect t="28018" b="23870"/>
                <a:stretch/>
              </p:blipFill>
              <p:spPr>
                <a:xfrm>
                  <a:off x="1806621" y="5303268"/>
                  <a:ext cx="516652" cy="207363"/>
                </a:xfrm>
                <a:prstGeom prst="rect">
                  <a:avLst/>
                </a:prstGeom>
              </p:spPr>
            </p:pic>
            <p:pic>
              <p:nvPicPr>
                <p:cNvPr id="6" name="Imagen 5"/>
                <p:cNvPicPr>
                  <a:picLocks noChangeAspect="1"/>
                </p:cNvPicPr>
                <p:nvPr/>
              </p:nvPicPr>
              <p:blipFill rotWithShape="1">
                <a:blip r:embed="rId17" cstate="print">
                  <a:grayscl/>
                  <a:extLst>
                    <a:ext uri="{28A0092B-C50C-407E-A947-70E740481C1C}">
                      <a14:useLocalDpi xmlns:a14="http://schemas.microsoft.com/office/drawing/2010/main" val="0"/>
                    </a:ext>
                  </a:extLst>
                </a:blip>
                <a:srcRect r="4549" b="38670"/>
                <a:stretch/>
              </p:blipFill>
              <p:spPr>
                <a:xfrm>
                  <a:off x="2683795" y="3895307"/>
                  <a:ext cx="463834" cy="248468"/>
                </a:xfrm>
                <a:prstGeom prst="rect">
                  <a:avLst/>
                </a:prstGeom>
              </p:spPr>
            </p:pic>
            <p:pic>
              <p:nvPicPr>
                <p:cNvPr id="7" name="Imagen 6"/>
                <p:cNvPicPr>
                  <a:picLocks noChangeAspect="1"/>
                </p:cNvPicPr>
                <p:nvPr/>
              </p:nvPicPr>
              <p:blipFill rotWithShape="1">
                <a:blip r:embed="rId18" cstate="print">
                  <a:grayscl/>
                  <a:extLst>
                    <a:ext uri="{28A0092B-C50C-407E-A947-70E740481C1C}">
                      <a14:useLocalDpi xmlns:a14="http://schemas.microsoft.com/office/drawing/2010/main" val="0"/>
                    </a:ext>
                  </a:extLst>
                </a:blip>
                <a:srcRect t="25824" b="30095"/>
                <a:stretch/>
              </p:blipFill>
              <p:spPr>
                <a:xfrm>
                  <a:off x="3382646" y="5152733"/>
                  <a:ext cx="627752" cy="230707"/>
                </a:xfrm>
                <a:prstGeom prst="rect">
                  <a:avLst/>
                </a:prstGeom>
              </p:spPr>
            </p:pic>
            <p:pic>
              <p:nvPicPr>
                <p:cNvPr id="8" name="Imagen 7"/>
                <p:cNvPicPr>
                  <a:picLocks noChangeAspect="1"/>
                </p:cNvPicPr>
                <p:nvPr/>
              </p:nvPicPr>
              <p:blipFill>
                <a:blip r:embed="rId19" cstate="print">
                  <a:grayscl/>
                  <a:extLst>
                    <a:ext uri="{28A0092B-C50C-407E-A947-70E740481C1C}">
                      <a14:useLocalDpi xmlns:a14="http://schemas.microsoft.com/office/drawing/2010/main" val="0"/>
                    </a:ext>
                  </a:extLst>
                </a:blip>
                <a:stretch>
                  <a:fillRect/>
                </a:stretch>
              </p:blipFill>
              <p:spPr>
                <a:xfrm>
                  <a:off x="4560999" y="4938662"/>
                  <a:ext cx="755788" cy="630113"/>
                </a:xfrm>
                <a:prstGeom prst="rect">
                  <a:avLst/>
                </a:prstGeom>
              </p:spPr>
            </p:pic>
            <p:pic>
              <p:nvPicPr>
                <p:cNvPr id="9" name="Imagen 8"/>
                <p:cNvPicPr>
                  <a:picLocks noChangeAspect="1"/>
                </p:cNvPicPr>
                <p:nvPr/>
              </p:nvPicPr>
              <p:blipFill rotWithShape="1">
                <a:blip r:embed="rId20" cstate="print">
                  <a:grayscl/>
                  <a:extLst>
                    <a:ext uri="{28A0092B-C50C-407E-A947-70E740481C1C}">
                      <a14:useLocalDpi xmlns:a14="http://schemas.microsoft.com/office/drawing/2010/main" val="0"/>
                    </a:ext>
                  </a:extLst>
                </a:blip>
                <a:srcRect l="7036" t="22143" r="3977" b="33333"/>
                <a:stretch/>
              </p:blipFill>
              <p:spPr>
                <a:xfrm>
                  <a:off x="4412511" y="4007180"/>
                  <a:ext cx="422244" cy="176135"/>
                </a:xfrm>
                <a:prstGeom prst="rect">
                  <a:avLst/>
                </a:prstGeom>
              </p:spPr>
            </p:pic>
          </p:grpSp>
          <p:sp>
            <p:nvSpPr>
              <p:cNvPr id="17" name="CuadroTexto 16"/>
              <p:cNvSpPr txBox="1"/>
              <p:nvPr/>
            </p:nvSpPr>
            <p:spPr>
              <a:xfrm rot="16200000">
                <a:off x="5779584" y="4608956"/>
                <a:ext cx="947379" cy="276999"/>
              </a:xfrm>
              <a:prstGeom prst="rect">
                <a:avLst/>
              </a:prstGeom>
              <a:solidFill>
                <a:schemeClr val="bg1"/>
              </a:solidFill>
            </p:spPr>
            <p:txBody>
              <a:bodyPr wrap="square" rtlCol="0">
                <a:spAutoFit/>
              </a:bodyPr>
              <a:lstStyle/>
              <a:p>
                <a:pPr algn="ctr"/>
                <a:r>
                  <a:rPr lang="pt-BR" sz="1200" dirty="0" smtClean="0"/>
                  <a:t>PC2 27.98%</a:t>
                </a:r>
                <a:endParaRPr lang="es-CO" sz="1200" dirty="0"/>
              </a:p>
            </p:txBody>
          </p:sp>
          <p:sp>
            <p:nvSpPr>
              <p:cNvPr id="18" name="CuadroTexto 17"/>
              <p:cNvSpPr txBox="1"/>
              <p:nvPr/>
            </p:nvSpPr>
            <p:spPr>
              <a:xfrm>
                <a:off x="9030181" y="6287552"/>
                <a:ext cx="970056" cy="276999"/>
              </a:xfrm>
              <a:prstGeom prst="rect">
                <a:avLst/>
              </a:prstGeom>
              <a:solidFill>
                <a:schemeClr val="bg1"/>
              </a:solidFill>
            </p:spPr>
            <p:txBody>
              <a:bodyPr wrap="square" rtlCol="0">
                <a:spAutoFit/>
              </a:bodyPr>
              <a:lstStyle>
                <a:defPPr>
                  <a:defRPr lang="es-CO"/>
                </a:defPPr>
                <a:lvl1pPr algn="ctr">
                  <a:defRPr sz="1200"/>
                </a:lvl1pPr>
              </a:lstStyle>
              <a:p>
                <a:r>
                  <a:rPr lang="pt-BR" dirty="0"/>
                  <a:t>PC1 45.44%</a:t>
                </a:r>
                <a:endParaRPr lang="es-CO" dirty="0"/>
              </a:p>
            </p:txBody>
          </p:sp>
        </p:grpSp>
        <p:sp>
          <p:nvSpPr>
            <p:cNvPr id="19" name="Rectángulo 18"/>
            <p:cNvSpPr/>
            <p:nvPr/>
          </p:nvSpPr>
          <p:spPr>
            <a:xfrm>
              <a:off x="6322579" y="4780061"/>
              <a:ext cx="1647310" cy="276999"/>
            </a:xfrm>
            <a:prstGeom prst="rect">
              <a:avLst/>
            </a:prstGeom>
          </p:spPr>
          <p:txBody>
            <a:bodyPr wrap="none">
              <a:spAutoFit/>
            </a:bodyPr>
            <a:lstStyle/>
            <a:p>
              <a:pPr algn="just" fontAlgn="base">
                <a:spcAft>
                  <a:spcPts val="0"/>
                </a:spcAft>
              </a:pPr>
              <a:r>
                <a:rPr lang="en-GB" sz="1200" dirty="0">
                  <a:solidFill>
                    <a:srgbClr val="000000"/>
                  </a:solidFill>
                  <a:latin typeface="Times New Roman" panose="02020603050405020304" pitchFamily="18" charset="0"/>
                  <a:ea typeface="Times New Roman" panose="02020603050405020304" pitchFamily="18" charset="0"/>
                </a:rPr>
                <a:t>(</a:t>
              </a:r>
              <a:r>
                <a:rPr lang="en-GB" sz="1200" dirty="0" err="1">
                  <a:solidFill>
                    <a:srgbClr val="000000"/>
                  </a:solidFill>
                  <a:latin typeface="Times New Roman" panose="02020603050405020304" pitchFamily="18" charset="0"/>
                  <a:ea typeface="Times New Roman" panose="02020603050405020304" pitchFamily="18" charset="0"/>
                </a:rPr>
                <a:t>K</a:t>
              </a:r>
              <a:r>
                <a:rPr lang="en-GB" sz="1200" baseline="-25000" dirty="0" err="1">
                  <a:solidFill>
                    <a:srgbClr val="000000"/>
                  </a:solidFill>
                  <a:latin typeface="Times New Roman" panose="02020603050405020304" pitchFamily="18" charset="0"/>
                  <a:ea typeface="Times New Roman" panose="02020603050405020304" pitchFamily="18" charset="0"/>
                </a:rPr>
                <a:t>mult</a:t>
              </a:r>
              <a:r>
                <a:rPr lang="en-GB" sz="1200" dirty="0">
                  <a:solidFill>
                    <a:srgbClr val="000000"/>
                  </a:solidFill>
                  <a:latin typeface="Times New Roman" panose="02020603050405020304" pitchFamily="18" charset="0"/>
                  <a:ea typeface="Times New Roman" panose="02020603050405020304" pitchFamily="18" charset="0"/>
                </a:rPr>
                <a:t>= 1.08, P = 0.025)</a:t>
              </a:r>
              <a:endParaRPr lang="es-CO" sz="1200" dirty="0">
                <a:latin typeface="Times New Roman" panose="02020603050405020304" pitchFamily="18" charset="0"/>
                <a:ea typeface="Times New Roman" panose="02020603050405020304" pitchFamily="18" charset="0"/>
              </a:endParaRPr>
            </a:p>
          </p:txBody>
        </p:sp>
        <p:pic>
          <p:nvPicPr>
            <p:cNvPr id="24" name="Imagen 23"/>
            <p:cNvPicPr>
              <a:picLocks noChangeAspect="1"/>
            </p:cNvPicPr>
            <p:nvPr/>
          </p:nvPicPr>
          <p:blipFill rotWithShape="1">
            <a:blip r:embed="rId21">
              <a:extLst>
                <a:ext uri="{BEBA8EAE-BF5A-486C-A8C5-ECC9F3942E4B}">
                  <a14:imgProps xmlns:a14="http://schemas.microsoft.com/office/drawing/2010/main">
                    <a14:imgLayer r:embed="rId22">
                      <a14:imgEffect>
                        <a14:backgroundRemoval t="25000" b="66797" l="5198" r="52635">
                          <a14:foregroundMark x1="11713" y1="45964" x2="10322" y2="45833"/>
                          <a14:foregroundMark x1="33675" y1="63542" x2="28697" y2="62500"/>
                          <a14:foregroundMark x1="16691" y1="62370" x2="11713" y2="62891"/>
                          <a14:foregroundMark x1="6515" y1="52344" x2="9224" y2="61328"/>
                          <a14:foregroundMark x1="7613" y1="56510" x2="9151" y2="60677"/>
                          <a14:foregroundMark x1="7760" y1="58203" x2="7760" y2="58203"/>
                          <a14:foregroundMark x1="8053" y1="58594" x2="8053" y2="58594"/>
                          <a14:foregroundMark x1="7467" y1="56641" x2="7980" y2="55859"/>
                          <a14:foregroundMark x1="18521" y1="44141" x2="18082" y2="45182"/>
                          <a14:foregroundMark x1="14861" y1="39844" x2="14129" y2="42448"/>
                          <a14:foregroundMark x1="11274" y1="44271" x2="10908" y2="45443"/>
                          <a14:backgroundMark x1="19693" y1="39714" x2="31918" y2="44401"/>
                          <a14:backgroundMark x1="31918" y1="44010" x2="33602" y2="28906"/>
                          <a14:backgroundMark x1="21889" y1="42839" x2="18082" y2="41797"/>
                          <a14:backgroundMark x1="17496" y1="43490" x2="17496" y2="35026"/>
                          <a14:backgroundMark x1="12518" y1="42969" x2="13031" y2="36458"/>
                          <a14:backgroundMark x1="9883" y1="42839" x2="12884" y2="33594"/>
                          <a14:backgroundMark x1="7394" y1="56120" x2="9444" y2="63151"/>
                          <a14:backgroundMark x1="13470" y1="63281" x2="23353" y2="63281"/>
                          <a14:backgroundMark x1="8419" y1="42969" x2="9444" y2="46875"/>
                          <a14:backgroundMark x1="9444" y1="46875" x2="9444" y2="46875"/>
                          <a14:backgroundMark x1="12372" y1="42578" x2="13470" y2="45052"/>
                          <a14:backgroundMark x1="17716" y1="43880" x2="15959" y2="41276"/>
                          <a14:backgroundMark x1="11567" y1="63151" x2="13616" y2="63802"/>
                          <a14:backgroundMark x1="25037" y1="63411" x2="33455" y2="63932"/>
                          <a14:backgroundMark x1="7321" y1="58724" x2="6076" y2="52995"/>
                          <a14:backgroundMark x1="6881" y1="54427" x2="5930" y2="52214"/>
                        </a14:backgroundRemoval>
                      </a14:imgEffect>
                      <a14:imgEffect>
                        <a14:brightnessContrast bright="20000" contrast="-20000"/>
                      </a14:imgEffect>
                    </a14:imgLayer>
                  </a14:imgProps>
                </a:ext>
              </a:extLst>
            </a:blip>
            <a:srcRect l="4531" t="26076" r="47311" b="31506"/>
            <a:stretch/>
          </p:blipFill>
          <p:spPr>
            <a:xfrm>
              <a:off x="9541167" y="5085183"/>
              <a:ext cx="2494842" cy="1235483"/>
            </a:xfrm>
            <a:prstGeom prst="rect">
              <a:avLst/>
            </a:prstGeom>
          </p:spPr>
        </p:pic>
        <p:sp>
          <p:nvSpPr>
            <p:cNvPr id="26" name="Rectángulo redondeado 25"/>
            <p:cNvSpPr/>
            <p:nvPr/>
          </p:nvSpPr>
          <p:spPr>
            <a:xfrm>
              <a:off x="6265367" y="5484345"/>
              <a:ext cx="3042204" cy="705032"/>
            </a:xfrm>
            <a:prstGeom prst="roundRect">
              <a:avLst/>
            </a:prstGeom>
            <a:solidFill>
              <a:schemeClr val="bg1">
                <a:lumMod val="95000"/>
              </a:schemeClr>
            </a:solid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txBody>
            <a:bodyPr spcFirstLastPara="0" vert="horz" wrap="square" lIns="113792" tIns="113792" rIns="113792" bIns="113792" numCol="1" spcCol="1270" anchor="ctr" anchorCtr="0">
              <a:noAutofit/>
            </a:bodyPr>
            <a:lstStyle/>
            <a:p>
              <a:pPr algn="ctr" defTabSz="711200">
                <a:lnSpc>
                  <a:spcPct val="90000"/>
                </a:lnSpc>
                <a:spcBef>
                  <a:spcPct val="0"/>
                </a:spcBef>
                <a:spcAft>
                  <a:spcPct val="35000"/>
                </a:spcAft>
              </a:pPr>
              <a:r>
                <a:rPr lang="es-ES" sz="1200" dirty="0">
                  <a:solidFill>
                    <a:schemeClr val="tx1"/>
                  </a:solidFill>
                </a:rPr>
                <a:t>Landmarks mandíbula (n=9) </a:t>
              </a:r>
            </a:p>
            <a:p>
              <a:pPr lvl="0" algn="ctr" defTabSz="711200">
                <a:lnSpc>
                  <a:spcPct val="90000"/>
                </a:lnSpc>
                <a:spcBef>
                  <a:spcPct val="0"/>
                </a:spcBef>
                <a:spcAft>
                  <a:spcPct val="35000"/>
                </a:spcAft>
              </a:pPr>
              <a:r>
                <a:rPr lang="es-ES" sz="1200" dirty="0" smtClean="0">
                  <a:solidFill>
                    <a:schemeClr val="tx1"/>
                  </a:solidFill>
                </a:rPr>
                <a:t>Semilandmarks mandíbula (n=48, 8 curvas )</a:t>
              </a:r>
              <a:r>
                <a:rPr lang="es-ES" sz="1200" kern="1200" dirty="0" smtClean="0">
                  <a:solidFill>
                    <a:schemeClr val="tx1"/>
                  </a:solidFill>
                </a:rPr>
                <a:t> </a:t>
              </a:r>
            </a:p>
          </p:txBody>
        </p:sp>
      </p:grpSp>
      <p:sp>
        <p:nvSpPr>
          <p:cNvPr id="27" name="Subtítulo 2"/>
          <p:cNvSpPr txBox="1">
            <a:spLocks/>
          </p:cNvSpPr>
          <p:nvPr/>
        </p:nvSpPr>
        <p:spPr>
          <a:xfrm>
            <a:off x="-50800" y="6633990"/>
            <a:ext cx="3975197" cy="49663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1200" dirty="0" smtClean="0"/>
              <a:t>Adriana Carolina Acero-Murcia</a:t>
            </a:r>
            <a:endParaRPr lang="pt-BR" sz="1200" dirty="0"/>
          </a:p>
        </p:txBody>
      </p:sp>
      <p:sp>
        <p:nvSpPr>
          <p:cNvPr id="28" name="CuadroTexto 27"/>
          <p:cNvSpPr txBox="1"/>
          <p:nvPr/>
        </p:nvSpPr>
        <p:spPr>
          <a:xfrm>
            <a:off x="9537011" y="6596277"/>
            <a:ext cx="2726324" cy="307777"/>
          </a:xfrm>
          <a:prstGeom prst="rect">
            <a:avLst/>
          </a:prstGeom>
          <a:noFill/>
        </p:spPr>
        <p:txBody>
          <a:bodyPr wrap="none" rtlCol="0">
            <a:spAutoFit/>
          </a:bodyPr>
          <a:lstStyle/>
          <a:p>
            <a:r>
              <a:rPr lang="pt-BR" sz="1400" dirty="0" smtClean="0"/>
              <a:t>adriana.carolina.acero@gmail.com</a:t>
            </a:r>
            <a:endParaRPr lang="es-CO" sz="1400" dirty="0"/>
          </a:p>
        </p:txBody>
      </p:sp>
    </p:spTree>
    <p:extLst>
      <p:ext uri="{BB962C8B-B14F-4D97-AF65-F5344CB8AC3E}">
        <p14:creationId xmlns:p14="http://schemas.microsoft.com/office/powerpoint/2010/main" val="27281787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15900" y="413435"/>
            <a:ext cx="10147300" cy="369332"/>
          </a:xfrm>
          <a:prstGeom prst="rect">
            <a:avLst/>
          </a:prstGeom>
        </p:spPr>
        <p:txBody>
          <a:bodyPr wrap="square">
            <a:spAutoFit/>
          </a:bodyPr>
          <a:lstStyle/>
          <a:p>
            <a:r>
              <a:rPr lang="es-CO" u="sng" dirty="0"/>
              <a:t>3 - </a:t>
            </a:r>
            <a:r>
              <a:rPr lang="es-CO" u="sng" dirty="0" err="1"/>
              <a:t>What</a:t>
            </a:r>
            <a:r>
              <a:rPr lang="es-CO" u="sng" dirty="0"/>
              <a:t> do </a:t>
            </a:r>
            <a:r>
              <a:rPr lang="es-CO" u="sng" dirty="0" err="1"/>
              <a:t>you</a:t>
            </a:r>
            <a:r>
              <a:rPr lang="es-CO" u="sng" dirty="0"/>
              <a:t> </a:t>
            </a:r>
            <a:r>
              <a:rPr lang="es-CO" u="sng" dirty="0" err="1"/>
              <a:t>want</a:t>
            </a:r>
            <a:r>
              <a:rPr lang="es-CO" u="sng" dirty="0"/>
              <a:t> to </a:t>
            </a:r>
            <a:r>
              <a:rPr lang="es-CO" u="sng" dirty="0" err="1"/>
              <a:t>learn</a:t>
            </a:r>
            <a:r>
              <a:rPr lang="es-CO" u="sng" dirty="0"/>
              <a:t> and </a:t>
            </a:r>
            <a:r>
              <a:rPr lang="es-CO" u="sng" dirty="0" err="1"/>
              <a:t>what</a:t>
            </a:r>
            <a:r>
              <a:rPr lang="es-CO" u="sng" dirty="0"/>
              <a:t> software do </a:t>
            </a:r>
            <a:r>
              <a:rPr lang="es-CO" u="sng" dirty="0" err="1"/>
              <a:t>you</a:t>
            </a:r>
            <a:r>
              <a:rPr lang="es-CO" u="sng" dirty="0"/>
              <a:t> </a:t>
            </a:r>
            <a:r>
              <a:rPr lang="es-CO" u="sng" dirty="0" err="1"/>
              <a:t>usually</a:t>
            </a:r>
            <a:r>
              <a:rPr lang="es-CO" u="sng" dirty="0"/>
              <a:t> use? (a </a:t>
            </a:r>
            <a:r>
              <a:rPr lang="es-CO" u="sng" dirty="0" err="1"/>
              <a:t>list</a:t>
            </a:r>
            <a:r>
              <a:rPr lang="es-CO" u="sng" dirty="0"/>
              <a:t> of </a:t>
            </a:r>
            <a:r>
              <a:rPr lang="es-CO" u="sng" dirty="0" err="1"/>
              <a:t>things</a:t>
            </a:r>
            <a:r>
              <a:rPr lang="es-CO" u="sng" dirty="0"/>
              <a:t> </a:t>
            </a:r>
            <a:r>
              <a:rPr lang="es-CO" u="sng" dirty="0" err="1"/>
              <a:t>you</a:t>
            </a:r>
            <a:r>
              <a:rPr lang="es-CO" u="sng" dirty="0"/>
              <a:t> </a:t>
            </a:r>
            <a:r>
              <a:rPr lang="es-CO" u="sng" dirty="0" err="1"/>
              <a:t>want</a:t>
            </a:r>
            <a:r>
              <a:rPr lang="es-CO" u="sng" dirty="0"/>
              <a:t> to </a:t>
            </a:r>
            <a:r>
              <a:rPr lang="es-CO" u="sng" dirty="0" err="1"/>
              <a:t>learn</a:t>
            </a:r>
            <a:r>
              <a:rPr lang="es-CO" u="sng" dirty="0"/>
              <a:t>).</a:t>
            </a:r>
          </a:p>
        </p:txBody>
      </p:sp>
      <p:pic>
        <p:nvPicPr>
          <p:cNvPr id="3" name="Imagen 2"/>
          <p:cNvPicPr>
            <a:picLocks noChangeAspect="1"/>
          </p:cNvPicPr>
          <p:nvPr/>
        </p:nvPicPr>
        <p:blipFill rotWithShape="1">
          <a:blip r:embed="rId3"/>
          <a:srcRect l="38541" r="37709"/>
          <a:stretch/>
        </p:blipFill>
        <p:spPr>
          <a:xfrm>
            <a:off x="1023982" y="4788673"/>
            <a:ext cx="1349346" cy="1260573"/>
          </a:xfrm>
          <a:prstGeom prst="rect">
            <a:avLst/>
          </a:prstGeom>
        </p:spPr>
      </p:pic>
      <p:pic>
        <p:nvPicPr>
          <p:cNvPr id="4" name="Imagen 3"/>
          <p:cNvPicPr>
            <a:picLocks noChangeAspect="1"/>
          </p:cNvPicPr>
          <p:nvPr/>
        </p:nvPicPr>
        <p:blipFill rotWithShape="1">
          <a:blip r:embed="rId4"/>
          <a:srcRect l="7702" t="13176" r="3977" b="6553"/>
          <a:stretch/>
        </p:blipFill>
        <p:spPr>
          <a:xfrm>
            <a:off x="976342" y="1073119"/>
            <a:ext cx="1320802" cy="1240998"/>
          </a:xfrm>
          <a:prstGeom prst="rect">
            <a:avLst/>
          </a:prstGeom>
        </p:spPr>
      </p:pic>
      <p:sp>
        <p:nvSpPr>
          <p:cNvPr id="5" name="CuadroTexto 4"/>
          <p:cNvSpPr txBox="1"/>
          <p:nvPr/>
        </p:nvSpPr>
        <p:spPr>
          <a:xfrm>
            <a:off x="976342" y="2414161"/>
            <a:ext cx="1162178" cy="369332"/>
          </a:xfrm>
          <a:prstGeom prst="rect">
            <a:avLst/>
          </a:prstGeom>
          <a:noFill/>
        </p:spPr>
        <p:txBody>
          <a:bodyPr wrap="none" rtlCol="0">
            <a:spAutoFit/>
          </a:bodyPr>
          <a:lstStyle/>
          <a:p>
            <a:r>
              <a:rPr lang="pt-BR" dirty="0" err="1" smtClean="0"/>
              <a:t>Images</a:t>
            </a:r>
            <a:r>
              <a:rPr lang="pt-BR" dirty="0" smtClean="0"/>
              <a:t> 2D</a:t>
            </a:r>
            <a:endParaRPr lang="es-CO" dirty="0"/>
          </a:p>
        </p:txBody>
      </p:sp>
      <p:sp>
        <p:nvSpPr>
          <p:cNvPr id="6" name="CuadroTexto 5"/>
          <p:cNvSpPr txBox="1"/>
          <p:nvPr/>
        </p:nvSpPr>
        <p:spPr>
          <a:xfrm>
            <a:off x="1134966" y="6049246"/>
            <a:ext cx="1162178" cy="369332"/>
          </a:xfrm>
          <a:prstGeom prst="rect">
            <a:avLst/>
          </a:prstGeom>
          <a:noFill/>
        </p:spPr>
        <p:txBody>
          <a:bodyPr wrap="none" rtlCol="0">
            <a:spAutoFit/>
          </a:bodyPr>
          <a:lstStyle/>
          <a:p>
            <a:r>
              <a:rPr lang="pt-BR" dirty="0" err="1" smtClean="0"/>
              <a:t>Images</a:t>
            </a:r>
            <a:r>
              <a:rPr lang="pt-BR" dirty="0" smtClean="0"/>
              <a:t> 3D</a:t>
            </a:r>
            <a:endParaRPr lang="es-CO" dirty="0"/>
          </a:p>
        </p:txBody>
      </p:sp>
      <p:graphicFrame>
        <p:nvGraphicFramePr>
          <p:cNvPr id="7" name="Diagrama 6"/>
          <p:cNvGraphicFramePr/>
          <p:nvPr>
            <p:extLst>
              <p:ext uri="{D42A27DB-BD31-4B8C-83A1-F6EECF244321}">
                <p14:modId xmlns:p14="http://schemas.microsoft.com/office/powerpoint/2010/main" val="811498010"/>
              </p:ext>
            </p:extLst>
          </p:nvPr>
        </p:nvGraphicFramePr>
        <p:xfrm>
          <a:off x="3416300" y="934597"/>
          <a:ext cx="7883462" cy="557953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8" name="Imagen 7"/>
          <p:cNvPicPr>
            <a:picLocks noChangeAspect="1"/>
          </p:cNvPicPr>
          <p:nvPr/>
        </p:nvPicPr>
        <p:blipFill>
          <a:blip r:embed="rId10"/>
          <a:stretch>
            <a:fillRect/>
          </a:stretch>
        </p:blipFill>
        <p:spPr>
          <a:xfrm>
            <a:off x="744154" y="2880964"/>
            <a:ext cx="1775479" cy="662781"/>
          </a:xfrm>
          <a:prstGeom prst="rect">
            <a:avLst/>
          </a:prstGeom>
        </p:spPr>
      </p:pic>
      <p:pic>
        <p:nvPicPr>
          <p:cNvPr id="9" name="Imagen 8"/>
          <p:cNvPicPr>
            <a:picLocks noChangeAspect="1"/>
          </p:cNvPicPr>
          <p:nvPr/>
        </p:nvPicPr>
        <p:blipFill rotWithShape="1">
          <a:blip r:embed="rId11"/>
          <a:srcRect t="20773" b="18669"/>
          <a:stretch/>
        </p:blipFill>
        <p:spPr>
          <a:xfrm>
            <a:off x="436169" y="3657600"/>
            <a:ext cx="2390775" cy="723900"/>
          </a:xfrm>
          <a:prstGeom prst="rect">
            <a:avLst/>
          </a:prstGeom>
        </p:spPr>
      </p:pic>
      <p:sp>
        <p:nvSpPr>
          <p:cNvPr id="10" name="Subtítulo 2"/>
          <p:cNvSpPr txBox="1">
            <a:spLocks/>
          </p:cNvSpPr>
          <p:nvPr/>
        </p:nvSpPr>
        <p:spPr>
          <a:xfrm>
            <a:off x="-11145" y="6609684"/>
            <a:ext cx="3975197" cy="49663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1200" dirty="0" smtClean="0"/>
              <a:t>Adriana Carolina Acero-Murcia</a:t>
            </a:r>
            <a:endParaRPr lang="pt-BR" sz="1200" dirty="0"/>
          </a:p>
        </p:txBody>
      </p:sp>
      <p:sp>
        <p:nvSpPr>
          <p:cNvPr id="11" name="CuadroTexto 10"/>
          <p:cNvSpPr txBox="1"/>
          <p:nvPr/>
        </p:nvSpPr>
        <p:spPr>
          <a:xfrm>
            <a:off x="9831610" y="6630999"/>
            <a:ext cx="2360390" cy="276999"/>
          </a:xfrm>
          <a:prstGeom prst="rect">
            <a:avLst/>
          </a:prstGeom>
          <a:noFill/>
        </p:spPr>
        <p:txBody>
          <a:bodyPr wrap="none" rtlCol="0">
            <a:spAutoFit/>
          </a:bodyPr>
          <a:lstStyle/>
          <a:p>
            <a:r>
              <a:rPr lang="pt-BR" sz="1200" dirty="0" smtClean="0"/>
              <a:t>adriana.carolina.acero@gmail.com</a:t>
            </a:r>
            <a:endParaRPr lang="es-CO" sz="1200" dirty="0"/>
          </a:p>
        </p:txBody>
      </p:sp>
    </p:spTree>
    <p:extLst>
      <p:ext uri="{BB962C8B-B14F-4D97-AF65-F5344CB8AC3E}">
        <p14:creationId xmlns:p14="http://schemas.microsoft.com/office/powerpoint/2010/main" val="198487328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579</Words>
  <Application>Microsoft Office PowerPoint</Application>
  <PresentationFormat>Panorámica</PresentationFormat>
  <Paragraphs>51</Paragraphs>
  <Slides>3</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vt:i4>
      </vt:variant>
    </vt:vector>
  </HeadingPairs>
  <TitlesOfParts>
    <vt:vector size="8" baseType="lpstr">
      <vt:lpstr>Arial</vt:lpstr>
      <vt:lpstr>Calibri</vt:lpstr>
      <vt:lpstr>Calibri Light</vt:lpstr>
      <vt:lpstr>Times New Roman</vt:lpstr>
      <vt:lpstr>Tema de Office</vt:lpstr>
      <vt:lpstr>Influence of diet and feeding strategies on the morphology of the skull and jaw of a community of bats</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Adriana Acero-Murcia</dc:creator>
  <cp:lastModifiedBy>User</cp:lastModifiedBy>
  <cp:revision>14</cp:revision>
  <dcterms:created xsi:type="dcterms:W3CDTF">2020-05-14T12:36:28Z</dcterms:created>
  <dcterms:modified xsi:type="dcterms:W3CDTF">2020-05-19T23:47:37Z</dcterms:modified>
</cp:coreProperties>
</file>