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7FA97-5A25-454D-BA6E-A65E1EA82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CCC63-1A10-BD4A-A846-8533EC1ED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55AC0-EE40-9044-94C3-50D0BD017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A134-5EBF-C547-BFAF-1B48CF6651F5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28670-F082-E74D-A448-778350D2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621AD-D604-6946-9295-3C3BE80D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14E1-3BB7-6543-AF2C-DF368B8D0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41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A626-5C07-1340-A3C2-F8ADBD9B1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AD906-2A17-9F43-B747-4FB897626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AC7C8-A539-9945-8EB0-A6C87A2B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A134-5EBF-C547-BFAF-1B48CF6651F5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A77EA-6A9C-8B4E-957A-80F748CE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49367-2693-AF4A-8EEA-CA41B214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14E1-3BB7-6543-AF2C-DF368B8D0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50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FD8234-ADEF-0846-9E6D-1F03647DB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71202-62C7-EC4D-A42F-0ACEDCFAE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A2495-D4C2-444E-B9B0-5ADEB400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A134-5EBF-C547-BFAF-1B48CF6651F5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49766-7EFC-7641-A8BD-4F54EABF6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D557-3378-DB4A-9898-0AA77A2D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14E1-3BB7-6543-AF2C-DF368B8D0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05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9C4-1426-684B-9FD4-ECBBCB8ED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1B4B0-DFA3-8B40-B915-4015FA5F6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0AA5B-FA6D-9D4B-8DA9-26384743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A134-5EBF-C547-BFAF-1B48CF6651F5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E8947-CB92-7D43-8C6B-F63431AB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2CE54-B756-D546-99C3-CD32C9A1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14E1-3BB7-6543-AF2C-DF368B8D0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5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1F42-1C4C-2349-B814-104A2CA4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F5149-8562-F74A-8C72-82CBB5212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84F72-E92D-6348-B0D0-772FDDB87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A134-5EBF-C547-BFAF-1B48CF6651F5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2E522-3924-F845-A3C7-8AB6AF3B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66772-0DF5-664A-85CB-5A5C232D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14E1-3BB7-6543-AF2C-DF368B8D0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63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2B6F8-150C-4A40-A0D0-1FB1007F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2B48-3A44-9F4D-8D5A-22D63EECE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DFD5C-2D8D-3040-986E-AD52A93FF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D6805-0EA4-EE48-BD1F-A3A033114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A134-5EBF-C547-BFAF-1B48CF6651F5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EF6CC-7606-9448-888E-81C3F7DF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E5235-3377-8A45-9529-6A2814C0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14E1-3BB7-6543-AF2C-DF368B8D0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57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79EF5-3AE1-2F47-AB7D-EBD4C35D3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8DEF0-01D9-E445-8882-B8B639E45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06AF9-41E1-184B-AE0D-430073EEC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05AC4C-B831-1D4D-9121-BD5A50057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26AAB9-08F4-B04F-8A12-E9B5FBB29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43345-0BBA-9840-A305-22E791616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A134-5EBF-C547-BFAF-1B48CF6651F5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0BD602-D544-9141-BEBC-DE6F35AF7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92EFA5-C6AC-024D-A764-66EBD20C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14E1-3BB7-6543-AF2C-DF368B8D0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73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A4E06-996A-244D-B6A1-5DB9B8D3A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5D74A-952A-3A4D-AD02-F4ED5776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A134-5EBF-C547-BFAF-1B48CF6651F5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5384C-2E03-9648-9F1B-54F3EB9A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A1E5F-515A-B941-9184-B42819800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14E1-3BB7-6543-AF2C-DF368B8D0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32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3910C4-22E9-F144-9FA4-C3F3C8AB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A134-5EBF-C547-BFAF-1B48CF6651F5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D7065E-0B6E-3D4E-804A-8BE69375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B629B-CF8F-0B46-B263-CFA2FF618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14E1-3BB7-6543-AF2C-DF368B8D0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00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3972-12E8-5540-AA85-038B20FB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0F9C8-7744-1246-A3C9-29D9EA630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E454D-4F2E-E740-9D3C-7BB45881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EAAD7-DA90-0F44-8A6D-C983B949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A134-5EBF-C547-BFAF-1B48CF6651F5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078C6-840E-3B43-A2DD-C2E5EB53B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15D9C-D915-5849-A704-FF18F0B0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14E1-3BB7-6543-AF2C-DF368B8D0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68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6E09-AFC2-C84B-9263-60C7D2E3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BAA0DE-11BA-614E-80AD-7EF47016F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3D119-2824-484C-9874-CC4A9C4BE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6ADD9-E545-FD45-9A0F-4F60803DD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A134-5EBF-C547-BFAF-1B48CF6651F5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5DB87-13B7-0042-8D64-8B15A905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682E4-0ED4-EC4B-9434-064F998A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14E1-3BB7-6543-AF2C-DF368B8D0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74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8068A-6E3F-9E42-8D93-CF24C99E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12059-DE34-F74F-A625-3E07D47D3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4D429-584E-EC4C-BF85-9ADE7A455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77"/>
                <a:ea typeface="Baskerville" panose="02020502070401020303" pitchFamily="18" charset="0"/>
              </a:defRPr>
            </a:lvl1pPr>
          </a:lstStyle>
          <a:p>
            <a:fld id="{4413A134-5EBF-C547-BFAF-1B48CF6651F5}" type="datetimeFigureOut">
              <a:rPr lang="en-GB" smtClean="0"/>
              <a:pPr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4D2ED-351E-5248-BDCF-8FD4DE309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77"/>
                <a:ea typeface="Baskerville" panose="02020502070401020303" pitchFamily="18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245E1-F113-FB4C-8C85-B2D62553B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77"/>
                <a:ea typeface="Baskerville" panose="02020502070401020303" pitchFamily="18" charset="0"/>
              </a:defRPr>
            </a:lvl1pPr>
          </a:lstStyle>
          <a:p>
            <a:fld id="{C11314E1-3BB7-6543-AF2C-DF368B8D05A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95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skerville" panose="02020502070401020303" pitchFamily="18" charset="0"/>
          <a:ea typeface="Baskerville" panose="02020502070401020303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77"/>
          <a:ea typeface="Baskerville" panose="02020502070401020303" pitchFamily="18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77"/>
          <a:ea typeface="Baskerville" panose="02020502070401020303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77"/>
          <a:ea typeface="Baskerville" panose="02020502070401020303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77"/>
          <a:ea typeface="Baskerville" panose="02020502070401020303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77"/>
          <a:ea typeface="Baskerville" panose="02020502070401020303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jpeg"/><Relationship Id="rId7" Type="http://schemas.openxmlformats.org/officeDocument/2006/relationships/image" Target="../media/image6.tiff"/><Relationship Id="rId12" Type="http://schemas.openxmlformats.org/officeDocument/2006/relationships/image" Target="../media/image11.jpe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iff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tiff"/><Relationship Id="rId9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GlawF_ScherzM_Madatyphlops-comorensis-Anjouan-FGZC4002_Llateral.tif">
            <a:extLst>
              <a:ext uri="{FF2B5EF4-FFF2-40B4-BE49-F238E27FC236}">
                <a16:creationId xmlns:a16="http://schemas.microsoft.com/office/drawing/2014/main" id="{4EA9E9E6-915E-884D-988A-381D917E13B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120715" y="2186699"/>
            <a:ext cx="3349488" cy="2408282"/>
          </a:xfrm>
          <a:prstGeom prst="rect">
            <a:avLst/>
          </a:prstGeom>
        </p:spPr>
      </p:pic>
      <p:pic>
        <p:nvPicPr>
          <p:cNvPr id="4" name="Picture 3" descr="A-madagascariensis-MV2001-395_segmented (1)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1872" y="4353931"/>
            <a:ext cx="4292601" cy="2425700"/>
          </a:xfrm>
          <a:prstGeom prst="rect">
            <a:avLst/>
          </a:prstGeom>
        </p:spPr>
      </p:pic>
      <p:pic>
        <p:nvPicPr>
          <p:cNvPr id="9" name="Picture 8" descr="JawApparatusAritculated.tif">
            <a:extLst>
              <a:ext uri="{FF2B5EF4-FFF2-40B4-BE49-F238E27FC236}">
                <a16:creationId xmlns:a16="http://schemas.microsoft.com/office/drawing/2014/main" id="{E2F80BCD-163F-784F-A1A8-466A02FCD0B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98601" y="33861"/>
            <a:ext cx="4030502" cy="2242662"/>
          </a:xfrm>
          <a:prstGeom prst="rect">
            <a:avLst/>
          </a:prstGeom>
        </p:spPr>
      </p:pic>
      <p:pic>
        <p:nvPicPr>
          <p:cNvPr id="10" name="Picture 9" descr="GlawF_ScherzM_Geckolepis_humbloti_FGZC836_headandtorso_unsigned8bit_coolbeans.jpg">
            <a:extLst>
              <a:ext uri="{FF2B5EF4-FFF2-40B4-BE49-F238E27FC236}">
                <a16:creationId xmlns:a16="http://schemas.microsoft.com/office/drawing/2014/main" id="{350FC0E6-1FA1-C644-813A-3D1A88AECD5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0715" y="-41655"/>
            <a:ext cx="3867767" cy="2709006"/>
          </a:xfrm>
          <a:prstGeom prst="rect">
            <a:avLst/>
          </a:prstGeom>
        </p:spPr>
      </p:pic>
      <p:pic>
        <p:nvPicPr>
          <p:cNvPr id="11" name="Picture 10" descr="GlawF_ScherzM_MONOMBO_ZMA20172_unsigned8bit_dorsal.tif">
            <a:extLst>
              <a:ext uri="{FF2B5EF4-FFF2-40B4-BE49-F238E27FC236}">
                <a16:creationId xmlns:a16="http://schemas.microsoft.com/office/drawing/2014/main" id="{0B57002E-E5AA-354B-B872-41611B8CBB5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666163" y="4468185"/>
            <a:ext cx="2794239" cy="2028618"/>
          </a:xfrm>
          <a:prstGeom prst="rect">
            <a:avLst/>
          </a:prstGeom>
        </p:spPr>
      </p:pic>
      <p:pic>
        <p:nvPicPr>
          <p:cNvPr id="12" name="Picture 11" descr="GlawF_ScherzM_Stumpffiahelenae_ZSM370_2005_unsigned8bit_dorsal.tif">
            <a:extLst>
              <a:ext uri="{FF2B5EF4-FFF2-40B4-BE49-F238E27FC236}">
                <a16:creationId xmlns:a16="http://schemas.microsoft.com/office/drawing/2014/main" id="{972272E4-9403-ED4F-886E-BFD52B7D4E0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clrChange>
              <a:clrFrom>
                <a:srgbClr val="040404"/>
              </a:clrFrom>
              <a:clrTo>
                <a:srgbClr val="04040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6698253" y="3018539"/>
            <a:ext cx="2097686" cy="2279431"/>
          </a:xfrm>
          <a:prstGeom prst="rect">
            <a:avLst/>
          </a:prstGeom>
        </p:spPr>
      </p:pic>
      <p:pic>
        <p:nvPicPr>
          <p:cNvPr id="13" name="Picture 12" descr="GlawF_ScherzM_Rhombophryne-micro_ZSM636-2014_unsigned8bit_dorsal.tif">
            <a:extLst>
              <a:ext uri="{FF2B5EF4-FFF2-40B4-BE49-F238E27FC236}">
                <a16:creationId xmlns:a16="http://schemas.microsoft.com/office/drawing/2014/main" id="{B714C77C-4A27-BD49-9731-7454B8BA6CF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9983156" y="3613190"/>
            <a:ext cx="2604052" cy="1636004"/>
          </a:xfrm>
          <a:prstGeom prst="rect">
            <a:avLst/>
          </a:prstGeom>
        </p:spPr>
      </p:pic>
      <p:pic>
        <p:nvPicPr>
          <p:cNvPr id="14" name="Picture 13" descr="GlawF_ScherzM_Stumpffia-tridactyla_MNHN1975-28_unsigned8bit_dorsal.tif">
            <a:extLst>
              <a:ext uri="{FF2B5EF4-FFF2-40B4-BE49-F238E27FC236}">
                <a16:creationId xmlns:a16="http://schemas.microsoft.com/office/drawing/2014/main" id="{17A70D23-81AC-E84B-8ED3-3C47D0C2877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8451332" y="4474491"/>
            <a:ext cx="2840265" cy="2062032"/>
          </a:xfrm>
          <a:prstGeom prst="rect">
            <a:avLst/>
          </a:prstGeom>
        </p:spPr>
      </p:pic>
      <p:pic>
        <p:nvPicPr>
          <p:cNvPr id="15" name="Picture 14" descr="new (1).jpg">
            <a:extLst>
              <a:ext uri="{FF2B5EF4-FFF2-40B4-BE49-F238E27FC236}">
                <a16:creationId xmlns:a16="http://schemas.microsoft.com/office/drawing/2014/main" id="{7AED67BE-F8A4-BB47-AD99-F78F250BAA7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44689" y="5267151"/>
            <a:ext cx="2142193" cy="1598436"/>
          </a:xfrm>
          <a:prstGeom prst="rect">
            <a:avLst/>
          </a:prstGeom>
        </p:spPr>
      </p:pic>
      <p:pic>
        <p:nvPicPr>
          <p:cNvPr id="17" name="Picture 16" descr="Furcifer_oustaleti_kunstwerk_green_small.jpg">
            <a:extLst>
              <a:ext uri="{FF2B5EF4-FFF2-40B4-BE49-F238E27FC236}">
                <a16:creationId xmlns:a16="http://schemas.microsoft.com/office/drawing/2014/main" id="{C6CCC721-3D5C-EB43-9295-9F37338F7F8E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8163804" y="126334"/>
            <a:ext cx="4030502" cy="3264506"/>
          </a:xfrm>
          <a:prstGeom prst="rect">
            <a:avLst/>
          </a:prstGeom>
        </p:spPr>
      </p:pic>
      <p:pic>
        <p:nvPicPr>
          <p:cNvPr id="18" name="Picture 17" descr="Rhombophryne_ornata_kunstwerk_weiss_small.jpg">
            <a:extLst>
              <a:ext uri="{FF2B5EF4-FFF2-40B4-BE49-F238E27FC236}">
                <a16:creationId xmlns:a16="http://schemas.microsoft.com/office/drawing/2014/main" id="{47658B86-0D70-FB4D-98D1-300536B0FFFC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606" y="1568484"/>
            <a:ext cx="3571675" cy="27942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06E5AE-ABD1-8F41-BD48-FA753C6A6149}"/>
              </a:ext>
            </a:extLst>
          </p:cNvPr>
          <p:cNvSpPr txBox="1"/>
          <p:nvPr/>
        </p:nvSpPr>
        <p:spPr>
          <a:xfrm>
            <a:off x="10602078" y="5893905"/>
            <a:ext cx="1589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Mark D. Scherz</a:t>
            </a:r>
          </a:p>
          <a:p>
            <a:r>
              <a:rPr lang="en-GB" dirty="0"/>
              <a:t>Germany</a:t>
            </a:r>
          </a:p>
        </p:txBody>
      </p:sp>
    </p:spTree>
    <p:extLst>
      <p:ext uri="{BB962C8B-B14F-4D97-AF65-F5344CB8AC3E}">
        <p14:creationId xmlns:p14="http://schemas.microsoft.com/office/powerpoint/2010/main" val="3697264350"/>
      </p:ext>
    </p:extLst>
  </p:cSld>
  <p:clrMapOvr>
    <a:masterClrMapping/>
  </p:clrMapOvr>
</p:sld>
</file>

<file path=ppt/theme/theme1.xml><?xml version="1.0" encoding="utf-8"?>
<a:theme xmlns:a="http://schemas.openxmlformats.org/drawingml/2006/main" name="NIce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ceDefault" id="{EC353DAC-1988-C843-BA55-A4E3CEEBF97B}" vid="{31237154-2900-AF4A-A100-66518D870F2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NIceDefault</Template>
  <TotalTime>10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Baskerville</vt:lpstr>
      <vt:lpstr>Calibri</vt:lpstr>
      <vt:lpstr>Gill Sans MT</vt:lpstr>
      <vt:lpstr>NIceDefault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Scherz</dc:creator>
  <cp:lastModifiedBy>Mark Scherz</cp:lastModifiedBy>
  <cp:revision>3</cp:revision>
  <dcterms:created xsi:type="dcterms:W3CDTF">2020-05-20T15:06:10Z</dcterms:created>
  <dcterms:modified xsi:type="dcterms:W3CDTF">2020-05-20T15:19:23Z</dcterms:modified>
</cp:coreProperties>
</file>