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0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6" d="100"/>
          <a:sy n="66" d="100"/>
        </p:scale>
        <p:origin x="600" y="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DD815-6CE7-466A-92CD-5B94941A82BA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71C78-9DD3-4BA1-AE80-809C13E6D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851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DD815-6CE7-466A-92CD-5B94941A82BA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71C78-9DD3-4BA1-AE80-809C13E6D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952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DD815-6CE7-466A-92CD-5B94941A82BA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71C78-9DD3-4BA1-AE80-809C13E6D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644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DD815-6CE7-466A-92CD-5B94941A82BA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71C78-9DD3-4BA1-AE80-809C13E6D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926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DD815-6CE7-466A-92CD-5B94941A82BA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71C78-9DD3-4BA1-AE80-809C13E6D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115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DD815-6CE7-466A-92CD-5B94941A82BA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71C78-9DD3-4BA1-AE80-809C13E6D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346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DD815-6CE7-466A-92CD-5B94941A82BA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71C78-9DD3-4BA1-AE80-809C13E6D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264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DD815-6CE7-466A-92CD-5B94941A82BA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71C78-9DD3-4BA1-AE80-809C13E6D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966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DD815-6CE7-466A-92CD-5B94941A82BA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71C78-9DD3-4BA1-AE80-809C13E6D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304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DD815-6CE7-466A-92CD-5B94941A82BA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71C78-9DD3-4BA1-AE80-809C13E6D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873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DD815-6CE7-466A-92CD-5B94941A82BA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71C78-9DD3-4BA1-AE80-809C13E6D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67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8DD815-6CE7-466A-92CD-5B94941A82BA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571C78-9DD3-4BA1-AE80-809C13E6D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8767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tif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famously conservative complex morphology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078" y="1825625"/>
            <a:ext cx="3581931" cy="3454309"/>
          </a:xfrm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Tree squirrels are generally regarded as exceptionally conservative, especially in their jaw morphology</a:t>
            </a:r>
          </a:p>
          <a:p>
            <a:r>
              <a:rPr lang="en-US" dirty="0" smtClean="0"/>
              <a:t>The rodent mandible has long been a model system for studies linking development, function (mechanics and dietary ecology) and evolution of a complex morphology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394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Evolution of tree squirrel jaw morphology: One or two peaks?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390" y="1781075"/>
            <a:ext cx="2237153" cy="402235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161" y="1781075"/>
            <a:ext cx="2962656" cy="25450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6816" y="1996445"/>
            <a:ext cx="2066544" cy="247192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38200" y="5893818"/>
            <a:ext cx="2652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PCA and phylogenetic PCA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50080" y="4561973"/>
            <a:ext cx="26661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Parametric bootstrap: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Single peak (OU1) vs Two peaks (OU2)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738712" y="4774131"/>
            <a:ext cx="39452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UcPeriod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Difference between optima (31 ma)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UcPeriod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Difference from earliest “squirrel”</a:t>
            </a:r>
          </a:p>
          <a:p>
            <a:pPr marL="45720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en-US" sz="1800" b="0" i="1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Douglassciurus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</a:t>
            </a:r>
            <a:r>
              <a:rPr kumimoji="0" lang="en-US" sz="1800" b="0" i="1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jeffersoni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 (36</a:t>
            </a:r>
            <a:r>
              <a:rPr kumimoji="0" lang="en-US" sz="1800" b="0" i="0" u="none" strike="noStrike" kern="120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ma)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280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7091680" y="1574800"/>
            <a:ext cx="3799840" cy="4978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Modularity and Integration: C</a:t>
            </a:r>
            <a:r>
              <a:rPr lang="en-US" dirty="0" smtClean="0"/>
              <a:t>an </a:t>
            </a:r>
            <a:r>
              <a:rPr lang="en-US" dirty="0" smtClean="0"/>
              <a:t>we improve upon the Tooth/Muscle Hypothesis?</a:t>
            </a:r>
            <a:endParaRPr lang="en-US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0922" y="1841892"/>
            <a:ext cx="3097397" cy="4516493"/>
          </a:xfrm>
        </p:spPr>
      </p:pic>
      <p:sp>
        <p:nvSpPr>
          <p:cNvPr id="8" name="Rectangle 7"/>
          <p:cNvSpPr/>
          <p:nvPr/>
        </p:nvSpPr>
        <p:spPr>
          <a:xfrm>
            <a:off x="7392201" y="4565893"/>
            <a:ext cx="1515419" cy="88600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12172" y="5815373"/>
            <a:ext cx="62445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Switched Angular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and 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Beam 2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are best for modularity.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AntAlveolar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</a:t>
            </a:r>
            <a:r>
              <a:rPr kumimoji="0" 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Cor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/Cond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is the only poor model for integration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115124" y="4565892"/>
            <a:ext cx="1443195" cy="886002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911154" y="1574800"/>
          <a:ext cx="5570672" cy="407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2857">
                  <a:extLst>
                    <a:ext uri="{9D8B030D-6E8A-4147-A177-3AD203B41FA5}">
                      <a16:colId xmlns:a16="http://schemas.microsoft.com/office/drawing/2014/main" val="3594394501"/>
                    </a:ext>
                  </a:extLst>
                </a:gridCol>
                <a:gridCol w="1596115">
                  <a:extLst>
                    <a:ext uri="{9D8B030D-6E8A-4147-A177-3AD203B41FA5}">
                      <a16:colId xmlns:a16="http://schemas.microsoft.com/office/drawing/2014/main" val="2684697378"/>
                    </a:ext>
                  </a:extLst>
                </a:gridCol>
                <a:gridCol w="1861700">
                  <a:extLst>
                    <a:ext uri="{9D8B030D-6E8A-4147-A177-3AD203B41FA5}">
                      <a16:colId xmlns:a16="http://schemas.microsoft.com/office/drawing/2014/main" val="12015539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Modularity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Integration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2576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Tooth/Muscle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-9.71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10.11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3421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Condensations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-6.09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8.15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3027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Switched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AntAlv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-6.59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9.99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2324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Switched </a:t>
                      </a:r>
                      <a:r>
                        <a:rPr lang="en-US" dirty="0" err="1" smtClean="0"/>
                        <a:t>PostAlv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-6.98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10.83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0957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Switched </a:t>
                      </a:r>
                      <a:r>
                        <a:rPr lang="en-US" dirty="0" err="1" smtClean="0"/>
                        <a:t>Condyloid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-8.69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10.53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1583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Switched Coronoid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-9.34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8.99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4876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Switched Angular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-13.22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 smtClean="0"/>
                        <a:t>8.53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101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AntAlv</a:t>
                      </a:r>
                      <a:r>
                        <a:rPr lang="en-US" dirty="0" smtClean="0"/>
                        <a:t>/</a:t>
                      </a:r>
                      <a:r>
                        <a:rPr lang="en-US" dirty="0" err="1" smtClean="0"/>
                        <a:t>Cor</a:t>
                      </a:r>
                      <a:r>
                        <a:rPr lang="en-US" dirty="0" smtClean="0"/>
                        <a:t>/Cond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-8.33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4.86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7615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Beam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-9.75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9.84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Beam 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-12.4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 smtClean="0"/>
                        <a:t>7.23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5308521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9115124" y="5491257"/>
            <a:ext cx="1511916" cy="88600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05984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Geographic patterns: Diversity and disparity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How do geographic patterns of shape disparity scale with  species richness (diversity) 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331" y="1825625"/>
            <a:ext cx="4351338" cy="4351338"/>
          </a:xfrm>
        </p:spPr>
      </p:pic>
    </p:spTree>
    <p:extLst>
      <p:ext uri="{BB962C8B-B14F-4D97-AF65-F5344CB8AC3E}">
        <p14:creationId xmlns:p14="http://schemas.microsoft.com/office/powerpoint/2010/main" val="321267957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197</Words>
  <Application>Microsoft Office PowerPoint</Application>
  <PresentationFormat>Widescreen</PresentationFormat>
  <Paragraphs>48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1_Office Theme</vt:lpstr>
      <vt:lpstr>A famously conservative complex morphology</vt:lpstr>
      <vt:lpstr>Evolution of tree squirrel jaw morphology: One or two peaks?</vt:lpstr>
      <vt:lpstr>Modularity and Integration: Can we improve upon the Tooth/Muscle Hypothesis?</vt:lpstr>
      <vt:lpstr>Geographic patterns: Diversity and disparity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Zelditch, Miriam</dc:creator>
  <cp:lastModifiedBy>Zelditch, Miriam</cp:lastModifiedBy>
  <cp:revision>2</cp:revision>
  <dcterms:created xsi:type="dcterms:W3CDTF">2020-05-19T09:43:35Z</dcterms:created>
  <dcterms:modified xsi:type="dcterms:W3CDTF">2020-05-19T09:50:53Z</dcterms:modified>
</cp:coreProperties>
</file>