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0" r:id="rId3"/>
    <p:sldId id="257" r:id="rId4"/>
    <p:sldId id="262" r:id="rId5"/>
    <p:sldId id="263" r:id="rId6"/>
    <p:sldId id="264" r:id="rId7"/>
    <p:sldId id="265" r:id="rId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ole Torres Tamayo" initials="NTT" lastIdx="1" clrIdx="0">
    <p:extLst>
      <p:ext uri="{19B8F6BF-5375-455C-9EA6-DF929625EA0E}">
        <p15:presenceInfo xmlns:p15="http://schemas.microsoft.com/office/powerpoint/2012/main" userId="55b2c4f69c01a7c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0CA05B-4953-46FF-97DC-D5CF73C9C0A1}" type="datetimeFigureOut">
              <a:rPr lang="es-ES" smtClean="0"/>
              <a:t>20/05/2020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99C022-C20D-4746-8883-C24A6F6F8D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6128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44B38-6712-47E2-91B0-14668ADEB51C}" type="datetimeFigureOut">
              <a:rPr lang="es-ES" smtClean="0"/>
              <a:t>20/05/2020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66F4A-1F8C-476D-A444-97948234A8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5678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44B38-6712-47E2-91B0-14668ADEB51C}" type="datetimeFigureOut">
              <a:rPr lang="es-ES" smtClean="0"/>
              <a:t>20/05/2020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66F4A-1F8C-476D-A444-97948234A8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291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44B38-6712-47E2-91B0-14668ADEB51C}" type="datetimeFigureOut">
              <a:rPr lang="es-ES" smtClean="0"/>
              <a:t>20/05/2020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66F4A-1F8C-476D-A444-97948234A8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092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44B38-6712-47E2-91B0-14668ADEB51C}" type="datetimeFigureOut">
              <a:rPr lang="es-ES" smtClean="0"/>
              <a:t>20/05/2020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66F4A-1F8C-476D-A444-97948234A8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1629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44B38-6712-47E2-91B0-14668ADEB51C}" type="datetimeFigureOut">
              <a:rPr lang="es-ES" smtClean="0"/>
              <a:t>20/05/2020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66F4A-1F8C-476D-A444-97948234A8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8403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44B38-6712-47E2-91B0-14668ADEB51C}" type="datetimeFigureOut">
              <a:rPr lang="es-ES" smtClean="0"/>
              <a:t>20/05/2020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66F4A-1F8C-476D-A444-97948234A8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3585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44B38-6712-47E2-91B0-14668ADEB51C}" type="datetimeFigureOut">
              <a:rPr lang="es-ES" smtClean="0"/>
              <a:t>20/05/2020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66F4A-1F8C-476D-A444-97948234A8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7895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44B38-6712-47E2-91B0-14668ADEB51C}" type="datetimeFigureOut">
              <a:rPr lang="es-ES" smtClean="0"/>
              <a:t>20/05/2020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66F4A-1F8C-476D-A444-97948234A8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7597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44B38-6712-47E2-91B0-14668ADEB51C}" type="datetimeFigureOut">
              <a:rPr lang="es-ES" smtClean="0"/>
              <a:t>20/05/2020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66F4A-1F8C-476D-A444-97948234A8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2605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44B38-6712-47E2-91B0-14668ADEB51C}" type="datetimeFigureOut">
              <a:rPr lang="es-ES" smtClean="0"/>
              <a:t>20/05/2020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66F4A-1F8C-476D-A444-97948234A8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1606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44B38-6712-47E2-91B0-14668ADEB51C}" type="datetimeFigureOut">
              <a:rPr lang="es-ES" smtClean="0"/>
              <a:t>20/05/2020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66F4A-1F8C-476D-A444-97948234A8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7881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44B38-6712-47E2-91B0-14668ADEB51C}" type="datetimeFigureOut">
              <a:rPr lang="es-ES" smtClean="0"/>
              <a:t>20/05/2020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66F4A-1F8C-476D-A444-97948234A8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597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5.png"/><Relationship Id="rId7" Type="http://schemas.openxmlformats.org/officeDocument/2006/relationships/image" Target="../media/image8.jpeg"/><Relationship Id="rId2" Type="http://schemas.openxmlformats.org/officeDocument/2006/relationships/hyperlink" Target="NICOLE%20TFM/Material%20Suplementario/V&#237;deo%201%20Template.avi" TargetMode="Externa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tmp"/><Relationship Id="rId4" Type="http://schemas.openxmlformats.org/officeDocument/2006/relationships/image" Target="../media/image11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jpeg"/><Relationship Id="rId4" Type="http://schemas.openxmlformats.org/officeDocument/2006/relationships/image" Target="../media/image20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117566" y="1027075"/>
            <a:ext cx="87782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000" dirty="0" err="1" smtClean="0">
                <a:latin typeface="Garamond" panose="02020404030301010803" pitchFamily="18" charset="0"/>
              </a:rPr>
              <a:t>BSc</a:t>
            </a:r>
            <a:r>
              <a:rPr lang="es-ES" sz="2000" dirty="0" smtClean="0">
                <a:latin typeface="Garamond" panose="02020404030301010803" pitchFamily="18" charset="0"/>
              </a:rPr>
              <a:t> </a:t>
            </a:r>
            <a:r>
              <a:rPr lang="es-ES" sz="2000" dirty="0" err="1" smtClean="0">
                <a:latin typeface="Garamond" panose="02020404030301010803" pitchFamily="18" charset="0"/>
              </a:rPr>
              <a:t>Biology</a:t>
            </a:r>
            <a:r>
              <a:rPr lang="es-ES" sz="2000" dirty="0" smtClean="0">
                <a:latin typeface="Garamond" panose="02020404030301010803" pitchFamily="18" charset="0"/>
              </a:rPr>
              <a:t>, </a:t>
            </a:r>
            <a:r>
              <a:rPr lang="es-ES" sz="2000" dirty="0" err="1" smtClean="0">
                <a:latin typeface="Garamond" panose="02020404030301010803" pitchFamily="18" charset="0"/>
              </a:rPr>
              <a:t>MSc</a:t>
            </a:r>
            <a:r>
              <a:rPr lang="es-ES" sz="2000" dirty="0" smtClean="0">
                <a:latin typeface="Garamond" panose="02020404030301010803" pitchFamily="18" charset="0"/>
              </a:rPr>
              <a:t> </a:t>
            </a:r>
            <a:r>
              <a:rPr lang="es-ES" sz="2000" dirty="0" err="1" smtClean="0">
                <a:latin typeface="Garamond" panose="02020404030301010803" pitchFamily="18" charset="0"/>
              </a:rPr>
              <a:t>Biomedical</a:t>
            </a:r>
            <a:r>
              <a:rPr lang="es-ES" sz="2000" dirty="0" smtClean="0">
                <a:latin typeface="Garamond" panose="02020404030301010803" pitchFamily="18" charset="0"/>
              </a:rPr>
              <a:t> </a:t>
            </a:r>
            <a:r>
              <a:rPr lang="es-ES" sz="2000" dirty="0" err="1" smtClean="0">
                <a:latin typeface="Garamond" panose="02020404030301010803" pitchFamily="18" charset="0"/>
              </a:rPr>
              <a:t>Physics</a:t>
            </a:r>
            <a:r>
              <a:rPr lang="es-ES" sz="2000" dirty="0" smtClean="0">
                <a:latin typeface="Garamond" panose="02020404030301010803" pitchFamily="18" charset="0"/>
              </a:rPr>
              <a:t> (Complutense </a:t>
            </a:r>
            <a:r>
              <a:rPr lang="es-ES" sz="2000" dirty="0" err="1" smtClean="0">
                <a:latin typeface="Garamond" panose="02020404030301010803" pitchFamily="18" charset="0"/>
              </a:rPr>
              <a:t>University</a:t>
            </a:r>
            <a:r>
              <a:rPr lang="es-ES" sz="2000" dirty="0" smtClean="0">
                <a:latin typeface="Garamond" panose="02020404030301010803" pitchFamily="18" charset="0"/>
              </a:rPr>
              <a:t> of Madrid)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000" b="1" dirty="0" err="1" smtClean="0">
                <a:latin typeface="Garamond" panose="02020404030301010803" pitchFamily="18" charset="0"/>
              </a:rPr>
              <a:t>Now</a:t>
            </a:r>
            <a:r>
              <a:rPr lang="es-ES" sz="2000" b="1" dirty="0" smtClean="0">
                <a:latin typeface="Garamond" panose="02020404030301010803" pitchFamily="18" charset="0"/>
              </a:rPr>
              <a:t>: </a:t>
            </a:r>
            <a:r>
              <a:rPr lang="es-ES" sz="20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PhD </a:t>
            </a:r>
            <a:r>
              <a:rPr lang="es-ES" sz="2000" b="1" dirty="0" err="1" smtClean="0">
                <a:solidFill>
                  <a:srgbClr val="C00000"/>
                </a:solidFill>
                <a:latin typeface="Garamond" panose="02020404030301010803" pitchFamily="18" charset="0"/>
              </a:rPr>
              <a:t>student</a:t>
            </a:r>
            <a:r>
              <a:rPr lang="es-ES" sz="20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 </a:t>
            </a:r>
            <a:r>
              <a:rPr lang="es-ES" sz="2000" dirty="0" smtClean="0">
                <a:latin typeface="Garamond" panose="02020404030301010803" pitchFamily="18" charset="0"/>
              </a:rPr>
              <a:t>at </a:t>
            </a:r>
            <a:r>
              <a:rPr lang="es-ES" sz="2000" dirty="0" err="1" smtClean="0">
                <a:latin typeface="Garamond" panose="02020404030301010803" pitchFamily="18" charset="0"/>
              </a:rPr>
              <a:t>the</a:t>
            </a:r>
            <a:r>
              <a:rPr lang="es-ES" sz="2000" dirty="0" smtClean="0">
                <a:latin typeface="Garamond" panose="02020404030301010803" pitchFamily="18" charset="0"/>
              </a:rPr>
              <a:t> </a:t>
            </a:r>
            <a:r>
              <a:rPr lang="es-ES" sz="20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Museo Nacional de Ciencias Naturales</a:t>
            </a:r>
            <a:r>
              <a:rPr lang="es-ES" sz="2000" dirty="0" smtClean="0">
                <a:latin typeface="Garamond" panose="02020404030301010803" pitchFamily="18" charset="0"/>
              </a:rPr>
              <a:t> (FPI </a:t>
            </a:r>
            <a:r>
              <a:rPr lang="es-ES" sz="2000" dirty="0" err="1" smtClean="0">
                <a:latin typeface="Garamond" panose="02020404030301010803" pitchFamily="18" charset="0"/>
              </a:rPr>
              <a:t>fellowship</a:t>
            </a:r>
            <a:r>
              <a:rPr lang="es-ES" sz="2000" dirty="0" smtClean="0">
                <a:latin typeface="Garamond" panose="02020404030301010803" pitchFamily="18" charset="0"/>
              </a:rPr>
              <a:t> </a:t>
            </a:r>
            <a:r>
              <a:rPr lang="en-GB" sz="2000" dirty="0" smtClean="0">
                <a:latin typeface="Garamond" panose="02020404030301010803" pitchFamily="18" charset="0"/>
              </a:rPr>
              <a:t>CGL2015-63648P, </a:t>
            </a:r>
            <a:r>
              <a:rPr lang="en-US" sz="2000" dirty="0" smtClean="0">
                <a:latin typeface="Garamond" panose="02020404030301010803" pitchFamily="18" charset="0"/>
              </a:rPr>
              <a:t>Spanish </a:t>
            </a:r>
            <a:r>
              <a:rPr lang="en-US" sz="2000" dirty="0">
                <a:latin typeface="Garamond" panose="02020404030301010803" pitchFamily="18" charset="0"/>
              </a:rPr>
              <a:t>Ministry of Economy and </a:t>
            </a:r>
            <a:r>
              <a:rPr lang="en-US" sz="2000" dirty="0" smtClean="0">
                <a:latin typeface="Garamond" panose="02020404030301010803" pitchFamily="18" charset="0"/>
              </a:rPr>
              <a:t>Competitiveness).</a:t>
            </a:r>
            <a:endParaRPr lang="es-ES" sz="2000" dirty="0">
              <a:latin typeface="Garamond" panose="02020404030301010803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000" dirty="0" smtClean="0">
                <a:latin typeface="Garamond" panose="02020404030301010803" pitchFamily="18" charset="0"/>
              </a:rPr>
              <a:t>PhD </a:t>
            </a:r>
            <a:r>
              <a:rPr lang="es-ES" sz="2000" dirty="0" err="1" smtClean="0">
                <a:latin typeface="Garamond" panose="02020404030301010803" pitchFamily="18" charset="0"/>
              </a:rPr>
              <a:t>thesis</a:t>
            </a:r>
            <a:r>
              <a:rPr lang="es-ES" sz="2000" dirty="0" smtClean="0">
                <a:latin typeface="Garamond" panose="02020404030301010803" pitchFamily="18" charset="0"/>
              </a:rPr>
              <a:t> </a:t>
            </a:r>
            <a:r>
              <a:rPr lang="es-ES" sz="2000" dirty="0" err="1" smtClean="0">
                <a:latin typeface="Garamond" panose="02020404030301010803" pitchFamily="18" charset="0"/>
              </a:rPr>
              <a:t>supervised</a:t>
            </a:r>
            <a:r>
              <a:rPr lang="es-ES" sz="2000" dirty="0" smtClean="0">
                <a:latin typeface="Garamond" panose="02020404030301010803" pitchFamily="18" charset="0"/>
              </a:rPr>
              <a:t> </a:t>
            </a:r>
            <a:r>
              <a:rPr lang="es-ES" sz="2000" dirty="0" err="1" smtClean="0">
                <a:latin typeface="Garamond" panose="02020404030301010803" pitchFamily="18" charset="0"/>
              </a:rPr>
              <a:t>by</a:t>
            </a:r>
            <a:r>
              <a:rPr lang="es-ES" sz="2000" dirty="0" smtClean="0">
                <a:latin typeface="Garamond" panose="02020404030301010803" pitchFamily="18" charset="0"/>
              </a:rPr>
              <a:t> </a:t>
            </a:r>
            <a:r>
              <a:rPr lang="es-ES" sz="2000" b="1" dirty="0" smtClean="0">
                <a:latin typeface="Garamond" panose="02020404030301010803" pitchFamily="18" charset="0"/>
              </a:rPr>
              <a:t>Dr. </a:t>
            </a:r>
            <a:r>
              <a:rPr lang="es-ES" sz="2000" b="1" dirty="0" err="1" smtClean="0">
                <a:latin typeface="Garamond" panose="02020404030301010803" pitchFamily="18" charset="0"/>
              </a:rPr>
              <a:t>Markus</a:t>
            </a:r>
            <a:r>
              <a:rPr lang="es-ES" sz="2000" b="1" dirty="0" smtClean="0">
                <a:latin typeface="Garamond" panose="02020404030301010803" pitchFamily="18" charset="0"/>
              </a:rPr>
              <a:t> </a:t>
            </a:r>
            <a:r>
              <a:rPr lang="es-ES" sz="2000" b="1" dirty="0" err="1" smtClean="0">
                <a:latin typeface="Garamond" panose="02020404030301010803" pitchFamily="18" charset="0"/>
              </a:rPr>
              <a:t>Bastir</a:t>
            </a:r>
            <a:r>
              <a:rPr lang="es-ES" sz="2000" b="1" dirty="0" smtClean="0">
                <a:latin typeface="Garamond" panose="02020404030301010803" pitchFamily="18" charset="0"/>
              </a:rPr>
              <a:t> </a:t>
            </a:r>
            <a:r>
              <a:rPr lang="es-ES" sz="2000" dirty="0" smtClean="0">
                <a:latin typeface="Garamond" panose="02020404030301010803" pitchFamily="18" charset="0"/>
              </a:rPr>
              <a:t>2016-2020: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Functional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anatomy and evolution of the torso in the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genus </a:t>
            </a:r>
            <a:r>
              <a:rPr lang="en-US" sz="2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Homo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through 3D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geometric morphometric techniques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.</a:t>
            </a:r>
            <a:r>
              <a:rPr lang="es-E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 </a:t>
            </a:r>
            <a:endParaRPr lang="es-E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48194" y="457200"/>
            <a:ext cx="8647612" cy="3974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b="1" dirty="0" err="1" smtClean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Who</a:t>
            </a:r>
            <a:r>
              <a:rPr lang="es-ES" sz="4400" b="1" dirty="0" smtClean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 am I?</a:t>
            </a:r>
            <a:endParaRPr lang="es-ES" sz="4400" b="1" dirty="0">
              <a:solidFill>
                <a:schemeClr val="bg1"/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pic>
        <p:nvPicPr>
          <p:cNvPr id="8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95" y="3289549"/>
            <a:ext cx="4341558" cy="3256169"/>
          </a:xfrm>
          <a:prstGeom prst="rect">
            <a:avLst/>
          </a:prstGeom>
        </p:spPr>
      </p:pic>
      <p:pic>
        <p:nvPicPr>
          <p:cNvPr id="1026" name="Picture 2" descr="Imagen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911" y="4294631"/>
            <a:ext cx="2867296" cy="2150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m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714" y="3258875"/>
            <a:ext cx="1951710" cy="586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de csic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87" t="67396" b="9682"/>
          <a:stretch/>
        </p:blipFill>
        <p:spPr bwMode="auto">
          <a:xfrm>
            <a:off x="7268185" y="3311805"/>
            <a:ext cx="1835328" cy="48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/>
          <p:cNvSpPr txBox="1"/>
          <p:nvPr/>
        </p:nvSpPr>
        <p:spPr>
          <a:xfrm>
            <a:off x="6638493" y="3868516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latin typeface="Garamond" panose="02020404030301010803" pitchFamily="18" charset="0"/>
              </a:rPr>
              <a:t>Madrid (</a:t>
            </a:r>
            <a:r>
              <a:rPr lang="es-ES" b="1" dirty="0" err="1" smtClean="0">
                <a:latin typeface="Garamond" panose="02020404030301010803" pitchFamily="18" charset="0"/>
              </a:rPr>
              <a:t>Spain</a:t>
            </a:r>
            <a:r>
              <a:rPr lang="es-ES" b="1" dirty="0" smtClean="0">
                <a:latin typeface="Garamond" panose="02020404030301010803" pitchFamily="18" charset="0"/>
              </a:rPr>
              <a:t>)</a:t>
            </a:r>
            <a:endParaRPr lang="es-ES" b="1" dirty="0">
              <a:latin typeface="Garamond" panose="02020404030301010803" pitchFamily="18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705395" y="3299586"/>
            <a:ext cx="11385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err="1" smtClean="0">
                <a:solidFill>
                  <a:schemeClr val="bg1"/>
                </a:solidFill>
                <a:latin typeface="Garamond" panose="02020404030301010803" pitchFamily="18" charset="0"/>
              </a:rPr>
              <a:t>My</a:t>
            </a:r>
            <a:r>
              <a:rPr lang="es-ES" sz="2000" b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 </a:t>
            </a:r>
            <a:r>
              <a:rPr lang="es-ES" sz="2000" b="1" dirty="0" err="1" smtClean="0">
                <a:solidFill>
                  <a:schemeClr val="bg1"/>
                </a:solidFill>
                <a:latin typeface="Garamond" panose="02020404030301010803" pitchFamily="18" charset="0"/>
              </a:rPr>
              <a:t>team</a:t>
            </a:r>
            <a:endParaRPr lang="es-ES" sz="2000" b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339634" y="-205582"/>
            <a:ext cx="8804366" cy="1325563"/>
          </a:xfrm>
        </p:spPr>
        <p:txBody>
          <a:bodyPr/>
          <a:lstStyle/>
          <a:p>
            <a:pPr algn="ctr"/>
            <a:r>
              <a:rPr lang="es-ES" b="1" dirty="0" err="1" smtClean="0">
                <a:solidFill>
                  <a:schemeClr val="bg1"/>
                </a:solidFill>
                <a:latin typeface="Garamond" panose="02020404030301010803" pitchFamily="18" charset="0"/>
              </a:rPr>
              <a:t>What</a:t>
            </a:r>
            <a:r>
              <a:rPr lang="es-ES" b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 </a:t>
            </a:r>
            <a:r>
              <a:rPr lang="es-ES" b="1" dirty="0" err="1" smtClean="0">
                <a:solidFill>
                  <a:schemeClr val="bg1"/>
                </a:solidFill>
                <a:latin typeface="Garamond" panose="02020404030301010803" pitchFamily="18" charset="0"/>
              </a:rPr>
              <a:t>is</a:t>
            </a:r>
            <a:r>
              <a:rPr lang="es-ES" b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 </a:t>
            </a:r>
            <a:r>
              <a:rPr lang="es-ES" b="1" dirty="0" err="1" smtClean="0">
                <a:solidFill>
                  <a:schemeClr val="bg1"/>
                </a:solidFill>
                <a:latin typeface="Garamond" panose="02020404030301010803" pitchFamily="18" charset="0"/>
              </a:rPr>
              <a:t>my</a:t>
            </a:r>
            <a:r>
              <a:rPr lang="es-ES" b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 PhD </a:t>
            </a:r>
            <a:r>
              <a:rPr lang="es-ES" b="1" dirty="0" err="1" smtClean="0">
                <a:solidFill>
                  <a:schemeClr val="bg1"/>
                </a:solidFill>
                <a:latin typeface="Garamond" panose="02020404030301010803" pitchFamily="18" charset="0"/>
              </a:rPr>
              <a:t>research</a:t>
            </a:r>
            <a:r>
              <a:rPr lang="es-ES" b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 </a:t>
            </a:r>
            <a:r>
              <a:rPr lang="es-ES" b="1" dirty="0" err="1" smtClean="0">
                <a:solidFill>
                  <a:schemeClr val="bg1"/>
                </a:solidFill>
                <a:latin typeface="Garamond" panose="02020404030301010803" pitchFamily="18" charset="0"/>
              </a:rPr>
              <a:t>about</a:t>
            </a:r>
            <a:r>
              <a:rPr lang="es-ES" b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?</a:t>
            </a:r>
            <a:endParaRPr lang="es-ES" b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5267111" y="2143754"/>
            <a:ext cx="3481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smtClean="0">
                <a:latin typeface="Garamond" panose="02020404030301010803" pitchFamily="18" charset="0"/>
              </a:rPr>
              <a:t>3D </a:t>
            </a:r>
            <a:r>
              <a:rPr lang="es-ES" sz="2000" b="1" dirty="0" err="1" smtClean="0">
                <a:latin typeface="Garamond" panose="02020404030301010803" pitchFamily="18" charset="0"/>
              </a:rPr>
              <a:t>geometric</a:t>
            </a:r>
            <a:r>
              <a:rPr lang="es-ES" sz="2000" b="1" dirty="0" smtClean="0">
                <a:latin typeface="Garamond" panose="02020404030301010803" pitchFamily="18" charset="0"/>
              </a:rPr>
              <a:t> </a:t>
            </a:r>
            <a:r>
              <a:rPr lang="es-ES" sz="2000" b="1" dirty="0" err="1" smtClean="0">
                <a:latin typeface="Garamond" panose="02020404030301010803" pitchFamily="18" charset="0"/>
              </a:rPr>
              <a:t>morphometrics</a:t>
            </a:r>
            <a:r>
              <a:rPr lang="es-ES" sz="2000" b="1" dirty="0" smtClean="0">
                <a:latin typeface="Garamond" panose="02020404030301010803" pitchFamily="18" charset="0"/>
              </a:rPr>
              <a:t> and </a:t>
            </a:r>
            <a:r>
              <a:rPr lang="es-ES" sz="2000" b="1" dirty="0" err="1" smtClean="0">
                <a:latin typeface="Garamond" panose="02020404030301010803" pitchFamily="18" charset="0"/>
              </a:rPr>
              <a:t>statistical</a:t>
            </a:r>
            <a:r>
              <a:rPr lang="es-ES" sz="2000" b="1" dirty="0" smtClean="0">
                <a:latin typeface="Garamond" panose="02020404030301010803" pitchFamily="18" charset="0"/>
              </a:rPr>
              <a:t> </a:t>
            </a:r>
            <a:r>
              <a:rPr lang="es-ES" sz="2000" b="1" dirty="0" err="1" smtClean="0">
                <a:latin typeface="Garamond" panose="02020404030301010803" pitchFamily="18" charset="0"/>
              </a:rPr>
              <a:t>methods</a:t>
            </a:r>
            <a:endParaRPr lang="es-ES" sz="2000" b="1" dirty="0">
              <a:latin typeface="Garamond" panose="02020404030301010803" pitchFamily="18" charset="0"/>
            </a:endParaRPr>
          </a:p>
        </p:txBody>
      </p:sp>
      <p:pic>
        <p:nvPicPr>
          <p:cNvPr id="8" name="0 Imagen">
            <a:hlinkClick r:id="rId2" action="ppaction://hlinkfile"/>
            <a:extLst>
              <a:ext uri="{FF2B5EF4-FFF2-40B4-BE49-F238E27FC236}">
                <a16:creationId xmlns:a16="http://schemas.microsoft.com/office/drawing/2014/main" id="{B15EC75B-CB1B-493B-AC80-888DEA00D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9472" y="4892899"/>
            <a:ext cx="1904777" cy="1485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Imagen 20" descr="Recorte de pantalla">
            <a:extLst>
              <a:ext uri="{FF2B5EF4-FFF2-40B4-BE49-F238E27FC236}">
                <a16:creationId xmlns:a16="http://schemas.microsoft.com/office/drawing/2014/main" id="{2F7C9ECE-6B5E-4582-8D4F-7A1139D504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682" y="3030018"/>
            <a:ext cx="1333119" cy="1396004"/>
          </a:xfrm>
          <a:prstGeom prst="rect">
            <a:avLst/>
          </a:prstGeom>
        </p:spPr>
      </p:pic>
      <p:pic>
        <p:nvPicPr>
          <p:cNvPr id="10" name="25 Imagen" descr="Recorte de pantalla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219" y="2971786"/>
            <a:ext cx="1619188" cy="3338385"/>
          </a:xfrm>
          <a:prstGeom prst="rect">
            <a:avLst/>
          </a:prstGeom>
        </p:spPr>
      </p:pic>
      <p:sp>
        <p:nvSpPr>
          <p:cNvPr id="11" name="CuadroTexto 14">
            <a:extLst>
              <a:ext uri="{FF2B5EF4-FFF2-40B4-BE49-F238E27FC236}">
                <a16:creationId xmlns:a16="http://schemas.microsoft.com/office/drawing/2014/main" id="{69F9FCE5-B5C5-4929-A1F5-B35528F28A13}"/>
              </a:ext>
            </a:extLst>
          </p:cNvPr>
          <p:cNvSpPr txBox="1"/>
          <p:nvPr/>
        </p:nvSpPr>
        <p:spPr>
          <a:xfrm>
            <a:off x="5200650" y="6347559"/>
            <a:ext cx="17979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Garamond" panose="02020404030301010803" pitchFamily="18" charset="0"/>
              </a:rPr>
              <a:t>Torres-Tamayo et al. 2018a</a:t>
            </a:r>
          </a:p>
        </p:txBody>
      </p:sp>
      <p:sp>
        <p:nvSpPr>
          <p:cNvPr id="12" name="CuadroTexto 14">
            <a:extLst>
              <a:ext uri="{FF2B5EF4-FFF2-40B4-BE49-F238E27FC236}">
                <a16:creationId xmlns:a16="http://schemas.microsoft.com/office/drawing/2014/main" id="{69F9FCE5-B5C5-4929-A1F5-B35528F28A13}"/>
              </a:ext>
            </a:extLst>
          </p:cNvPr>
          <p:cNvSpPr txBox="1"/>
          <p:nvPr/>
        </p:nvSpPr>
        <p:spPr>
          <a:xfrm>
            <a:off x="7089816" y="6310171"/>
            <a:ext cx="17979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Garamond" panose="02020404030301010803" pitchFamily="18" charset="0"/>
              </a:rPr>
              <a:t>Torres-Tamayo et al. 2018b</a:t>
            </a:r>
          </a:p>
        </p:txBody>
      </p:sp>
      <p:sp>
        <p:nvSpPr>
          <p:cNvPr id="13" name="CuadroTexto 14">
            <a:extLst>
              <a:ext uri="{FF2B5EF4-FFF2-40B4-BE49-F238E27FC236}">
                <a16:creationId xmlns:a16="http://schemas.microsoft.com/office/drawing/2014/main" id="{69F9FCE5-B5C5-4929-A1F5-B35528F28A13}"/>
              </a:ext>
            </a:extLst>
          </p:cNvPr>
          <p:cNvSpPr txBox="1"/>
          <p:nvPr/>
        </p:nvSpPr>
        <p:spPr>
          <a:xfrm>
            <a:off x="5237814" y="4520832"/>
            <a:ext cx="17354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Garamond" panose="02020404030301010803" pitchFamily="18" charset="0"/>
              </a:rPr>
              <a:t>Torres-Tamayo et al. 2017</a:t>
            </a: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72" y="4396362"/>
            <a:ext cx="1370426" cy="2436314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079" y="996868"/>
            <a:ext cx="1924158" cy="2798775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46" y="1366199"/>
            <a:ext cx="2513009" cy="1884757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2613998" y="3822650"/>
            <a:ext cx="256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latin typeface="Garamond" panose="02020404030301010803" pitchFamily="18" charset="0"/>
              </a:rPr>
              <a:t>AMNH (June, 2019). </a:t>
            </a:r>
          </a:p>
          <a:p>
            <a:pPr algn="ctr"/>
            <a:r>
              <a:rPr lang="es-ES" dirty="0" smtClean="0">
                <a:latin typeface="Garamond" panose="02020404030301010803" pitchFamily="18" charset="0"/>
              </a:rPr>
              <a:t>3D Surface scanner</a:t>
            </a:r>
            <a:endParaRPr lang="es-ES" dirty="0">
              <a:latin typeface="Garamond" panose="02020404030301010803" pitchFamily="18" charset="0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127590" y="3277963"/>
            <a:ext cx="2560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latin typeface="Garamond" panose="02020404030301010803" pitchFamily="18" charset="0"/>
              </a:rPr>
              <a:t>Fieldwork</a:t>
            </a:r>
            <a:r>
              <a:rPr lang="es-ES" dirty="0" smtClean="0">
                <a:latin typeface="Garamond" panose="02020404030301010803" pitchFamily="18" charset="0"/>
              </a:rPr>
              <a:t>: Valle de los Neandertales (</a:t>
            </a:r>
            <a:r>
              <a:rPr lang="es-ES" dirty="0" err="1" smtClean="0">
                <a:latin typeface="Garamond" panose="02020404030301010803" pitchFamily="18" charset="0"/>
              </a:rPr>
              <a:t>September</a:t>
            </a:r>
            <a:r>
              <a:rPr lang="es-ES" dirty="0" smtClean="0">
                <a:latin typeface="Garamond" panose="02020404030301010803" pitchFamily="18" charset="0"/>
              </a:rPr>
              <a:t>, 2018). </a:t>
            </a:r>
            <a:endParaRPr lang="es-ES" dirty="0">
              <a:latin typeface="Garamond" panose="02020404030301010803" pitchFamily="18" charset="0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2177248" y="5312469"/>
            <a:ext cx="256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latin typeface="Garamond" panose="02020404030301010803" pitchFamily="18" charset="0"/>
              </a:rPr>
              <a:t>National</a:t>
            </a:r>
            <a:r>
              <a:rPr lang="es-ES" dirty="0" smtClean="0">
                <a:latin typeface="Garamond" panose="02020404030301010803" pitchFamily="18" charset="0"/>
              </a:rPr>
              <a:t> </a:t>
            </a:r>
            <a:r>
              <a:rPr lang="es-ES" dirty="0" err="1" smtClean="0">
                <a:latin typeface="Garamond" panose="02020404030301010803" pitchFamily="18" charset="0"/>
              </a:rPr>
              <a:t>Museum</a:t>
            </a:r>
            <a:r>
              <a:rPr lang="es-ES" dirty="0" smtClean="0">
                <a:latin typeface="Garamond" panose="02020404030301010803" pitchFamily="18" charset="0"/>
              </a:rPr>
              <a:t> of Nairobi (</a:t>
            </a:r>
            <a:r>
              <a:rPr lang="es-ES" dirty="0" err="1" smtClean="0">
                <a:latin typeface="Garamond" panose="02020404030301010803" pitchFamily="18" charset="0"/>
              </a:rPr>
              <a:t>July</a:t>
            </a:r>
            <a:r>
              <a:rPr lang="es-ES" dirty="0" smtClean="0">
                <a:latin typeface="Garamond" panose="02020404030301010803" pitchFamily="18" charset="0"/>
              </a:rPr>
              <a:t>, 2019). 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5331164" y="1269227"/>
            <a:ext cx="3475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err="1" smtClean="0">
                <a:latin typeface="Garamond" panose="02020404030301010803" pitchFamily="18" charset="0"/>
              </a:rPr>
              <a:t>But</a:t>
            </a:r>
            <a:r>
              <a:rPr lang="es-ES" sz="2000" b="1" dirty="0" smtClean="0">
                <a:latin typeface="Garamond" panose="02020404030301010803" pitchFamily="18" charset="0"/>
              </a:rPr>
              <a:t> I am </a:t>
            </a:r>
            <a:r>
              <a:rPr lang="es-ES" sz="2000" b="1" dirty="0" err="1" smtClean="0">
                <a:latin typeface="Garamond" panose="02020404030301010803" pitchFamily="18" charset="0"/>
              </a:rPr>
              <a:t>really</a:t>
            </a:r>
            <a:r>
              <a:rPr lang="es-ES" sz="2000" b="1" dirty="0" smtClean="0">
                <a:latin typeface="Garamond" panose="02020404030301010803" pitchFamily="18" charset="0"/>
              </a:rPr>
              <a:t> </a:t>
            </a:r>
            <a:r>
              <a:rPr lang="es-ES" sz="2000" b="1" dirty="0" err="1" smtClean="0">
                <a:latin typeface="Garamond" panose="02020404030301010803" pitchFamily="18" charset="0"/>
              </a:rPr>
              <a:t>interested</a:t>
            </a:r>
            <a:r>
              <a:rPr lang="es-ES" sz="2000" b="1" dirty="0" smtClean="0">
                <a:latin typeface="Garamond" panose="02020404030301010803" pitchFamily="18" charset="0"/>
              </a:rPr>
              <a:t> in…</a:t>
            </a:r>
            <a:endParaRPr lang="es-ES" sz="2000" b="1" dirty="0">
              <a:latin typeface="Garamond" panose="02020404030301010803" pitchFamily="18" charset="0"/>
            </a:endParaRPr>
          </a:p>
        </p:txBody>
      </p:sp>
      <p:sp>
        <p:nvSpPr>
          <p:cNvPr id="22" name="Flecha abajo 21"/>
          <p:cNvSpPr/>
          <p:nvPr/>
        </p:nvSpPr>
        <p:spPr>
          <a:xfrm>
            <a:off x="6836962" y="1777866"/>
            <a:ext cx="342257" cy="4144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1749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0080" y="-205581"/>
            <a:ext cx="8347166" cy="1325563"/>
          </a:xfrm>
        </p:spPr>
        <p:txBody>
          <a:bodyPr/>
          <a:lstStyle/>
          <a:p>
            <a:r>
              <a:rPr lang="es-ES" b="1" dirty="0" err="1" smtClean="0">
                <a:solidFill>
                  <a:schemeClr val="bg1"/>
                </a:solidFill>
                <a:latin typeface="Garamond" panose="02020404030301010803" pitchFamily="18" charset="0"/>
              </a:rPr>
              <a:t>What</a:t>
            </a:r>
            <a:r>
              <a:rPr lang="es-ES" b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 </a:t>
            </a:r>
            <a:r>
              <a:rPr lang="es-ES" b="1" dirty="0" err="1" smtClean="0">
                <a:solidFill>
                  <a:schemeClr val="bg1"/>
                </a:solidFill>
                <a:latin typeface="Garamond" panose="02020404030301010803" pitchFamily="18" charset="0"/>
              </a:rPr>
              <a:t>is</a:t>
            </a:r>
            <a:r>
              <a:rPr lang="es-ES" b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 </a:t>
            </a:r>
            <a:r>
              <a:rPr lang="es-ES" b="1" dirty="0" err="1" smtClean="0">
                <a:solidFill>
                  <a:schemeClr val="bg1"/>
                </a:solidFill>
                <a:latin typeface="Garamond" panose="02020404030301010803" pitchFamily="18" charset="0"/>
              </a:rPr>
              <a:t>my</a:t>
            </a:r>
            <a:r>
              <a:rPr lang="es-ES" b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 PhD </a:t>
            </a:r>
            <a:r>
              <a:rPr lang="es-ES" b="1" dirty="0" err="1" smtClean="0">
                <a:solidFill>
                  <a:schemeClr val="bg1"/>
                </a:solidFill>
                <a:latin typeface="Garamond" panose="02020404030301010803" pitchFamily="18" charset="0"/>
              </a:rPr>
              <a:t>research</a:t>
            </a:r>
            <a:r>
              <a:rPr lang="es-ES" b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 </a:t>
            </a:r>
            <a:r>
              <a:rPr lang="es-ES" b="1" dirty="0" err="1" smtClean="0">
                <a:solidFill>
                  <a:schemeClr val="bg1"/>
                </a:solidFill>
                <a:latin typeface="Garamond" panose="02020404030301010803" pitchFamily="18" charset="0"/>
              </a:rPr>
              <a:t>about</a:t>
            </a:r>
            <a:r>
              <a:rPr lang="es-ES" b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?</a:t>
            </a:r>
            <a:endParaRPr lang="es-ES" b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91438" y="973942"/>
            <a:ext cx="88958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dirty="0" smtClean="0">
                <a:latin typeface="Garamond" panose="02020404030301010803" pitchFamily="18" charset="0"/>
              </a:rPr>
              <a:t>I </a:t>
            </a:r>
            <a:r>
              <a:rPr lang="es-ES" sz="2000" b="1" dirty="0" err="1" smtClean="0">
                <a:latin typeface="Garamond" panose="02020404030301010803" pitchFamily="18" charset="0"/>
              </a:rPr>
              <a:t>study</a:t>
            </a:r>
            <a:r>
              <a:rPr lang="es-ES" sz="2000" b="1" dirty="0" smtClean="0">
                <a:latin typeface="Garamond" panose="02020404030301010803" pitchFamily="18" charset="0"/>
              </a:rPr>
              <a:t>: </a:t>
            </a:r>
            <a:r>
              <a:rPr lang="es-ES" sz="2000" dirty="0" err="1" smtClean="0">
                <a:latin typeface="Garamond" panose="02020404030301010803" pitchFamily="18" charset="0"/>
              </a:rPr>
              <a:t>Patterns</a:t>
            </a:r>
            <a:r>
              <a:rPr lang="es-ES" sz="2000" dirty="0" smtClean="0">
                <a:latin typeface="Garamond" panose="02020404030301010803" pitchFamily="18" charset="0"/>
              </a:rPr>
              <a:t> of </a:t>
            </a:r>
            <a:r>
              <a:rPr lang="es-ES" sz="2000" dirty="0" err="1" smtClean="0">
                <a:latin typeface="Garamond" panose="02020404030301010803" pitchFamily="18" charset="0"/>
              </a:rPr>
              <a:t>covariation</a:t>
            </a:r>
            <a:r>
              <a:rPr lang="es-ES" sz="2000" dirty="0" smtClean="0">
                <a:latin typeface="Garamond" panose="02020404030301010803" pitchFamily="18" charset="0"/>
              </a:rPr>
              <a:t> </a:t>
            </a:r>
            <a:r>
              <a:rPr lang="es-ES" sz="2000" dirty="0" err="1" smtClean="0">
                <a:latin typeface="Garamond" panose="02020404030301010803" pitchFamily="18" charset="0"/>
              </a:rPr>
              <a:t>between</a:t>
            </a:r>
            <a:r>
              <a:rPr lang="es-ES" sz="2000" dirty="0" smtClean="0">
                <a:latin typeface="Garamond" panose="02020404030301010803" pitchFamily="18" charset="0"/>
              </a:rPr>
              <a:t> </a:t>
            </a:r>
            <a:r>
              <a:rPr lang="es-ES" sz="2000" dirty="0" err="1" smtClean="0">
                <a:latin typeface="Garamond" panose="02020404030301010803" pitchFamily="18" charset="0"/>
              </a:rPr>
              <a:t>the</a:t>
            </a:r>
            <a:r>
              <a:rPr lang="es-ES" sz="2000" dirty="0" smtClean="0">
                <a:latin typeface="Garamond" panose="02020404030301010803" pitchFamily="18" charset="0"/>
              </a:rPr>
              <a:t> </a:t>
            </a:r>
            <a:r>
              <a:rPr lang="es-ES" sz="2000" dirty="0" err="1" smtClean="0">
                <a:latin typeface="Garamond" panose="02020404030301010803" pitchFamily="18" charset="0"/>
              </a:rPr>
              <a:t>thorax</a:t>
            </a:r>
            <a:r>
              <a:rPr lang="es-ES" sz="2000" dirty="0" smtClean="0">
                <a:latin typeface="Garamond" panose="02020404030301010803" pitchFamily="18" charset="0"/>
              </a:rPr>
              <a:t> and </a:t>
            </a:r>
            <a:r>
              <a:rPr lang="es-ES" sz="2000" dirty="0" err="1" smtClean="0">
                <a:latin typeface="Garamond" panose="02020404030301010803" pitchFamily="18" charset="0"/>
              </a:rPr>
              <a:t>the</a:t>
            </a:r>
            <a:r>
              <a:rPr lang="es-ES" sz="2000" dirty="0" smtClean="0">
                <a:latin typeface="Garamond" panose="02020404030301010803" pitchFamily="18" charset="0"/>
              </a:rPr>
              <a:t> pelvis in </a:t>
            </a:r>
            <a:r>
              <a:rPr lang="es-ES" sz="2000" i="1" dirty="0" smtClean="0">
                <a:latin typeface="Garamond" panose="02020404030301010803" pitchFamily="18" charset="0"/>
              </a:rPr>
              <a:t>H. sapiens </a:t>
            </a:r>
            <a:r>
              <a:rPr lang="es-ES" sz="2000" dirty="0" smtClean="0">
                <a:latin typeface="Garamond" panose="02020404030301010803" pitchFamily="18" charset="0"/>
              </a:rPr>
              <a:t>and</a:t>
            </a:r>
            <a:r>
              <a:rPr lang="es-ES" sz="2000" i="1" dirty="0" smtClean="0">
                <a:latin typeface="Garamond" panose="02020404030301010803" pitchFamily="18" charset="0"/>
              </a:rPr>
              <a:t> Pan</a:t>
            </a:r>
          </a:p>
          <a:p>
            <a:pPr algn="just">
              <a:lnSpc>
                <a:spcPct val="150000"/>
              </a:lnSpc>
            </a:pPr>
            <a:r>
              <a:rPr lang="es-ES" sz="2000" b="1" dirty="0" smtClean="0">
                <a:latin typeface="Garamond" panose="02020404030301010803" pitchFamily="18" charset="0"/>
              </a:rPr>
              <a:t>In </a:t>
            </a:r>
            <a:r>
              <a:rPr lang="es-ES" sz="2000" b="1" dirty="0" err="1" smtClean="0">
                <a:latin typeface="Garamond" panose="02020404030301010803" pitchFamily="18" charset="0"/>
              </a:rPr>
              <a:t>order</a:t>
            </a:r>
            <a:r>
              <a:rPr lang="es-ES" sz="2000" b="1" dirty="0" smtClean="0">
                <a:latin typeface="Garamond" panose="02020404030301010803" pitchFamily="18" charset="0"/>
              </a:rPr>
              <a:t> to: </a:t>
            </a:r>
            <a:r>
              <a:rPr lang="es-ES" sz="2000" dirty="0" err="1" smtClean="0">
                <a:latin typeface="Garamond" panose="02020404030301010803" pitchFamily="18" charset="0"/>
              </a:rPr>
              <a:t>Build</a:t>
            </a:r>
            <a:r>
              <a:rPr lang="es-ES" sz="2000" dirty="0" smtClean="0">
                <a:latin typeface="Garamond" panose="02020404030301010803" pitchFamily="18" charset="0"/>
              </a:rPr>
              <a:t> </a:t>
            </a:r>
            <a:r>
              <a:rPr lang="es-ES" sz="2000" dirty="0" err="1" smtClean="0">
                <a:latin typeface="Garamond" panose="02020404030301010803" pitchFamily="18" charset="0"/>
              </a:rPr>
              <a:t>predictive</a:t>
            </a:r>
            <a:r>
              <a:rPr lang="es-ES" sz="2000" dirty="0" smtClean="0">
                <a:latin typeface="Garamond" panose="02020404030301010803" pitchFamily="18" charset="0"/>
              </a:rPr>
              <a:t> </a:t>
            </a:r>
            <a:r>
              <a:rPr lang="es-ES" sz="2000" dirty="0" err="1" smtClean="0">
                <a:latin typeface="Garamond" panose="02020404030301010803" pitchFamily="18" charset="0"/>
              </a:rPr>
              <a:t>models</a:t>
            </a:r>
            <a:r>
              <a:rPr lang="es-ES" sz="2000" dirty="0" smtClean="0">
                <a:latin typeface="Garamond" panose="02020404030301010803" pitchFamily="18" charset="0"/>
              </a:rPr>
              <a:t> to </a:t>
            </a:r>
            <a:r>
              <a:rPr lang="es-ES" sz="2000" dirty="0" err="1">
                <a:latin typeface="Garamond" panose="02020404030301010803" pitchFamily="18" charset="0"/>
              </a:rPr>
              <a:t>r</a:t>
            </a:r>
            <a:r>
              <a:rPr lang="es-ES" sz="2000" dirty="0" err="1" smtClean="0">
                <a:latin typeface="Garamond" panose="02020404030301010803" pitchFamily="18" charset="0"/>
              </a:rPr>
              <a:t>econstruct</a:t>
            </a:r>
            <a:r>
              <a:rPr lang="es-ES" sz="2000" dirty="0" smtClean="0">
                <a:latin typeface="Garamond" panose="02020404030301010803" pitchFamily="18" charset="0"/>
              </a:rPr>
              <a:t> </a:t>
            </a:r>
            <a:r>
              <a:rPr lang="es-ES" sz="2000" dirty="0" err="1" smtClean="0">
                <a:latin typeface="Garamond" panose="02020404030301010803" pitchFamily="18" charset="0"/>
              </a:rPr>
              <a:t>the</a:t>
            </a:r>
            <a:r>
              <a:rPr lang="es-ES" sz="2000" dirty="0" smtClean="0">
                <a:latin typeface="Garamond" panose="02020404030301010803" pitchFamily="18" charset="0"/>
              </a:rPr>
              <a:t> </a:t>
            </a:r>
            <a:r>
              <a:rPr lang="es-ES" sz="2000" dirty="0" err="1" smtClean="0">
                <a:latin typeface="Garamond" panose="02020404030301010803" pitchFamily="18" charset="0"/>
              </a:rPr>
              <a:t>trunk</a:t>
            </a:r>
            <a:r>
              <a:rPr lang="es-ES" sz="2000" dirty="0" smtClean="0">
                <a:latin typeface="Garamond" panose="02020404030301010803" pitchFamily="18" charset="0"/>
              </a:rPr>
              <a:t> (</a:t>
            </a:r>
            <a:r>
              <a:rPr lang="es-ES" sz="2000" dirty="0" err="1" smtClean="0">
                <a:latin typeface="Garamond" panose="02020404030301010803" pitchFamily="18" charset="0"/>
              </a:rPr>
              <a:t>body</a:t>
            </a:r>
            <a:r>
              <a:rPr lang="es-ES" sz="2000" dirty="0" smtClean="0">
                <a:latin typeface="Garamond" panose="02020404030301010803" pitchFamily="18" charset="0"/>
              </a:rPr>
              <a:t> plan) of </a:t>
            </a:r>
            <a:r>
              <a:rPr lang="es-ES" sz="2000" dirty="0" err="1" smtClean="0">
                <a:latin typeface="Garamond" panose="02020404030301010803" pitchFamily="18" charset="0"/>
              </a:rPr>
              <a:t>extinct</a:t>
            </a:r>
            <a:r>
              <a:rPr lang="es-ES" sz="2000" dirty="0" smtClean="0">
                <a:latin typeface="Garamond" panose="02020404030301010803" pitchFamily="18" charset="0"/>
              </a:rPr>
              <a:t> </a:t>
            </a:r>
            <a:r>
              <a:rPr lang="es-ES" sz="2000" dirty="0" err="1" smtClean="0">
                <a:latin typeface="Garamond" panose="02020404030301010803" pitchFamily="18" charset="0"/>
              </a:rPr>
              <a:t>hominins</a:t>
            </a:r>
            <a:r>
              <a:rPr lang="es-ES" sz="2000" dirty="0" smtClean="0">
                <a:latin typeface="Garamond" panose="02020404030301010803" pitchFamily="18" charset="0"/>
              </a:rPr>
              <a:t>.</a:t>
            </a:r>
            <a:endParaRPr lang="es-ES" sz="2000" dirty="0">
              <a:latin typeface="Garamond" panose="02020404030301010803" pitchFamily="18" charset="0"/>
            </a:endParaRPr>
          </a:p>
        </p:txBody>
      </p:sp>
      <p:pic>
        <p:nvPicPr>
          <p:cNvPr id="10" name="25 Imagen" descr="Recorte de pantalla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170" y="2529089"/>
            <a:ext cx="1619188" cy="3338385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432358" y="5980822"/>
            <a:ext cx="907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Garamond" panose="02020404030301010803" pitchFamily="18" charset="0"/>
              </a:rPr>
              <a:t>CT-data</a:t>
            </a:r>
            <a:endParaRPr lang="es-ES" dirty="0">
              <a:latin typeface="Garamond" panose="02020404030301010803" pitchFamily="18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2460494" y="5842322"/>
            <a:ext cx="1562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Garamond" panose="02020404030301010803" pitchFamily="18" charset="0"/>
              </a:rPr>
              <a:t>3D </a:t>
            </a:r>
            <a:r>
              <a:rPr lang="es-ES" dirty="0" err="1" smtClean="0">
                <a:latin typeface="Garamond" panose="02020404030301010803" pitchFamily="18" charset="0"/>
              </a:rPr>
              <a:t>geometric</a:t>
            </a:r>
            <a:r>
              <a:rPr lang="es-ES" dirty="0" smtClean="0">
                <a:latin typeface="Garamond" panose="02020404030301010803" pitchFamily="18" charset="0"/>
              </a:rPr>
              <a:t> </a:t>
            </a:r>
          </a:p>
          <a:p>
            <a:r>
              <a:rPr lang="es-ES" dirty="0" err="1" smtClean="0">
                <a:latin typeface="Garamond" panose="02020404030301010803" pitchFamily="18" charset="0"/>
              </a:rPr>
              <a:t>morphometrics</a:t>
            </a:r>
            <a:endParaRPr lang="es-ES" dirty="0">
              <a:latin typeface="Garamond" panose="02020404030301010803" pitchFamily="18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4747207" y="2038005"/>
            <a:ext cx="2911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err="1" smtClean="0">
                <a:latin typeface="Garamond" panose="02020404030301010803" pitchFamily="18" charset="0"/>
              </a:rPr>
              <a:t>Chapter</a:t>
            </a:r>
            <a:r>
              <a:rPr lang="es-ES" b="1" dirty="0" smtClean="0">
                <a:latin typeface="Garamond" panose="02020404030301010803" pitchFamily="18" charset="0"/>
              </a:rPr>
              <a:t> 1</a:t>
            </a:r>
            <a:r>
              <a:rPr lang="es-ES" dirty="0" smtClean="0">
                <a:latin typeface="Garamond" panose="02020404030301010803" pitchFamily="18" charset="0"/>
              </a:rPr>
              <a:t>: </a:t>
            </a:r>
            <a:r>
              <a:rPr lang="es-ES" dirty="0" err="1" smtClean="0">
                <a:latin typeface="Garamond" panose="02020404030301010803" pitchFamily="18" charset="0"/>
              </a:rPr>
              <a:t>Adult</a:t>
            </a:r>
            <a:r>
              <a:rPr lang="es-ES" dirty="0" smtClean="0">
                <a:latin typeface="Garamond" panose="02020404030301010803" pitchFamily="18" charset="0"/>
              </a:rPr>
              <a:t> </a:t>
            </a:r>
            <a:r>
              <a:rPr lang="es-ES" i="1" dirty="0" smtClean="0">
                <a:latin typeface="Garamond" panose="02020404030301010803" pitchFamily="18" charset="0"/>
              </a:rPr>
              <a:t>H. sapiens</a:t>
            </a:r>
            <a:endParaRPr lang="es-ES" dirty="0" smtClean="0">
              <a:latin typeface="Garamond" panose="02020404030301010803" pitchFamily="18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4747207" y="3003731"/>
            <a:ext cx="38258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err="1" smtClean="0">
                <a:latin typeface="Garamond" panose="02020404030301010803" pitchFamily="18" charset="0"/>
              </a:rPr>
              <a:t>Chapter</a:t>
            </a:r>
            <a:r>
              <a:rPr lang="es-ES" b="1" dirty="0" smtClean="0">
                <a:latin typeface="Garamond" panose="02020404030301010803" pitchFamily="18" charset="0"/>
              </a:rPr>
              <a:t> 3</a:t>
            </a:r>
            <a:r>
              <a:rPr lang="es-ES" dirty="0">
                <a:latin typeface="Garamond" panose="02020404030301010803" pitchFamily="18" charset="0"/>
              </a:rPr>
              <a:t>: </a:t>
            </a:r>
            <a:r>
              <a:rPr lang="es-ES" dirty="0" err="1">
                <a:latin typeface="Garamond" panose="02020404030301010803" pitchFamily="18" charset="0"/>
              </a:rPr>
              <a:t>Predictive</a:t>
            </a:r>
            <a:r>
              <a:rPr lang="es-ES" dirty="0">
                <a:latin typeface="Garamond" panose="02020404030301010803" pitchFamily="18" charset="0"/>
              </a:rPr>
              <a:t> </a:t>
            </a:r>
            <a:r>
              <a:rPr lang="es-ES" dirty="0" err="1">
                <a:latin typeface="Garamond" panose="02020404030301010803" pitchFamily="18" charset="0"/>
              </a:rPr>
              <a:t>covariation</a:t>
            </a:r>
            <a:r>
              <a:rPr lang="es-ES" dirty="0">
                <a:latin typeface="Garamond" panose="02020404030301010803" pitchFamily="18" charset="0"/>
              </a:rPr>
              <a:t> </a:t>
            </a:r>
            <a:r>
              <a:rPr lang="es-ES" dirty="0" err="1">
                <a:latin typeface="Garamond" panose="02020404030301010803" pitchFamily="18" charset="0"/>
              </a:rPr>
              <a:t>models</a:t>
            </a:r>
            <a:r>
              <a:rPr lang="es-ES" dirty="0">
                <a:latin typeface="Garamond" panose="02020404030301010803" pitchFamily="18" charset="0"/>
              </a:rPr>
              <a:t> to </a:t>
            </a:r>
            <a:r>
              <a:rPr lang="es-ES" dirty="0" err="1">
                <a:latin typeface="Garamond" panose="02020404030301010803" pitchFamily="18" charset="0"/>
              </a:rPr>
              <a:t>reconstruct</a:t>
            </a:r>
            <a:r>
              <a:rPr lang="es-ES" dirty="0">
                <a:latin typeface="Garamond" panose="02020404030301010803" pitchFamily="18" charset="0"/>
              </a:rPr>
              <a:t> </a:t>
            </a:r>
            <a:r>
              <a:rPr lang="es-ES" dirty="0" err="1">
                <a:latin typeface="Garamond" panose="02020404030301010803" pitchFamily="18" charset="0"/>
              </a:rPr>
              <a:t>thorax</a:t>
            </a:r>
            <a:r>
              <a:rPr lang="es-ES" dirty="0">
                <a:latin typeface="Garamond" panose="02020404030301010803" pitchFamily="18" charset="0"/>
              </a:rPr>
              <a:t> </a:t>
            </a:r>
            <a:r>
              <a:rPr lang="es-ES" dirty="0" err="1">
                <a:latin typeface="Garamond" panose="02020404030301010803" pitchFamily="18" charset="0"/>
              </a:rPr>
              <a:t>from</a:t>
            </a:r>
            <a:r>
              <a:rPr lang="es-ES" dirty="0">
                <a:latin typeface="Garamond" panose="02020404030301010803" pitchFamily="18" charset="0"/>
              </a:rPr>
              <a:t> pelvis </a:t>
            </a:r>
            <a:r>
              <a:rPr lang="es-ES" dirty="0" err="1">
                <a:latin typeface="Garamond" panose="02020404030301010803" pitchFamily="18" charset="0"/>
              </a:rPr>
              <a:t>morphologies</a:t>
            </a:r>
            <a:r>
              <a:rPr lang="es-ES" dirty="0">
                <a:latin typeface="Garamond" panose="02020404030301010803" pitchFamily="18" charset="0"/>
              </a:rPr>
              <a:t> and viceversa.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4747206" y="2521051"/>
            <a:ext cx="4088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err="1" smtClean="0">
                <a:latin typeface="Garamond" panose="02020404030301010803" pitchFamily="18" charset="0"/>
              </a:rPr>
              <a:t>Chapter</a:t>
            </a:r>
            <a:r>
              <a:rPr lang="es-ES" b="1" dirty="0" smtClean="0">
                <a:latin typeface="Garamond" panose="02020404030301010803" pitchFamily="18" charset="0"/>
              </a:rPr>
              <a:t> 2</a:t>
            </a:r>
            <a:r>
              <a:rPr lang="es-ES" dirty="0" smtClean="0">
                <a:latin typeface="Garamond" panose="02020404030301010803" pitchFamily="18" charset="0"/>
              </a:rPr>
              <a:t>: </a:t>
            </a:r>
            <a:r>
              <a:rPr lang="es-ES" dirty="0" err="1" smtClean="0">
                <a:latin typeface="Garamond" panose="02020404030301010803" pitchFamily="18" charset="0"/>
              </a:rPr>
              <a:t>Adult</a:t>
            </a:r>
            <a:r>
              <a:rPr lang="es-ES" dirty="0" smtClean="0">
                <a:latin typeface="Garamond" panose="02020404030301010803" pitchFamily="18" charset="0"/>
              </a:rPr>
              <a:t> </a:t>
            </a:r>
            <a:r>
              <a:rPr lang="es-ES" i="1" dirty="0" smtClean="0">
                <a:latin typeface="Garamond" panose="02020404030301010803" pitchFamily="18" charset="0"/>
              </a:rPr>
              <a:t>Pan</a:t>
            </a:r>
            <a:r>
              <a:rPr lang="es-ES" dirty="0" smtClean="0">
                <a:latin typeface="Garamond" panose="02020404030301010803" pitchFamily="18" charset="0"/>
              </a:rPr>
              <a:t> vs. </a:t>
            </a:r>
            <a:r>
              <a:rPr lang="es-ES" dirty="0" err="1">
                <a:latin typeface="Garamond" panose="02020404030301010803" pitchFamily="18" charset="0"/>
              </a:rPr>
              <a:t>a</a:t>
            </a:r>
            <a:r>
              <a:rPr lang="es-ES" dirty="0" err="1" smtClean="0">
                <a:latin typeface="Garamond" panose="02020404030301010803" pitchFamily="18" charset="0"/>
              </a:rPr>
              <a:t>dult</a:t>
            </a:r>
            <a:r>
              <a:rPr lang="es-ES" dirty="0" smtClean="0">
                <a:latin typeface="Garamond" panose="02020404030301010803" pitchFamily="18" charset="0"/>
              </a:rPr>
              <a:t> </a:t>
            </a:r>
            <a:r>
              <a:rPr lang="es-ES" i="1" dirty="0" smtClean="0">
                <a:latin typeface="Garamond" panose="02020404030301010803" pitchFamily="18" charset="0"/>
              </a:rPr>
              <a:t>H. sapiens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4747206" y="3989149"/>
            <a:ext cx="3825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err="1" smtClean="0">
                <a:latin typeface="Garamond" panose="02020404030301010803" pitchFamily="18" charset="0"/>
              </a:rPr>
              <a:t>Chapter</a:t>
            </a:r>
            <a:r>
              <a:rPr lang="es-ES" b="1" dirty="0" smtClean="0">
                <a:latin typeface="Garamond" panose="02020404030301010803" pitchFamily="18" charset="0"/>
              </a:rPr>
              <a:t> 4</a:t>
            </a:r>
            <a:r>
              <a:rPr lang="es-ES" dirty="0" smtClean="0">
                <a:latin typeface="Garamond" panose="02020404030301010803" pitchFamily="18" charset="0"/>
              </a:rPr>
              <a:t>: </a:t>
            </a:r>
            <a:r>
              <a:rPr lang="es-ES" dirty="0" err="1" smtClean="0">
                <a:latin typeface="Garamond" panose="02020404030301010803" pitchFamily="18" charset="0"/>
              </a:rPr>
              <a:t>Thorax</a:t>
            </a:r>
            <a:r>
              <a:rPr lang="es-ES" dirty="0" smtClean="0">
                <a:latin typeface="Garamond" panose="02020404030301010803" pitchFamily="18" charset="0"/>
              </a:rPr>
              <a:t> </a:t>
            </a:r>
            <a:r>
              <a:rPr lang="es-ES" dirty="0" err="1" smtClean="0">
                <a:latin typeface="Garamond" panose="02020404030301010803" pitchFamily="18" charset="0"/>
              </a:rPr>
              <a:t>reconstruction</a:t>
            </a:r>
            <a:r>
              <a:rPr lang="es-ES" dirty="0" smtClean="0">
                <a:latin typeface="Garamond" panose="02020404030301010803" pitchFamily="18" charset="0"/>
              </a:rPr>
              <a:t> KNM-WT 15000 (</a:t>
            </a:r>
            <a:r>
              <a:rPr lang="es-ES" i="1" dirty="0" smtClean="0">
                <a:latin typeface="Garamond" panose="02020404030301010803" pitchFamily="18" charset="0"/>
              </a:rPr>
              <a:t>H. </a:t>
            </a:r>
            <a:r>
              <a:rPr lang="es-ES" i="1" dirty="0" err="1" smtClean="0">
                <a:latin typeface="Garamond" panose="02020404030301010803" pitchFamily="18" charset="0"/>
              </a:rPr>
              <a:t>erectus</a:t>
            </a:r>
            <a:r>
              <a:rPr lang="es-ES" dirty="0" smtClean="0">
                <a:latin typeface="Garamond" panose="02020404030301010803" pitchFamily="18" charset="0"/>
              </a:rPr>
              <a:t>)</a:t>
            </a:r>
          </a:p>
        </p:txBody>
      </p:sp>
      <p:pic>
        <p:nvPicPr>
          <p:cNvPr id="19" name="1 Imagen" descr="Recorte de pantalla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7"/>
          <a:stretch/>
        </p:blipFill>
        <p:spPr>
          <a:xfrm>
            <a:off x="91438" y="2620666"/>
            <a:ext cx="1588884" cy="3246808"/>
          </a:xfrm>
          <a:prstGeom prst="rect">
            <a:avLst/>
          </a:prstGeom>
        </p:spPr>
      </p:pic>
      <p:pic>
        <p:nvPicPr>
          <p:cNvPr id="15" name="Imagen 14" descr="Recorte de pantalla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258" y="4821922"/>
            <a:ext cx="4240039" cy="171880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18232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398417" y="-205582"/>
            <a:ext cx="8347166" cy="1325563"/>
          </a:xfrm>
        </p:spPr>
        <p:txBody>
          <a:bodyPr/>
          <a:lstStyle/>
          <a:p>
            <a:pPr algn="ctr"/>
            <a:r>
              <a:rPr lang="es-ES" b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GMM experience</a:t>
            </a:r>
            <a:endParaRPr lang="es-ES" b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6" name="AutoShape 2" descr="Viewbox Hel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2833" y="2006029"/>
            <a:ext cx="2952750" cy="154305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6012529" y="1175032"/>
            <a:ext cx="23164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err="1" smtClean="0">
                <a:latin typeface="Garamond" panose="02020404030301010803" pitchFamily="18" charset="0"/>
              </a:rPr>
              <a:t>Landmarks</a:t>
            </a:r>
            <a:r>
              <a:rPr lang="es-ES" sz="2400" b="1" dirty="0" smtClean="0">
                <a:latin typeface="Garamond" panose="02020404030301010803" pitchFamily="18" charset="0"/>
              </a:rPr>
              <a:t> and </a:t>
            </a:r>
          </a:p>
          <a:p>
            <a:r>
              <a:rPr lang="es-ES" sz="2400" b="1" dirty="0" err="1" smtClean="0">
                <a:latin typeface="Garamond" panose="02020404030301010803" pitchFamily="18" charset="0"/>
              </a:rPr>
              <a:t>semilandmarks</a:t>
            </a:r>
            <a:endParaRPr lang="es-ES" sz="2400" b="1" dirty="0">
              <a:latin typeface="Garamond" panose="02020404030301010803" pitchFamily="18" charset="0"/>
            </a:endParaRPr>
          </a:p>
        </p:txBody>
      </p:sp>
      <p:pic>
        <p:nvPicPr>
          <p:cNvPr id="9" name="Imagen 8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635" y="4900851"/>
            <a:ext cx="1960115" cy="1474423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3386455" y="4435128"/>
            <a:ext cx="2143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>
                <a:latin typeface="Garamond" panose="02020404030301010803" pitchFamily="18" charset="0"/>
              </a:rPr>
              <a:t>GMM </a:t>
            </a:r>
            <a:r>
              <a:rPr lang="es-ES" sz="2400" b="1" dirty="0" err="1" smtClean="0">
                <a:latin typeface="Garamond" panose="02020404030301010803" pitchFamily="18" charset="0"/>
              </a:rPr>
              <a:t>analyses</a:t>
            </a:r>
            <a:endParaRPr lang="es-ES" sz="2400" b="1" dirty="0">
              <a:latin typeface="Garamond" panose="02020404030301010803" pitchFamily="18" charset="0"/>
            </a:endParaRPr>
          </a:p>
        </p:txBody>
      </p:sp>
      <p:pic>
        <p:nvPicPr>
          <p:cNvPr id="1028" name="Picture 4" descr="3D Slicer | Oficina de Software y Hardware Libre Universidad ..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71" y="1950978"/>
            <a:ext cx="2008877" cy="206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readores: 5 Editores STL libres + Cómo editar archivos ST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352" y="2309532"/>
            <a:ext cx="18097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12"/>
          <p:cNvSpPr txBox="1"/>
          <p:nvPr/>
        </p:nvSpPr>
        <p:spPr>
          <a:xfrm>
            <a:off x="2905656" y="1175032"/>
            <a:ext cx="22491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 smtClean="0">
                <a:latin typeface="Garamond" panose="02020404030301010803" pitchFamily="18" charset="0"/>
              </a:rPr>
              <a:t>3D </a:t>
            </a:r>
            <a:r>
              <a:rPr lang="es-ES" sz="2400" b="1" dirty="0" err="1" smtClean="0">
                <a:latin typeface="Garamond" panose="02020404030301010803" pitchFamily="18" charset="0"/>
              </a:rPr>
              <a:t>models</a:t>
            </a:r>
            <a:r>
              <a:rPr lang="es-ES" sz="2400" b="1" dirty="0" smtClean="0">
                <a:latin typeface="Garamond" panose="02020404030301010803" pitchFamily="18" charset="0"/>
              </a:rPr>
              <a:t> </a:t>
            </a:r>
          </a:p>
          <a:p>
            <a:pPr algn="ctr"/>
            <a:r>
              <a:rPr lang="es-ES" sz="2400" b="1" dirty="0" smtClean="0">
                <a:latin typeface="Garamond" panose="02020404030301010803" pitchFamily="18" charset="0"/>
              </a:rPr>
              <a:t>post-</a:t>
            </a:r>
            <a:r>
              <a:rPr lang="es-ES" sz="2400" b="1" dirty="0" err="1" smtClean="0">
                <a:latin typeface="Garamond" panose="02020404030301010803" pitchFamily="18" charset="0"/>
              </a:rPr>
              <a:t>processing</a:t>
            </a:r>
            <a:endParaRPr lang="es-ES" sz="2400" b="1" dirty="0">
              <a:latin typeface="Garamond" panose="02020404030301010803" pitchFamily="18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526303" y="1119981"/>
            <a:ext cx="19543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 smtClean="0">
                <a:latin typeface="Garamond" panose="02020404030301010803" pitchFamily="18" charset="0"/>
              </a:rPr>
              <a:t>CT </a:t>
            </a:r>
            <a:r>
              <a:rPr lang="es-ES" sz="2400" b="1" dirty="0" err="1" smtClean="0">
                <a:latin typeface="Garamond" panose="02020404030301010803" pitchFamily="18" charset="0"/>
              </a:rPr>
              <a:t>scans</a:t>
            </a:r>
            <a:r>
              <a:rPr lang="es-ES" sz="2400" b="1" dirty="0" smtClean="0">
                <a:latin typeface="Garamond" panose="02020404030301010803" pitchFamily="18" charset="0"/>
              </a:rPr>
              <a:t> </a:t>
            </a:r>
          </a:p>
          <a:p>
            <a:pPr algn="ctr"/>
            <a:r>
              <a:rPr lang="es-ES" sz="2400" b="1" dirty="0" err="1" smtClean="0">
                <a:latin typeface="Garamond" panose="02020404030301010803" pitchFamily="18" charset="0"/>
              </a:rPr>
              <a:t>segmentation</a:t>
            </a:r>
            <a:endParaRPr lang="es-ES" sz="2400" b="1" dirty="0">
              <a:latin typeface="Garamond" panose="02020404030301010803" pitchFamily="18" charset="0"/>
            </a:endParaRPr>
          </a:p>
        </p:txBody>
      </p:sp>
      <p:pic>
        <p:nvPicPr>
          <p:cNvPr id="1032" name="Picture 8" descr="Que empiece el juego! - Primeros pasos en R y RStudio. | Meetup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6" t="16047" r="10884" b="11225"/>
          <a:stretch/>
        </p:blipFill>
        <p:spPr bwMode="auto">
          <a:xfrm>
            <a:off x="4618033" y="4907359"/>
            <a:ext cx="1658982" cy="1567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/>
          <p:cNvSpPr txBox="1"/>
          <p:nvPr/>
        </p:nvSpPr>
        <p:spPr>
          <a:xfrm>
            <a:off x="6619062" y="5095381"/>
            <a:ext cx="13002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dirty="0" err="1" smtClean="0">
                <a:latin typeface="Garamond" panose="02020404030301010803" pitchFamily="18" charset="0"/>
              </a:rPr>
              <a:t>Morpho</a:t>
            </a:r>
            <a:endParaRPr lang="es-ES" sz="2000" dirty="0" smtClean="0">
              <a:latin typeface="Garamond" panose="02020404030301010803" pitchFamily="18" charset="0"/>
            </a:endParaRPr>
          </a:p>
          <a:p>
            <a:pPr algn="ctr"/>
            <a:r>
              <a:rPr lang="es-ES" sz="2000" dirty="0" smtClean="0">
                <a:latin typeface="Garamond" panose="02020404030301010803" pitchFamily="18" charset="0"/>
              </a:rPr>
              <a:t>Geomorph</a:t>
            </a:r>
            <a:endParaRPr lang="es-ES" sz="2000" dirty="0">
              <a:latin typeface="Garamond" panose="02020404030301010803" pitchFamily="18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7394151" y="4090362"/>
            <a:ext cx="15921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dirty="0" err="1" smtClean="0">
                <a:latin typeface="Garamond" panose="02020404030301010803" pitchFamily="18" charset="0"/>
              </a:rPr>
              <a:t>Landmarking</a:t>
            </a:r>
            <a:r>
              <a:rPr lang="es-ES" sz="2000" dirty="0" smtClean="0">
                <a:latin typeface="Garamond" panose="02020404030301010803" pitchFamily="18" charset="0"/>
              </a:rPr>
              <a:t> </a:t>
            </a:r>
          </a:p>
          <a:p>
            <a:pPr algn="ctr"/>
            <a:r>
              <a:rPr lang="es-ES" sz="2000" dirty="0" smtClean="0">
                <a:latin typeface="Garamond" panose="02020404030301010803" pitchFamily="18" charset="0"/>
              </a:rPr>
              <a:t>in R?</a:t>
            </a:r>
            <a:endParaRPr lang="es-ES" sz="2000" dirty="0">
              <a:latin typeface="Garamond" panose="02020404030301010803" pitchFamily="18" charset="0"/>
            </a:endParaRPr>
          </a:p>
        </p:txBody>
      </p:sp>
      <p:cxnSp>
        <p:nvCxnSpPr>
          <p:cNvPr id="16" name="Conector recto de flecha 15"/>
          <p:cNvCxnSpPr/>
          <p:nvPr/>
        </p:nvCxnSpPr>
        <p:spPr>
          <a:xfrm>
            <a:off x="7269208" y="3748883"/>
            <a:ext cx="0" cy="12240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86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5D24775-86F3-4B92-B695-7195AA25A7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54" y="2166610"/>
            <a:ext cx="1911439" cy="1666992"/>
          </a:xfrm>
          <a:prstGeom prst="rect">
            <a:avLst/>
          </a:prstGeom>
        </p:spPr>
      </p:pic>
      <p:grpSp>
        <p:nvGrpSpPr>
          <p:cNvPr id="25" name="Grupo 24"/>
          <p:cNvGrpSpPr>
            <a:grpSpLocks noChangeAspect="1"/>
          </p:cNvGrpSpPr>
          <p:nvPr/>
        </p:nvGrpSpPr>
        <p:grpSpPr>
          <a:xfrm>
            <a:off x="2708043" y="1890073"/>
            <a:ext cx="3094294" cy="2159982"/>
            <a:chOff x="-435975" y="914400"/>
            <a:chExt cx="5620007" cy="3923064"/>
          </a:xfrm>
        </p:grpSpPr>
        <p:pic>
          <p:nvPicPr>
            <p:cNvPr id="7" name="Picture 2" descr="Resultado de imagen de scallop anatomy">
              <a:extLst>
                <a:ext uri="{FF2B5EF4-FFF2-40B4-BE49-F238E27FC236}">
                  <a16:creationId xmlns:a16="http://schemas.microsoft.com/office/drawing/2014/main" id="{922FFFE5-083B-409A-AA48-4DA8451AC75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767"/>
            <a:stretch/>
          </p:blipFill>
          <p:spPr bwMode="auto">
            <a:xfrm rot="10800000">
              <a:off x="587143" y="1079187"/>
              <a:ext cx="3816196" cy="33425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3B947A92-6E5C-4E20-85B2-609DB3D6B183}"/>
                </a:ext>
              </a:extLst>
            </p:cNvPr>
            <p:cNvSpPr/>
            <p:nvPr/>
          </p:nvSpPr>
          <p:spPr>
            <a:xfrm>
              <a:off x="2231336" y="4302481"/>
              <a:ext cx="172278" cy="18553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950DF313-3215-4A7C-A40A-63F8AA46CA9F}"/>
                </a:ext>
              </a:extLst>
            </p:cNvPr>
            <p:cNvSpPr/>
            <p:nvPr/>
          </p:nvSpPr>
          <p:spPr>
            <a:xfrm>
              <a:off x="1236961" y="4236221"/>
              <a:ext cx="172278" cy="18553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3A0B63FB-2AB9-45D8-9051-3B9F6C82B828}"/>
                </a:ext>
              </a:extLst>
            </p:cNvPr>
            <p:cNvSpPr/>
            <p:nvPr/>
          </p:nvSpPr>
          <p:spPr>
            <a:xfrm>
              <a:off x="1236961" y="3695326"/>
              <a:ext cx="172278" cy="18553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9762AB39-EEE5-4288-A8ED-C5E29F8F7632}"/>
                </a:ext>
              </a:extLst>
            </p:cNvPr>
            <p:cNvSpPr/>
            <p:nvPr/>
          </p:nvSpPr>
          <p:spPr>
            <a:xfrm>
              <a:off x="3163694" y="3871211"/>
              <a:ext cx="172278" cy="18553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63E838A2-2B9B-4AB6-A1DC-1D0AE98A4210}"/>
                </a:ext>
              </a:extLst>
            </p:cNvPr>
            <p:cNvSpPr/>
            <p:nvPr/>
          </p:nvSpPr>
          <p:spPr>
            <a:xfrm>
              <a:off x="3317338" y="4302480"/>
              <a:ext cx="172278" cy="18553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Forma libre: forma 8">
              <a:extLst>
                <a:ext uri="{FF2B5EF4-FFF2-40B4-BE49-F238E27FC236}">
                  <a16:creationId xmlns:a16="http://schemas.microsoft.com/office/drawing/2014/main" id="{95E6416B-3868-4265-ACAC-ED1F2E1870E5}"/>
                </a:ext>
              </a:extLst>
            </p:cNvPr>
            <p:cNvSpPr/>
            <p:nvPr/>
          </p:nvSpPr>
          <p:spPr>
            <a:xfrm>
              <a:off x="756326" y="1273977"/>
              <a:ext cx="1606139" cy="2425531"/>
            </a:xfrm>
            <a:custGeom>
              <a:avLst/>
              <a:gdLst>
                <a:gd name="connsiteX0" fmla="*/ 507601 w 1606139"/>
                <a:gd name="connsiteY0" fmla="*/ 2425531 h 2425531"/>
                <a:gd name="connsiteX1" fmla="*/ 335323 w 1606139"/>
                <a:gd name="connsiteY1" fmla="*/ 2200244 h 2425531"/>
                <a:gd name="connsiteX2" fmla="*/ 83532 w 1606139"/>
                <a:gd name="connsiteY2" fmla="*/ 1935201 h 2425531"/>
                <a:gd name="connsiteX3" fmla="*/ 4019 w 1606139"/>
                <a:gd name="connsiteY3" fmla="*/ 1683409 h 2425531"/>
                <a:gd name="connsiteX4" fmla="*/ 30523 w 1606139"/>
                <a:gd name="connsiteY4" fmla="*/ 1272592 h 2425531"/>
                <a:gd name="connsiteX5" fmla="*/ 189549 w 1606139"/>
                <a:gd name="connsiteY5" fmla="*/ 888279 h 2425531"/>
                <a:gd name="connsiteX6" fmla="*/ 361827 w 1606139"/>
                <a:gd name="connsiteY6" fmla="*/ 623235 h 2425531"/>
                <a:gd name="connsiteX7" fmla="*/ 626871 w 1606139"/>
                <a:gd name="connsiteY7" fmla="*/ 358192 h 2425531"/>
                <a:gd name="connsiteX8" fmla="*/ 918419 w 1606139"/>
                <a:gd name="connsiteY8" fmla="*/ 159409 h 2425531"/>
                <a:gd name="connsiteX9" fmla="*/ 1368993 w 1606139"/>
                <a:gd name="connsiteY9" fmla="*/ 26888 h 2425531"/>
                <a:gd name="connsiteX10" fmla="*/ 1594280 w 1606139"/>
                <a:gd name="connsiteY10" fmla="*/ 383 h 2425531"/>
                <a:gd name="connsiteX11" fmla="*/ 1554523 w 1606139"/>
                <a:gd name="connsiteY11" fmla="*/ 13635 h 2425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6139" h="2425531">
                  <a:moveTo>
                    <a:pt x="507601" y="2425531"/>
                  </a:moveTo>
                  <a:cubicBezTo>
                    <a:pt x="456801" y="2353748"/>
                    <a:pt x="406001" y="2281966"/>
                    <a:pt x="335323" y="2200244"/>
                  </a:cubicBezTo>
                  <a:cubicBezTo>
                    <a:pt x="264645" y="2118522"/>
                    <a:pt x="138749" y="2021340"/>
                    <a:pt x="83532" y="1935201"/>
                  </a:cubicBezTo>
                  <a:cubicBezTo>
                    <a:pt x="28315" y="1849062"/>
                    <a:pt x="12854" y="1793844"/>
                    <a:pt x="4019" y="1683409"/>
                  </a:cubicBezTo>
                  <a:cubicBezTo>
                    <a:pt x="-4816" y="1572974"/>
                    <a:pt x="-399" y="1405114"/>
                    <a:pt x="30523" y="1272592"/>
                  </a:cubicBezTo>
                  <a:cubicBezTo>
                    <a:pt x="61445" y="1140070"/>
                    <a:pt x="134332" y="996505"/>
                    <a:pt x="189549" y="888279"/>
                  </a:cubicBezTo>
                  <a:cubicBezTo>
                    <a:pt x="244766" y="780053"/>
                    <a:pt x="288940" y="711583"/>
                    <a:pt x="361827" y="623235"/>
                  </a:cubicBezTo>
                  <a:cubicBezTo>
                    <a:pt x="434714" y="534887"/>
                    <a:pt x="534106" y="435496"/>
                    <a:pt x="626871" y="358192"/>
                  </a:cubicBezTo>
                  <a:cubicBezTo>
                    <a:pt x="719636" y="280888"/>
                    <a:pt x="794732" y="214626"/>
                    <a:pt x="918419" y="159409"/>
                  </a:cubicBezTo>
                  <a:cubicBezTo>
                    <a:pt x="1042106" y="104192"/>
                    <a:pt x="1256350" y="53392"/>
                    <a:pt x="1368993" y="26888"/>
                  </a:cubicBezTo>
                  <a:cubicBezTo>
                    <a:pt x="1481636" y="384"/>
                    <a:pt x="1563358" y="2592"/>
                    <a:pt x="1594280" y="383"/>
                  </a:cubicBezTo>
                  <a:cubicBezTo>
                    <a:pt x="1625202" y="-1826"/>
                    <a:pt x="1589862" y="5904"/>
                    <a:pt x="1554523" y="13635"/>
                  </a:cubicBezTo>
                </a:path>
              </a:pathLst>
            </a:cu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8727CD12-4840-4750-804C-278D7E47DF6F}"/>
                </a:ext>
              </a:extLst>
            </p:cNvPr>
            <p:cNvSpPr txBox="1"/>
            <p:nvPr/>
          </p:nvSpPr>
          <p:spPr>
            <a:xfrm>
              <a:off x="2185942" y="44681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1</a:t>
              </a: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5EB3E354-5942-4483-8F9E-FC1CAA51F86E}"/>
                </a:ext>
              </a:extLst>
            </p:cNvPr>
            <p:cNvSpPr txBox="1"/>
            <p:nvPr/>
          </p:nvSpPr>
          <p:spPr>
            <a:xfrm>
              <a:off x="1166769" y="443187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2</a:t>
              </a:r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8719B22A-3224-4786-94D0-C7DA092F9EFC}"/>
                </a:ext>
              </a:extLst>
            </p:cNvPr>
            <p:cNvSpPr txBox="1"/>
            <p:nvPr/>
          </p:nvSpPr>
          <p:spPr>
            <a:xfrm>
              <a:off x="986472" y="36316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3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3612C2CE-076B-461E-A9E7-BF8FCF5F7788}"/>
                </a:ext>
              </a:extLst>
            </p:cNvPr>
            <p:cNvSpPr txBox="1"/>
            <p:nvPr/>
          </p:nvSpPr>
          <p:spPr>
            <a:xfrm>
              <a:off x="2231336" y="914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4</a:t>
              </a:r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62809792-0FF3-4890-9E05-3F866E8C0AB8}"/>
                </a:ext>
              </a:extLst>
            </p:cNvPr>
            <p:cNvSpPr txBox="1"/>
            <p:nvPr/>
          </p:nvSpPr>
          <p:spPr>
            <a:xfrm>
              <a:off x="3335972" y="37190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5</a:t>
              </a:r>
            </a:p>
          </p:txBody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59BEC426-F985-4941-BBB7-C4359B5229D4}"/>
                </a:ext>
              </a:extLst>
            </p:cNvPr>
            <p:cNvSpPr txBox="1"/>
            <p:nvPr/>
          </p:nvSpPr>
          <p:spPr>
            <a:xfrm>
              <a:off x="3252634" y="446597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6</a:t>
              </a:r>
            </a:p>
          </p:txBody>
        </p:sp>
        <p:sp>
          <p:nvSpPr>
            <p:cNvPr id="20" name="Forma libre: forma 16">
              <a:extLst>
                <a:ext uri="{FF2B5EF4-FFF2-40B4-BE49-F238E27FC236}">
                  <a16:creationId xmlns:a16="http://schemas.microsoft.com/office/drawing/2014/main" id="{41DEB4E6-51AB-4296-A31D-2A65A0CFCC6D}"/>
                </a:ext>
              </a:extLst>
            </p:cNvPr>
            <p:cNvSpPr/>
            <p:nvPr/>
          </p:nvSpPr>
          <p:spPr>
            <a:xfrm>
              <a:off x="2403614" y="1261108"/>
              <a:ext cx="1561645" cy="2637183"/>
            </a:xfrm>
            <a:custGeom>
              <a:avLst/>
              <a:gdLst>
                <a:gd name="connsiteX0" fmla="*/ 887896 w 1561645"/>
                <a:gd name="connsiteY0" fmla="*/ 2637183 h 2637183"/>
                <a:gd name="connsiteX1" fmla="*/ 1152939 w 1561645"/>
                <a:gd name="connsiteY1" fmla="*/ 2425148 h 2637183"/>
                <a:gd name="connsiteX2" fmla="*/ 1431235 w 1561645"/>
                <a:gd name="connsiteY2" fmla="*/ 2120348 h 2637183"/>
                <a:gd name="connsiteX3" fmla="*/ 1550505 w 1561645"/>
                <a:gd name="connsiteY3" fmla="*/ 1762539 h 2637183"/>
                <a:gd name="connsiteX4" fmla="*/ 1550505 w 1561645"/>
                <a:gd name="connsiteY4" fmla="*/ 1457739 h 2637183"/>
                <a:gd name="connsiteX5" fmla="*/ 1497496 w 1561645"/>
                <a:gd name="connsiteY5" fmla="*/ 1139687 h 2637183"/>
                <a:gd name="connsiteX6" fmla="*/ 1378226 w 1561645"/>
                <a:gd name="connsiteY6" fmla="*/ 848139 h 2637183"/>
                <a:gd name="connsiteX7" fmla="*/ 1179444 w 1561645"/>
                <a:gd name="connsiteY7" fmla="*/ 622852 h 2637183"/>
                <a:gd name="connsiteX8" fmla="*/ 993913 w 1561645"/>
                <a:gd name="connsiteY8" fmla="*/ 397565 h 2637183"/>
                <a:gd name="connsiteX9" fmla="*/ 715618 w 1561645"/>
                <a:gd name="connsiteY9" fmla="*/ 212035 h 2637183"/>
                <a:gd name="connsiteX10" fmla="*/ 384313 w 1561645"/>
                <a:gd name="connsiteY10" fmla="*/ 66261 h 2637183"/>
                <a:gd name="connsiteX11" fmla="*/ 198783 w 1561645"/>
                <a:gd name="connsiteY11" fmla="*/ 39757 h 2637183"/>
                <a:gd name="connsiteX12" fmla="*/ 0 w 1561645"/>
                <a:gd name="connsiteY12" fmla="*/ 0 h 2637183"/>
                <a:gd name="connsiteX13" fmla="*/ 0 w 1561645"/>
                <a:gd name="connsiteY13" fmla="*/ 0 h 2637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61645" h="2637183">
                  <a:moveTo>
                    <a:pt x="887896" y="2637183"/>
                  </a:moveTo>
                  <a:cubicBezTo>
                    <a:pt x="975139" y="2574235"/>
                    <a:pt x="1062383" y="2511287"/>
                    <a:pt x="1152939" y="2425148"/>
                  </a:cubicBezTo>
                  <a:cubicBezTo>
                    <a:pt x="1243495" y="2339009"/>
                    <a:pt x="1364974" y="2230783"/>
                    <a:pt x="1431235" y="2120348"/>
                  </a:cubicBezTo>
                  <a:cubicBezTo>
                    <a:pt x="1497496" y="2009913"/>
                    <a:pt x="1530627" y="1872974"/>
                    <a:pt x="1550505" y="1762539"/>
                  </a:cubicBezTo>
                  <a:cubicBezTo>
                    <a:pt x="1570383" y="1652104"/>
                    <a:pt x="1559340" y="1561548"/>
                    <a:pt x="1550505" y="1457739"/>
                  </a:cubicBezTo>
                  <a:cubicBezTo>
                    <a:pt x="1541670" y="1353930"/>
                    <a:pt x="1526209" y="1241287"/>
                    <a:pt x="1497496" y="1139687"/>
                  </a:cubicBezTo>
                  <a:cubicBezTo>
                    <a:pt x="1468783" y="1038087"/>
                    <a:pt x="1431235" y="934278"/>
                    <a:pt x="1378226" y="848139"/>
                  </a:cubicBezTo>
                  <a:cubicBezTo>
                    <a:pt x="1325217" y="762000"/>
                    <a:pt x="1243496" y="697948"/>
                    <a:pt x="1179444" y="622852"/>
                  </a:cubicBezTo>
                  <a:cubicBezTo>
                    <a:pt x="1115392" y="547756"/>
                    <a:pt x="1071217" y="466034"/>
                    <a:pt x="993913" y="397565"/>
                  </a:cubicBezTo>
                  <a:cubicBezTo>
                    <a:pt x="916609" y="329096"/>
                    <a:pt x="817218" y="267252"/>
                    <a:pt x="715618" y="212035"/>
                  </a:cubicBezTo>
                  <a:cubicBezTo>
                    <a:pt x="614018" y="156818"/>
                    <a:pt x="470452" y="94974"/>
                    <a:pt x="384313" y="66261"/>
                  </a:cubicBezTo>
                  <a:cubicBezTo>
                    <a:pt x="298174" y="37548"/>
                    <a:pt x="262835" y="50800"/>
                    <a:pt x="198783" y="39757"/>
                  </a:cubicBezTo>
                  <a:cubicBezTo>
                    <a:pt x="134731" y="28713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25C70A90-1E94-4DA0-B6DE-7FBBF83D71F8}"/>
                </a:ext>
              </a:extLst>
            </p:cNvPr>
            <p:cNvSpPr txBox="1"/>
            <p:nvPr/>
          </p:nvSpPr>
          <p:spPr>
            <a:xfrm>
              <a:off x="4177218" y="1095144"/>
              <a:ext cx="1006814" cy="646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dirty="0">
                  <a:latin typeface="Garamond" panose="02020404030301010803" pitchFamily="18" charset="0"/>
                </a:rPr>
                <a:t>Curve 2: </a:t>
              </a:r>
            </a:p>
            <a:p>
              <a:pPr algn="ctr"/>
              <a:r>
                <a:rPr lang="es-ES" dirty="0">
                  <a:latin typeface="Garamond" panose="02020404030301010803" pitchFamily="18" charset="0"/>
                </a:rPr>
                <a:t>18 </a:t>
              </a:r>
              <a:r>
                <a:rPr lang="es-ES" dirty="0" err="1">
                  <a:latin typeface="Garamond" panose="02020404030301010803" pitchFamily="18" charset="0"/>
                </a:rPr>
                <a:t>sml</a:t>
              </a:r>
              <a:endParaRPr lang="es-ES" dirty="0">
                <a:latin typeface="Garamond" panose="02020404030301010803" pitchFamily="18" charset="0"/>
              </a:endParaRPr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15733F76-5A12-4BC6-B23C-639D1ADD3FCD}"/>
                </a:ext>
              </a:extLst>
            </p:cNvPr>
            <p:cNvSpPr txBox="1"/>
            <p:nvPr/>
          </p:nvSpPr>
          <p:spPr>
            <a:xfrm>
              <a:off x="-435975" y="1104065"/>
              <a:ext cx="1014892" cy="646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dirty="0">
                  <a:latin typeface="Garamond" panose="02020404030301010803" pitchFamily="18" charset="0"/>
                </a:rPr>
                <a:t>Curve 1: </a:t>
              </a:r>
            </a:p>
            <a:p>
              <a:pPr algn="ctr"/>
              <a:r>
                <a:rPr lang="es-ES" dirty="0">
                  <a:latin typeface="Garamond" panose="02020404030301010803" pitchFamily="18" charset="0"/>
                </a:rPr>
                <a:t>18 </a:t>
              </a:r>
              <a:r>
                <a:rPr lang="es-ES" dirty="0" err="1">
                  <a:latin typeface="Garamond" panose="02020404030301010803" pitchFamily="18" charset="0"/>
                </a:rPr>
                <a:t>sml</a:t>
              </a:r>
              <a:endParaRPr lang="es-ES" dirty="0">
                <a:latin typeface="Garamond" panose="02020404030301010803" pitchFamily="18" charset="0"/>
              </a:endParaRPr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EF6C9356-5F4E-4BE6-A544-8E6540694908}"/>
                </a:ext>
              </a:extLst>
            </p:cNvPr>
            <p:cNvSpPr/>
            <p:nvPr/>
          </p:nvSpPr>
          <p:spPr>
            <a:xfrm>
              <a:off x="2289833" y="1205081"/>
              <a:ext cx="172278" cy="18553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4" name="CuadroTexto 23"/>
          <p:cNvSpPr txBox="1"/>
          <p:nvPr/>
        </p:nvSpPr>
        <p:spPr>
          <a:xfrm>
            <a:off x="222068" y="1021207"/>
            <a:ext cx="69638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err="1" smtClean="0">
                <a:latin typeface="Garamond" panose="02020404030301010803" pitchFamily="18" charset="0"/>
              </a:rPr>
              <a:t>Ecogeographical</a:t>
            </a:r>
            <a:r>
              <a:rPr lang="es-ES" sz="2000" b="1" dirty="0" smtClean="0">
                <a:latin typeface="Garamond" panose="02020404030301010803" pitchFamily="18" charset="0"/>
              </a:rPr>
              <a:t> variables </a:t>
            </a:r>
            <a:r>
              <a:rPr lang="es-ES" sz="2000" b="1" dirty="0" err="1" smtClean="0">
                <a:latin typeface="Garamond" panose="02020404030301010803" pitchFamily="18" charset="0"/>
              </a:rPr>
              <a:t>influencing</a:t>
            </a:r>
            <a:r>
              <a:rPr lang="es-ES" sz="2000" b="1" dirty="0" smtClean="0">
                <a:latin typeface="Garamond" panose="02020404030301010803" pitchFamily="18" charset="0"/>
              </a:rPr>
              <a:t> </a:t>
            </a:r>
            <a:r>
              <a:rPr lang="es-ES" sz="2000" b="1" dirty="0" err="1" smtClean="0">
                <a:latin typeface="Garamond" panose="02020404030301010803" pitchFamily="18" charset="0"/>
              </a:rPr>
              <a:t>the</a:t>
            </a:r>
            <a:r>
              <a:rPr lang="es-ES" sz="2000" b="1" dirty="0" smtClean="0">
                <a:latin typeface="Garamond" panose="02020404030301010803" pitchFamily="18" charset="0"/>
              </a:rPr>
              <a:t> </a:t>
            </a:r>
            <a:r>
              <a:rPr lang="es-ES" sz="2000" b="1" dirty="0" err="1" smtClean="0">
                <a:latin typeface="Garamond" panose="02020404030301010803" pitchFamily="18" charset="0"/>
              </a:rPr>
              <a:t>scallop</a:t>
            </a:r>
            <a:r>
              <a:rPr lang="es-ES" sz="2000" b="1" dirty="0" smtClean="0">
                <a:latin typeface="Garamond" panose="02020404030301010803" pitchFamily="18" charset="0"/>
              </a:rPr>
              <a:t> </a:t>
            </a:r>
            <a:r>
              <a:rPr lang="es-ES" sz="2000" b="1" dirty="0" err="1" smtClean="0">
                <a:latin typeface="Garamond" panose="02020404030301010803" pitchFamily="18" charset="0"/>
              </a:rPr>
              <a:t>morphology</a:t>
            </a:r>
            <a:endParaRPr lang="es-ES" sz="2000" b="1" dirty="0" smtClean="0">
              <a:latin typeface="Garamond" panose="02020404030301010803" pitchFamily="18" charset="0"/>
            </a:endParaRPr>
          </a:p>
          <a:p>
            <a:r>
              <a:rPr lang="es-ES" sz="2000" dirty="0" smtClean="0">
                <a:latin typeface="Garamond" panose="02020404030301010803" pitchFamily="18" charset="0"/>
              </a:rPr>
              <a:t>Dr. Catarina Silva </a:t>
            </a:r>
            <a:r>
              <a:rPr lang="es-ES" sz="2000" dirty="0">
                <a:latin typeface="Garamond" panose="02020404030301010803" pitchFamily="18" charset="0"/>
              </a:rPr>
              <a:t> </a:t>
            </a:r>
            <a:r>
              <a:rPr lang="es-ES" sz="2000" dirty="0" smtClean="0">
                <a:latin typeface="Garamond" panose="02020404030301010803" pitchFamily="18" charset="0"/>
              </a:rPr>
              <a:t>(James </a:t>
            </a:r>
            <a:r>
              <a:rPr lang="es-ES" sz="2000" dirty="0">
                <a:latin typeface="Garamond" panose="02020404030301010803" pitchFamily="18" charset="0"/>
              </a:rPr>
              <a:t>Cook </a:t>
            </a:r>
            <a:r>
              <a:rPr lang="es-ES" sz="2000" dirty="0" err="1" smtClean="0">
                <a:latin typeface="Garamond" panose="02020404030301010803" pitchFamily="18" charset="0"/>
              </a:rPr>
              <a:t>University</a:t>
            </a:r>
            <a:r>
              <a:rPr lang="es-ES" sz="2000" dirty="0" smtClean="0">
                <a:latin typeface="Garamond" panose="02020404030301010803" pitchFamily="18" charset="0"/>
              </a:rPr>
              <a:t>, Australia</a:t>
            </a:r>
            <a:r>
              <a:rPr lang="es-ES" sz="2000" dirty="0">
                <a:latin typeface="Garamond" panose="02020404030301010803" pitchFamily="18" charset="0"/>
              </a:rPr>
              <a:t>)</a:t>
            </a:r>
          </a:p>
        </p:txBody>
      </p:sp>
      <p:sp>
        <p:nvSpPr>
          <p:cNvPr id="26" name="CuadroTexto 25"/>
          <p:cNvSpPr txBox="1"/>
          <p:nvPr/>
        </p:nvSpPr>
        <p:spPr>
          <a:xfrm>
            <a:off x="222068" y="4306089"/>
            <a:ext cx="79195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err="1" smtClean="0">
                <a:latin typeface="Garamond" panose="02020404030301010803" pitchFamily="18" charset="0"/>
              </a:rPr>
              <a:t>Trajectory</a:t>
            </a:r>
            <a:r>
              <a:rPr lang="es-ES" sz="2000" b="1" dirty="0" smtClean="0">
                <a:latin typeface="Garamond" panose="02020404030301010803" pitchFamily="18" charset="0"/>
              </a:rPr>
              <a:t> </a:t>
            </a:r>
            <a:r>
              <a:rPr lang="es-ES" sz="2000" b="1" dirty="0" err="1" smtClean="0">
                <a:latin typeface="Garamond" panose="02020404030301010803" pitchFamily="18" charset="0"/>
              </a:rPr>
              <a:t>analyses</a:t>
            </a:r>
            <a:r>
              <a:rPr lang="es-ES" sz="2000" b="1" dirty="0" smtClean="0">
                <a:latin typeface="Garamond" panose="02020404030301010803" pitchFamily="18" charset="0"/>
              </a:rPr>
              <a:t> to </a:t>
            </a:r>
            <a:r>
              <a:rPr lang="es-ES" sz="2000" b="1" dirty="0" err="1" smtClean="0">
                <a:latin typeface="Garamond" panose="02020404030301010803" pitchFamily="18" charset="0"/>
              </a:rPr>
              <a:t>assess</a:t>
            </a:r>
            <a:r>
              <a:rPr lang="es-ES" sz="2000" b="1" dirty="0" smtClean="0">
                <a:latin typeface="Garamond" panose="02020404030301010803" pitchFamily="18" charset="0"/>
              </a:rPr>
              <a:t> lumbar vertebral </a:t>
            </a:r>
            <a:r>
              <a:rPr lang="es-ES" sz="2000" b="1" dirty="0" err="1" smtClean="0">
                <a:latin typeface="Garamond" panose="02020404030301010803" pitchFamily="18" charset="0"/>
              </a:rPr>
              <a:t>ontogeny</a:t>
            </a:r>
            <a:r>
              <a:rPr lang="es-ES" sz="2000" b="1" dirty="0" smtClean="0">
                <a:latin typeface="Garamond" panose="02020404030301010803" pitchFamily="18" charset="0"/>
              </a:rPr>
              <a:t> in </a:t>
            </a:r>
            <a:r>
              <a:rPr lang="es-ES" sz="2000" b="1" dirty="0" err="1" smtClean="0">
                <a:latin typeface="Garamond" panose="02020404030301010803" pitchFamily="18" charset="0"/>
              </a:rPr>
              <a:t>Hominoidea</a:t>
            </a:r>
            <a:endParaRPr lang="es-ES" sz="2000" b="1" dirty="0" smtClean="0">
              <a:latin typeface="Garamond" panose="02020404030301010803" pitchFamily="18" charset="0"/>
            </a:endParaRPr>
          </a:p>
          <a:p>
            <a:r>
              <a:rPr lang="es-ES" sz="2000" dirty="0" smtClean="0">
                <a:latin typeface="Garamond" panose="02020404030301010803" pitchFamily="18" charset="0"/>
              </a:rPr>
              <a:t>Dr. Sandra Martelli</a:t>
            </a:r>
            <a:r>
              <a:rPr lang="es-ES" sz="2000" dirty="0">
                <a:latin typeface="Garamond" panose="02020404030301010803" pitchFamily="18" charset="0"/>
              </a:rPr>
              <a:t> </a:t>
            </a:r>
            <a:r>
              <a:rPr lang="es-ES" sz="2000" dirty="0" smtClean="0">
                <a:latin typeface="Garamond" panose="02020404030301010803" pitchFamily="18" charset="0"/>
              </a:rPr>
              <a:t>(</a:t>
            </a:r>
            <a:r>
              <a:rPr lang="es-ES" sz="2000" dirty="0" err="1" smtClean="0">
                <a:latin typeface="Garamond" panose="02020404030301010803" pitchFamily="18" charset="0"/>
              </a:rPr>
              <a:t>University</a:t>
            </a:r>
            <a:r>
              <a:rPr lang="es-ES" sz="2000" dirty="0" smtClean="0">
                <a:latin typeface="Garamond" panose="02020404030301010803" pitchFamily="18" charset="0"/>
              </a:rPr>
              <a:t> </a:t>
            </a:r>
            <a:r>
              <a:rPr lang="es-ES" sz="2000" dirty="0" err="1" smtClean="0">
                <a:latin typeface="Garamond" panose="02020404030301010803" pitchFamily="18" charset="0"/>
              </a:rPr>
              <a:t>College</a:t>
            </a:r>
            <a:r>
              <a:rPr lang="es-ES" sz="2000" dirty="0" smtClean="0">
                <a:latin typeface="Garamond" panose="02020404030301010803" pitchFamily="18" charset="0"/>
              </a:rPr>
              <a:t> of London)</a:t>
            </a:r>
            <a:endParaRPr lang="es-ES" sz="2000" dirty="0">
              <a:latin typeface="Garamond" panose="02020404030301010803" pitchFamily="18" charset="0"/>
            </a:endParaRPr>
          </a:p>
        </p:txBody>
      </p:sp>
      <p:pic>
        <p:nvPicPr>
          <p:cNvPr id="28" name="Imagen 27" descr="Recorte de pantall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588" y="1930435"/>
            <a:ext cx="2752513" cy="2316556"/>
          </a:xfrm>
          <a:prstGeom prst="rect">
            <a:avLst/>
          </a:prstGeom>
        </p:spPr>
      </p:pic>
      <p:sp>
        <p:nvSpPr>
          <p:cNvPr id="32" name="Título 1"/>
          <p:cNvSpPr txBox="1">
            <a:spLocks/>
          </p:cNvSpPr>
          <p:nvPr/>
        </p:nvSpPr>
        <p:spPr>
          <a:xfrm>
            <a:off x="509451" y="-205582"/>
            <a:ext cx="834716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000" b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Other collaborations and interests</a:t>
            </a:r>
            <a:endParaRPr lang="es-ES" sz="4000" b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pic>
        <p:nvPicPr>
          <p:cNvPr id="33" name="Picture 2" descr="Introducción a Twitter | Asociación de Telespectadores Radioyentes ...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653" y="914400"/>
            <a:ext cx="908955" cy="908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3A4B3BB0-9D8A-479E-BBF6-511690A876B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2174" t="17843" r="39855" b="17714"/>
          <a:stretch/>
        </p:blipFill>
        <p:spPr>
          <a:xfrm>
            <a:off x="1019543" y="5061873"/>
            <a:ext cx="827319" cy="1667981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5A65F8C4-EDF0-4639-9D2D-2DDC39E245B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793" y="5079900"/>
            <a:ext cx="813653" cy="1681776"/>
          </a:xfrm>
          <a:prstGeom prst="rect">
            <a:avLst/>
          </a:prstGeom>
        </p:spPr>
      </p:pic>
      <p:pic>
        <p:nvPicPr>
          <p:cNvPr id="3074" name="Picture 2" descr="ESHE – Extended Evolutionary Synthesi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822" y="5270009"/>
            <a:ext cx="2180272" cy="1426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697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509451" y="-205582"/>
            <a:ext cx="8347166" cy="1325563"/>
          </a:xfrm>
        </p:spPr>
        <p:txBody>
          <a:bodyPr>
            <a:normAutofit/>
          </a:bodyPr>
          <a:lstStyle/>
          <a:p>
            <a:pPr algn="ctr"/>
            <a:r>
              <a:rPr lang="es-ES" sz="4000" b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Other collaborations and interests</a:t>
            </a:r>
            <a:endParaRPr lang="es-ES" sz="4000" b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35A4F67-6A4B-4105-8BC7-168CB2CCA649}"/>
              </a:ext>
            </a:extLst>
          </p:cNvPr>
          <p:cNvSpPr txBox="1"/>
          <p:nvPr/>
        </p:nvSpPr>
        <p:spPr>
          <a:xfrm>
            <a:off x="-1528645" y="932330"/>
            <a:ext cx="8277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err="1">
                <a:latin typeface="Garamond" panose="02020404030301010803" pitchFamily="18" charset="0"/>
              </a:rPr>
              <a:t>Ischiopubis</a:t>
            </a:r>
            <a:r>
              <a:rPr lang="es-ES" sz="2400" b="1" dirty="0">
                <a:latin typeface="Garamond" panose="02020404030301010803" pitchFamily="18" charset="0"/>
              </a:rPr>
              <a:t> </a:t>
            </a:r>
            <a:r>
              <a:rPr lang="es-ES" sz="2400" b="1" dirty="0" err="1">
                <a:latin typeface="Garamond" panose="02020404030301010803" pitchFamily="18" charset="0"/>
              </a:rPr>
              <a:t>region</a:t>
            </a:r>
            <a:r>
              <a:rPr lang="es-ES" sz="2400" b="1" dirty="0">
                <a:latin typeface="Garamond" panose="02020404030301010803" pitchFamily="18" charset="0"/>
              </a:rPr>
              <a:t> </a:t>
            </a:r>
            <a:r>
              <a:rPr lang="es-ES" sz="2400" b="1" dirty="0" err="1">
                <a:latin typeface="Garamond" panose="02020404030301010803" pitchFamily="18" charset="0"/>
              </a:rPr>
              <a:t>from</a:t>
            </a:r>
            <a:r>
              <a:rPr lang="es-ES" sz="2400" b="1" dirty="0">
                <a:latin typeface="Garamond" panose="02020404030301010803" pitchFamily="18" charset="0"/>
              </a:rPr>
              <a:t> </a:t>
            </a:r>
            <a:r>
              <a:rPr lang="es-ES" sz="2400" b="1" dirty="0" err="1">
                <a:latin typeface="Garamond" panose="02020404030301010803" pitchFamily="18" charset="0"/>
              </a:rPr>
              <a:t>ilium</a:t>
            </a:r>
            <a:r>
              <a:rPr lang="es-ES" sz="2400" b="1" dirty="0">
                <a:latin typeface="Garamond" panose="02020404030301010803" pitchFamily="18" charset="0"/>
              </a:rPr>
              <a:t> </a:t>
            </a:r>
            <a:r>
              <a:rPr lang="es-ES" sz="2400" b="1" dirty="0" err="1">
                <a:latin typeface="Garamond" panose="02020404030301010803" pitchFamily="18" charset="0"/>
              </a:rPr>
              <a:t>region</a:t>
            </a:r>
            <a:endParaRPr lang="es-ES" sz="2400" b="1" dirty="0">
              <a:latin typeface="Garamond" panose="02020404030301010803" pitchFamily="18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FEE00D6-800F-427A-9406-60694BE220B6}"/>
              </a:ext>
            </a:extLst>
          </p:cNvPr>
          <p:cNvSpPr txBox="1"/>
          <p:nvPr/>
        </p:nvSpPr>
        <p:spPr>
          <a:xfrm>
            <a:off x="50352" y="1282560"/>
            <a:ext cx="5602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000" dirty="0" smtClean="0">
                <a:latin typeface="Garamond" panose="02020404030301010803" pitchFamily="18" charset="0"/>
              </a:rPr>
              <a:t>Dr</a:t>
            </a:r>
            <a:r>
              <a:rPr lang="es-ES" sz="2000" dirty="0">
                <a:latin typeface="Garamond" panose="02020404030301010803" pitchFamily="18" charset="0"/>
              </a:rPr>
              <a:t>. Stefan </a:t>
            </a:r>
            <a:r>
              <a:rPr lang="es-ES" sz="2000" dirty="0" err="1">
                <a:latin typeface="Garamond" panose="02020404030301010803" pitchFamily="18" charset="0"/>
              </a:rPr>
              <a:t>Schlager</a:t>
            </a:r>
            <a:r>
              <a:rPr lang="es-ES" sz="2000" dirty="0">
                <a:latin typeface="Garamond" panose="02020404030301010803" pitchFamily="18" charset="0"/>
              </a:rPr>
              <a:t> (</a:t>
            </a:r>
            <a:r>
              <a:rPr lang="es-ES" sz="2000" dirty="0" err="1">
                <a:latin typeface="Garamond" panose="02020404030301010803" pitchFamily="18" charset="0"/>
              </a:rPr>
              <a:t>University</a:t>
            </a:r>
            <a:r>
              <a:rPr lang="es-ES" sz="2000" dirty="0">
                <a:latin typeface="Garamond" panose="02020404030301010803" pitchFamily="18" charset="0"/>
              </a:rPr>
              <a:t> </a:t>
            </a:r>
            <a:r>
              <a:rPr lang="es-ES" sz="2000" dirty="0" err="1">
                <a:latin typeface="Garamond" panose="02020404030301010803" pitchFamily="18" charset="0"/>
              </a:rPr>
              <a:t>of</a:t>
            </a:r>
            <a:r>
              <a:rPr lang="es-ES" sz="2000" dirty="0">
                <a:latin typeface="Garamond" panose="02020404030301010803" pitchFamily="18" charset="0"/>
              </a:rPr>
              <a:t> </a:t>
            </a:r>
            <a:r>
              <a:rPr lang="es-ES" sz="2000" dirty="0" err="1">
                <a:latin typeface="Garamond" panose="02020404030301010803" pitchFamily="18" charset="0"/>
              </a:rPr>
              <a:t>Freiburg</a:t>
            </a:r>
            <a:r>
              <a:rPr lang="es-ES" sz="2000" dirty="0">
                <a:latin typeface="Garamond" panose="02020404030301010803" pitchFamily="18" charset="0"/>
              </a:rPr>
              <a:t>, </a:t>
            </a:r>
            <a:r>
              <a:rPr lang="es-ES" sz="2000" dirty="0" err="1">
                <a:latin typeface="Garamond" panose="02020404030301010803" pitchFamily="18" charset="0"/>
              </a:rPr>
              <a:t>Germany</a:t>
            </a:r>
            <a:r>
              <a:rPr lang="es-ES" sz="2000" dirty="0">
                <a:latin typeface="Garamond" panose="02020404030301010803" pitchFamily="18" charset="0"/>
              </a:rPr>
              <a:t>)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FF6A79F-7B0A-41B6-B894-D91E255C9D8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26771">
            <a:off x="1547777" y="1821987"/>
            <a:ext cx="1174785" cy="173469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3B0CE57A-7DA8-490C-8DBB-4038A68729E9}"/>
              </a:ext>
            </a:extLst>
          </p:cNvPr>
          <p:cNvSpPr txBox="1"/>
          <p:nvPr/>
        </p:nvSpPr>
        <p:spPr>
          <a:xfrm>
            <a:off x="2894577" y="1801715"/>
            <a:ext cx="42643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Garamond" panose="02020404030301010803" pitchFamily="18" charset="0"/>
              </a:rPr>
              <a:t>Ilium and </a:t>
            </a:r>
            <a:r>
              <a:rPr lang="en-US" dirty="0" err="1">
                <a:latin typeface="Garamond" panose="02020404030301010803" pitchFamily="18" charset="0"/>
              </a:rPr>
              <a:t>ischiopubis</a:t>
            </a:r>
            <a:r>
              <a:rPr lang="en-US" dirty="0">
                <a:latin typeface="Garamond" panose="02020404030301010803" pitchFamily="18" charset="0"/>
              </a:rPr>
              <a:t>  </a:t>
            </a:r>
            <a:r>
              <a:rPr lang="en-US" dirty="0"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en-US" dirty="0">
                <a:latin typeface="Garamond" panose="02020404030301010803" pitchFamily="18" charset="0"/>
              </a:rPr>
              <a:t> separate modules (blocks) in primates (Grabowski et al, 2011; </a:t>
            </a:r>
            <a:r>
              <a:rPr lang="en-US" dirty="0" err="1">
                <a:latin typeface="Garamond" panose="02020404030301010803" pitchFamily="18" charset="0"/>
              </a:rPr>
              <a:t>Lewton</a:t>
            </a:r>
            <a:r>
              <a:rPr lang="en-US" dirty="0">
                <a:latin typeface="Garamond" panose="02020404030301010803" pitchFamily="18" charset="0"/>
              </a:rPr>
              <a:t>, 2012; Huseynov et al., 2017).  These structures are developmentally regulated by different genetic pathways (</a:t>
            </a:r>
            <a:r>
              <a:rPr lang="en-US" dirty="0" err="1">
                <a:latin typeface="Garamond" panose="02020404030301010803" pitchFamily="18" charset="0"/>
              </a:rPr>
              <a:t>Malashichev</a:t>
            </a:r>
            <a:r>
              <a:rPr lang="en-US" dirty="0">
                <a:latin typeface="Garamond" panose="02020404030301010803" pitchFamily="18" charset="0"/>
              </a:rPr>
              <a:t> et al., 2005; </a:t>
            </a:r>
            <a:r>
              <a:rPr lang="en-US" dirty="0" err="1">
                <a:latin typeface="Garamond" panose="02020404030301010803" pitchFamily="18" charset="0"/>
              </a:rPr>
              <a:t>Malashichev</a:t>
            </a:r>
            <a:r>
              <a:rPr lang="en-US" dirty="0">
                <a:latin typeface="Garamond" panose="02020404030301010803" pitchFamily="18" charset="0"/>
              </a:rPr>
              <a:t> et al., 2008). </a:t>
            </a:r>
            <a:endParaRPr lang="es-ES" dirty="0">
              <a:latin typeface="Garamond" panose="02020404030301010803" pitchFamily="18" charset="0"/>
            </a:endParaRPr>
          </a:p>
        </p:txBody>
      </p:sp>
      <p:grpSp>
        <p:nvGrpSpPr>
          <p:cNvPr id="10" name="36 Grupo">
            <a:extLst>
              <a:ext uri="{FF2B5EF4-FFF2-40B4-BE49-F238E27FC236}">
                <a16:creationId xmlns:a16="http://schemas.microsoft.com/office/drawing/2014/main" id="{BBC40E39-8890-47A2-BF70-C7F2755C5707}"/>
              </a:ext>
            </a:extLst>
          </p:cNvPr>
          <p:cNvGrpSpPr/>
          <p:nvPr/>
        </p:nvGrpSpPr>
        <p:grpSpPr>
          <a:xfrm>
            <a:off x="481451" y="4564849"/>
            <a:ext cx="3617346" cy="2242260"/>
            <a:chOff x="598166" y="4289664"/>
            <a:chExt cx="3617346" cy="2242260"/>
          </a:xfrm>
        </p:grpSpPr>
        <p:cxnSp>
          <p:nvCxnSpPr>
            <p:cNvPr id="11" name="Conector recto 6">
              <a:extLst>
                <a:ext uri="{FF2B5EF4-FFF2-40B4-BE49-F238E27FC236}">
                  <a16:creationId xmlns:a16="http://schemas.microsoft.com/office/drawing/2014/main" id="{9A114CC7-6DB6-494C-A24A-01DAFB60FD1D}"/>
                </a:ext>
              </a:extLst>
            </p:cNvPr>
            <p:cNvCxnSpPr/>
            <p:nvPr/>
          </p:nvCxnSpPr>
          <p:spPr>
            <a:xfrm>
              <a:off x="1830651" y="4409940"/>
              <a:ext cx="0" cy="13743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9">
              <a:extLst>
                <a:ext uri="{FF2B5EF4-FFF2-40B4-BE49-F238E27FC236}">
                  <a16:creationId xmlns:a16="http://schemas.microsoft.com/office/drawing/2014/main" id="{A7441B04-458C-4F96-8CD5-8E11321B2036}"/>
                </a:ext>
              </a:extLst>
            </p:cNvPr>
            <p:cNvCxnSpPr/>
            <p:nvPr/>
          </p:nvCxnSpPr>
          <p:spPr>
            <a:xfrm>
              <a:off x="1830651" y="5784288"/>
              <a:ext cx="17925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uadroTexto 26">
              <a:extLst>
                <a:ext uri="{FF2B5EF4-FFF2-40B4-BE49-F238E27FC236}">
                  <a16:creationId xmlns:a16="http://schemas.microsoft.com/office/drawing/2014/main" id="{582B55FF-B450-4571-934B-E356F2B76404}"/>
                </a:ext>
              </a:extLst>
            </p:cNvPr>
            <p:cNvSpPr txBox="1"/>
            <p:nvPr/>
          </p:nvSpPr>
          <p:spPr>
            <a:xfrm>
              <a:off x="2276775" y="5947149"/>
              <a:ext cx="19387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dirty="0"/>
                <a:t>Block 1 (N= 65 </a:t>
              </a:r>
              <a:r>
                <a:rPr lang="es-ES" sz="1600" dirty="0" err="1"/>
                <a:t>ilia</a:t>
              </a:r>
              <a:r>
                <a:rPr lang="es-ES" sz="1600" dirty="0"/>
                <a:t>, </a:t>
              </a:r>
              <a:r>
                <a:rPr lang="es-ES" sz="1600" b="1" dirty="0"/>
                <a:t>PREDICTOR</a:t>
              </a:r>
              <a:r>
                <a:rPr lang="es-ES" sz="1600" dirty="0"/>
                <a:t>)</a:t>
              </a:r>
              <a:endParaRPr lang="en-GB" sz="1600" dirty="0"/>
            </a:p>
          </p:txBody>
        </p:sp>
        <p:sp>
          <p:nvSpPr>
            <p:cNvPr id="14" name="CuadroTexto 27">
              <a:extLst>
                <a:ext uri="{FF2B5EF4-FFF2-40B4-BE49-F238E27FC236}">
                  <a16:creationId xmlns:a16="http://schemas.microsoft.com/office/drawing/2014/main" id="{3D7DF7EC-765D-4107-BFCE-4C97923B3747}"/>
                </a:ext>
              </a:extLst>
            </p:cNvPr>
            <p:cNvSpPr txBox="1"/>
            <p:nvPr/>
          </p:nvSpPr>
          <p:spPr>
            <a:xfrm>
              <a:off x="598166" y="4289664"/>
              <a:ext cx="115513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dirty="0"/>
                <a:t>Block 2 (N=65 </a:t>
              </a:r>
              <a:r>
                <a:rPr lang="es-ES" sz="1600" dirty="0" err="1"/>
                <a:t>ischiopubic</a:t>
              </a:r>
              <a:r>
                <a:rPr lang="es-ES" sz="1600" dirty="0"/>
                <a:t> </a:t>
              </a:r>
              <a:r>
                <a:rPr lang="es-ES" sz="1600" dirty="0" err="1"/>
                <a:t>regions</a:t>
              </a:r>
              <a:r>
                <a:rPr lang="es-ES" sz="1600" dirty="0"/>
                <a:t>, </a:t>
              </a:r>
            </a:p>
            <a:p>
              <a:pPr algn="ctr"/>
              <a:r>
                <a:rPr lang="es-ES" sz="1600" b="1" dirty="0"/>
                <a:t>RESPONSE</a:t>
              </a:r>
              <a:r>
                <a:rPr lang="es-ES" sz="1600" dirty="0"/>
                <a:t>)</a:t>
              </a:r>
              <a:endParaRPr lang="en-GB" sz="1600" dirty="0"/>
            </a:p>
          </p:txBody>
        </p:sp>
        <p:sp>
          <p:nvSpPr>
            <p:cNvPr id="15" name="Elipse 20">
              <a:extLst>
                <a:ext uri="{FF2B5EF4-FFF2-40B4-BE49-F238E27FC236}">
                  <a16:creationId xmlns:a16="http://schemas.microsoft.com/office/drawing/2014/main" id="{43D4406C-3512-40FC-BBBC-92A55FC649FD}"/>
                </a:ext>
              </a:extLst>
            </p:cNvPr>
            <p:cNvSpPr/>
            <p:nvPr/>
          </p:nvSpPr>
          <p:spPr>
            <a:xfrm>
              <a:off x="1988559" y="5444772"/>
              <a:ext cx="144016" cy="1141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Elipse 29">
              <a:extLst>
                <a:ext uri="{FF2B5EF4-FFF2-40B4-BE49-F238E27FC236}">
                  <a16:creationId xmlns:a16="http://schemas.microsoft.com/office/drawing/2014/main" id="{BA800EEE-C293-4741-AB23-453A0019973C}"/>
                </a:ext>
              </a:extLst>
            </p:cNvPr>
            <p:cNvSpPr/>
            <p:nvPr/>
          </p:nvSpPr>
          <p:spPr>
            <a:xfrm>
              <a:off x="2140959" y="5597172"/>
              <a:ext cx="144016" cy="1141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Elipse 30">
              <a:extLst>
                <a:ext uri="{FF2B5EF4-FFF2-40B4-BE49-F238E27FC236}">
                  <a16:creationId xmlns:a16="http://schemas.microsoft.com/office/drawing/2014/main" id="{CAB7BEB7-1D99-4C53-A58B-234F6F70EB39}"/>
                </a:ext>
              </a:extLst>
            </p:cNvPr>
            <p:cNvSpPr/>
            <p:nvPr/>
          </p:nvSpPr>
          <p:spPr>
            <a:xfrm>
              <a:off x="2251884" y="5306501"/>
              <a:ext cx="144016" cy="1141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Elipse 31">
              <a:extLst>
                <a:ext uri="{FF2B5EF4-FFF2-40B4-BE49-F238E27FC236}">
                  <a16:creationId xmlns:a16="http://schemas.microsoft.com/office/drawing/2014/main" id="{4242F5E2-CA73-4A3B-B9F1-111D548FDC53}"/>
                </a:ext>
              </a:extLst>
            </p:cNvPr>
            <p:cNvSpPr/>
            <p:nvPr/>
          </p:nvSpPr>
          <p:spPr>
            <a:xfrm>
              <a:off x="2547324" y="5402376"/>
              <a:ext cx="144016" cy="1141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Elipse 32">
              <a:extLst>
                <a:ext uri="{FF2B5EF4-FFF2-40B4-BE49-F238E27FC236}">
                  <a16:creationId xmlns:a16="http://schemas.microsoft.com/office/drawing/2014/main" id="{9BD28BCE-635A-448A-A7C4-771F04569927}"/>
                </a:ext>
              </a:extLst>
            </p:cNvPr>
            <p:cNvSpPr/>
            <p:nvPr/>
          </p:nvSpPr>
          <p:spPr>
            <a:xfrm>
              <a:off x="2452196" y="5086214"/>
              <a:ext cx="144016" cy="1141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Elipse 33">
              <a:extLst>
                <a:ext uri="{FF2B5EF4-FFF2-40B4-BE49-F238E27FC236}">
                  <a16:creationId xmlns:a16="http://schemas.microsoft.com/office/drawing/2014/main" id="{3F6717B9-4907-4359-8268-8107399AB83F}"/>
                </a:ext>
              </a:extLst>
            </p:cNvPr>
            <p:cNvSpPr/>
            <p:nvPr/>
          </p:nvSpPr>
          <p:spPr>
            <a:xfrm>
              <a:off x="2666964" y="5204821"/>
              <a:ext cx="144016" cy="1141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Elipse 34">
              <a:extLst>
                <a:ext uri="{FF2B5EF4-FFF2-40B4-BE49-F238E27FC236}">
                  <a16:creationId xmlns:a16="http://schemas.microsoft.com/office/drawing/2014/main" id="{AF2C3F65-BDBA-415B-9FBB-82DE72C5743C}"/>
                </a:ext>
              </a:extLst>
            </p:cNvPr>
            <p:cNvSpPr/>
            <p:nvPr/>
          </p:nvSpPr>
          <p:spPr>
            <a:xfrm>
              <a:off x="2691340" y="4954194"/>
              <a:ext cx="144016" cy="1141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Elipse 35">
              <a:extLst>
                <a:ext uri="{FF2B5EF4-FFF2-40B4-BE49-F238E27FC236}">
                  <a16:creationId xmlns:a16="http://schemas.microsoft.com/office/drawing/2014/main" id="{225BFD52-A16B-4BCA-BF3D-8B711FE9FF55}"/>
                </a:ext>
              </a:extLst>
            </p:cNvPr>
            <p:cNvSpPr/>
            <p:nvPr/>
          </p:nvSpPr>
          <p:spPr>
            <a:xfrm>
              <a:off x="2384596" y="5501844"/>
              <a:ext cx="144016" cy="1141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Elipse 36">
              <a:extLst>
                <a:ext uri="{FF2B5EF4-FFF2-40B4-BE49-F238E27FC236}">
                  <a16:creationId xmlns:a16="http://schemas.microsoft.com/office/drawing/2014/main" id="{3556695C-672E-4A27-BE84-204A742A34B0}"/>
                </a:ext>
              </a:extLst>
            </p:cNvPr>
            <p:cNvSpPr/>
            <p:nvPr/>
          </p:nvSpPr>
          <p:spPr>
            <a:xfrm>
              <a:off x="2867276" y="5094984"/>
              <a:ext cx="144016" cy="1141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Elipse 37">
              <a:extLst>
                <a:ext uri="{FF2B5EF4-FFF2-40B4-BE49-F238E27FC236}">
                  <a16:creationId xmlns:a16="http://schemas.microsoft.com/office/drawing/2014/main" id="{77BC550E-B050-4267-B587-E0E8C19B4F04}"/>
                </a:ext>
              </a:extLst>
            </p:cNvPr>
            <p:cNvSpPr/>
            <p:nvPr/>
          </p:nvSpPr>
          <p:spPr>
            <a:xfrm>
              <a:off x="2930968" y="4904028"/>
              <a:ext cx="144016" cy="1141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Elipse 38">
              <a:extLst>
                <a:ext uri="{FF2B5EF4-FFF2-40B4-BE49-F238E27FC236}">
                  <a16:creationId xmlns:a16="http://schemas.microsoft.com/office/drawing/2014/main" id="{7264F739-0937-4BD7-AB9E-43A1A6CCA4B6}"/>
                </a:ext>
              </a:extLst>
            </p:cNvPr>
            <p:cNvSpPr/>
            <p:nvPr/>
          </p:nvSpPr>
          <p:spPr>
            <a:xfrm>
              <a:off x="2824147" y="4695754"/>
              <a:ext cx="144016" cy="1141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Elipse 39">
              <a:extLst>
                <a:ext uri="{FF2B5EF4-FFF2-40B4-BE49-F238E27FC236}">
                  <a16:creationId xmlns:a16="http://schemas.microsoft.com/office/drawing/2014/main" id="{D88A5E7E-994A-40E0-8593-88F2987AF749}"/>
                </a:ext>
              </a:extLst>
            </p:cNvPr>
            <p:cNvSpPr/>
            <p:nvPr/>
          </p:nvSpPr>
          <p:spPr>
            <a:xfrm>
              <a:off x="3098588" y="4777864"/>
              <a:ext cx="144016" cy="1141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Elipse 40">
              <a:extLst>
                <a:ext uri="{FF2B5EF4-FFF2-40B4-BE49-F238E27FC236}">
                  <a16:creationId xmlns:a16="http://schemas.microsoft.com/office/drawing/2014/main" id="{695FD788-8486-4EA0-8EF3-10C8098ED57F}"/>
                </a:ext>
              </a:extLst>
            </p:cNvPr>
            <p:cNvSpPr/>
            <p:nvPr/>
          </p:nvSpPr>
          <p:spPr>
            <a:xfrm>
              <a:off x="3170596" y="4969474"/>
              <a:ext cx="144016" cy="1141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Elipse 41">
              <a:extLst>
                <a:ext uri="{FF2B5EF4-FFF2-40B4-BE49-F238E27FC236}">
                  <a16:creationId xmlns:a16="http://schemas.microsoft.com/office/drawing/2014/main" id="{D68F8AEB-1517-478E-B353-9B5C00F546C1}"/>
                </a:ext>
              </a:extLst>
            </p:cNvPr>
            <p:cNvSpPr/>
            <p:nvPr/>
          </p:nvSpPr>
          <p:spPr>
            <a:xfrm>
              <a:off x="3026580" y="4612547"/>
              <a:ext cx="144016" cy="1141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Elipse 42">
              <a:extLst>
                <a:ext uri="{FF2B5EF4-FFF2-40B4-BE49-F238E27FC236}">
                  <a16:creationId xmlns:a16="http://schemas.microsoft.com/office/drawing/2014/main" id="{2D70F54B-40EC-4CE0-86AA-BFDF9DD8BAC3}"/>
                </a:ext>
              </a:extLst>
            </p:cNvPr>
            <p:cNvSpPr/>
            <p:nvPr/>
          </p:nvSpPr>
          <p:spPr>
            <a:xfrm>
              <a:off x="3314612" y="4638609"/>
              <a:ext cx="144016" cy="1141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0" name="Picture 6" descr="Imagen relacionada">
              <a:extLst>
                <a:ext uri="{FF2B5EF4-FFF2-40B4-BE49-F238E27FC236}">
                  <a16:creationId xmlns:a16="http://schemas.microsoft.com/office/drawing/2014/main" id="{639D7D68-E678-4283-8B3A-2BA439AE2B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67065" flipH="1">
              <a:off x="3297247" y="5163830"/>
              <a:ext cx="489184" cy="540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Elipse 28">
              <a:extLst>
                <a:ext uri="{FF2B5EF4-FFF2-40B4-BE49-F238E27FC236}">
                  <a16:creationId xmlns:a16="http://schemas.microsoft.com/office/drawing/2014/main" id="{CAAE55F9-9B3A-4C37-BCE8-D76D9776485E}"/>
                </a:ext>
              </a:extLst>
            </p:cNvPr>
            <p:cNvSpPr/>
            <p:nvPr/>
          </p:nvSpPr>
          <p:spPr>
            <a:xfrm>
              <a:off x="3112473" y="5745578"/>
              <a:ext cx="99752" cy="1060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" name="Conector recto 48">
              <a:extLst>
                <a:ext uri="{FF2B5EF4-FFF2-40B4-BE49-F238E27FC236}">
                  <a16:creationId xmlns:a16="http://schemas.microsoft.com/office/drawing/2014/main" id="{6C24720D-F01A-4C01-AD7A-C645DA5DAEAA}"/>
                </a:ext>
              </a:extLst>
            </p:cNvPr>
            <p:cNvCxnSpPr/>
            <p:nvPr/>
          </p:nvCxnSpPr>
          <p:spPr>
            <a:xfrm>
              <a:off x="3153547" y="4809898"/>
              <a:ext cx="0" cy="1008112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Elipse 53">
              <a:extLst>
                <a:ext uri="{FF2B5EF4-FFF2-40B4-BE49-F238E27FC236}">
                  <a16:creationId xmlns:a16="http://schemas.microsoft.com/office/drawing/2014/main" id="{FB848DFF-C956-4E79-8F2F-50F5FE6A3ABA}"/>
                </a:ext>
              </a:extLst>
            </p:cNvPr>
            <p:cNvSpPr/>
            <p:nvPr/>
          </p:nvSpPr>
          <p:spPr>
            <a:xfrm>
              <a:off x="1783970" y="4745255"/>
              <a:ext cx="99752" cy="1060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4" name="Conector recto 57">
              <a:extLst>
                <a:ext uri="{FF2B5EF4-FFF2-40B4-BE49-F238E27FC236}">
                  <a16:creationId xmlns:a16="http://schemas.microsoft.com/office/drawing/2014/main" id="{DFC1D81B-83DC-4AE1-93E9-F945A9D36756}"/>
                </a:ext>
              </a:extLst>
            </p:cNvPr>
            <p:cNvCxnSpPr>
              <a:stCxn id="26" idx="1"/>
            </p:cNvCxnSpPr>
            <p:nvPr/>
          </p:nvCxnSpPr>
          <p:spPr>
            <a:xfrm flipH="1">
              <a:off x="1841275" y="4794580"/>
              <a:ext cx="1278404" cy="2577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5" name="Imagen 34">
            <a:extLst>
              <a:ext uri="{FF2B5EF4-FFF2-40B4-BE49-F238E27FC236}">
                <a16:creationId xmlns:a16="http://schemas.microsoft.com/office/drawing/2014/main" id="{75588DC4-DE18-4D17-A269-6D777391C349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37"/>
          <a:stretch/>
        </p:blipFill>
        <p:spPr bwMode="auto">
          <a:xfrm rot="20926771">
            <a:off x="1812647" y="4307789"/>
            <a:ext cx="792782" cy="50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5CFB1EC7-CA51-4CD0-BDA4-2B988AE025C1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155"/>
          <a:stretch/>
        </p:blipFill>
        <p:spPr bwMode="auto">
          <a:xfrm rot="20926771">
            <a:off x="3824155" y="5172473"/>
            <a:ext cx="697960" cy="581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Picture 2" descr="Resultado de imagen de normal distribution curve">
            <a:extLst>
              <a:ext uri="{FF2B5EF4-FFF2-40B4-BE49-F238E27FC236}">
                <a16:creationId xmlns:a16="http://schemas.microsoft.com/office/drawing/2014/main" id="{AF9E7119-5D70-46B7-8237-E27B67A13F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25"/>
          <a:stretch/>
        </p:blipFill>
        <p:spPr bwMode="auto">
          <a:xfrm>
            <a:off x="5575728" y="4253067"/>
            <a:ext cx="2866206" cy="212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CuadroTexto 37">
            <a:extLst>
              <a:ext uri="{FF2B5EF4-FFF2-40B4-BE49-F238E27FC236}">
                <a16:creationId xmlns:a16="http://schemas.microsoft.com/office/drawing/2014/main" id="{1AB0D24C-96A9-4CCA-A795-E75AC08CEA3F}"/>
              </a:ext>
            </a:extLst>
          </p:cNvPr>
          <p:cNvSpPr txBox="1"/>
          <p:nvPr/>
        </p:nvSpPr>
        <p:spPr>
          <a:xfrm>
            <a:off x="706995" y="3819446"/>
            <a:ext cx="387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>
                <a:solidFill>
                  <a:srgbClr val="FFC000"/>
                </a:solidFill>
              </a:rPr>
              <a:t>Method</a:t>
            </a:r>
            <a:r>
              <a:rPr lang="es-ES" b="1" dirty="0">
                <a:solidFill>
                  <a:srgbClr val="FFC000"/>
                </a:solidFill>
              </a:rPr>
              <a:t> 1: </a:t>
            </a:r>
            <a:r>
              <a:rPr lang="es-ES" dirty="0" err="1">
                <a:solidFill>
                  <a:srgbClr val="FFC000"/>
                </a:solidFill>
              </a:rPr>
              <a:t>Two</a:t>
            </a:r>
            <a:r>
              <a:rPr lang="es-ES" dirty="0">
                <a:solidFill>
                  <a:srgbClr val="FFC000"/>
                </a:solidFill>
              </a:rPr>
              <a:t> Blocks PLS </a:t>
            </a:r>
            <a:r>
              <a:rPr lang="es-ES" dirty="0" err="1">
                <a:solidFill>
                  <a:srgbClr val="FFC000"/>
                </a:solidFill>
              </a:rPr>
              <a:t>prediction</a:t>
            </a:r>
            <a:endParaRPr lang="es-ES" dirty="0">
              <a:solidFill>
                <a:srgbClr val="FFC000"/>
              </a:solidFill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BFFCD2F6-DC17-48CF-91ED-9AB98C95F2EF}"/>
              </a:ext>
            </a:extLst>
          </p:cNvPr>
          <p:cNvSpPr txBox="1"/>
          <p:nvPr/>
        </p:nvSpPr>
        <p:spPr>
          <a:xfrm>
            <a:off x="5069192" y="3720473"/>
            <a:ext cx="387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>
                <a:solidFill>
                  <a:srgbClr val="FFC000"/>
                </a:solidFill>
              </a:rPr>
              <a:t>Method</a:t>
            </a:r>
            <a:r>
              <a:rPr lang="es-ES" b="1" dirty="0">
                <a:solidFill>
                  <a:srgbClr val="FFC000"/>
                </a:solidFill>
              </a:rPr>
              <a:t> 2: </a:t>
            </a:r>
            <a:r>
              <a:rPr lang="es-ES" dirty="0" err="1">
                <a:solidFill>
                  <a:srgbClr val="FFC000"/>
                </a:solidFill>
              </a:rPr>
              <a:t>Statistical</a:t>
            </a:r>
            <a:r>
              <a:rPr lang="es-ES" dirty="0">
                <a:solidFill>
                  <a:srgbClr val="FFC000"/>
                </a:solidFill>
              </a:rPr>
              <a:t> </a:t>
            </a:r>
            <a:r>
              <a:rPr lang="es-ES" dirty="0" err="1">
                <a:solidFill>
                  <a:srgbClr val="FFC000"/>
                </a:solidFill>
              </a:rPr>
              <a:t>Shape</a:t>
            </a:r>
            <a:r>
              <a:rPr lang="es-ES" dirty="0">
                <a:solidFill>
                  <a:srgbClr val="FFC000"/>
                </a:solidFill>
              </a:rPr>
              <a:t> </a:t>
            </a:r>
            <a:r>
              <a:rPr lang="es-ES" dirty="0" err="1">
                <a:solidFill>
                  <a:srgbClr val="FFC000"/>
                </a:solidFill>
              </a:rPr>
              <a:t>Modelling</a:t>
            </a:r>
            <a:endParaRPr lang="es-ES" dirty="0">
              <a:solidFill>
                <a:srgbClr val="FFC000"/>
              </a:solidFill>
            </a:endParaRPr>
          </a:p>
        </p:txBody>
      </p:sp>
      <p:pic>
        <p:nvPicPr>
          <p:cNvPr id="40" name="Imagen 39">
            <a:extLst>
              <a:ext uri="{FF2B5EF4-FFF2-40B4-BE49-F238E27FC236}">
                <a16:creationId xmlns:a16="http://schemas.microsoft.com/office/drawing/2014/main" id="{3B0E7B97-144A-4206-A44B-CA6416867FB4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155"/>
          <a:stretch/>
        </p:blipFill>
        <p:spPr bwMode="auto">
          <a:xfrm rot="20926771">
            <a:off x="5858528" y="4217465"/>
            <a:ext cx="697960" cy="581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Picture 6" descr="Imagen relacionada">
            <a:extLst>
              <a:ext uri="{FF2B5EF4-FFF2-40B4-BE49-F238E27FC236}">
                <a16:creationId xmlns:a16="http://schemas.microsoft.com/office/drawing/2014/main" id="{DF05AC8A-8945-4A27-9385-CF1EF3512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>
            <a:off x="6350040" y="4862300"/>
            <a:ext cx="489184" cy="540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Imagen 41">
            <a:extLst>
              <a:ext uri="{FF2B5EF4-FFF2-40B4-BE49-F238E27FC236}">
                <a16:creationId xmlns:a16="http://schemas.microsoft.com/office/drawing/2014/main" id="{1D7EDA2A-0E0E-4CE0-A56E-96CD67A2CC89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37"/>
          <a:stretch/>
        </p:blipFill>
        <p:spPr bwMode="auto">
          <a:xfrm rot="20926771">
            <a:off x="7872496" y="4459919"/>
            <a:ext cx="792782" cy="50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Picture 6" descr="Imagen relacionada">
            <a:extLst>
              <a:ext uri="{FF2B5EF4-FFF2-40B4-BE49-F238E27FC236}">
                <a16:creationId xmlns:a16="http://schemas.microsoft.com/office/drawing/2014/main" id="{D83CB421-D88E-469A-ADDE-621639B10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388693" flipH="1">
            <a:off x="7391059" y="4909090"/>
            <a:ext cx="489184" cy="540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4FDCB5CE-62F3-4F7F-AA82-8430784C215E}"/>
              </a:ext>
            </a:extLst>
          </p:cNvPr>
          <p:cNvCxnSpPr>
            <a:cxnSpLocks/>
          </p:cNvCxnSpPr>
          <p:nvPr/>
        </p:nvCxnSpPr>
        <p:spPr>
          <a:xfrm flipH="1">
            <a:off x="7036539" y="4059097"/>
            <a:ext cx="2" cy="2480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6" descr="Imagen relacionada">
            <a:extLst>
              <a:ext uri="{FF2B5EF4-FFF2-40B4-BE49-F238E27FC236}">
                <a16:creationId xmlns:a16="http://schemas.microsoft.com/office/drawing/2014/main" id="{3283D580-4DBA-4693-BA8C-A2B778E57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59395" flipH="1">
            <a:off x="2529875" y="4428050"/>
            <a:ext cx="489184" cy="540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Resultado de imagen de ilium pubis ischium">
            <a:extLst>
              <a:ext uri="{FF2B5EF4-FFF2-40B4-BE49-F238E27FC236}">
                <a16:creationId xmlns:a16="http://schemas.microsoft.com/office/drawing/2014/main" id="{10E16B61-D040-4FBB-8F63-BB0C6F8D3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4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43917" flipH="1">
            <a:off x="83322" y="1830522"/>
            <a:ext cx="1311047" cy="1809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Imagen 46">
            <a:extLst>
              <a:ext uri="{FF2B5EF4-FFF2-40B4-BE49-F238E27FC236}">
                <a16:creationId xmlns:a16="http://schemas.microsoft.com/office/drawing/2014/main" id="{5B1402BD-2FB2-49AE-A594-522697E34D6D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66" t="7452" r="32315" b="25083"/>
          <a:stretch/>
        </p:blipFill>
        <p:spPr>
          <a:xfrm>
            <a:off x="7491610" y="1443154"/>
            <a:ext cx="1312201" cy="1421551"/>
          </a:xfrm>
          <a:prstGeom prst="rect">
            <a:avLst/>
          </a:prstGeom>
        </p:spPr>
      </p:pic>
      <p:sp>
        <p:nvSpPr>
          <p:cNvPr id="48" name="CuadroTexto 47">
            <a:extLst>
              <a:ext uri="{FF2B5EF4-FFF2-40B4-BE49-F238E27FC236}">
                <a16:creationId xmlns:a16="http://schemas.microsoft.com/office/drawing/2014/main" id="{ECDE250B-F6FB-4217-8BFC-C59A10FF3F9A}"/>
              </a:ext>
            </a:extLst>
          </p:cNvPr>
          <p:cNvSpPr txBox="1"/>
          <p:nvPr/>
        </p:nvSpPr>
        <p:spPr>
          <a:xfrm>
            <a:off x="7477107" y="2988213"/>
            <a:ext cx="14207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i="1" dirty="0" err="1">
                <a:latin typeface="Garamond" panose="02020404030301010803" pitchFamily="18" charset="0"/>
              </a:rPr>
              <a:t>Australopithecus</a:t>
            </a:r>
            <a:r>
              <a:rPr lang="es-ES" sz="1600" i="1" dirty="0">
                <a:latin typeface="Garamond" panose="02020404030301010803" pitchFamily="18" charset="0"/>
              </a:rPr>
              <a:t> </a:t>
            </a:r>
            <a:r>
              <a:rPr lang="es-ES" sz="1600" i="1" dirty="0" err="1">
                <a:latin typeface="Garamond" panose="02020404030301010803" pitchFamily="18" charset="0"/>
              </a:rPr>
              <a:t>sediba</a:t>
            </a:r>
            <a:r>
              <a:rPr lang="es-ES" sz="1600" i="1" dirty="0">
                <a:latin typeface="Garamond" panose="02020404030301010803" pitchFamily="18" charset="0"/>
              </a:rPr>
              <a:t> </a:t>
            </a:r>
            <a:r>
              <a:rPr lang="es-ES" sz="1600" dirty="0">
                <a:latin typeface="Garamond" panose="02020404030301010803" pitchFamily="18" charset="0"/>
              </a:rPr>
              <a:t>MH2</a:t>
            </a:r>
          </a:p>
        </p:txBody>
      </p:sp>
    </p:spTree>
    <p:extLst>
      <p:ext uri="{BB962C8B-B14F-4D97-AF65-F5344CB8AC3E}">
        <p14:creationId xmlns:p14="http://schemas.microsoft.com/office/powerpoint/2010/main" val="3279745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509451" y="-205582"/>
            <a:ext cx="834716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000" b="1" dirty="0" err="1" smtClean="0">
                <a:solidFill>
                  <a:schemeClr val="bg1"/>
                </a:solidFill>
                <a:latin typeface="Garamond" panose="02020404030301010803" pitchFamily="18" charset="0"/>
              </a:rPr>
              <a:t>Future</a:t>
            </a:r>
            <a:r>
              <a:rPr lang="es-ES" sz="4000" b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 </a:t>
            </a:r>
            <a:r>
              <a:rPr lang="es-ES" sz="4000" b="1" dirty="0" err="1" smtClean="0">
                <a:solidFill>
                  <a:schemeClr val="bg1"/>
                </a:solidFill>
                <a:latin typeface="Garamond" panose="02020404030301010803" pitchFamily="18" charset="0"/>
              </a:rPr>
              <a:t>plans</a:t>
            </a:r>
            <a:r>
              <a:rPr lang="es-ES" sz="4000" b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…</a:t>
            </a:r>
            <a:endParaRPr lang="es-ES" sz="4000" b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76971" y="1165384"/>
            <a:ext cx="815659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 smtClean="0">
                <a:latin typeface="Garamond" panose="02020404030301010803" pitchFamily="18" charset="0"/>
              </a:rPr>
              <a:t>PhD </a:t>
            </a:r>
            <a:r>
              <a:rPr lang="es-ES" sz="2000" b="1" dirty="0" err="1" smtClean="0">
                <a:latin typeface="Garamond" panose="02020404030301010803" pitchFamily="18" charset="0"/>
              </a:rPr>
              <a:t>defense</a:t>
            </a:r>
            <a:r>
              <a:rPr lang="es-ES" sz="2000" b="1" dirty="0" smtClean="0">
                <a:latin typeface="Garamond" panose="02020404030301010803" pitchFamily="18" charset="0"/>
              </a:rPr>
              <a:t> </a:t>
            </a:r>
            <a:r>
              <a:rPr lang="es-ES" sz="2000" b="1" dirty="0">
                <a:latin typeface="Garamond" panose="02020404030301010803" pitchFamily="18" charset="0"/>
              </a:rPr>
              <a:t>i</a:t>
            </a:r>
            <a:r>
              <a:rPr lang="es-ES" sz="2000" b="1" dirty="0" smtClean="0">
                <a:latin typeface="Garamond" panose="02020404030301010803" pitchFamily="18" charset="0"/>
              </a:rPr>
              <a:t>n </a:t>
            </a:r>
            <a:r>
              <a:rPr lang="es-ES" sz="2000" b="1" dirty="0" err="1" smtClean="0">
                <a:latin typeface="Garamond" panose="02020404030301010803" pitchFamily="18" charset="0"/>
              </a:rPr>
              <a:t>October</a:t>
            </a:r>
            <a:r>
              <a:rPr lang="es-ES" sz="2000" b="1" dirty="0" smtClean="0">
                <a:latin typeface="Garamond" panose="02020404030301010803" pitchFamily="18" charset="0"/>
              </a:rPr>
              <a:t> 2020</a:t>
            </a:r>
            <a:r>
              <a:rPr lang="es-ES" sz="2000" dirty="0" smtClean="0">
                <a:latin typeface="Garamond" panose="02020404030301010803" pitchFamily="18" charset="0"/>
              </a:rPr>
              <a:t>. </a:t>
            </a:r>
            <a:r>
              <a:rPr lang="es-ES" sz="2000" dirty="0" err="1" smtClean="0">
                <a:latin typeface="Garamond" panose="02020404030301010803" pitchFamily="18" charset="0"/>
              </a:rPr>
              <a:t>Already</a:t>
            </a:r>
            <a:r>
              <a:rPr lang="es-ES" sz="2000" dirty="0" smtClean="0">
                <a:latin typeface="Garamond" panose="02020404030301010803" pitchFamily="18" charset="0"/>
              </a:rPr>
              <a:t> </a:t>
            </a:r>
            <a:r>
              <a:rPr lang="es-ES" sz="2000" dirty="0" err="1">
                <a:latin typeface="Garamond" panose="02020404030301010803" pitchFamily="18" charset="0"/>
              </a:rPr>
              <a:t>looking</a:t>
            </a:r>
            <a:r>
              <a:rPr lang="es-ES" sz="2000" dirty="0">
                <a:latin typeface="Garamond" panose="02020404030301010803" pitchFamily="18" charset="0"/>
              </a:rPr>
              <a:t> </a:t>
            </a:r>
            <a:r>
              <a:rPr lang="es-ES" sz="2000" dirty="0" err="1">
                <a:latin typeface="Garamond" panose="02020404030301010803" pitchFamily="18" charset="0"/>
              </a:rPr>
              <a:t>for</a:t>
            </a:r>
            <a:r>
              <a:rPr lang="es-ES" sz="2000" dirty="0">
                <a:latin typeface="Garamond" panose="02020404030301010803" pitchFamily="18" charset="0"/>
              </a:rPr>
              <a:t> post-</a:t>
            </a:r>
            <a:r>
              <a:rPr lang="es-ES" sz="2000" dirty="0" err="1">
                <a:latin typeface="Garamond" panose="02020404030301010803" pitchFamily="18" charset="0"/>
              </a:rPr>
              <a:t>doc</a:t>
            </a:r>
            <a:r>
              <a:rPr lang="es-ES" sz="2000" dirty="0">
                <a:latin typeface="Garamond" panose="02020404030301010803" pitchFamily="18" charset="0"/>
              </a:rPr>
              <a:t> </a:t>
            </a:r>
            <a:r>
              <a:rPr lang="es-ES" sz="2000" dirty="0" err="1">
                <a:latin typeface="Garamond" panose="02020404030301010803" pitchFamily="18" charset="0"/>
              </a:rPr>
              <a:t>opportunities</a:t>
            </a:r>
            <a:r>
              <a:rPr lang="es-ES" sz="2000" dirty="0">
                <a:latin typeface="Garamond" panose="02020404030301010803" pitchFamily="18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err="1" smtClean="0">
                <a:latin typeface="Garamond" panose="02020404030301010803" pitchFamily="18" charset="0"/>
              </a:rPr>
              <a:t>Available</a:t>
            </a:r>
            <a:r>
              <a:rPr lang="es-ES" sz="2000" dirty="0" smtClean="0">
                <a:latin typeface="Garamond" panose="02020404030301010803" pitchFamily="18" charset="0"/>
              </a:rPr>
              <a:t> </a:t>
            </a:r>
            <a:r>
              <a:rPr lang="es-ES" sz="2000" dirty="0" err="1" smtClean="0">
                <a:latin typeface="Garamond" panose="02020404030301010803" pitchFamily="18" charset="0"/>
              </a:rPr>
              <a:t>from</a:t>
            </a:r>
            <a:r>
              <a:rPr lang="es-ES" sz="2000" dirty="0" smtClean="0">
                <a:latin typeface="Garamond" panose="02020404030301010803" pitchFamily="18" charset="0"/>
              </a:rPr>
              <a:t> </a:t>
            </a:r>
            <a:r>
              <a:rPr lang="es-ES" sz="2000" dirty="0" err="1" smtClean="0">
                <a:latin typeface="Garamond" panose="02020404030301010803" pitchFamily="18" charset="0"/>
              </a:rPr>
              <a:t>October</a:t>
            </a:r>
            <a:r>
              <a:rPr lang="es-ES" sz="2000" dirty="0" smtClean="0">
                <a:latin typeface="Garamond" panose="02020404030301010803" pitchFamily="18" charset="0"/>
              </a:rPr>
              <a:t> </a:t>
            </a:r>
            <a:r>
              <a:rPr lang="es-ES" sz="2000" dirty="0" err="1" smtClean="0">
                <a:latin typeface="Garamond" panose="02020404030301010803" pitchFamily="18" charset="0"/>
              </a:rPr>
              <a:t>onwards</a:t>
            </a:r>
            <a:r>
              <a:rPr lang="es-ES" sz="2000" dirty="0" smtClean="0">
                <a:latin typeface="Garamond" panose="02020404030301010803" pitchFamily="18" charset="0"/>
              </a:rPr>
              <a:t>, to </a:t>
            </a:r>
            <a:r>
              <a:rPr lang="es-ES" sz="2000" dirty="0" err="1" smtClean="0">
                <a:latin typeface="Garamond" panose="02020404030301010803" pitchFamily="18" charset="0"/>
              </a:rPr>
              <a:t>travel</a:t>
            </a:r>
            <a:r>
              <a:rPr lang="es-ES" sz="2000" dirty="0" smtClean="0">
                <a:latin typeface="Garamond" panose="02020404030301010803" pitchFamily="18" charset="0"/>
              </a:rPr>
              <a:t> to </a:t>
            </a:r>
            <a:r>
              <a:rPr lang="es-ES" sz="2000" dirty="0" err="1" smtClean="0">
                <a:latin typeface="Garamond" panose="02020404030301010803" pitchFamily="18" charset="0"/>
              </a:rPr>
              <a:t>any</a:t>
            </a:r>
            <a:r>
              <a:rPr lang="es-ES" sz="2000" dirty="0" smtClean="0">
                <a:latin typeface="Garamond" panose="02020404030301010803" pitchFamily="18" charset="0"/>
              </a:rPr>
              <a:t> place in </a:t>
            </a:r>
            <a:r>
              <a:rPr lang="es-ES" sz="2000" dirty="0" err="1" smtClean="0">
                <a:latin typeface="Garamond" panose="02020404030301010803" pitchFamily="18" charset="0"/>
              </a:rPr>
              <a:t>the</a:t>
            </a:r>
            <a:r>
              <a:rPr lang="es-ES" sz="2000" dirty="0" smtClean="0">
                <a:latin typeface="Garamond" panose="02020404030301010803" pitchFamily="18" charset="0"/>
              </a:rPr>
              <a:t> </a:t>
            </a:r>
            <a:r>
              <a:rPr lang="es-ES" sz="2000" dirty="0" err="1" smtClean="0">
                <a:latin typeface="Garamond" panose="02020404030301010803" pitchFamily="18" charset="0"/>
              </a:rPr>
              <a:t>world</a:t>
            </a:r>
            <a:r>
              <a:rPr lang="es-ES" sz="2000" dirty="0" smtClean="0">
                <a:latin typeface="Garamond" panose="02020404030301010803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err="1" smtClean="0">
                <a:latin typeface="Garamond" panose="02020404030301010803" pitchFamily="18" charset="0"/>
              </a:rPr>
              <a:t>Interested</a:t>
            </a:r>
            <a:r>
              <a:rPr lang="es-ES" sz="2000" dirty="0" smtClean="0">
                <a:latin typeface="Garamond" panose="02020404030301010803" pitchFamily="18" charset="0"/>
              </a:rPr>
              <a:t> in </a:t>
            </a:r>
            <a:r>
              <a:rPr lang="es-ES" sz="2000" b="1" dirty="0" err="1" smtClean="0">
                <a:latin typeface="Garamond" panose="02020404030301010803" pitchFamily="18" charset="0"/>
              </a:rPr>
              <a:t>evolutionary</a:t>
            </a:r>
            <a:r>
              <a:rPr lang="es-ES" sz="2000" b="1" dirty="0" smtClean="0">
                <a:latin typeface="Garamond" panose="02020404030301010803" pitchFamily="18" charset="0"/>
              </a:rPr>
              <a:t> </a:t>
            </a:r>
            <a:r>
              <a:rPr lang="es-ES" sz="2000" b="1" dirty="0" err="1" smtClean="0">
                <a:latin typeface="Garamond" panose="02020404030301010803" pitchFamily="18" charset="0"/>
              </a:rPr>
              <a:t>biology</a:t>
            </a:r>
            <a:r>
              <a:rPr lang="es-ES" sz="2000" b="1" dirty="0" smtClean="0">
                <a:latin typeface="Garamond" panose="02020404030301010803" pitchFamily="18" charset="0"/>
              </a:rPr>
              <a:t>, </a:t>
            </a:r>
            <a:r>
              <a:rPr lang="es-ES" sz="2000" dirty="0" err="1" smtClean="0">
                <a:latin typeface="Garamond" panose="02020404030301010803" pitchFamily="18" charset="0"/>
              </a:rPr>
              <a:t>not</a:t>
            </a:r>
            <a:r>
              <a:rPr lang="es-ES" sz="2000" dirty="0" smtClean="0">
                <a:latin typeface="Garamond" panose="02020404030301010803" pitchFamily="18" charset="0"/>
              </a:rPr>
              <a:t> </a:t>
            </a:r>
            <a:r>
              <a:rPr lang="es-ES" sz="2000" dirty="0" err="1" smtClean="0">
                <a:latin typeface="Garamond" panose="02020404030301010803" pitchFamily="18" charset="0"/>
              </a:rPr>
              <a:t>necessarily</a:t>
            </a:r>
            <a:r>
              <a:rPr lang="es-ES" sz="2000" dirty="0" smtClean="0">
                <a:latin typeface="Garamond" panose="02020404030301010803" pitchFamily="18" charset="0"/>
              </a:rPr>
              <a:t> human </a:t>
            </a:r>
            <a:r>
              <a:rPr lang="es-ES" sz="2000" dirty="0" err="1" smtClean="0">
                <a:latin typeface="Garamond" panose="02020404030301010803" pitchFamily="18" charset="0"/>
              </a:rPr>
              <a:t>fossils</a:t>
            </a:r>
            <a:r>
              <a:rPr lang="es-ES" sz="2000" dirty="0" smtClean="0">
                <a:latin typeface="Garamond" panose="02020404030301010803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smtClean="0">
                <a:latin typeface="Garamond" panose="02020404030301010803" pitchFamily="18" charset="0"/>
              </a:rPr>
              <a:t>I </a:t>
            </a:r>
            <a:r>
              <a:rPr lang="es-ES" sz="2000" dirty="0" err="1" smtClean="0">
                <a:latin typeface="Garamond" panose="02020404030301010803" pitchFamily="18" charset="0"/>
              </a:rPr>
              <a:t>love</a:t>
            </a:r>
            <a:r>
              <a:rPr lang="es-ES" sz="2000" dirty="0" smtClean="0">
                <a:latin typeface="Garamond" panose="02020404030301010803" pitchFamily="18" charset="0"/>
              </a:rPr>
              <a:t> </a:t>
            </a:r>
            <a:r>
              <a:rPr lang="es-ES" sz="2000" dirty="0" err="1" smtClean="0">
                <a:latin typeface="Garamond" panose="02020404030301010803" pitchFamily="18" charset="0"/>
              </a:rPr>
              <a:t>Biology</a:t>
            </a:r>
            <a:r>
              <a:rPr lang="es-ES" sz="2000" dirty="0" smtClean="0">
                <a:latin typeface="Garamond" panose="02020404030301010803" pitchFamily="18" charset="0"/>
              </a:rPr>
              <a:t>, I am </a:t>
            </a:r>
            <a:r>
              <a:rPr lang="es-ES" sz="2000" dirty="0" err="1" smtClean="0">
                <a:latin typeface="Garamond" panose="02020404030301010803" pitchFamily="18" charset="0"/>
              </a:rPr>
              <a:t>very</a:t>
            </a:r>
            <a:r>
              <a:rPr lang="es-ES" sz="2000" dirty="0" smtClean="0">
                <a:latin typeface="Garamond" panose="02020404030301010803" pitchFamily="18" charset="0"/>
              </a:rPr>
              <a:t> adaptable to </a:t>
            </a:r>
            <a:r>
              <a:rPr lang="es-ES" sz="2000" dirty="0" err="1" smtClean="0">
                <a:latin typeface="Garamond" panose="02020404030301010803" pitchFamily="18" charset="0"/>
              </a:rPr>
              <a:t>any</a:t>
            </a:r>
            <a:r>
              <a:rPr lang="es-ES" sz="2000" dirty="0" smtClean="0">
                <a:latin typeface="Garamond" panose="02020404030301010803" pitchFamily="18" charset="0"/>
              </a:rPr>
              <a:t> </a:t>
            </a:r>
            <a:r>
              <a:rPr lang="es-ES" sz="2000" dirty="0" err="1" smtClean="0">
                <a:latin typeface="Garamond" panose="02020404030301010803" pitchFamily="18" charset="0"/>
              </a:rPr>
              <a:t>organism</a:t>
            </a:r>
            <a:r>
              <a:rPr lang="es-ES" sz="2000" dirty="0" smtClean="0">
                <a:latin typeface="Garamond" panose="02020404030301010803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smtClean="0">
                <a:latin typeface="Garamond" panose="02020404030301010803" pitchFamily="18" charset="0"/>
              </a:rPr>
              <a:t>I </a:t>
            </a:r>
            <a:r>
              <a:rPr lang="es-ES" sz="2000" dirty="0" err="1" smtClean="0">
                <a:latin typeface="Garamond" panose="02020404030301010803" pitchFamily="18" charset="0"/>
              </a:rPr>
              <a:t>would</a:t>
            </a:r>
            <a:r>
              <a:rPr lang="es-ES" sz="2000" dirty="0" smtClean="0">
                <a:latin typeface="Garamond" panose="02020404030301010803" pitchFamily="18" charset="0"/>
              </a:rPr>
              <a:t> </a:t>
            </a:r>
            <a:r>
              <a:rPr lang="es-ES" sz="2000" dirty="0" err="1" smtClean="0">
                <a:latin typeface="Garamond" panose="02020404030301010803" pitchFamily="18" charset="0"/>
              </a:rPr>
              <a:t>like</a:t>
            </a:r>
            <a:r>
              <a:rPr lang="es-ES" sz="2000" dirty="0" smtClean="0">
                <a:latin typeface="Garamond" panose="02020404030301010803" pitchFamily="18" charset="0"/>
              </a:rPr>
              <a:t> to </a:t>
            </a:r>
            <a:r>
              <a:rPr lang="es-ES" sz="2000" dirty="0" err="1" smtClean="0">
                <a:latin typeface="Garamond" panose="02020404030301010803" pitchFamily="18" charset="0"/>
              </a:rPr>
              <a:t>expand</a:t>
            </a:r>
            <a:r>
              <a:rPr lang="es-ES" sz="2000" dirty="0" smtClean="0">
                <a:latin typeface="Garamond" panose="02020404030301010803" pitchFamily="18" charset="0"/>
              </a:rPr>
              <a:t> </a:t>
            </a:r>
            <a:r>
              <a:rPr lang="es-ES" sz="2000" dirty="0" err="1" smtClean="0">
                <a:latin typeface="Garamond" panose="02020404030301010803" pitchFamily="18" charset="0"/>
              </a:rPr>
              <a:t>my</a:t>
            </a:r>
            <a:r>
              <a:rPr lang="es-ES" sz="2000" dirty="0" smtClean="0">
                <a:latin typeface="Garamond" panose="02020404030301010803" pitchFamily="18" charset="0"/>
              </a:rPr>
              <a:t> </a:t>
            </a:r>
            <a:r>
              <a:rPr lang="es-ES" sz="2000" dirty="0" err="1" smtClean="0">
                <a:latin typeface="Garamond" panose="02020404030301010803" pitchFamily="18" charset="0"/>
              </a:rPr>
              <a:t>methods</a:t>
            </a:r>
            <a:r>
              <a:rPr lang="es-ES" sz="2000" dirty="0" smtClean="0">
                <a:latin typeface="Garamond" panose="02020404030301010803" pitchFamily="18" charset="0"/>
              </a:rPr>
              <a:t> </a:t>
            </a:r>
            <a:r>
              <a:rPr lang="es-ES" sz="2000" dirty="0" err="1" smtClean="0">
                <a:latin typeface="Garamond" panose="02020404030301010803" pitchFamily="18" charset="0"/>
              </a:rPr>
              <a:t>skills</a:t>
            </a:r>
            <a:r>
              <a:rPr lang="es-ES" sz="2000" dirty="0" smtClean="0">
                <a:latin typeface="Garamond" panose="02020404030301010803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dirty="0">
              <a:latin typeface="Garamond" panose="02020404030301010803" pitchFamily="18" charset="0"/>
            </a:endParaRPr>
          </a:p>
          <a:p>
            <a:pPr marL="342900" indent="-342900">
              <a:buFontTx/>
              <a:buChar char="-"/>
            </a:pPr>
            <a:r>
              <a:rPr lang="es-ES" sz="2000" dirty="0" err="1" smtClean="0">
                <a:latin typeface="Garamond" panose="02020404030301010803" pitchFamily="18" charset="0"/>
              </a:rPr>
              <a:t>Statistical</a:t>
            </a:r>
            <a:r>
              <a:rPr lang="es-ES" sz="2000" dirty="0" smtClean="0">
                <a:latin typeface="Garamond" panose="02020404030301010803" pitchFamily="18" charset="0"/>
              </a:rPr>
              <a:t> </a:t>
            </a:r>
            <a:r>
              <a:rPr lang="es-ES" sz="2000" dirty="0" err="1" smtClean="0">
                <a:latin typeface="Garamond" panose="02020404030301010803" pitchFamily="18" charset="0"/>
              </a:rPr>
              <a:t>Shape</a:t>
            </a:r>
            <a:r>
              <a:rPr lang="es-ES" sz="2000" dirty="0" smtClean="0">
                <a:latin typeface="Garamond" panose="02020404030301010803" pitchFamily="18" charset="0"/>
              </a:rPr>
              <a:t> </a:t>
            </a:r>
            <a:r>
              <a:rPr lang="es-ES" sz="2000" dirty="0" err="1" smtClean="0">
                <a:latin typeface="Garamond" panose="02020404030301010803" pitchFamily="18" charset="0"/>
              </a:rPr>
              <a:t>Modelling</a:t>
            </a:r>
            <a:r>
              <a:rPr lang="es-ES" sz="2000" dirty="0" smtClean="0">
                <a:latin typeface="Garamond" panose="02020404030301010803" pitchFamily="18" charset="0"/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es-ES" sz="2000" dirty="0" err="1" smtClean="0">
                <a:latin typeface="Garamond" panose="02020404030301010803" pitchFamily="18" charset="0"/>
              </a:rPr>
              <a:t>Finite</a:t>
            </a:r>
            <a:r>
              <a:rPr lang="es-ES" sz="2000" dirty="0" smtClean="0">
                <a:latin typeface="Garamond" panose="02020404030301010803" pitchFamily="18" charset="0"/>
              </a:rPr>
              <a:t> </a:t>
            </a:r>
            <a:r>
              <a:rPr lang="es-ES" sz="2000" dirty="0" err="1" smtClean="0">
                <a:latin typeface="Garamond" panose="02020404030301010803" pitchFamily="18" charset="0"/>
              </a:rPr>
              <a:t>element</a:t>
            </a:r>
            <a:r>
              <a:rPr lang="es-ES" sz="2000" dirty="0" smtClean="0">
                <a:latin typeface="Garamond" panose="02020404030301010803" pitchFamily="18" charset="0"/>
              </a:rPr>
              <a:t> </a:t>
            </a:r>
            <a:r>
              <a:rPr lang="es-ES" sz="2000" dirty="0" err="1" smtClean="0">
                <a:latin typeface="Garamond" panose="02020404030301010803" pitchFamily="18" charset="0"/>
              </a:rPr>
              <a:t>analysis</a:t>
            </a:r>
            <a:r>
              <a:rPr lang="es-ES" sz="2000" dirty="0" smtClean="0">
                <a:latin typeface="Garamond" panose="02020404030301010803" pitchFamily="18" charset="0"/>
              </a:rPr>
              <a:t>.</a:t>
            </a:r>
            <a:endParaRPr lang="es-ES" sz="2000" dirty="0">
              <a:latin typeface="Garamond" panose="02020404030301010803" pitchFamily="18" charset="0"/>
            </a:endParaRPr>
          </a:p>
          <a:p>
            <a:endParaRPr lang="es-ES" sz="2000" dirty="0">
              <a:latin typeface="Garamond" panose="020204040303010108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 smtClean="0">
                <a:latin typeface="Garamond" panose="02020404030301010803" pitchFamily="18" charset="0"/>
              </a:rPr>
              <a:t>I </a:t>
            </a:r>
            <a:r>
              <a:rPr lang="es-ES" sz="2000" dirty="0" err="1" smtClean="0">
                <a:latin typeface="Garamond" panose="02020404030301010803" pitchFamily="18" charset="0"/>
              </a:rPr>
              <a:t>love</a:t>
            </a:r>
            <a:r>
              <a:rPr lang="es-ES" sz="2000" dirty="0" smtClean="0">
                <a:latin typeface="Garamond" panose="02020404030301010803" pitchFamily="18" charset="0"/>
              </a:rPr>
              <a:t> </a:t>
            </a:r>
            <a:r>
              <a:rPr lang="es-ES" sz="2000" dirty="0" err="1" smtClean="0">
                <a:latin typeface="Garamond" panose="02020404030301010803" pitchFamily="18" charset="0"/>
              </a:rPr>
              <a:t>teaching</a:t>
            </a:r>
            <a:r>
              <a:rPr lang="es-ES" sz="2000" dirty="0" smtClean="0">
                <a:latin typeface="Garamond" panose="02020404030301010803" pitchFamily="18" charset="0"/>
              </a:rPr>
              <a:t> and </a:t>
            </a:r>
            <a:r>
              <a:rPr lang="es-ES" sz="2000" dirty="0" err="1" smtClean="0">
                <a:latin typeface="Garamond" panose="02020404030301010803" pitchFamily="18" charset="0"/>
              </a:rPr>
              <a:t>supervising</a:t>
            </a:r>
            <a:r>
              <a:rPr lang="es-ES" sz="2000" dirty="0" smtClean="0">
                <a:latin typeface="Garamond" panose="02020404030301010803" pitchFamily="18" charset="0"/>
              </a:rPr>
              <a:t> </a:t>
            </a:r>
            <a:r>
              <a:rPr lang="es-ES" sz="2000" dirty="0" err="1" smtClean="0">
                <a:latin typeface="Garamond" panose="02020404030301010803" pitchFamily="18" charset="0"/>
              </a:rPr>
              <a:t>students</a:t>
            </a:r>
            <a:r>
              <a:rPr lang="es-ES" sz="2000" dirty="0" smtClean="0">
                <a:latin typeface="Garamond" panose="02020404030301010803" pitchFamily="18" charset="0"/>
              </a:rPr>
              <a:t>. </a:t>
            </a:r>
            <a:endParaRPr lang="es-ES" sz="2000" dirty="0">
              <a:latin typeface="Garamond" panose="02020404030301010803" pitchFamily="18" charset="0"/>
            </a:endParaRPr>
          </a:p>
        </p:txBody>
      </p:sp>
      <p:pic>
        <p:nvPicPr>
          <p:cNvPr id="2050" name="Picture 2" descr="Introducción a Twitter | Asociación de Telespectadores Radioyentes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67" y="4807132"/>
            <a:ext cx="908955" cy="908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ntroducción a Twitter | Asociación de Telespectadores Radioyentes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80" y="5531420"/>
            <a:ext cx="908955" cy="908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/>
          <p:cNvSpPr txBox="1"/>
          <p:nvPr/>
        </p:nvSpPr>
        <p:spPr>
          <a:xfrm>
            <a:off x="1604009" y="5076943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@</a:t>
            </a:r>
            <a:r>
              <a:rPr lang="es-ES" dirty="0" err="1" smtClean="0"/>
              <a:t>GMM_field</a:t>
            </a:r>
            <a:endParaRPr lang="es-ES" dirty="0"/>
          </a:p>
        </p:txBody>
      </p:sp>
      <p:sp>
        <p:nvSpPr>
          <p:cNvPr id="10" name="CuadroTexto 9"/>
          <p:cNvSpPr txBox="1"/>
          <p:nvPr/>
        </p:nvSpPr>
        <p:spPr>
          <a:xfrm>
            <a:off x="1588222" y="5801231"/>
            <a:ext cx="1474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@</a:t>
            </a:r>
            <a:r>
              <a:rPr lang="es-ES" dirty="0" err="1" smtClean="0"/>
              <a:t>paleonicole</a:t>
            </a:r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5466516" y="3961761"/>
            <a:ext cx="30828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 smtClean="0">
                <a:solidFill>
                  <a:srgbClr val="7030A0"/>
                </a:solidFill>
                <a:latin typeface="Garamond" panose="02020404030301010803" pitchFamily="18" charset="0"/>
              </a:rPr>
              <a:t>THANK YOU FOR YOUR ATTENTION!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4683034" y="6124395"/>
            <a:ext cx="3426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Garamond" panose="02020404030301010803" pitchFamily="18" charset="0"/>
              </a:rPr>
              <a:t>n</a:t>
            </a:r>
            <a:r>
              <a:rPr lang="es-ES" sz="2400" dirty="0" smtClean="0">
                <a:latin typeface="Garamond" panose="02020404030301010803" pitchFamily="18" charset="0"/>
              </a:rPr>
              <a:t>icole.torres@mncn.csic.es</a:t>
            </a:r>
            <a:endParaRPr lang="es-ES" sz="2400" dirty="0">
              <a:latin typeface="Garamond" panose="02020404030301010803" pitchFamily="18" charset="0"/>
            </a:endParaRPr>
          </a:p>
        </p:txBody>
      </p:sp>
      <p:pic>
        <p:nvPicPr>
          <p:cNvPr id="1028" name="Picture 4" descr="Correo Electronico | Vectores, Fotos de Stock y PSD Grati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2885" y="5970671"/>
            <a:ext cx="769115" cy="769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61176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279</TotalTime>
  <Words>482</Words>
  <Application>Microsoft Office PowerPoint</Application>
  <PresentationFormat>Presentación en pantalla (4:3)</PresentationFormat>
  <Paragraphs>78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Garamond</vt:lpstr>
      <vt:lpstr>Wingdings</vt:lpstr>
      <vt:lpstr>Tema de Office</vt:lpstr>
      <vt:lpstr>Presentación de PowerPoint</vt:lpstr>
      <vt:lpstr>What is my PhD research about?</vt:lpstr>
      <vt:lpstr>What is my PhD research about?</vt:lpstr>
      <vt:lpstr>GMM experience</vt:lpstr>
      <vt:lpstr>Presentación de PowerPoint</vt:lpstr>
      <vt:lpstr>Other collaborations and interests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Nicole Torres Tamayo</dc:creator>
  <cp:lastModifiedBy>Nicole Torres Tamayo</cp:lastModifiedBy>
  <cp:revision>22</cp:revision>
  <dcterms:created xsi:type="dcterms:W3CDTF">2019-11-06T10:46:26Z</dcterms:created>
  <dcterms:modified xsi:type="dcterms:W3CDTF">2020-05-19T22:56:37Z</dcterms:modified>
</cp:coreProperties>
</file>