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FA39D4-A283-4A57-9BD8-DF12940DD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33BC54-026A-4892-8285-7C9FE7FAD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43C592-CAB9-47D9-971D-24ACC877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5AD5-AFF0-48BF-9FA4-8A1D4BBD92A0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398975-BF06-4CDB-8CFB-783157D0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DF6E06-B32C-4589-9C5C-AB4746E0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BC54-906E-4DFA-AA4D-BBFB9A3D79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27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F99D12-ADE5-4254-97F8-79D895F3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8B0CD82-19DC-40D2-99BB-722A97EAD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F863E3-EB1F-45F5-85D9-E3CF189EB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5AD5-AFF0-48BF-9FA4-8A1D4BBD92A0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807D0E-C6EF-462F-A77F-ADA31718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94E100-F763-4970-B445-1B63FA8B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BC54-906E-4DFA-AA4D-BBFB9A3D79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79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3EB2A0-75C7-4573-88AD-751DF17E4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5CE604-8D16-45D6-AE98-3553A3CFC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F6B8C6-D3F3-48AC-912D-27963A86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5AD5-AFF0-48BF-9FA4-8A1D4BBD92A0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9FF723-D23F-4FFF-BBD1-275BC7FBF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67930E-EE17-4A19-838A-BD016E17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BC54-906E-4DFA-AA4D-BBFB9A3D79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62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7FA570-8481-4A27-98F4-CF8C6ACA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3206D0-DC0C-43C7-BD08-AB2FF9EB1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BEEC2F-CE57-4A52-AB9A-6C8F9A73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5AD5-AFF0-48BF-9FA4-8A1D4BBD92A0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C2CC49-C413-47F7-82BB-2C7F697F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869D26-6453-48EE-B371-006F2FD3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BC54-906E-4DFA-AA4D-BBFB9A3D79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577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4A4BC3-5E33-4075-8919-FED14C76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E905EA-BD60-459C-995F-CED28F1E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370F52-A17E-4D3C-A35D-38D24C22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5AD5-AFF0-48BF-9FA4-8A1D4BBD92A0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59BC38-58D6-42C9-B222-3A1D8717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77D5C7-29E7-4E96-9845-9F05F90D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BC54-906E-4DFA-AA4D-BBFB9A3D79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7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DF38E-6095-443D-8B09-D14612B6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DB98DF-15C9-44D7-91DC-83D0DE39E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AD2EB0-A129-4C7E-AC8C-726047F56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5D8F81-D0A9-4992-8BB0-DF923372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5AD5-AFF0-48BF-9FA4-8A1D4BBD92A0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BF19CB-9E97-4DEA-BC29-FFFFC317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5DA6BA-8443-4ACA-B4F6-D5C9C006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BC54-906E-4DFA-AA4D-BBFB9A3D79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87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FB4D3-208F-4EB2-8818-66DD5EFCF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FA0CC5-D978-45BE-8178-B7216C92F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94B763-6F71-41FE-8017-6EE01DB7C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2D11F79-766E-427A-AF4F-DC8740D93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AC11477-81B9-4309-BA00-F88E2551E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EAB9B92-ED8A-4162-8C41-4D977BEA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5AD5-AFF0-48BF-9FA4-8A1D4BBD92A0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685DCE7-0155-4C13-AA85-D992A6EE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DCCF078-5A09-4D4F-A46F-C3E60CB0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BC54-906E-4DFA-AA4D-BBFB9A3D79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91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337370-2DF2-4F31-A662-E0415429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92E6CFB-D35C-48D2-B9AA-DDF84EC8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5AD5-AFF0-48BF-9FA4-8A1D4BBD92A0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885B0D-CB6D-4F5A-A027-D6976442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960D4E-8EC4-4AFE-AE1A-44458B66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BC54-906E-4DFA-AA4D-BBFB9A3D79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57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2B97B2-A97A-4E5F-9EE2-A7F8FEBC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5AD5-AFF0-48BF-9FA4-8A1D4BBD92A0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A4D0D7-F656-4FE8-9132-8C01D09E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7E1AFA-1397-4AAB-9E96-9B1DD855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BC54-906E-4DFA-AA4D-BBFB9A3D79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35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28816-25AE-43A7-9D6E-36DFCF553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6AB26E-5448-414B-9ECD-AC023703E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6AB747-61BA-41BC-B51C-33AE43F07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1E52CE-A602-4BAF-B41A-D4CDC4C4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5AD5-AFF0-48BF-9FA4-8A1D4BBD92A0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9A9B1B-F065-40B7-BBE0-15C5FCBE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A5EEB1-736C-44E5-B529-3E6FD054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BC54-906E-4DFA-AA4D-BBFB9A3D79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7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632918-05D5-4DCC-B166-0D112F0F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9188749-4227-41BB-83D3-87BD83400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B9B926-363B-4F96-A198-EC712A83A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0738EC-A6EC-4A3A-A6C3-DFC7ED16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15AD5-AFF0-48BF-9FA4-8A1D4BBD92A0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CA54CB-6510-49F8-88B2-3D657F0D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572755-C04E-4042-94BE-0BF26FAB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BC54-906E-4DFA-AA4D-BBFB9A3D79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7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90274DB-C57D-4256-8619-66FDBC3C1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A29EDF-A1A5-488B-83AA-8DD4E984A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1A72D3-42D4-4E07-BD0E-F2525D560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15AD5-AFF0-48BF-9FA4-8A1D4BBD92A0}" type="datetimeFigureOut">
              <a:rPr lang="fr-FR" smtClean="0"/>
              <a:t>19/05/2020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32917-0ED9-414D-B235-D906B66BB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3B3FF3-DA6C-4709-8140-F6B068CD0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FBC54-906E-4DFA-AA4D-BBFB9A3D79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0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6.wdp"/><Relationship Id="rId18" Type="http://schemas.openxmlformats.org/officeDocument/2006/relationships/image" Target="../media/image13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9.png"/><Relationship Id="rId17" Type="http://schemas.openxmlformats.org/officeDocument/2006/relationships/image" Target="../media/image12.jpeg"/><Relationship Id="rId2" Type="http://schemas.openxmlformats.org/officeDocument/2006/relationships/image" Target="../media/image4.png"/><Relationship Id="rId16" Type="http://schemas.openxmlformats.org/officeDocument/2006/relationships/image" Target="../media/image11.jpe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8.png"/><Relationship Id="rId19" Type="http://schemas.openxmlformats.org/officeDocument/2006/relationships/image" Target="../media/image14.jpeg"/><Relationship Id="rId4" Type="http://schemas.openxmlformats.org/officeDocument/2006/relationships/image" Target="../media/image5.png"/><Relationship Id="rId9" Type="http://schemas.microsoft.com/office/2007/relationships/hdphoto" Target="../media/hdphoto4.wdp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6.wdp"/><Relationship Id="rId18" Type="http://schemas.openxmlformats.org/officeDocument/2006/relationships/image" Target="../media/image13.jpeg"/><Relationship Id="rId26" Type="http://schemas.openxmlformats.org/officeDocument/2006/relationships/image" Target="../media/image21.emf"/><Relationship Id="rId3" Type="http://schemas.microsoft.com/office/2007/relationships/hdphoto" Target="../media/hdphoto1.wdp"/><Relationship Id="rId21" Type="http://schemas.openxmlformats.org/officeDocument/2006/relationships/image" Target="../media/image16.emf"/><Relationship Id="rId7" Type="http://schemas.microsoft.com/office/2007/relationships/hdphoto" Target="../media/hdphoto3.wdp"/><Relationship Id="rId12" Type="http://schemas.openxmlformats.org/officeDocument/2006/relationships/image" Target="../media/image9.png"/><Relationship Id="rId17" Type="http://schemas.openxmlformats.org/officeDocument/2006/relationships/image" Target="../media/image12.jpeg"/><Relationship Id="rId25" Type="http://schemas.openxmlformats.org/officeDocument/2006/relationships/image" Target="../media/image20.gif"/><Relationship Id="rId2" Type="http://schemas.openxmlformats.org/officeDocument/2006/relationships/image" Target="../media/image4.png"/><Relationship Id="rId16" Type="http://schemas.openxmlformats.org/officeDocument/2006/relationships/image" Target="../media/image11.jpe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07/relationships/hdphoto" Target="../media/hdphoto5.wdp"/><Relationship Id="rId24" Type="http://schemas.openxmlformats.org/officeDocument/2006/relationships/image" Target="../media/image19.emf"/><Relationship Id="rId5" Type="http://schemas.microsoft.com/office/2007/relationships/hdphoto" Target="../media/hdphoto2.wdp"/><Relationship Id="rId15" Type="http://schemas.microsoft.com/office/2007/relationships/hdphoto" Target="../media/hdphoto7.wdp"/><Relationship Id="rId23" Type="http://schemas.openxmlformats.org/officeDocument/2006/relationships/image" Target="../media/image18.png"/><Relationship Id="rId10" Type="http://schemas.openxmlformats.org/officeDocument/2006/relationships/image" Target="../media/image8.png"/><Relationship Id="rId19" Type="http://schemas.openxmlformats.org/officeDocument/2006/relationships/image" Target="../media/image14.jpeg"/><Relationship Id="rId4" Type="http://schemas.openxmlformats.org/officeDocument/2006/relationships/image" Target="../media/image5.png"/><Relationship Id="rId9" Type="http://schemas.microsoft.com/office/2007/relationships/hdphoto" Target="../media/hdphoto4.wdp"/><Relationship Id="rId14" Type="http://schemas.openxmlformats.org/officeDocument/2006/relationships/image" Target="../media/image10.png"/><Relationship Id="rId2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23.png"/><Relationship Id="rId7" Type="http://schemas.openxmlformats.org/officeDocument/2006/relationships/image" Target="../media/image10.png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5" Type="http://schemas.openxmlformats.org/officeDocument/2006/relationships/image" Target="../media/image9.png"/><Relationship Id="rId10" Type="http://schemas.openxmlformats.org/officeDocument/2006/relationships/image" Target="../media/image26.svg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CB375C-BDC9-4B9A-9FF2-B15B18DB7CCD}"/>
              </a:ext>
            </a:extLst>
          </p:cNvPr>
          <p:cNvSpPr/>
          <p:nvPr/>
        </p:nvSpPr>
        <p:spPr>
          <a:xfrm>
            <a:off x="500702" y="1982607"/>
            <a:ext cx="3573626" cy="2556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C1CF7B-C6D4-43F4-A1F2-6A7BAA8761E8}"/>
              </a:ext>
            </a:extLst>
          </p:cNvPr>
          <p:cNvSpPr/>
          <p:nvPr/>
        </p:nvSpPr>
        <p:spPr>
          <a:xfrm>
            <a:off x="1332915" y="404504"/>
            <a:ext cx="9037994" cy="990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1741E5-180A-4618-B9AE-A5047C4D29F7}"/>
              </a:ext>
            </a:extLst>
          </p:cNvPr>
          <p:cNvSpPr/>
          <p:nvPr/>
        </p:nvSpPr>
        <p:spPr>
          <a:xfrm>
            <a:off x="2830415" y="549444"/>
            <a:ext cx="6378896" cy="584775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Post-zygotic isolation in Arctic charr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D50C88-8DC7-4E49-AE16-FE1A940F51F3}"/>
              </a:ext>
            </a:extLst>
          </p:cNvPr>
          <p:cNvSpPr/>
          <p:nvPr/>
        </p:nvSpPr>
        <p:spPr>
          <a:xfrm>
            <a:off x="627000" y="2191545"/>
            <a:ext cx="3803618" cy="602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</a:rPr>
              <a:t>Quentin Horta-Lacueva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C5A2814-B1BC-44C2-B0E1-8D37A2C35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322" y="1996603"/>
            <a:ext cx="6347678" cy="448154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CB44FB-53C6-429A-8057-061BFB81970F}"/>
              </a:ext>
            </a:extLst>
          </p:cNvPr>
          <p:cNvSpPr/>
          <p:nvPr/>
        </p:nvSpPr>
        <p:spPr>
          <a:xfrm>
            <a:off x="584667" y="3177583"/>
            <a:ext cx="2091418" cy="602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2060"/>
                </a:solidFill>
              </a:rPr>
              <a:t>Kalina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Kapralova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C9EDEF-9DFF-4E11-9349-AD94F155AE9A}"/>
              </a:ext>
            </a:extLst>
          </p:cNvPr>
          <p:cNvSpPr/>
          <p:nvPr/>
        </p:nvSpPr>
        <p:spPr>
          <a:xfrm>
            <a:off x="571726" y="3887322"/>
            <a:ext cx="3313793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2060"/>
                </a:solidFill>
              </a:rPr>
              <a:t>Sigurður</a:t>
            </a:r>
            <a:r>
              <a:rPr lang="en-US" sz="2000" dirty="0">
                <a:solidFill>
                  <a:srgbClr val="002060"/>
                </a:solidFill>
              </a:rPr>
              <a:t> Snorrason</a:t>
            </a:r>
          </a:p>
        </p:txBody>
      </p:sp>
      <p:pic>
        <p:nvPicPr>
          <p:cNvPr id="11" name="Picture 10" descr="http://honnunarstadall.hi.is/sites/honnunarstadall.hi.is/files/admin/Honnunarstadall/Logo/PNG/hi-logo_vertical_transparent2-black-en.png">
            <a:extLst>
              <a:ext uri="{FF2B5EF4-FFF2-40B4-BE49-F238E27FC236}">
                <a16:creationId xmlns:a16="http://schemas.microsoft.com/office/drawing/2014/main" id="{B1DA3D15-AEAC-4011-A060-5215D98241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7" t="299" r="31276" b="25788"/>
          <a:stretch/>
        </p:blipFill>
        <p:spPr bwMode="auto">
          <a:xfrm>
            <a:off x="445999" y="4873360"/>
            <a:ext cx="972115" cy="98803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4DA7BC2-1DFF-4D1B-BE6D-D290AC0A2C9A}"/>
              </a:ext>
            </a:extLst>
          </p:cNvPr>
          <p:cNvSpPr txBox="1"/>
          <p:nvPr/>
        </p:nvSpPr>
        <p:spPr>
          <a:xfrm>
            <a:off x="1453501" y="5017215"/>
            <a:ext cx="1550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University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</a:t>
            </a:r>
          </a:p>
          <a:p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Iceland</a:t>
            </a: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4B01C58-0140-4B76-8E67-3255CDB14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143" y="2856064"/>
            <a:ext cx="321183" cy="214901"/>
          </a:xfrm>
          <a:prstGeom prst="rect">
            <a:avLst/>
          </a:prstGeom>
        </p:spPr>
      </p:pic>
      <p:sp>
        <p:nvSpPr>
          <p:cNvPr id="15" name="TextBox 4">
            <a:extLst>
              <a:ext uri="{FF2B5EF4-FFF2-40B4-BE49-F238E27FC236}">
                <a16:creationId xmlns:a16="http://schemas.microsoft.com/office/drawing/2014/main" id="{A953FBDA-C751-4273-8893-3956B8E0CC34}"/>
              </a:ext>
            </a:extLst>
          </p:cNvPr>
          <p:cNvSpPr txBox="1"/>
          <p:nvPr/>
        </p:nvSpPr>
        <p:spPr>
          <a:xfrm>
            <a:off x="953686" y="2794824"/>
            <a:ext cx="1347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HortaQuentin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59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irage 41">
            <a:extLst>
              <a:ext uri="{FF2B5EF4-FFF2-40B4-BE49-F238E27FC236}">
                <a16:creationId xmlns:a16="http://schemas.microsoft.com/office/drawing/2014/main" id="{8DB8E5DC-1042-43A8-A4C6-F087A7159235}"/>
              </a:ext>
            </a:extLst>
          </p:cNvPr>
          <p:cNvSpPr/>
          <p:nvPr/>
        </p:nvSpPr>
        <p:spPr>
          <a:xfrm rot="11748784" flipH="1">
            <a:off x="1461068" y="2271472"/>
            <a:ext cx="298671" cy="417228"/>
          </a:xfrm>
          <a:prstGeom prst="bentArrow">
            <a:avLst>
              <a:gd name="adj1" fmla="val 25000"/>
              <a:gd name="adj2" fmla="val 25000"/>
              <a:gd name="adj3" fmla="val 24706"/>
              <a:gd name="adj4" fmla="val 4375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Virage 42">
            <a:extLst>
              <a:ext uri="{FF2B5EF4-FFF2-40B4-BE49-F238E27FC236}">
                <a16:creationId xmlns:a16="http://schemas.microsoft.com/office/drawing/2014/main" id="{164E9E04-62D4-4483-BAEE-8365FB41A791}"/>
              </a:ext>
            </a:extLst>
          </p:cNvPr>
          <p:cNvSpPr/>
          <p:nvPr/>
        </p:nvSpPr>
        <p:spPr>
          <a:xfrm rot="9727201">
            <a:off x="3122707" y="2207528"/>
            <a:ext cx="468497" cy="452993"/>
          </a:xfrm>
          <a:prstGeom prst="bentArrow">
            <a:avLst>
              <a:gd name="adj1" fmla="val 25000"/>
              <a:gd name="adj2" fmla="val 25000"/>
              <a:gd name="adj3" fmla="val 24706"/>
              <a:gd name="adj4" fmla="val 4375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D997577E-6B00-4A73-9CCE-A0DD2BDFD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65" b="96864" l="34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9806">
            <a:off x="2607877" y="2771946"/>
            <a:ext cx="280224" cy="32169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>
            <a:extLst>
              <a:ext uri="{FF2B5EF4-FFF2-40B4-BE49-F238E27FC236}">
                <a16:creationId xmlns:a16="http://schemas.microsoft.com/office/drawing/2014/main" id="{760C812E-4AD2-4B16-967B-3F1AD51A1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607" y="3122143"/>
            <a:ext cx="253295" cy="27365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2A912501-A7F7-4494-AA80-F693B108E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86154" l="5488" r="897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682" y="2513023"/>
            <a:ext cx="319089" cy="37940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9">
            <a:extLst>
              <a:ext uri="{FF2B5EF4-FFF2-40B4-BE49-F238E27FC236}">
                <a16:creationId xmlns:a16="http://schemas.microsoft.com/office/drawing/2014/main" id="{2DA68510-9159-4AE2-917D-D703247E0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31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971" y="2907761"/>
            <a:ext cx="250703" cy="2355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0">
            <a:extLst>
              <a:ext uri="{FF2B5EF4-FFF2-40B4-BE49-F238E27FC236}">
                <a16:creationId xmlns:a16="http://schemas.microsoft.com/office/drawing/2014/main" id="{35887291-6557-417A-9220-6FD9E3EE1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197" y="2948057"/>
            <a:ext cx="266979" cy="26013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lèche vers le bas 48">
            <a:extLst>
              <a:ext uri="{FF2B5EF4-FFF2-40B4-BE49-F238E27FC236}">
                <a16:creationId xmlns:a16="http://schemas.microsoft.com/office/drawing/2014/main" id="{317CEAA3-5C89-45FC-B198-9BD1AABB887C}"/>
              </a:ext>
            </a:extLst>
          </p:cNvPr>
          <p:cNvSpPr/>
          <p:nvPr/>
        </p:nvSpPr>
        <p:spPr>
          <a:xfrm>
            <a:off x="2250046" y="3541167"/>
            <a:ext cx="347639" cy="395173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" descr="E:\Figures\SB.png">
            <a:extLst>
              <a:ext uri="{FF2B5EF4-FFF2-40B4-BE49-F238E27FC236}">
                <a16:creationId xmlns:a16="http://schemas.microsoft.com/office/drawing/2014/main" id="{DB847C4A-1E54-430B-AA56-95925F950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894" b="90813" l="7779" r="9602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47741" flipH="1">
            <a:off x="389244" y="1457837"/>
            <a:ext cx="1896554" cy="927683"/>
          </a:xfrm>
          <a:prstGeom prst="rect">
            <a:avLst/>
          </a:prstGeom>
          <a:ln>
            <a:noFill/>
          </a:ln>
          <a:effectLst>
            <a:outerShdw blurRad="279400" dist="139700" dir="4320000" sx="88000" sy="88000" algn="tl" rotWithShape="0">
              <a:srgbClr val="333333">
                <a:alpha val="4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E:\Figures\PL.JPG">
            <a:extLst>
              <a:ext uri="{FF2B5EF4-FFF2-40B4-BE49-F238E27FC236}">
                <a16:creationId xmlns:a16="http://schemas.microsoft.com/office/drawing/2014/main" id="{90DB40FE-2BAB-4D93-8360-4C8A6ECF1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615" b="100000" l="9885" r="977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5571">
            <a:off x="2714618" y="1621234"/>
            <a:ext cx="2237608" cy="567337"/>
          </a:xfrm>
          <a:prstGeom prst="rect">
            <a:avLst/>
          </a:prstGeom>
          <a:ln>
            <a:noFill/>
          </a:ln>
          <a:effectLst>
            <a:outerShdw blurRad="279400" dist="139700" dir="4320000" sx="88000" sy="88000" algn="tl" rotWithShape="0">
              <a:srgbClr val="333333">
                <a:alpha val="4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51">
            <a:extLst>
              <a:ext uri="{FF2B5EF4-FFF2-40B4-BE49-F238E27FC236}">
                <a16:creationId xmlns:a16="http://schemas.microsoft.com/office/drawing/2014/main" id="{6961B3E7-45E0-4E0E-B0EC-59F82285FB19}"/>
              </a:ext>
            </a:extLst>
          </p:cNvPr>
          <p:cNvSpPr txBox="1"/>
          <p:nvPr/>
        </p:nvSpPr>
        <p:spPr>
          <a:xfrm>
            <a:off x="556837" y="1224771"/>
            <a:ext cx="1053567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Small-</a:t>
            </a:r>
            <a:r>
              <a:rPr lang="fr-FR" sz="1200" b="1" dirty="0" err="1">
                <a:solidFill>
                  <a:schemeClr val="bg2">
                    <a:lumMod val="25000"/>
                  </a:schemeClr>
                </a:solidFill>
              </a:rPr>
              <a:t>benthic</a:t>
            </a:r>
            <a:endParaRPr lang="en-GB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ZoneTexte 52">
            <a:extLst>
              <a:ext uri="{FF2B5EF4-FFF2-40B4-BE49-F238E27FC236}">
                <a16:creationId xmlns:a16="http://schemas.microsoft.com/office/drawing/2014/main" id="{9804CDD8-FB1A-4BD8-A04F-EBB7EC072326}"/>
              </a:ext>
            </a:extLst>
          </p:cNvPr>
          <p:cNvSpPr txBox="1"/>
          <p:nvPr/>
        </p:nvSpPr>
        <p:spPr>
          <a:xfrm>
            <a:off x="3709041" y="1343993"/>
            <a:ext cx="1636209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solidFill>
                  <a:schemeClr val="bg2">
                    <a:lumMod val="25000"/>
                  </a:schemeClr>
                </a:solidFill>
              </a:rPr>
              <a:t>Planktivorous</a:t>
            </a:r>
            <a:endParaRPr lang="en-GB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5" name="Picture 3" descr="C:\Users\ASUS\Documents\PhD\presentations\Figures\PL17_010_D21.JPG">
            <a:extLst>
              <a:ext uri="{FF2B5EF4-FFF2-40B4-BE49-F238E27FC236}">
                <a16:creationId xmlns:a16="http://schemas.microsoft.com/office/drawing/2014/main" id="{7C35A107-F706-42BE-BD9E-DD1A6D861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288" y="4442559"/>
            <a:ext cx="1122155" cy="2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ASUS\Documents\PhD\presentations\Figures\PL17_010_D31.JPG">
            <a:extLst>
              <a:ext uri="{FF2B5EF4-FFF2-40B4-BE49-F238E27FC236}">
                <a16:creationId xmlns:a16="http://schemas.microsoft.com/office/drawing/2014/main" id="{E9CC9469-E1C8-4683-8851-F5BF6FFC9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403" y="4802600"/>
            <a:ext cx="1489161" cy="30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ASUS\Documents\PhD\presentations\Figures\PL17_010_D1.JPG">
            <a:extLst>
              <a:ext uri="{FF2B5EF4-FFF2-40B4-BE49-F238E27FC236}">
                <a16:creationId xmlns:a16="http://schemas.microsoft.com/office/drawing/2014/main" id="{DFFE26D1-791C-4A56-81AC-60812C536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645" y="4082520"/>
            <a:ext cx="887423" cy="27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ASUS\Documents\PhD\presentations\Figures\PL17_010_D41.JPG">
            <a:extLst>
              <a:ext uri="{FF2B5EF4-FFF2-40B4-BE49-F238E27FC236}">
                <a16:creationId xmlns:a16="http://schemas.microsoft.com/office/drawing/2014/main" id="{2E575E2F-E798-4FC7-AD4B-5A0696D3E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596" y="5162640"/>
            <a:ext cx="1944371" cy="45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ASUS\Desktop\Sans titre.png">
            <a:extLst>
              <a:ext uri="{FF2B5EF4-FFF2-40B4-BE49-F238E27FC236}">
                <a16:creationId xmlns:a16="http://schemas.microsoft.com/office/drawing/2014/main" id="{9727F1FC-671C-4EF2-99D1-C27FFD0A0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579" y="2015174"/>
            <a:ext cx="552386" cy="49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A8BDA3-E8DA-4D33-8DAF-88CAEAF6E957}"/>
              </a:ext>
            </a:extLst>
          </p:cNvPr>
          <p:cNvSpPr/>
          <p:nvPr/>
        </p:nvSpPr>
        <p:spPr>
          <a:xfrm>
            <a:off x="267088" y="1023482"/>
            <a:ext cx="4720502" cy="54102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20">
            <a:extLst>
              <a:ext uri="{FF2B5EF4-FFF2-40B4-BE49-F238E27FC236}">
                <a16:creationId xmlns:a16="http://schemas.microsoft.com/office/drawing/2014/main" id="{DCC3460D-4D69-4E82-8E93-53FA02221451}"/>
              </a:ext>
            </a:extLst>
          </p:cNvPr>
          <p:cNvSpPr txBox="1"/>
          <p:nvPr/>
        </p:nvSpPr>
        <p:spPr>
          <a:xfrm>
            <a:off x="0" y="1180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project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dirty="0"/>
              <a:t>	</a:t>
            </a:r>
            <a:r>
              <a:rPr lang="en-US" b="1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Some figures			Things to learn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325F8122-FE14-49AB-A355-B8CE82B12B56}"/>
              </a:ext>
            </a:extLst>
          </p:cNvPr>
          <p:cNvCxnSpPr/>
          <p:nvPr/>
        </p:nvCxnSpPr>
        <p:spPr>
          <a:xfrm>
            <a:off x="0" y="38113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4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irage 41">
            <a:extLst>
              <a:ext uri="{FF2B5EF4-FFF2-40B4-BE49-F238E27FC236}">
                <a16:creationId xmlns:a16="http://schemas.microsoft.com/office/drawing/2014/main" id="{8DB8E5DC-1042-43A8-A4C6-F087A7159235}"/>
              </a:ext>
            </a:extLst>
          </p:cNvPr>
          <p:cNvSpPr/>
          <p:nvPr/>
        </p:nvSpPr>
        <p:spPr>
          <a:xfrm rot="11748784" flipH="1">
            <a:off x="1461068" y="2271472"/>
            <a:ext cx="298671" cy="417228"/>
          </a:xfrm>
          <a:prstGeom prst="bentArrow">
            <a:avLst>
              <a:gd name="adj1" fmla="val 25000"/>
              <a:gd name="adj2" fmla="val 25000"/>
              <a:gd name="adj3" fmla="val 24706"/>
              <a:gd name="adj4" fmla="val 4375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Virage 42">
            <a:extLst>
              <a:ext uri="{FF2B5EF4-FFF2-40B4-BE49-F238E27FC236}">
                <a16:creationId xmlns:a16="http://schemas.microsoft.com/office/drawing/2014/main" id="{164E9E04-62D4-4483-BAEE-8365FB41A791}"/>
              </a:ext>
            </a:extLst>
          </p:cNvPr>
          <p:cNvSpPr/>
          <p:nvPr/>
        </p:nvSpPr>
        <p:spPr>
          <a:xfrm rot="9727201">
            <a:off x="3122707" y="2207528"/>
            <a:ext cx="468497" cy="452993"/>
          </a:xfrm>
          <a:prstGeom prst="bentArrow">
            <a:avLst>
              <a:gd name="adj1" fmla="val 25000"/>
              <a:gd name="adj2" fmla="val 25000"/>
              <a:gd name="adj3" fmla="val 24706"/>
              <a:gd name="adj4" fmla="val 4375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D997577E-6B00-4A73-9CCE-A0DD2BDFD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65" b="96864" l="34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9806">
            <a:off x="2607877" y="2771946"/>
            <a:ext cx="280224" cy="32169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>
            <a:extLst>
              <a:ext uri="{FF2B5EF4-FFF2-40B4-BE49-F238E27FC236}">
                <a16:creationId xmlns:a16="http://schemas.microsoft.com/office/drawing/2014/main" id="{760C812E-4AD2-4B16-967B-3F1AD51A1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607" y="3122143"/>
            <a:ext cx="253295" cy="27365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2A912501-A7F7-4494-AA80-F693B108E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86154" l="5488" r="897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682" y="2513023"/>
            <a:ext cx="319089" cy="37940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9">
            <a:extLst>
              <a:ext uri="{FF2B5EF4-FFF2-40B4-BE49-F238E27FC236}">
                <a16:creationId xmlns:a16="http://schemas.microsoft.com/office/drawing/2014/main" id="{2DA68510-9159-4AE2-917D-D703247E0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31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971" y="2907761"/>
            <a:ext cx="250703" cy="2355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0">
            <a:extLst>
              <a:ext uri="{FF2B5EF4-FFF2-40B4-BE49-F238E27FC236}">
                <a16:creationId xmlns:a16="http://schemas.microsoft.com/office/drawing/2014/main" id="{35887291-6557-417A-9220-6FD9E3EE1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197" y="2948057"/>
            <a:ext cx="266979" cy="26013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lèche vers le bas 48">
            <a:extLst>
              <a:ext uri="{FF2B5EF4-FFF2-40B4-BE49-F238E27FC236}">
                <a16:creationId xmlns:a16="http://schemas.microsoft.com/office/drawing/2014/main" id="{317CEAA3-5C89-45FC-B198-9BD1AABB887C}"/>
              </a:ext>
            </a:extLst>
          </p:cNvPr>
          <p:cNvSpPr/>
          <p:nvPr/>
        </p:nvSpPr>
        <p:spPr>
          <a:xfrm>
            <a:off x="2250046" y="3541167"/>
            <a:ext cx="347639" cy="395173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" descr="E:\Figures\SB.png">
            <a:extLst>
              <a:ext uri="{FF2B5EF4-FFF2-40B4-BE49-F238E27FC236}">
                <a16:creationId xmlns:a16="http://schemas.microsoft.com/office/drawing/2014/main" id="{DB847C4A-1E54-430B-AA56-95925F950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894" b="90813" l="7779" r="9602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47741" flipH="1">
            <a:off x="389244" y="1457837"/>
            <a:ext cx="1896554" cy="927683"/>
          </a:xfrm>
          <a:prstGeom prst="rect">
            <a:avLst/>
          </a:prstGeom>
          <a:ln>
            <a:noFill/>
          </a:ln>
          <a:effectLst>
            <a:outerShdw blurRad="279400" dist="139700" dir="4320000" sx="88000" sy="88000" algn="tl" rotWithShape="0">
              <a:srgbClr val="333333">
                <a:alpha val="4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E:\Figures\PL.JPG">
            <a:extLst>
              <a:ext uri="{FF2B5EF4-FFF2-40B4-BE49-F238E27FC236}">
                <a16:creationId xmlns:a16="http://schemas.microsoft.com/office/drawing/2014/main" id="{90DB40FE-2BAB-4D93-8360-4C8A6ECF1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615" b="100000" l="9885" r="977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5571">
            <a:off x="2714618" y="1621234"/>
            <a:ext cx="2237608" cy="567337"/>
          </a:xfrm>
          <a:prstGeom prst="rect">
            <a:avLst/>
          </a:prstGeom>
          <a:ln>
            <a:noFill/>
          </a:ln>
          <a:effectLst>
            <a:outerShdw blurRad="279400" dist="139700" dir="4320000" sx="88000" sy="88000" algn="tl" rotWithShape="0">
              <a:srgbClr val="333333">
                <a:alpha val="4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51">
            <a:extLst>
              <a:ext uri="{FF2B5EF4-FFF2-40B4-BE49-F238E27FC236}">
                <a16:creationId xmlns:a16="http://schemas.microsoft.com/office/drawing/2014/main" id="{6961B3E7-45E0-4E0E-B0EC-59F82285FB19}"/>
              </a:ext>
            </a:extLst>
          </p:cNvPr>
          <p:cNvSpPr txBox="1"/>
          <p:nvPr/>
        </p:nvSpPr>
        <p:spPr>
          <a:xfrm>
            <a:off x="556837" y="1224771"/>
            <a:ext cx="1053567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Small-</a:t>
            </a:r>
            <a:r>
              <a:rPr lang="fr-FR" sz="1200" b="1" dirty="0" err="1">
                <a:solidFill>
                  <a:schemeClr val="bg2">
                    <a:lumMod val="25000"/>
                  </a:schemeClr>
                </a:solidFill>
              </a:rPr>
              <a:t>benthic</a:t>
            </a:r>
            <a:endParaRPr lang="en-GB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ZoneTexte 52">
            <a:extLst>
              <a:ext uri="{FF2B5EF4-FFF2-40B4-BE49-F238E27FC236}">
                <a16:creationId xmlns:a16="http://schemas.microsoft.com/office/drawing/2014/main" id="{9804CDD8-FB1A-4BD8-A04F-EBB7EC072326}"/>
              </a:ext>
            </a:extLst>
          </p:cNvPr>
          <p:cNvSpPr txBox="1"/>
          <p:nvPr/>
        </p:nvSpPr>
        <p:spPr>
          <a:xfrm>
            <a:off x="3709041" y="1343993"/>
            <a:ext cx="1636209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solidFill>
                  <a:schemeClr val="bg2">
                    <a:lumMod val="25000"/>
                  </a:schemeClr>
                </a:solidFill>
              </a:rPr>
              <a:t>Planktivorous</a:t>
            </a:r>
            <a:endParaRPr lang="en-GB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5" name="Picture 3" descr="C:\Users\ASUS\Documents\PhD\presentations\Figures\PL17_010_D21.JPG">
            <a:extLst>
              <a:ext uri="{FF2B5EF4-FFF2-40B4-BE49-F238E27FC236}">
                <a16:creationId xmlns:a16="http://schemas.microsoft.com/office/drawing/2014/main" id="{7C35A107-F706-42BE-BD9E-DD1A6D861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288" y="4442559"/>
            <a:ext cx="1122155" cy="26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ASUS\Documents\PhD\presentations\Figures\PL17_010_D31.JPG">
            <a:extLst>
              <a:ext uri="{FF2B5EF4-FFF2-40B4-BE49-F238E27FC236}">
                <a16:creationId xmlns:a16="http://schemas.microsoft.com/office/drawing/2014/main" id="{E9CC9469-E1C8-4683-8851-F5BF6FFC9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403" y="4802600"/>
            <a:ext cx="1489161" cy="30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ASUS\Documents\PhD\presentations\Figures\PL17_010_D1.JPG">
            <a:extLst>
              <a:ext uri="{FF2B5EF4-FFF2-40B4-BE49-F238E27FC236}">
                <a16:creationId xmlns:a16="http://schemas.microsoft.com/office/drawing/2014/main" id="{DFFE26D1-791C-4A56-81AC-60812C536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645" y="4082520"/>
            <a:ext cx="887423" cy="27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ASUS\Documents\PhD\presentations\Figures\PL17_010_D41.JPG">
            <a:extLst>
              <a:ext uri="{FF2B5EF4-FFF2-40B4-BE49-F238E27FC236}">
                <a16:creationId xmlns:a16="http://schemas.microsoft.com/office/drawing/2014/main" id="{2E575E2F-E798-4FC7-AD4B-5A0696D3E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596" y="5162640"/>
            <a:ext cx="1944371" cy="45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ASUS\Desktop\Sans titre.png">
            <a:extLst>
              <a:ext uri="{FF2B5EF4-FFF2-40B4-BE49-F238E27FC236}">
                <a16:creationId xmlns:a16="http://schemas.microsoft.com/office/drawing/2014/main" id="{9727F1FC-671C-4EF2-99D1-C27FFD0A0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579" y="2015174"/>
            <a:ext cx="552386" cy="49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A8BDA3-E8DA-4D33-8DAF-88CAEAF6E957}"/>
              </a:ext>
            </a:extLst>
          </p:cNvPr>
          <p:cNvSpPr/>
          <p:nvPr/>
        </p:nvSpPr>
        <p:spPr>
          <a:xfrm>
            <a:off x="267088" y="1023482"/>
            <a:ext cx="4720502" cy="54102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1">
            <a:extLst>
              <a:ext uri="{FF2B5EF4-FFF2-40B4-BE49-F238E27FC236}">
                <a16:creationId xmlns:a16="http://schemas.microsoft.com/office/drawing/2014/main" id="{9F85BA70-5902-4F23-A11A-8F6AB34FD91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890444" y="886528"/>
            <a:ext cx="3884329" cy="2201120"/>
          </a:xfrm>
          <a:prstGeom prst="rect">
            <a:avLst/>
          </a:prstGeom>
        </p:spPr>
      </p:pic>
      <p:sp>
        <p:nvSpPr>
          <p:cNvPr id="32" name="TextBox 35">
            <a:extLst>
              <a:ext uri="{FF2B5EF4-FFF2-40B4-BE49-F238E27FC236}">
                <a16:creationId xmlns:a16="http://schemas.microsoft.com/office/drawing/2014/main" id="{A5AEC57E-540E-4267-9633-7A1475A31A6C}"/>
              </a:ext>
            </a:extLst>
          </p:cNvPr>
          <p:cNvSpPr txBox="1"/>
          <p:nvPr/>
        </p:nvSpPr>
        <p:spPr>
          <a:xfrm>
            <a:off x="5647485" y="547973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Growth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363E6F-2419-4050-AA93-397A73F5D011}"/>
              </a:ext>
            </a:extLst>
          </p:cNvPr>
          <p:cNvSpPr/>
          <p:nvPr/>
        </p:nvSpPr>
        <p:spPr>
          <a:xfrm>
            <a:off x="5647486" y="824972"/>
            <a:ext cx="3696927" cy="2318363"/>
          </a:xfrm>
          <a:prstGeom prst="rect">
            <a:avLst/>
          </a:prstGeom>
          <a:noFill/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" descr="C:\Users\ASUS\Documents\PhD\presentations\Figures\PL17_010_D21.JPG">
            <a:extLst>
              <a:ext uri="{FF2B5EF4-FFF2-40B4-BE49-F238E27FC236}">
                <a16:creationId xmlns:a16="http://schemas.microsoft.com/office/drawing/2014/main" id="{5A0FEA82-BD27-4051-AE2F-71008CC7A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24"/>
          <a:stretch/>
        </p:blipFill>
        <p:spPr bwMode="auto">
          <a:xfrm>
            <a:off x="10126512" y="2248779"/>
            <a:ext cx="1245823" cy="52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C:\Users\ASUS\Documents\PhD\presentations\Figures\PL17_010_D1.JPG">
            <a:extLst>
              <a:ext uri="{FF2B5EF4-FFF2-40B4-BE49-F238E27FC236}">
                <a16:creationId xmlns:a16="http://schemas.microsoft.com/office/drawing/2014/main" id="{257C0868-C13E-4584-8280-77983784FC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05"/>
          <a:stretch/>
        </p:blipFill>
        <p:spPr bwMode="auto">
          <a:xfrm>
            <a:off x="10126512" y="1230877"/>
            <a:ext cx="1245823" cy="63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Oval 39">
            <a:extLst>
              <a:ext uri="{FF2B5EF4-FFF2-40B4-BE49-F238E27FC236}">
                <a16:creationId xmlns:a16="http://schemas.microsoft.com/office/drawing/2014/main" id="{4B3C43AC-4D50-496D-88F8-614CB46556B1}"/>
              </a:ext>
            </a:extLst>
          </p:cNvPr>
          <p:cNvSpPr/>
          <p:nvPr/>
        </p:nvSpPr>
        <p:spPr>
          <a:xfrm>
            <a:off x="10569660" y="2435017"/>
            <a:ext cx="720253" cy="253823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40">
            <a:extLst>
              <a:ext uri="{FF2B5EF4-FFF2-40B4-BE49-F238E27FC236}">
                <a16:creationId xmlns:a16="http://schemas.microsoft.com/office/drawing/2014/main" id="{E588240F-6D8F-4819-B4B7-13E971C12F80}"/>
              </a:ext>
            </a:extLst>
          </p:cNvPr>
          <p:cNvSpPr/>
          <p:nvPr/>
        </p:nvSpPr>
        <p:spPr>
          <a:xfrm>
            <a:off x="10388303" y="1395960"/>
            <a:ext cx="901611" cy="486875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Down Arrow 41">
            <a:extLst>
              <a:ext uri="{FF2B5EF4-FFF2-40B4-BE49-F238E27FC236}">
                <a16:creationId xmlns:a16="http://schemas.microsoft.com/office/drawing/2014/main" id="{98C9A6D7-C597-4C61-BA87-1FAEC2A260CF}"/>
              </a:ext>
            </a:extLst>
          </p:cNvPr>
          <p:cNvSpPr/>
          <p:nvPr/>
        </p:nvSpPr>
        <p:spPr>
          <a:xfrm>
            <a:off x="10569661" y="1958131"/>
            <a:ext cx="291588" cy="219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42">
            <a:extLst>
              <a:ext uri="{FF2B5EF4-FFF2-40B4-BE49-F238E27FC236}">
                <a16:creationId xmlns:a16="http://schemas.microsoft.com/office/drawing/2014/main" id="{950929C1-3960-4F76-970A-01B5B7C50DDE}"/>
              </a:ext>
            </a:extLst>
          </p:cNvPr>
          <p:cNvSpPr txBox="1"/>
          <p:nvPr/>
        </p:nvSpPr>
        <p:spPr>
          <a:xfrm>
            <a:off x="9771521" y="854865"/>
            <a:ext cx="160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Yolk-sac resorption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BBF55B-A5BC-44CD-ABCB-0E83DCBA4B43}"/>
              </a:ext>
            </a:extLst>
          </p:cNvPr>
          <p:cNvSpPr/>
          <p:nvPr/>
        </p:nvSpPr>
        <p:spPr>
          <a:xfrm>
            <a:off x="9845994" y="1144350"/>
            <a:ext cx="1713254" cy="1655114"/>
          </a:xfrm>
          <a:prstGeom prst="rect">
            <a:avLst/>
          </a:prstGeom>
          <a:noFill/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6">
            <a:extLst>
              <a:ext uri="{FF2B5EF4-FFF2-40B4-BE49-F238E27FC236}">
                <a16:creationId xmlns:a16="http://schemas.microsoft.com/office/drawing/2014/main" id="{87657760-F5F7-45BB-B58D-50732D2BDF6A}"/>
              </a:ext>
            </a:extLst>
          </p:cNvPr>
          <p:cNvSpPr txBox="1"/>
          <p:nvPr/>
        </p:nvSpPr>
        <p:spPr>
          <a:xfrm>
            <a:off x="5568985" y="3214311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Morphology</a:t>
            </a:r>
          </a:p>
        </p:txBody>
      </p:sp>
      <p:pic>
        <p:nvPicPr>
          <p:cNvPr id="42" name="Picture 7">
            <a:extLst>
              <a:ext uri="{FF2B5EF4-FFF2-40B4-BE49-F238E27FC236}">
                <a16:creationId xmlns:a16="http://schemas.microsoft.com/office/drawing/2014/main" id="{BA38A7F5-1E95-4FC9-A9B3-3076FFDA1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225" y="3663911"/>
            <a:ext cx="2412688" cy="1662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8">
            <a:extLst>
              <a:ext uri="{FF2B5EF4-FFF2-40B4-BE49-F238E27FC236}">
                <a16:creationId xmlns:a16="http://schemas.microsoft.com/office/drawing/2014/main" id="{94BB73BA-1441-4233-A34F-A9E9424A2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225" y="5455571"/>
            <a:ext cx="2495110" cy="136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54">
            <a:extLst>
              <a:ext uri="{FF2B5EF4-FFF2-40B4-BE49-F238E27FC236}">
                <a16:creationId xmlns:a16="http://schemas.microsoft.com/office/drawing/2014/main" id="{EAEB8268-E2EF-4CE5-A8E0-1FA4557FC2B8}"/>
              </a:ext>
            </a:extLst>
          </p:cNvPr>
          <p:cNvSpPr txBox="1"/>
          <p:nvPr/>
        </p:nvSpPr>
        <p:spPr>
          <a:xfrm>
            <a:off x="9467555" y="3341814"/>
            <a:ext cx="131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Personality</a:t>
            </a:r>
          </a:p>
        </p:txBody>
      </p:sp>
      <p:pic>
        <p:nvPicPr>
          <p:cNvPr id="45" name="Picture 62">
            <a:extLst>
              <a:ext uri="{FF2B5EF4-FFF2-40B4-BE49-F238E27FC236}">
                <a16:creationId xmlns:a16="http://schemas.microsoft.com/office/drawing/2014/main" id="{C6DB5BDD-7B4D-43BC-89A6-7F008C3785A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238943" y="5659276"/>
            <a:ext cx="1288984" cy="1175915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E2D4ECE-395F-464B-BE7F-AC1DE2C5B7D3}"/>
              </a:ext>
            </a:extLst>
          </p:cNvPr>
          <p:cNvSpPr/>
          <p:nvPr/>
        </p:nvSpPr>
        <p:spPr>
          <a:xfrm>
            <a:off x="5627727" y="5707698"/>
            <a:ext cx="2609361" cy="1150302"/>
          </a:xfrm>
          <a:prstGeom prst="rect">
            <a:avLst/>
          </a:prstGeom>
          <a:noFill/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65">
            <a:extLst>
              <a:ext uri="{FF2B5EF4-FFF2-40B4-BE49-F238E27FC236}">
                <a16:creationId xmlns:a16="http://schemas.microsoft.com/office/drawing/2014/main" id="{8F3B8173-52CC-45D4-899E-767B4B2356A6}"/>
              </a:ext>
            </a:extLst>
          </p:cNvPr>
          <p:cNvSpPr txBox="1"/>
          <p:nvPr/>
        </p:nvSpPr>
        <p:spPr>
          <a:xfrm>
            <a:off x="5588540" y="5406379"/>
            <a:ext cx="200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Feeding </a:t>
            </a:r>
            <a:r>
              <a:rPr lang="en-US" sz="1400" dirty="0" err="1"/>
              <a:t>behaviour</a:t>
            </a:r>
            <a:endParaRPr lang="en-US" sz="1400" dirty="0"/>
          </a:p>
        </p:txBody>
      </p:sp>
      <p:pic>
        <p:nvPicPr>
          <p:cNvPr id="48" name="Picture 56">
            <a:extLst>
              <a:ext uri="{FF2B5EF4-FFF2-40B4-BE49-F238E27FC236}">
                <a16:creationId xmlns:a16="http://schemas.microsoft.com/office/drawing/2014/main" id="{A3B1BA31-C88D-47E7-90E8-289B8EAF982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627727" y="3490251"/>
            <a:ext cx="2609361" cy="18221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9" name="Freeform 57">
            <a:extLst>
              <a:ext uri="{FF2B5EF4-FFF2-40B4-BE49-F238E27FC236}">
                <a16:creationId xmlns:a16="http://schemas.microsoft.com/office/drawing/2014/main" id="{7643F408-7DAE-40BA-A504-CB162610E159}"/>
              </a:ext>
            </a:extLst>
          </p:cNvPr>
          <p:cNvSpPr/>
          <p:nvPr/>
        </p:nvSpPr>
        <p:spPr>
          <a:xfrm>
            <a:off x="5904070" y="3827784"/>
            <a:ext cx="2200631" cy="1419028"/>
          </a:xfrm>
          <a:custGeom>
            <a:avLst/>
            <a:gdLst>
              <a:gd name="connsiteX0" fmla="*/ 2200631 w 2200631"/>
              <a:gd name="connsiteY0" fmla="*/ 1221730 h 1419028"/>
              <a:gd name="connsiteX1" fmla="*/ 2056451 w 2200631"/>
              <a:gd name="connsiteY1" fmla="*/ 903018 h 1419028"/>
              <a:gd name="connsiteX2" fmla="*/ 1935037 w 2200631"/>
              <a:gd name="connsiteY2" fmla="*/ 698131 h 1419028"/>
              <a:gd name="connsiteX3" fmla="*/ 1794652 w 2200631"/>
              <a:gd name="connsiteY3" fmla="*/ 500833 h 1419028"/>
              <a:gd name="connsiteX4" fmla="*/ 1608737 w 2200631"/>
              <a:gd name="connsiteY4" fmla="*/ 349066 h 1419028"/>
              <a:gd name="connsiteX5" fmla="*/ 1392468 w 2200631"/>
              <a:gd name="connsiteY5" fmla="*/ 231446 h 1419028"/>
              <a:gd name="connsiteX6" fmla="*/ 1126875 w 2200631"/>
              <a:gd name="connsiteY6" fmla="*/ 147974 h 1419028"/>
              <a:gd name="connsiteX7" fmla="*/ 884046 w 2200631"/>
              <a:gd name="connsiteY7" fmla="*/ 37942 h 1419028"/>
              <a:gd name="connsiteX8" fmla="*/ 607070 w 2200631"/>
              <a:gd name="connsiteY8" fmla="*/ 0 h 1419028"/>
              <a:gd name="connsiteX9" fmla="*/ 341477 w 2200631"/>
              <a:gd name="connsiteY9" fmla="*/ 53119 h 1419028"/>
              <a:gd name="connsiteX10" fmla="*/ 129002 w 2200631"/>
              <a:gd name="connsiteY10" fmla="*/ 144180 h 1419028"/>
              <a:gd name="connsiteX11" fmla="*/ 0 w 2200631"/>
              <a:gd name="connsiteY11" fmla="*/ 341477 h 1419028"/>
              <a:gd name="connsiteX12" fmla="*/ 7588 w 2200631"/>
              <a:gd name="connsiteY12" fmla="*/ 569129 h 1419028"/>
              <a:gd name="connsiteX13" fmla="*/ 72090 w 2200631"/>
              <a:gd name="connsiteY13" fmla="*/ 591894 h 1419028"/>
              <a:gd name="connsiteX14" fmla="*/ 68295 w 2200631"/>
              <a:gd name="connsiteY14" fmla="*/ 720897 h 1419028"/>
              <a:gd name="connsiteX15" fmla="*/ 140385 w 2200631"/>
              <a:gd name="connsiteY15" fmla="*/ 853693 h 1419028"/>
              <a:gd name="connsiteX16" fmla="*/ 204886 w 2200631"/>
              <a:gd name="connsiteY16" fmla="*/ 990284 h 1419028"/>
              <a:gd name="connsiteX17" fmla="*/ 447714 w 2200631"/>
              <a:gd name="connsiteY17" fmla="*/ 1419028 h 1419028"/>
              <a:gd name="connsiteX18" fmla="*/ 2200631 w 2200631"/>
              <a:gd name="connsiteY18" fmla="*/ 1221730 h 1419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00631" h="1419028">
                <a:moveTo>
                  <a:pt x="2200631" y="1221730"/>
                </a:moveTo>
                <a:lnTo>
                  <a:pt x="2056451" y="903018"/>
                </a:lnTo>
                <a:lnTo>
                  <a:pt x="1935037" y="698131"/>
                </a:lnTo>
                <a:lnTo>
                  <a:pt x="1794652" y="500833"/>
                </a:lnTo>
                <a:lnTo>
                  <a:pt x="1608737" y="349066"/>
                </a:lnTo>
                <a:lnTo>
                  <a:pt x="1392468" y="231446"/>
                </a:lnTo>
                <a:lnTo>
                  <a:pt x="1126875" y="147974"/>
                </a:lnTo>
                <a:lnTo>
                  <a:pt x="884046" y="37942"/>
                </a:lnTo>
                <a:lnTo>
                  <a:pt x="607070" y="0"/>
                </a:lnTo>
                <a:lnTo>
                  <a:pt x="341477" y="53119"/>
                </a:lnTo>
                <a:lnTo>
                  <a:pt x="129002" y="144180"/>
                </a:lnTo>
                <a:lnTo>
                  <a:pt x="0" y="341477"/>
                </a:lnTo>
                <a:lnTo>
                  <a:pt x="7588" y="569129"/>
                </a:lnTo>
                <a:lnTo>
                  <a:pt x="72090" y="591894"/>
                </a:lnTo>
                <a:lnTo>
                  <a:pt x="68295" y="720897"/>
                </a:lnTo>
                <a:lnTo>
                  <a:pt x="140385" y="853693"/>
                </a:lnTo>
                <a:lnTo>
                  <a:pt x="204886" y="990284"/>
                </a:lnTo>
                <a:lnTo>
                  <a:pt x="447714" y="1419028"/>
                </a:lnTo>
                <a:lnTo>
                  <a:pt x="2200631" y="1221730"/>
                </a:lnTo>
                <a:close/>
              </a:path>
            </a:pathLst>
          </a:custGeom>
          <a:gradFill flip="none" rotWithShape="1">
            <a:gsLst>
              <a:gs pos="19000">
                <a:schemeClr val="accent6">
                  <a:lumMod val="40000"/>
                  <a:lumOff val="60000"/>
                  <a:alpha val="32000"/>
                </a:schemeClr>
              </a:gs>
              <a:gs pos="100000">
                <a:schemeClr val="bg1">
                  <a:alpha val="3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58">
            <a:extLst>
              <a:ext uri="{FF2B5EF4-FFF2-40B4-BE49-F238E27FC236}">
                <a16:creationId xmlns:a16="http://schemas.microsoft.com/office/drawing/2014/main" id="{2BB8AD47-CC2C-439F-B47C-3CBE01592D17}"/>
              </a:ext>
            </a:extLst>
          </p:cNvPr>
          <p:cNvSpPr/>
          <p:nvPr/>
        </p:nvSpPr>
        <p:spPr>
          <a:xfrm>
            <a:off x="6411402" y="4288670"/>
            <a:ext cx="348560" cy="30777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9">
            <a:extLst>
              <a:ext uri="{FF2B5EF4-FFF2-40B4-BE49-F238E27FC236}">
                <a16:creationId xmlns:a16="http://schemas.microsoft.com/office/drawing/2014/main" id="{3C85F441-6B37-4A7C-902E-C5481DE9CD51}"/>
              </a:ext>
            </a:extLst>
          </p:cNvPr>
          <p:cNvSpPr/>
          <p:nvPr/>
        </p:nvSpPr>
        <p:spPr>
          <a:xfrm rot="20845002">
            <a:off x="6016615" y="4100570"/>
            <a:ext cx="121445" cy="45719"/>
          </a:xfrm>
          <a:prstGeom prst="ellipse">
            <a:avLst/>
          </a:prstGeom>
          <a:solidFill>
            <a:schemeClr val="accent6">
              <a:lumMod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60">
            <a:extLst>
              <a:ext uri="{FF2B5EF4-FFF2-40B4-BE49-F238E27FC236}">
                <a16:creationId xmlns:a16="http://schemas.microsoft.com/office/drawing/2014/main" id="{93990DFF-1A51-41ED-8AD4-B0C122C4704A}"/>
              </a:ext>
            </a:extLst>
          </p:cNvPr>
          <p:cNvSpPr/>
          <p:nvPr/>
        </p:nvSpPr>
        <p:spPr>
          <a:xfrm>
            <a:off x="5967427" y="4416472"/>
            <a:ext cx="572486" cy="690566"/>
          </a:xfrm>
          <a:custGeom>
            <a:avLst/>
            <a:gdLst>
              <a:gd name="connsiteX0" fmla="*/ 0 w 572486"/>
              <a:gd name="connsiteY0" fmla="*/ 0 h 690566"/>
              <a:gd name="connsiteX1" fmla="*/ 95250 w 572486"/>
              <a:gd name="connsiteY1" fmla="*/ 44450 h 690566"/>
              <a:gd name="connsiteX2" fmla="*/ 196850 w 572486"/>
              <a:gd name="connsiteY2" fmla="*/ 177800 h 690566"/>
              <a:gd name="connsiteX3" fmla="*/ 425450 w 572486"/>
              <a:gd name="connsiteY3" fmla="*/ 603250 h 690566"/>
              <a:gd name="connsiteX4" fmla="*/ 488950 w 572486"/>
              <a:gd name="connsiteY4" fmla="*/ 673100 h 690566"/>
              <a:gd name="connsiteX5" fmla="*/ 571500 w 572486"/>
              <a:gd name="connsiteY5" fmla="*/ 679450 h 690566"/>
              <a:gd name="connsiteX6" fmla="*/ 527050 w 572486"/>
              <a:gd name="connsiteY6" fmla="*/ 539750 h 690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486" h="690566">
                <a:moveTo>
                  <a:pt x="0" y="0"/>
                </a:moveTo>
                <a:cubicBezTo>
                  <a:pt x="31221" y="7408"/>
                  <a:pt x="62442" y="14817"/>
                  <a:pt x="95250" y="44450"/>
                </a:cubicBezTo>
                <a:cubicBezTo>
                  <a:pt x="128058" y="74083"/>
                  <a:pt x="141817" y="84667"/>
                  <a:pt x="196850" y="177800"/>
                </a:cubicBezTo>
                <a:cubicBezTo>
                  <a:pt x="251883" y="270933"/>
                  <a:pt x="376767" y="520700"/>
                  <a:pt x="425450" y="603250"/>
                </a:cubicBezTo>
                <a:cubicBezTo>
                  <a:pt x="474133" y="685800"/>
                  <a:pt x="464608" y="660400"/>
                  <a:pt x="488950" y="673100"/>
                </a:cubicBezTo>
                <a:cubicBezTo>
                  <a:pt x="513292" y="685800"/>
                  <a:pt x="565150" y="701675"/>
                  <a:pt x="571500" y="679450"/>
                </a:cubicBezTo>
                <a:cubicBezTo>
                  <a:pt x="577850" y="657225"/>
                  <a:pt x="552450" y="598487"/>
                  <a:pt x="527050" y="539750"/>
                </a:cubicBezTo>
              </a:path>
            </a:pathLst>
          </a:custGeom>
          <a:noFill/>
          <a:ln w="25400">
            <a:solidFill>
              <a:schemeClr val="accent6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4">
            <a:extLst>
              <a:ext uri="{FF2B5EF4-FFF2-40B4-BE49-F238E27FC236}">
                <a16:creationId xmlns:a16="http://schemas.microsoft.com/office/drawing/2014/main" id="{C61F963E-8D7D-472F-A447-A74AD1E3955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613850" y="3480555"/>
            <a:ext cx="2635795" cy="1846330"/>
          </a:xfrm>
          <a:prstGeom prst="rect">
            <a:avLst/>
          </a:prstGeom>
          <a:ln>
            <a:noFill/>
          </a:ln>
        </p:spPr>
      </p:pic>
      <p:sp>
        <p:nvSpPr>
          <p:cNvPr id="54" name="Oval 48">
            <a:extLst>
              <a:ext uri="{FF2B5EF4-FFF2-40B4-BE49-F238E27FC236}">
                <a16:creationId xmlns:a16="http://schemas.microsoft.com/office/drawing/2014/main" id="{FBEFC212-6BC6-4166-9D80-720EA7B44C8E}"/>
              </a:ext>
            </a:extLst>
          </p:cNvPr>
          <p:cNvSpPr/>
          <p:nvPr/>
        </p:nvSpPr>
        <p:spPr>
          <a:xfrm rot="20845002">
            <a:off x="6009433" y="4103420"/>
            <a:ext cx="121445" cy="45719"/>
          </a:xfrm>
          <a:prstGeom prst="ellipse">
            <a:avLst/>
          </a:prstGeom>
          <a:solidFill>
            <a:schemeClr val="accent6">
              <a:lumMod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26">
            <a:extLst>
              <a:ext uri="{FF2B5EF4-FFF2-40B4-BE49-F238E27FC236}">
                <a16:creationId xmlns:a16="http://schemas.microsoft.com/office/drawing/2014/main" id="{7C047C14-A347-415C-8F7A-22C31E0C8B79}"/>
              </a:ext>
            </a:extLst>
          </p:cNvPr>
          <p:cNvSpPr/>
          <p:nvPr/>
        </p:nvSpPr>
        <p:spPr>
          <a:xfrm>
            <a:off x="5960245" y="4419322"/>
            <a:ext cx="572486" cy="690566"/>
          </a:xfrm>
          <a:custGeom>
            <a:avLst/>
            <a:gdLst>
              <a:gd name="connsiteX0" fmla="*/ 0 w 572486"/>
              <a:gd name="connsiteY0" fmla="*/ 0 h 690566"/>
              <a:gd name="connsiteX1" fmla="*/ 95250 w 572486"/>
              <a:gd name="connsiteY1" fmla="*/ 44450 h 690566"/>
              <a:gd name="connsiteX2" fmla="*/ 196850 w 572486"/>
              <a:gd name="connsiteY2" fmla="*/ 177800 h 690566"/>
              <a:gd name="connsiteX3" fmla="*/ 425450 w 572486"/>
              <a:gd name="connsiteY3" fmla="*/ 603250 h 690566"/>
              <a:gd name="connsiteX4" fmla="*/ 488950 w 572486"/>
              <a:gd name="connsiteY4" fmla="*/ 673100 h 690566"/>
              <a:gd name="connsiteX5" fmla="*/ 571500 w 572486"/>
              <a:gd name="connsiteY5" fmla="*/ 679450 h 690566"/>
              <a:gd name="connsiteX6" fmla="*/ 527050 w 572486"/>
              <a:gd name="connsiteY6" fmla="*/ 539750 h 690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486" h="690566">
                <a:moveTo>
                  <a:pt x="0" y="0"/>
                </a:moveTo>
                <a:cubicBezTo>
                  <a:pt x="31221" y="7408"/>
                  <a:pt x="62442" y="14817"/>
                  <a:pt x="95250" y="44450"/>
                </a:cubicBezTo>
                <a:cubicBezTo>
                  <a:pt x="128058" y="74083"/>
                  <a:pt x="141817" y="84667"/>
                  <a:pt x="196850" y="177800"/>
                </a:cubicBezTo>
                <a:cubicBezTo>
                  <a:pt x="251883" y="270933"/>
                  <a:pt x="376767" y="520700"/>
                  <a:pt x="425450" y="603250"/>
                </a:cubicBezTo>
                <a:cubicBezTo>
                  <a:pt x="474133" y="685800"/>
                  <a:pt x="464608" y="660400"/>
                  <a:pt x="488950" y="673100"/>
                </a:cubicBezTo>
                <a:cubicBezTo>
                  <a:pt x="513292" y="685800"/>
                  <a:pt x="565150" y="701675"/>
                  <a:pt x="571500" y="679450"/>
                </a:cubicBezTo>
                <a:cubicBezTo>
                  <a:pt x="577850" y="657225"/>
                  <a:pt x="552450" y="598487"/>
                  <a:pt x="527050" y="539750"/>
                </a:cubicBezTo>
              </a:path>
            </a:pathLst>
          </a:custGeom>
          <a:noFill/>
          <a:ln w="25400">
            <a:solidFill>
              <a:schemeClr val="accent6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20">
            <a:extLst>
              <a:ext uri="{FF2B5EF4-FFF2-40B4-BE49-F238E27FC236}">
                <a16:creationId xmlns:a16="http://schemas.microsoft.com/office/drawing/2014/main" id="{DCC3460D-4D69-4E82-8E93-53FA02221451}"/>
              </a:ext>
            </a:extLst>
          </p:cNvPr>
          <p:cNvSpPr txBox="1"/>
          <p:nvPr/>
        </p:nvSpPr>
        <p:spPr>
          <a:xfrm>
            <a:off x="0" y="1180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project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dirty="0"/>
              <a:t>	</a:t>
            </a:r>
            <a:r>
              <a:rPr lang="en-US" b="1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Some figures			Things to learn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325F8122-FE14-49AB-A355-B8CE82B12B56}"/>
              </a:ext>
            </a:extLst>
          </p:cNvPr>
          <p:cNvCxnSpPr/>
          <p:nvPr/>
        </p:nvCxnSpPr>
        <p:spPr>
          <a:xfrm>
            <a:off x="0" y="38113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96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20">
            <a:extLst>
              <a:ext uri="{FF2B5EF4-FFF2-40B4-BE49-F238E27FC236}">
                <a16:creationId xmlns:a16="http://schemas.microsoft.com/office/drawing/2014/main" id="{DCC3460D-4D69-4E82-8E93-53FA02221451}"/>
              </a:ext>
            </a:extLst>
          </p:cNvPr>
          <p:cNvSpPr txBox="1"/>
          <p:nvPr/>
        </p:nvSpPr>
        <p:spPr>
          <a:xfrm>
            <a:off x="0" y="1180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The project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dirty="0"/>
              <a:t>	</a:t>
            </a:r>
            <a:r>
              <a:rPr lang="en-US" b="1" dirty="0"/>
              <a:t> Some figures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	Things to learn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325F8122-FE14-49AB-A355-B8CE82B12B56}"/>
              </a:ext>
            </a:extLst>
          </p:cNvPr>
          <p:cNvCxnSpPr/>
          <p:nvPr/>
        </p:nvCxnSpPr>
        <p:spPr>
          <a:xfrm>
            <a:off x="0" y="38113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Image 57" descr="Une image contenant texte, carte, photo, bateau&#10;&#10;Description générée automatiquement">
            <a:extLst>
              <a:ext uri="{FF2B5EF4-FFF2-40B4-BE49-F238E27FC236}">
                <a16:creationId xmlns:a16="http://schemas.microsoft.com/office/drawing/2014/main" id="{CDBB838C-721F-41DB-BF22-B786F6D4F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2" r="49569"/>
          <a:stretch/>
        </p:blipFill>
        <p:spPr>
          <a:xfrm>
            <a:off x="6824738" y="1237909"/>
            <a:ext cx="4178553" cy="5349854"/>
          </a:xfrm>
          <a:prstGeom prst="rect">
            <a:avLst/>
          </a:prstGeom>
        </p:spPr>
      </p:pic>
      <p:sp>
        <p:nvSpPr>
          <p:cNvPr id="59" name="ZoneTexte 58">
            <a:extLst>
              <a:ext uri="{FF2B5EF4-FFF2-40B4-BE49-F238E27FC236}">
                <a16:creationId xmlns:a16="http://schemas.microsoft.com/office/drawing/2014/main" id="{AF238E20-947E-41B6-BB1A-6CD6B7E845C4}"/>
              </a:ext>
            </a:extLst>
          </p:cNvPr>
          <p:cNvSpPr txBox="1"/>
          <p:nvPr/>
        </p:nvSpPr>
        <p:spPr>
          <a:xfrm>
            <a:off x="472713" y="976299"/>
            <a:ext cx="4491833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/>
              <a:t>Differences</a:t>
            </a:r>
            <a:r>
              <a:rPr lang="fr-FR" sz="2800" dirty="0"/>
              <a:t> in </a:t>
            </a:r>
            <a:r>
              <a:rPr lang="fr-FR" sz="2800" b="1" dirty="0"/>
              <a:t>P </a:t>
            </a:r>
            <a:r>
              <a:rPr lang="fr-FR" sz="2800" dirty="0"/>
              <a:t>matrices? 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B8691096-F824-41BE-AB0B-C2EFA670B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58" y="2082717"/>
            <a:ext cx="3196513" cy="2301365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2F3A66AE-BFB2-4999-82AE-FD94292D1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259" y="4273965"/>
            <a:ext cx="3196513" cy="2301365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29FFA623-ABDE-4F0E-8FEE-42F4AA97E708}"/>
              </a:ext>
            </a:extLst>
          </p:cNvPr>
          <p:cNvSpPr txBox="1"/>
          <p:nvPr/>
        </p:nvSpPr>
        <p:spPr>
          <a:xfrm>
            <a:off x="2441565" y="4243980"/>
            <a:ext cx="226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VS</a:t>
            </a:r>
            <a:r>
              <a:rPr lang="en-GB" dirty="0"/>
              <a:t>. </a:t>
            </a:r>
            <a:endParaRPr lang="fr-FR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C46FC67-C72B-4AA6-B58E-59939465F6E3}"/>
              </a:ext>
            </a:extLst>
          </p:cNvPr>
          <p:cNvSpPr/>
          <p:nvPr/>
        </p:nvSpPr>
        <p:spPr>
          <a:xfrm>
            <a:off x="973259" y="1992975"/>
            <a:ext cx="3729993" cy="4582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5" name="Picture 2" descr="E:\Figures\SB.png">
            <a:extLst>
              <a:ext uri="{FF2B5EF4-FFF2-40B4-BE49-F238E27FC236}">
                <a16:creationId xmlns:a16="http://schemas.microsoft.com/office/drawing/2014/main" id="{40410284-2E29-455B-B498-AAC7EDB6E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94" b="90813" l="7779" r="9602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4745" flipH="1">
            <a:off x="6135771" y="2241148"/>
            <a:ext cx="1070298" cy="523527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B44F03C-8894-4A3E-8E9B-7787EDCACF39}"/>
              </a:ext>
            </a:extLst>
          </p:cNvPr>
          <p:cNvSpPr/>
          <p:nvPr/>
        </p:nvSpPr>
        <p:spPr>
          <a:xfrm>
            <a:off x="6550090" y="3153747"/>
            <a:ext cx="494522" cy="1459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6" name="Picture 3" descr="E:\Figures\PL.JPG">
            <a:extLst>
              <a:ext uri="{FF2B5EF4-FFF2-40B4-BE49-F238E27FC236}">
                <a16:creationId xmlns:a16="http://schemas.microsoft.com/office/drawing/2014/main" id="{983EF127-99BB-461E-92F2-594BE9BCE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615" b="100000" l="9885" r="977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37440" y="3678807"/>
            <a:ext cx="1112892" cy="283669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que 3" descr="Poisson">
            <a:extLst>
              <a:ext uri="{FF2B5EF4-FFF2-40B4-BE49-F238E27FC236}">
                <a16:creationId xmlns:a16="http://schemas.microsoft.com/office/drawing/2014/main" id="{CE0EFD74-E071-4DFD-8017-3638886E07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13720" y="4852714"/>
            <a:ext cx="914400" cy="70348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C04D08F-DA9B-4DBE-AF72-17E9A8543ED0}"/>
              </a:ext>
            </a:extLst>
          </p:cNvPr>
          <p:cNvSpPr txBox="1"/>
          <p:nvPr/>
        </p:nvSpPr>
        <p:spPr>
          <a:xfrm>
            <a:off x="9968439" y="6390664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(Size of </a:t>
            </a:r>
            <a:r>
              <a:rPr lang="fr-FR" b="1" dirty="0"/>
              <a:t>P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824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9FAC-72F5-4FCB-B008-363FD2180B43}"/>
              </a:ext>
            </a:extLst>
          </p:cNvPr>
          <p:cNvSpPr/>
          <p:nvPr/>
        </p:nvSpPr>
        <p:spPr>
          <a:xfrm>
            <a:off x="1175657" y="1583466"/>
            <a:ext cx="4002833" cy="2459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TextBox 20">
            <a:extLst>
              <a:ext uri="{FF2B5EF4-FFF2-40B4-BE49-F238E27FC236}">
                <a16:creationId xmlns:a16="http://schemas.microsoft.com/office/drawing/2014/main" id="{DCC3460D-4D69-4E82-8E93-53FA02221451}"/>
              </a:ext>
            </a:extLst>
          </p:cNvPr>
          <p:cNvSpPr txBox="1"/>
          <p:nvPr/>
        </p:nvSpPr>
        <p:spPr>
          <a:xfrm>
            <a:off x="0" y="1180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The project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dirty="0"/>
              <a:t>	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Some figures</a:t>
            </a:r>
            <a:r>
              <a:rPr lang="en-US" b="1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	</a:t>
            </a:r>
            <a:r>
              <a:rPr lang="en-US" b="1" dirty="0"/>
              <a:t>Things to learn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325F8122-FE14-49AB-A355-B8CE82B12B56}"/>
              </a:ext>
            </a:extLst>
          </p:cNvPr>
          <p:cNvCxnSpPr/>
          <p:nvPr/>
        </p:nvCxnSpPr>
        <p:spPr>
          <a:xfrm>
            <a:off x="0" y="38113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B2DF440-D221-4FC1-B746-9722D90B7E02}"/>
              </a:ext>
            </a:extLst>
          </p:cNvPr>
          <p:cNvSpPr txBox="1"/>
          <p:nvPr/>
        </p:nvSpPr>
        <p:spPr>
          <a:xfrm>
            <a:off x="873931" y="1200234"/>
            <a:ext cx="283032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Software </a:t>
            </a:r>
            <a:r>
              <a:rPr lang="fr-FR" sz="2400" dirty="0" err="1"/>
              <a:t>used</a:t>
            </a:r>
            <a:endParaRPr lang="fr-FR" sz="2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921280A-B1E8-4A73-84E4-E5F39131AFFA}"/>
              </a:ext>
            </a:extLst>
          </p:cNvPr>
          <p:cNvSpPr txBox="1"/>
          <p:nvPr/>
        </p:nvSpPr>
        <p:spPr>
          <a:xfrm>
            <a:off x="1533313" y="1976194"/>
            <a:ext cx="3010695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fr-FR" dirty="0" err="1"/>
              <a:t>Geomorph</a:t>
            </a:r>
            <a:r>
              <a:rPr lang="fr-FR" dirty="0"/>
              <a:t>/RRPP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fr-FR" dirty="0"/>
              <a:t>LORY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fr-FR" dirty="0" err="1"/>
              <a:t>MCMCglmm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888628-9D5F-442F-9E1D-E2A5C72F89C9}"/>
              </a:ext>
            </a:extLst>
          </p:cNvPr>
          <p:cNvSpPr/>
          <p:nvPr/>
        </p:nvSpPr>
        <p:spPr>
          <a:xfrm>
            <a:off x="1175657" y="4726269"/>
            <a:ext cx="7676001" cy="14412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</a:rPr>
              <a:t>Proper</a:t>
            </a:r>
            <a:r>
              <a:rPr lang="fr-FR" sz="2000" dirty="0">
                <a:solidFill>
                  <a:schemeClr val="tx1"/>
                </a:solidFill>
              </a:rPr>
              <a:t> analyses </a:t>
            </a:r>
            <a:r>
              <a:rPr lang="fr-FR" sz="2000" dirty="0" err="1">
                <a:solidFill>
                  <a:schemeClr val="tx1"/>
                </a:solidFill>
              </a:rPr>
              <a:t>with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err="1">
                <a:solidFill>
                  <a:schemeClr val="tx1"/>
                </a:solidFill>
              </a:rPr>
              <a:t>nested</a:t>
            </a:r>
            <a:r>
              <a:rPr lang="fr-FR" sz="2000" dirty="0">
                <a:solidFill>
                  <a:schemeClr val="tx1"/>
                </a:solidFill>
              </a:rPr>
              <a:t>/</a:t>
            </a:r>
            <a:r>
              <a:rPr lang="fr-FR" sz="2000" dirty="0" err="1">
                <a:solidFill>
                  <a:schemeClr val="tx1"/>
                </a:solidFill>
              </a:rPr>
              <a:t>crossed</a:t>
            </a:r>
            <a:r>
              <a:rPr lang="fr-FR" sz="2000" dirty="0">
                <a:solidFill>
                  <a:schemeClr val="tx1"/>
                </a:solidFill>
              </a:rPr>
              <a:t> designs in </a:t>
            </a:r>
            <a:r>
              <a:rPr lang="fr-FR" sz="2000" dirty="0" err="1">
                <a:solidFill>
                  <a:schemeClr val="tx1"/>
                </a:solidFill>
              </a:rPr>
              <a:t>Geomorph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2F6D891-CE36-4F9F-B12D-628E8CFFB9C6}"/>
              </a:ext>
            </a:extLst>
          </p:cNvPr>
          <p:cNvSpPr txBox="1"/>
          <p:nvPr/>
        </p:nvSpPr>
        <p:spPr>
          <a:xfrm>
            <a:off x="873931" y="4411483"/>
            <a:ext cx="283032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Would</a:t>
            </a:r>
            <a:r>
              <a:rPr lang="fr-FR" sz="2400" dirty="0"/>
              <a:t> like to master</a:t>
            </a:r>
          </a:p>
        </p:txBody>
      </p:sp>
    </p:spTree>
    <p:extLst>
      <p:ext uri="{BB962C8B-B14F-4D97-AF65-F5344CB8AC3E}">
        <p14:creationId xmlns:p14="http://schemas.microsoft.com/office/powerpoint/2010/main" val="6927807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111</Words>
  <Application>Microsoft Office PowerPoint</Application>
  <PresentationFormat>Grand écran</PresentationFormat>
  <Paragraphs>29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Jean B. Horta-Lacueva</dc:creator>
  <cp:lastModifiedBy>Quentin Jean B. Horta-Lacueva</cp:lastModifiedBy>
  <cp:revision>5</cp:revision>
  <dcterms:created xsi:type="dcterms:W3CDTF">2020-05-19T08:39:01Z</dcterms:created>
  <dcterms:modified xsi:type="dcterms:W3CDTF">2020-05-19T09:18:59Z</dcterms:modified>
</cp:coreProperties>
</file>