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5669058-7D82-47ED-8DCC-967844BD45E3}" type="datetimeFigureOut">
              <a:rPr lang="ru-RU" smtClean="0"/>
              <a:t>16.05.2020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5669058-7D82-47ED-8DCC-967844BD45E3}" type="datetimeFigureOut">
              <a:rPr lang="ru-RU" smtClean="0"/>
              <a:t>16.05.2020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5669058-7D82-47ED-8DCC-967844BD45E3}" type="datetimeFigureOut">
              <a:rPr lang="ru-RU" smtClean="0"/>
              <a:t>16.05.2020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5669058-7D82-47ED-8DCC-967844BD45E3}" type="datetimeFigureOut">
              <a:rPr lang="ru-RU" smtClean="0"/>
              <a:t>16.05.2020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5669058-7D82-47ED-8DCC-967844BD45E3}" type="datetimeFigureOut">
              <a:rPr lang="ru-RU" smtClean="0"/>
              <a:t>16.05.2020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5669058-7D82-47ED-8DCC-967844BD45E3}" type="datetimeFigureOut">
              <a:rPr lang="ru-RU" smtClean="0"/>
              <a:t>16.05.2020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5669058-7D82-47ED-8DCC-967844BD45E3}" type="datetimeFigureOut">
              <a:rPr lang="ru-RU" smtClean="0"/>
              <a:t>16.05.2020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5669058-7D82-47ED-8DCC-967844BD45E3}" type="datetimeFigureOut">
              <a:rPr lang="ru-RU" smtClean="0"/>
              <a:t>16.05.2020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669058-7D82-47ED-8DCC-967844BD45E3}" type="datetimeFigureOut">
              <a:rPr lang="ru-RU" smtClean="0"/>
              <a:t>16.05.2020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5669058-7D82-47ED-8DCC-967844BD45E3}" type="datetimeFigureOut">
              <a:rPr lang="ru-RU" smtClean="0"/>
              <a:t>16.05.2020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5669058-7D82-47ED-8DCC-967844BD45E3}" type="datetimeFigureOut">
              <a:rPr lang="ru-RU" smtClean="0"/>
              <a:t>16.05.2020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5E191D1-DC30-44B7-B81B-6D046812D15B}"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69058-7D82-47ED-8DCC-967844BD45E3}" type="datetimeFigureOut">
              <a:rPr lang="ru-RU" smtClean="0"/>
              <a:t>16.05.2020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191D1-DC30-44B7-B81B-6D046812D15B}"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32560" y="1850064"/>
            <a:ext cx="7406640" cy="786848"/>
          </a:xfrm>
        </p:spPr>
        <p:txBody>
          <a:bodyPr>
            <a:normAutofit/>
          </a:bodyPr>
          <a:lstStyle/>
          <a:p>
            <a:r>
              <a:rPr lang="en-US" sz="2000" dirty="0" smtClean="0">
                <a:solidFill>
                  <a:schemeClr val="tx1"/>
                </a:solidFill>
                <a:latin typeface="Times New Roman" pitchFamily="18" charset="0"/>
                <a:cs typeface="Times New Roman" pitchFamily="18" charset="0"/>
              </a:rPr>
              <a:t>Sergey G. Baranov, docent, Vladimir State University, Russia</a:t>
            </a:r>
          </a:p>
          <a:p>
            <a:pPr algn="ctr"/>
            <a:r>
              <a:rPr lang="en-US" sz="2000" dirty="0" smtClean="0">
                <a:solidFill>
                  <a:schemeClr val="tx1"/>
                </a:solidFill>
                <a:latin typeface="Times New Roman" pitchFamily="18" charset="0"/>
                <a:cs typeface="Times New Roman" pitchFamily="18" charset="0"/>
              </a:rPr>
              <a:t>bar.serg58@gmail.com</a:t>
            </a:r>
            <a:endParaRPr lang="ru-RU" dirty="0">
              <a:solidFill>
                <a:schemeClr val="tx1"/>
              </a:solidFill>
              <a:latin typeface="Times New Roman" pitchFamily="18" charset="0"/>
              <a:cs typeface="Times New Roman" pitchFamily="18" charset="0"/>
            </a:endParaRPr>
          </a:p>
        </p:txBody>
      </p:sp>
      <p:sp>
        <p:nvSpPr>
          <p:cNvPr id="1025" name="Rectangle 1"/>
          <p:cNvSpPr>
            <a:spLocks noChangeArrowheads="1"/>
          </p:cNvSpPr>
          <p:nvPr/>
        </p:nvSpPr>
        <p:spPr bwMode="auto">
          <a:xfrm>
            <a:off x="1263587" y="1063190"/>
            <a:ext cx="6502486"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Shape and Asymmetry in </a:t>
            </a:r>
            <a:r>
              <a:rPr lang="en-US" sz="3200" b="1" dirty="0" smtClean="0">
                <a:latin typeface="Times New Roman" pitchFamily="18" charset="0"/>
                <a:ea typeface="Times New Roman" pitchFamily="18" charset="0"/>
                <a:cs typeface="Times New Roman" pitchFamily="18" charset="0"/>
              </a:rPr>
              <a:t>C</a:t>
            </a: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rop Leaf</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TextBox 3"/>
          <p:cNvSpPr txBox="1"/>
          <p:nvPr/>
        </p:nvSpPr>
        <p:spPr>
          <a:xfrm>
            <a:off x="1331640" y="3068960"/>
            <a:ext cx="7200800" cy="1754326"/>
          </a:xfrm>
          <a:prstGeom prst="rect">
            <a:avLst/>
          </a:prstGeom>
          <a:noFill/>
        </p:spPr>
        <p:txBody>
          <a:bodyPr wrap="square" rtlCol="0">
            <a:spAutoFit/>
          </a:bodyPr>
          <a:lstStyle/>
          <a:p>
            <a:r>
              <a:rPr lang="en-US" b="1" dirty="0" smtClean="0">
                <a:solidFill>
                  <a:srgbClr val="0070C0"/>
                </a:solidFill>
                <a:latin typeface="Times New Roman" pitchFamily="18" charset="0"/>
                <a:cs typeface="Times New Roman" pitchFamily="18" charset="0"/>
              </a:rPr>
              <a:t>Soft: </a:t>
            </a:r>
            <a:r>
              <a:rPr lang="en-US" dirty="0" smtClean="0">
                <a:solidFill>
                  <a:srgbClr val="0070C0"/>
                </a:solidFill>
                <a:latin typeface="Times New Roman" pitchFamily="18" charset="0"/>
                <a:cs typeface="Times New Roman" pitchFamily="18" charset="0"/>
              </a:rPr>
              <a:t>MorphoJ, TPS, PAST</a:t>
            </a:r>
          </a:p>
          <a:p>
            <a:r>
              <a:rPr lang="en-US" b="1" dirty="0" smtClean="0">
                <a:solidFill>
                  <a:srgbClr val="0070C0"/>
                </a:solidFill>
                <a:latin typeface="Times New Roman" pitchFamily="18" charset="0"/>
                <a:cs typeface="Times New Roman" pitchFamily="18" charset="0"/>
              </a:rPr>
              <a:t>Analysis</a:t>
            </a:r>
            <a:r>
              <a:rPr lang="en-US" dirty="0" smtClean="0">
                <a:solidFill>
                  <a:srgbClr val="0070C0"/>
                </a:solidFill>
                <a:latin typeface="Times New Roman" pitchFamily="18" charset="0"/>
                <a:cs typeface="Times New Roman" pitchFamily="18" charset="0"/>
              </a:rPr>
              <a:t>: Procrustes ANOVA, PCA, thin spline, </a:t>
            </a:r>
          </a:p>
          <a:p>
            <a:r>
              <a:rPr lang="en-US" dirty="0" smtClean="0">
                <a:solidFill>
                  <a:srgbClr val="0070C0"/>
                </a:solidFill>
                <a:latin typeface="Times New Roman" pitchFamily="18" charset="0"/>
                <a:cs typeface="Times New Roman" pitchFamily="18" charset="0"/>
              </a:rPr>
              <a:t>canonical covariance analysis of the symmetry and asymmetry matrices</a:t>
            </a:r>
          </a:p>
          <a:p>
            <a:r>
              <a:rPr lang="en-US" b="1" dirty="0" smtClean="0">
                <a:solidFill>
                  <a:srgbClr val="0070C0"/>
                </a:solidFill>
                <a:latin typeface="Times New Roman" pitchFamily="18" charset="0"/>
                <a:cs typeface="Times New Roman" pitchFamily="18" charset="0"/>
              </a:rPr>
              <a:t>Fields: </a:t>
            </a:r>
            <a:r>
              <a:rPr lang="en-US" dirty="0" smtClean="0">
                <a:solidFill>
                  <a:srgbClr val="0070C0"/>
                </a:solidFill>
                <a:latin typeface="Times New Roman" pitchFamily="18" charset="0"/>
                <a:cs typeface="Times New Roman" pitchFamily="18" charset="0"/>
              </a:rPr>
              <a:t>developmental stability\instability and fluctuating asymmetry, directional asymmetry,</a:t>
            </a:r>
          </a:p>
          <a:p>
            <a:r>
              <a:rPr lang="en-US" b="1" dirty="0" smtClean="0">
                <a:solidFill>
                  <a:srgbClr val="0070C0"/>
                </a:solidFill>
                <a:latin typeface="Times New Roman" pitchFamily="18" charset="0"/>
                <a:cs typeface="Times New Roman" pitchFamily="18" charset="0"/>
              </a:rPr>
              <a:t>Interests: </a:t>
            </a:r>
            <a:r>
              <a:rPr lang="en-US" dirty="0" smtClean="0">
                <a:solidFill>
                  <a:srgbClr val="0070C0"/>
                </a:solidFill>
                <a:latin typeface="Times New Roman" pitchFamily="18" charset="0"/>
                <a:cs typeface="Times New Roman" pitchFamily="18" charset="0"/>
              </a:rPr>
              <a:t>phenotype and genotype, ontogenetic noise, epigenetics </a:t>
            </a:r>
            <a:endParaRPr lang="ru-RU"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31840" y="260648"/>
            <a:ext cx="4000488" cy="850106"/>
          </a:xfrm>
        </p:spPr>
        <p:txBody>
          <a:bodyPr>
            <a:normAutofit/>
          </a:bodyPr>
          <a:lstStyle/>
          <a:p>
            <a:r>
              <a:rPr lang="en-US" sz="3200" dirty="0" smtClean="0">
                <a:latin typeface="Times New Roman" pitchFamily="18" charset="0"/>
                <a:cs typeface="Times New Roman" pitchFamily="18" charset="0"/>
              </a:rPr>
              <a:t>Samples and Methods</a:t>
            </a:r>
            <a:endParaRPr lang="ru-RU" sz="3200" dirty="0">
              <a:latin typeface="Times New Roman" pitchFamily="18" charset="0"/>
              <a:cs typeface="Times New Roman" pitchFamily="18" charset="0"/>
            </a:endParaRPr>
          </a:p>
        </p:txBody>
      </p:sp>
      <p:sp>
        <p:nvSpPr>
          <p:cNvPr id="3" name="Содержимое 2"/>
          <p:cNvSpPr>
            <a:spLocks noGrp="1"/>
          </p:cNvSpPr>
          <p:nvPr>
            <p:ph idx="1"/>
          </p:nvPr>
        </p:nvSpPr>
        <p:spPr>
          <a:xfrm>
            <a:off x="899592" y="2852936"/>
            <a:ext cx="6922016" cy="3061320"/>
          </a:xfrm>
        </p:spPr>
        <p:txBody>
          <a:bodyPr>
            <a:normAutofit fontScale="92500" lnSpcReduction="10000"/>
          </a:bodyPr>
          <a:lstStyle/>
          <a:p>
            <a:r>
              <a:rPr lang="en-US" sz="1600" dirty="0" smtClean="0">
                <a:latin typeface="Times New Roman" pitchFamily="18" charset="0"/>
                <a:cs typeface="Times New Roman" pitchFamily="18" charset="0"/>
              </a:rPr>
              <a:t>The wheat cultivation was carried out on </a:t>
            </a:r>
            <a:r>
              <a:rPr lang="ru-RU" sz="1600" dirty="0" smtClean="0">
                <a:latin typeface="Times New Roman" pitchFamily="18" charset="0"/>
                <a:cs typeface="Times New Roman" pitchFamily="18" charset="0"/>
              </a:rPr>
              <a:t>а </a:t>
            </a:r>
            <a:r>
              <a:rPr lang="en-US" sz="1600" dirty="0" smtClean="0">
                <a:latin typeface="Times New Roman" pitchFamily="18" charset="0"/>
                <a:cs typeface="Times New Roman" pitchFamily="18" charset="0"/>
              </a:rPr>
              <a:t>gray forest medium loamy </a:t>
            </a:r>
            <a:r>
              <a:rPr lang="en-US" sz="1600" dirty="0" smtClean="0">
                <a:latin typeface="Times New Roman" pitchFamily="18" charset="0"/>
                <a:cs typeface="Times New Roman" pitchFamily="18" charset="0"/>
              </a:rPr>
              <a:t>soil</a:t>
            </a:r>
            <a:r>
              <a:rPr lang="ru-RU"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flat </a:t>
            </a:r>
            <a:r>
              <a:rPr lang="en-US" sz="1600" dirty="0" smtClean="0">
                <a:latin typeface="Times New Roman" pitchFamily="18" charset="0"/>
                <a:cs typeface="Times New Roman" pitchFamily="18" charset="0"/>
              </a:rPr>
              <a:t>relief of the </a:t>
            </a:r>
            <a:r>
              <a:rPr lang="en-US" sz="1600" dirty="0" err="1" smtClean="0">
                <a:latin typeface="Times New Roman" pitchFamily="18" charset="0"/>
                <a:cs typeface="Times New Roman" pitchFamily="18" charset="0"/>
              </a:rPr>
              <a:t>Suzdal</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district</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Vladimir </a:t>
            </a:r>
            <a:r>
              <a:rPr lang="en-US" sz="1600" dirty="0" smtClean="0">
                <a:latin typeface="Times New Roman" pitchFamily="18" charset="0"/>
                <a:cs typeface="Times New Roman" pitchFamily="18" charset="0"/>
              </a:rPr>
              <a:t>region, Russia</a:t>
            </a:r>
            <a:r>
              <a:rPr lang="en-US" sz="1600" dirty="0" smtClean="0">
                <a:latin typeface="Times New Roman" pitchFamily="18" charset="0"/>
                <a:cs typeface="Times New Roman" pitchFamily="18" charset="0"/>
              </a:rPr>
              <a:t>).</a:t>
            </a:r>
            <a:endParaRPr lang="ru-RU"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Four doses </a:t>
            </a:r>
            <a:r>
              <a:rPr lang="en-US" sz="1600" dirty="0" smtClean="0">
                <a:latin typeface="Times New Roman" pitchFamily="18" charset="0"/>
                <a:cs typeface="Times New Roman" pitchFamily="18" charset="0"/>
              </a:rPr>
              <a:t>mineral </a:t>
            </a:r>
            <a:r>
              <a:rPr lang="en-US" sz="1600" dirty="0" smtClean="0">
                <a:latin typeface="Times New Roman" pitchFamily="18" charset="0"/>
                <a:cs typeface="Times New Roman" pitchFamily="18" charset="0"/>
              </a:rPr>
              <a:t>fertilizer </a:t>
            </a:r>
            <a:r>
              <a:rPr lang="en-US" sz="1600" dirty="0" err="1" smtClean="0">
                <a:latin typeface="Times New Roman" pitchFamily="18" charset="0"/>
                <a:cs typeface="Times New Roman" pitchFamily="18" charset="0"/>
              </a:rPr>
              <a:t>nitroammophos</a:t>
            </a:r>
            <a:r>
              <a:rPr lang="en-US" sz="1600" dirty="0" smtClean="0">
                <a:latin typeface="Times New Roman" pitchFamily="18" charset="0"/>
                <a:cs typeface="Times New Roman" pitchFamily="18" charset="0"/>
              </a:rPr>
              <a:t> were used</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1) intensive mineral (N</a:t>
            </a:r>
            <a:r>
              <a:rPr lang="en-US" sz="1400" dirty="0" smtClean="0">
                <a:latin typeface="Times New Roman" pitchFamily="18" charset="0"/>
                <a:cs typeface="Times New Roman" pitchFamily="18" charset="0"/>
              </a:rPr>
              <a:t>90</a:t>
            </a:r>
            <a:r>
              <a:rPr lang="en-US" sz="1600" dirty="0" smtClean="0">
                <a:latin typeface="Times New Roman" pitchFamily="18" charset="0"/>
                <a:cs typeface="Times New Roman" pitchFamily="18" charset="0"/>
              </a:rPr>
              <a:t>P</a:t>
            </a:r>
            <a:r>
              <a:rPr lang="en-US" sz="1400" dirty="0" smtClean="0">
                <a:latin typeface="Times New Roman" pitchFamily="18" charset="0"/>
                <a:cs typeface="Times New Roman" pitchFamily="18" charset="0"/>
              </a:rPr>
              <a:t>90</a:t>
            </a:r>
            <a:r>
              <a:rPr lang="en-US" sz="1600" dirty="0" smtClean="0">
                <a:latin typeface="Times New Roman" pitchFamily="18" charset="0"/>
                <a:cs typeface="Times New Roman" pitchFamily="18" charset="0"/>
              </a:rPr>
              <a:t>K</a:t>
            </a:r>
            <a:r>
              <a:rPr lang="en-US" sz="1400" dirty="0" smtClean="0">
                <a:latin typeface="Times New Roman" pitchFamily="18" charset="0"/>
                <a:cs typeface="Times New Roman" pitchFamily="18" charset="0"/>
              </a:rPr>
              <a:t>90</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highly-intensity mineral (N</a:t>
            </a:r>
            <a:r>
              <a:rPr lang="en-US" sz="1400" dirty="0" smtClean="0">
                <a:latin typeface="Times New Roman" pitchFamily="18" charset="0"/>
                <a:cs typeface="Times New Roman" pitchFamily="18" charset="0"/>
              </a:rPr>
              <a:t>120</a:t>
            </a:r>
            <a:r>
              <a:rPr lang="en-US" sz="1600" dirty="0" smtClean="0">
                <a:latin typeface="Times New Roman" pitchFamily="18" charset="0"/>
                <a:cs typeface="Times New Roman" pitchFamily="18" charset="0"/>
              </a:rPr>
              <a:t>P</a:t>
            </a:r>
            <a:r>
              <a:rPr lang="en-US" sz="1400" dirty="0" smtClean="0">
                <a:latin typeface="Times New Roman" pitchFamily="18" charset="0"/>
                <a:cs typeface="Times New Roman" pitchFamily="18" charset="0"/>
              </a:rPr>
              <a:t>120</a:t>
            </a:r>
            <a:r>
              <a:rPr lang="en-US" sz="1600" dirty="0" smtClean="0">
                <a:latin typeface="Times New Roman" pitchFamily="18" charset="0"/>
                <a:cs typeface="Times New Roman" pitchFamily="18" charset="0"/>
              </a:rPr>
              <a:t>K</a:t>
            </a:r>
            <a:r>
              <a:rPr lang="en-US" sz="1400" dirty="0" smtClean="0">
                <a:latin typeface="Times New Roman" pitchFamily="18" charset="0"/>
                <a:cs typeface="Times New Roman" pitchFamily="18" charset="0"/>
              </a:rPr>
              <a:t>120</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3) intensive organic-mineral (60t organic fertilizer + N</a:t>
            </a:r>
            <a:r>
              <a:rPr lang="en-US" sz="1400" dirty="0" smtClean="0">
                <a:latin typeface="Times New Roman" pitchFamily="18" charset="0"/>
                <a:cs typeface="Times New Roman" pitchFamily="18" charset="0"/>
              </a:rPr>
              <a:t>90</a:t>
            </a:r>
            <a:r>
              <a:rPr lang="en-US" sz="1600" dirty="0" smtClean="0">
                <a:latin typeface="Times New Roman" pitchFamily="18" charset="0"/>
                <a:cs typeface="Times New Roman" pitchFamily="18" charset="0"/>
              </a:rPr>
              <a:t>P</a:t>
            </a:r>
            <a:r>
              <a:rPr lang="en-US" sz="1400" dirty="0" smtClean="0">
                <a:latin typeface="Times New Roman" pitchFamily="18" charset="0"/>
                <a:cs typeface="Times New Roman" pitchFamily="18" charset="0"/>
              </a:rPr>
              <a:t>90</a:t>
            </a:r>
            <a:r>
              <a:rPr lang="en-US" sz="1600" dirty="0" smtClean="0">
                <a:latin typeface="Times New Roman" pitchFamily="18" charset="0"/>
                <a:cs typeface="Times New Roman" pitchFamily="18" charset="0"/>
              </a:rPr>
              <a:t>K</a:t>
            </a:r>
            <a:r>
              <a:rPr lang="en-US" sz="1400" dirty="0" smtClean="0">
                <a:latin typeface="Times New Roman" pitchFamily="18" charset="0"/>
                <a:cs typeface="Times New Roman" pitchFamily="18" charset="0"/>
              </a:rPr>
              <a:t>90</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4</a:t>
            </a:r>
            <a:r>
              <a:rPr lang="en-US" sz="1600" dirty="0" smtClean="0">
                <a:latin typeface="Times New Roman" pitchFamily="18" charset="0"/>
                <a:cs typeface="Times New Roman" pitchFamily="18" charset="0"/>
              </a:rPr>
              <a:t>) highly-intensity organic-mineral (80t organic fertilizer + N</a:t>
            </a:r>
            <a:r>
              <a:rPr lang="en-US" sz="1400" dirty="0" smtClean="0">
                <a:latin typeface="Times New Roman" pitchFamily="18" charset="0"/>
                <a:cs typeface="Times New Roman" pitchFamily="18" charset="0"/>
              </a:rPr>
              <a:t>120</a:t>
            </a:r>
            <a:r>
              <a:rPr lang="en-US" sz="1600" dirty="0" smtClean="0">
                <a:latin typeface="Times New Roman" pitchFamily="18" charset="0"/>
                <a:cs typeface="Times New Roman" pitchFamily="18" charset="0"/>
              </a:rPr>
              <a:t>P</a:t>
            </a:r>
            <a:r>
              <a:rPr lang="en-US" sz="1400" dirty="0" smtClean="0">
                <a:latin typeface="Times New Roman" pitchFamily="18" charset="0"/>
                <a:cs typeface="Times New Roman" pitchFamily="18" charset="0"/>
              </a:rPr>
              <a:t>120</a:t>
            </a:r>
            <a:r>
              <a:rPr lang="en-US" sz="1600" dirty="0" smtClean="0">
                <a:latin typeface="Times New Roman" pitchFamily="18" charset="0"/>
                <a:cs typeface="Times New Roman" pitchFamily="18" charset="0"/>
              </a:rPr>
              <a:t>K</a:t>
            </a:r>
            <a:r>
              <a:rPr lang="en-US" sz="1400" dirty="0" smtClean="0">
                <a:latin typeface="Times New Roman" pitchFamily="18" charset="0"/>
                <a:cs typeface="Times New Roman" pitchFamily="18" charset="0"/>
              </a:rPr>
              <a:t>120</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The geometric morphometrics included: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 labeling, b) mirroring the labels on the left and right half, c) finding a consensus shape and removing the effect of the size of the plate, and: d) determining the difference in the coordinates of the landmarks labeled on the margin of both sides of the plate. We labeled 50 landmarks. The leaf blades were photographed twice.  </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endParaRPr lang="ru-RU" sz="2000" dirty="0" smtClean="0">
              <a:latin typeface="Times New Roman" pitchFamily="18" charset="0"/>
              <a:cs typeface="Times New Roman" pitchFamily="18" charset="0"/>
            </a:endParaRPr>
          </a:p>
          <a:p>
            <a:endParaRPr lang="ru-RU" sz="2000" dirty="0" smtClean="0">
              <a:latin typeface="Times New Roman" pitchFamily="18" charset="0"/>
              <a:cs typeface="Times New Roman" pitchFamily="18" charset="0"/>
            </a:endParaRPr>
          </a:p>
          <a:p>
            <a:endParaRPr lang="ru-RU" sz="2000" dirty="0" smtClean="0">
              <a:latin typeface="Times New Roman" pitchFamily="18" charset="0"/>
              <a:cs typeface="Times New Roman" pitchFamily="18" charset="0"/>
            </a:endParaRPr>
          </a:p>
          <a:p>
            <a:endParaRPr lang="ru-RU" sz="2000" dirty="0" smtClean="0">
              <a:latin typeface="Times New Roman" pitchFamily="18" charset="0"/>
              <a:cs typeface="Times New Roman" pitchFamily="18" charset="0"/>
            </a:endParaRPr>
          </a:p>
          <a:p>
            <a:endParaRPr lang="ru-RU" sz="2000" dirty="0">
              <a:latin typeface="Times New Roman" pitchFamily="18" charset="0"/>
              <a:cs typeface="Times New Roman" pitchFamily="18" charset="0"/>
            </a:endParaRPr>
          </a:p>
        </p:txBody>
      </p:sp>
      <p:pic>
        <p:nvPicPr>
          <p:cNvPr id="4" name="Picture 2" descr="C:\Users\Сергей\Documents\Wheat_19\пшеница18\L1_18PLOT1.BMP"/>
          <p:cNvPicPr>
            <a:picLocks noChangeAspect="1" noChangeArrowheads="1"/>
          </p:cNvPicPr>
          <p:nvPr/>
        </p:nvPicPr>
        <p:blipFill>
          <a:blip r:embed="rId2" cstate="print"/>
          <a:srcRect/>
          <a:stretch>
            <a:fillRect/>
          </a:stretch>
        </p:blipFill>
        <p:spPr bwMode="auto">
          <a:xfrm>
            <a:off x="1403648" y="1052736"/>
            <a:ext cx="7078694" cy="1008111"/>
          </a:xfrm>
          <a:prstGeom prst="rect">
            <a:avLst/>
          </a:prstGeom>
          <a:noFill/>
        </p:spPr>
      </p:pic>
      <p:sp>
        <p:nvSpPr>
          <p:cNvPr id="5" name="Прямоугольник 4"/>
          <p:cNvSpPr/>
          <p:nvPr/>
        </p:nvSpPr>
        <p:spPr>
          <a:xfrm>
            <a:off x="2411760" y="2132856"/>
            <a:ext cx="4572000" cy="276999"/>
          </a:xfrm>
          <a:prstGeom prst="rect">
            <a:avLst/>
          </a:prstGeom>
        </p:spPr>
        <p:txBody>
          <a:bodyPr>
            <a:spAutoFit/>
          </a:bodyPr>
          <a:lstStyle/>
          <a:p>
            <a:pPr algn="ctr"/>
            <a:r>
              <a:rPr lang="en-US" sz="1200" b="1" dirty="0" smtClean="0">
                <a:latin typeface="Times New Roman" pitchFamily="18" charset="0"/>
                <a:cs typeface="Times New Roman" pitchFamily="18" charset="0"/>
              </a:rPr>
              <a:t>Fig</a:t>
            </a:r>
            <a:r>
              <a:rPr lang="en-US" sz="1200" dirty="0" smtClean="0">
                <a:latin typeface="Times New Roman" pitchFamily="18" charset="0"/>
                <a:cs typeface="Times New Roman" pitchFamily="18" charset="0"/>
              </a:rPr>
              <a:t>.</a:t>
            </a:r>
            <a:r>
              <a:rPr lang="ru-RU" sz="1200" b="1" dirty="0" smtClean="0">
                <a:latin typeface="Times New Roman" pitchFamily="18" charset="0"/>
                <a:cs typeface="Times New Roman" pitchFamily="18" charset="0"/>
              </a:rPr>
              <a:t>2.</a:t>
            </a: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Deviation of landmarks from the consensus</a:t>
            </a:r>
            <a:endParaRPr lang="ru-RU"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p:cNvSpPr/>
          <p:nvPr/>
        </p:nvSpPr>
        <p:spPr>
          <a:xfrm>
            <a:off x="1115616" y="1772816"/>
            <a:ext cx="360040"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1979712" y="260648"/>
            <a:ext cx="4072496" cy="1143000"/>
          </a:xfrm>
        </p:spPr>
        <p:txBody>
          <a:bodyPr>
            <a:normAutofit/>
          </a:bodyPr>
          <a:lstStyle/>
          <a:p>
            <a:r>
              <a:rPr lang="en-US" sz="3200" dirty="0" smtClean="0">
                <a:latin typeface="Times New Roman" pitchFamily="18" charset="0"/>
                <a:cs typeface="Times New Roman" pitchFamily="18" charset="0"/>
              </a:rPr>
              <a:t>How to arrange LMs?</a:t>
            </a:r>
            <a:endParaRPr lang="ru-RU" sz="3200" dirty="0">
              <a:latin typeface="Times New Roman" pitchFamily="18" charset="0"/>
              <a:cs typeface="Times New Roman" pitchFamily="18" charset="0"/>
            </a:endParaRPr>
          </a:p>
        </p:txBody>
      </p:sp>
      <p:sp>
        <p:nvSpPr>
          <p:cNvPr id="3" name="Содержимое 2"/>
          <p:cNvSpPr>
            <a:spLocks noGrp="1"/>
          </p:cNvSpPr>
          <p:nvPr>
            <p:ph idx="1"/>
          </p:nvPr>
        </p:nvSpPr>
        <p:spPr>
          <a:xfrm>
            <a:off x="4139952" y="2636912"/>
            <a:ext cx="4690864" cy="3672408"/>
          </a:xfrm>
        </p:spPr>
        <p:txBody>
          <a:bodyPr>
            <a:normAutofit fontScale="55000" lnSpcReduction="20000"/>
          </a:bodyPr>
          <a:lstStyle/>
          <a:p>
            <a:endParaRPr lang="en-US" dirty="0" smtClean="0">
              <a:latin typeface="Times New Roman"/>
              <a:ea typeface="Times New Roman"/>
            </a:endParaRPr>
          </a:p>
          <a:p>
            <a:r>
              <a:rPr lang="en-US" dirty="0" smtClean="0">
                <a:latin typeface="Times New Roman"/>
                <a:ea typeface="Times New Roman"/>
              </a:rPr>
              <a:t>What for? </a:t>
            </a:r>
          </a:p>
          <a:p>
            <a:r>
              <a:rPr lang="en-US" dirty="0" smtClean="0">
                <a:latin typeface="Times New Roman"/>
                <a:ea typeface="Times New Roman"/>
              </a:rPr>
              <a:t>Fluctuating asymmetry (FA) is a random non-directional deviation from the strict symmetry of bilateral structures and serves the indicating of ontogenetic noise, the adaptation and co-adaptation of a natural population of living things to the environment influence. </a:t>
            </a:r>
          </a:p>
          <a:p>
            <a:r>
              <a:rPr lang="en-US" dirty="0" smtClean="0">
                <a:latin typeface="Times New Roman"/>
                <a:ea typeface="Times New Roman"/>
              </a:rPr>
              <a:t>Fluctuating asymmetry is an indicator of the developmental stability in populations on genetic and epigenetic level.</a:t>
            </a:r>
          </a:p>
          <a:p>
            <a:r>
              <a:rPr lang="en-US" dirty="0" smtClean="0">
                <a:latin typeface="Times New Roman"/>
              </a:rPr>
              <a:t>Shape and asymmetry </a:t>
            </a:r>
            <a:r>
              <a:rPr lang="en-US" dirty="0" smtClean="0">
                <a:latin typeface="Times New Roman"/>
              </a:rPr>
              <a:t>associate?</a:t>
            </a:r>
            <a:endParaRPr lang="ru-RU" dirty="0"/>
          </a:p>
        </p:txBody>
      </p:sp>
      <p:sp>
        <p:nvSpPr>
          <p:cNvPr id="6" name="TextBox 5"/>
          <p:cNvSpPr txBox="1"/>
          <p:nvPr/>
        </p:nvSpPr>
        <p:spPr>
          <a:xfrm>
            <a:off x="683568" y="2852936"/>
            <a:ext cx="3672408" cy="707886"/>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Fig.</a:t>
            </a:r>
            <a:r>
              <a:rPr lang="ru-RU" sz="1200" b="1" dirty="0" smtClean="0">
                <a:latin typeface="Times New Roman" pitchFamily="18" charset="0"/>
                <a:cs typeface="Times New Roman" pitchFamily="18" charset="0"/>
              </a:rPr>
              <a:t>1.</a:t>
            </a: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The leaf blade of wheat labeled by 50 LMs</a:t>
            </a:r>
          </a:p>
          <a:p>
            <a:r>
              <a:rPr lang="en-US" sz="1400" dirty="0" smtClean="0">
                <a:latin typeface="Times New Roman" pitchFamily="18" charset="0"/>
                <a:cs typeface="Times New Roman" pitchFamily="18" charset="0"/>
              </a:rPr>
              <a:t>1</a:t>
            </a:r>
            <a:r>
              <a:rPr lang="en-US" sz="1400" baseline="30000" dirty="0" smtClean="0">
                <a:latin typeface="Times New Roman" pitchFamily="18" charset="0"/>
                <a:cs typeface="Times New Roman" pitchFamily="18" charset="0"/>
              </a:rPr>
              <a:t>st</a:t>
            </a:r>
            <a:r>
              <a:rPr lang="en-US" sz="1400" dirty="0" smtClean="0">
                <a:latin typeface="Times New Roman" pitchFamily="18" charset="0"/>
                <a:cs typeface="Times New Roman" pitchFamily="18" charset="0"/>
              </a:rPr>
              <a:t> and 2d are LMs </a:t>
            </a:r>
            <a:r>
              <a:rPr lang="en-US" sz="1400" dirty="0" err="1" smtClean="0">
                <a:latin typeface="Times New Roman" pitchFamily="18" charset="0"/>
                <a:cs typeface="Times New Roman" pitchFamily="18" charset="0"/>
              </a:rPr>
              <a:t>Ist</a:t>
            </a:r>
            <a:r>
              <a:rPr lang="en-US" sz="1400" dirty="0" smtClean="0">
                <a:latin typeface="Times New Roman" pitchFamily="18" charset="0"/>
                <a:cs typeface="Times New Roman" pitchFamily="18" charset="0"/>
              </a:rPr>
              <a:t> type</a:t>
            </a:r>
          </a:p>
          <a:p>
            <a:r>
              <a:rPr lang="en-US" sz="1400" dirty="0" smtClean="0">
                <a:latin typeface="Times New Roman" pitchFamily="18" charset="0"/>
                <a:cs typeface="Times New Roman" pitchFamily="18" charset="0"/>
              </a:rPr>
              <a:t>Other  are </a:t>
            </a:r>
            <a:r>
              <a:rPr lang="en-US" sz="1400" dirty="0" err="1" smtClean="0">
                <a:latin typeface="Times New Roman" pitchFamily="18" charset="0"/>
                <a:cs typeface="Times New Roman" pitchFamily="18" charset="0"/>
              </a:rPr>
              <a:t>semiLMs</a:t>
            </a:r>
            <a:endParaRPr lang="ru-RU" sz="1400" dirty="0">
              <a:latin typeface="Times New Roman" pitchFamily="18" charset="0"/>
              <a:cs typeface="Times New Roman" pitchFamily="18" charset="0"/>
            </a:endParaRPr>
          </a:p>
        </p:txBody>
      </p:sp>
      <p:pic>
        <p:nvPicPr>
          <p:cNvPr id="4099" name="Picture 3" descr="C:\Users\Сергей\Documents\Wheat_19\FIG.1.jpg"/>
          <p:cNvPicPr>
            <a:picLocks noChangeAspect="1" noChangeArrowheads="1"/>
          </p:cNvPicPr>
          <p:nvPr/>
        </p:nvPicPr>
        <p:blipFill>
          <a:blip r:embed="rId2" cstate="print"/>
          <a:srcRect l="2751" t="17450" r="9838" b="60500"/>
          <a:stretch>
            <a:fillRect/>
          </a:stretch>
        </p:blipFill>
        <p:spPr bwMode="auto">
          <a:xfrm>
            <a:off x="971600" y="1196752"/>
            <a:ext cx="7992887" cy="1512168"/>
          </a:xfrm>
          <a:prstGeom prst="rect">
            <a:avLst/>
          </a:prstGeom>
          <a:noFill/>
        </p:spPr>
      </p:pic>
      <p:sp>
        <p:nvSpPr>
          <p:cNvPr id="10" name="Овальная выноска 9"/>
          <p:cNvSpPr/>
          <p:nvPr/>
        </p:nvSpPr>
        <p:spPr>
          <a:xfrm>
            <a:off x="7668344" y="764704"/>
            <a:ext cx="792088" cy="432048"/>
          </a:xfrm>
          <a:prstGeom prst="wedgeEllipseCallout">
            <a:avLst>
              <a:gd name="adj1" fmla="val 49394"/>
              <a:gd name="adj2" fmla="val 1171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7884368" y="836712"/>
            <a:ext cx="36004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t>
            </a:r>
            <a:endParaRPr lang="ru-RU" dirty="0">
              <a:latin typeface="Times New Roman" pitchFamily="18" charset="0"/>
              <a:cs typeface="Times New Roman" pitchFamily="18" charset="0"/>
            </a:endParaRPr>
          </a:p>
        </p:txBody>
      </p:sp>
      <p:sp>
        <p:nvSpPr>
          <p:cNvPr id="12" name="Овальная выноска 11"/>
          <p:cNvSpPr/>
          <p:nvPr/>
        </p:nvSpPr>
        <p:spPr>
          <a:xfrm>
            <a:off x="971600" y="980728"/>
            <a:ext cx="792088" cy="432048"/>
          </a:xfrm>
          <a:prstGeom prst="wedgeEllipseCallout">
            <a:avLst>
              <a:gd name="adj1" fmla="val -22757"/>
              <a:gd name="adj2" fmla="val 1348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1259632" y="1052736"/>
            <a:ext cx="287258" cy="369332"/>
          </a:xfrm>
          <a:prstGeom prst="rect">
            <a:avLst/>
          </a:prstGeom>
        </p:spPr>
        <p:txBody>
          <a:bodyPr wrap="none">
            <a:spAutoFit/>
          </a:bodyPr>
          <a:lstStyle/>
          <a:p>
            <a:r>
              <a:rPr lang="en-US" dirty="0" smtClean="0">
                <a:latin typeface="Times New Roman" pitchFamily="18" charset="0"/>
                <a:cs typeface="Times New Roman" pitchFamily="18" charset="0"/>
              </a:rPr>
              <a:t>?</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9712" y="274638"/>
            <a:ext cx="5832648" cy="1066130"/>
          </a:xfrm>
        </p:spPr>
        <p:txBody>
          <a:bodyPr>
            <a:normAutofit/>
          </a:bodyPr>
          <a:lstStyle/>
          <a:p>
            <a:pPr algn="ctr"/>
            <a:r>
              <a:rPr lang="en-US" sz="3200" dirty="0" smtClean="0">
                <a:latin typeface="Times New Roman" pitchFamily="18" charset="0"/>
                <a:cs typeface="Times New Roman" pitchFamily="18" charset="0"/>
              </a:rPr>
              <a:t>How Differ Components?</a:t>
            </a:r>
            <a:endParaRPr lang="ru-RU" sz="3200" dirty="0">
              <a:latin typeface="Times New Roman" pitchFamily="18" charset="0"/>
              <a:cs typeface="Times New Roman" pitchFamily="18" charset="0"/>
            </a:endParaRPr>
          </a:p>
        </p:txBody>
      </p:sp>
      <p:sp>
        <p:nvSpPr>
          <p:cNvPr id="3" name="Содержимое 2"/>
          <p:cNvSpPr>
            <a:spLocks noGrp="1"/>
          </p:cNvSpPr>
          <p:nvPr>
            <p:ph idx="1"/>
          </p:nvPr>
        </p:nvSpPr>
        <p:spPr>
          <a:xfrm>
            <a:off x="1691680" y="4869160"/>
            <a:ext cx="7200800" cy="320899"/>
          </a:xfrm>
        </p:spPr>
        <p:txBody>
          <a:bodyPr>
            <a:noAutofit/>
          </a:bodyPr>
          <a:lstStyle/>
          <a:p>
            <a:pPr>
              <a:buNone/>
            </a:pPr>
            <a:r>
              <a:rPr lang="en-US" sz="1400" b="1" dirty="0" smtClean="0">
                <a:latin typeface="Times New Roman" pitchFamily="18" charset="0"/>
                <a:cs typeface="Times New Roman" pitchFamily="18" charset="0"/>
              </a:rPr>
              <a:t>Fig. 3. </a:t>
            </a:r>
            <a:r>
              <a:rPr lang="en-US" sz="1400" dirty="0" smtClean="0">
                <a:latin typeface="Times New Roman" pitchFamily="18" charset="0"/>
                <a:cs typeface="Times New Roman" pitchFamily="18" charset="0"/>
              </a:rPr>
              <a:t>PC1 of symmetry matrix (left) and bending energy. Right: PC1 asymmetry matrix</a:t>
            </a:r>
            <a:endParaRPr lang="ru-RU" sz="1400" dirty="0">
              <a:latin typeface="Times New Roman" pitchFamily="18" charset="0"/>
              <a:cs typeface="Times New Roman" pitchFamily="18" charset="0"/>
            </a:endParaRPr>
          </a:p>
        </p:txBody>
      </p:sp>
      <p:pic>
        <p:nvPicPr>
          <p:cNvPr id="4" name="Рисунок 3" descr="БарановРис3А.jpg"/>
          <p:cNvPicPr/>
          <p:nvPr/>
        </p:nvPicPr>
        <p:blipFill>
          <a:blip r:embed="rId2" cstate="print"/>
          <a:srcRect l="7105" t="12747" r="25712" b="2273"/>
          <a:stretch>
            <a:fillRect/>
          </a:stretch>
        </p:blipFill>
        <p:spPr>
          <a:xfrm>
            <a:off x="1187624" y="1196752"/>
            <a:ext cx="3528392" cy="3600400"/>
          </a:xfrm>
          <a:prstGeom prst="rect">
            <a:avLst/>
          </a:prstGeom>
        </p:spPr>
      </p:pic>
      <p:pic>
        <p:nvPicPr>
          <p:cNvPr id="1027" name="Picture 3" descr="C:\Users\Сергей\Documents\Wheat_19\Canonical variate 1 vs Canonical variate 2.jpg"/>
          <p:cNvPicPr>
            <a:picLocks noChangeAspect="1" noChangeArrowheads="1"/>
          </p:cNvPicPr>
          <p:nvPr/>
        </p:nvPicPr>
        <p:blipFill>
          <a:blip r:embed="rId3" cstate="print"/>
          <a:srcRect l="29525" t="8236" r="27950" b="6565"/>
          <a:stretch>
            <a:fillRect/>
          </a:stretch>
        </p:blipFill>
        <p:spPr bwMode="auto">
          <a:xfrm>
            <a:off x="4716016" y="1196752"/>
            <a:ext cx="3888432" cy="367240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274638"/>
            <a:ext cx="7571184" cy="778098"/>
          </a:xfrm>
        </p:spPr>
        <p:txBody>
          <a:bodyPr>
            <a:normAutofit/>
          </a:bodyPr>
          <a:lstStyle/>
          <a:p>
            <a:r>
              <a:rPr lang="en-US" sz="3200" dirty="0" smtClean="0">
                <a:latin typeface="Times New Roman" pitchFamily="18" charset="0"/>
                <a:cs typeface="Times New Roman" pitchFamily="18" charset="0"/>
              </a:rPr>
              <a:t>Strong Difference Between 1</a:t>
            </a:r>
            <a:r>
              <a:rPr lang="en-US" sz="3200" baseline="30000" dirty="0" smtClean="0">
                <a:latin typeface="Times New Roman" pitchFamily="18" charset="0"/>
                <a:cs typeface="Times New Roman" pitchFamily="18" charset="0"/>
              </a:rPr>
              <a:t>st</a:t>
            </a:r>
            <a:r>
              <a:rPr lang="en-US" sz="3200" dirty="0" smtClean="0">
                <a:latin typeface="Times New Roman" pitchFamily="18" charset="0"/>
                <a:cs typeface="Times New Roman" pitchFamily="18" charset="0"/>
              </a:rPr>
              <a:t> and 4</a:t>
            </a:r>
            <a:r>
              <a:rPr lang="en-US" sz="3200" baseline="30000" dirty="0" smtClean="0">
                <a:latin typeface="Times New Roman" pitchFamily="18" charset="0"/>
                <a:cs typeface="Times New Roman" pitchFamily="18" charset="0"/>
              </a:rPr>
              <a:t>th</a:t>
            </a:r>
            <a:r>
              <a:rPr lang="en-US" sz="3200" dirty="0" smtClean="0">
                <a:latin typeface="Times New Roman" pitchFamily="18" charset="0"/>
                <a:cs typeface="Times New Roman" pitchFamily="18" charset="0"/>
              </a:rPr>
              <a:t> Dose?</a:t>
            </a:r>
            <a:endParaRPr lang="ru-RU" sz="3200" dirty="0">
              <a:latin typeface="Times New Roman" pitchFamily="18" charset="0"/>
              <a:cs typeface="Times New Roman" pitchFamily="18" charset="0"/>
            </a:endParaRPr>
          </a:p>
        </p:txBody>
      </p:sp>
      <p:graphicFrame>
        <p:nvGraphicFramePr>
          <p:cNvPr id="4" name="Таблица 3"/>
          <p:cNvGraphicFramePr>
            <a:graphicFrameLocks noGrp="1"/>
          </p:cNvGraphicFramePr>
          <p:nvPr/>
        </p:nvGraphicFramePr>
        <p:xfrm>
          <a:off x="1043608" y="1772816"/>
          <a:ext cx="7596001" cy="1800200"/>
        </p:xfrm>
        <a:graphic>
          <a:graphicData uri="http://schemas.openxmlformats.org/drawingml/2006/table">
            <a:tbl>
              <a:tblPr/>
              <a:tblGrid>
                <a:gridCol w="1085143"/>
                <a:gridCol w="1085143"/>
                <a:gridCol w="1085143"/>
                <a:gridCol w="1085143"/>
                <a:gridCol w="1085143"/>
                <a:gridCol w="1085143"/>
                <a:gridCol w="1085143"/>
              </a:tblGrid>
              <a:tr h="288032">
                <a:tc>
                  <a:txBody>
                    <a:bodyPr/>
                    <a:lstStyle/>
                    <a:p>
                      <a:pPr indent="144145" algn="just" hangingPunct="0">
                        <a:lnSpc>
                          <a:spcPts val="1200"/>
                        </a:lnSpc>
                        <a:spcAft>
                          <a:spcPts val="0"/>
                        </a:spcAft>
                      </a:pPr>
                      <a:r>
                        <a:rPr lang="en-US" sz="1100" dirty="0">
                          <a:solidFill>
                            <a:srgbClr val="000000"/>
                          </a:solidFill>
                          <a:latin typeface="Times New Roman"/>
                          <a:ea typeface="Times New Roman"/>
                          <a:cs typeface="Times New Roman"/>
                        </a:rPr>
                        <a:t> </a:t>
                      </a:r>
                      <a:endParaRPr lang="ru-RU" sz="1200" dirty="0">
                        <a:latin typeface="Times New Roman"/>
                        <a:ea typeface="Times New Roman"/>
                        <a:cs typeface="Times New Roman"/>
                      </a:endParaRPr>
                    </a:p>
                  </a:txBody>
                  <a:tcPr marL="68580" marR="68580" marT="0" marB="0" anchor="b">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gridSpan="3">
                  <a:txBody>
                    <a:bodyPr/>
                    <a:lstStyle/>
                    <a:p>
                      <a:pPr indent="144145" algn="ctr" hangingPunct="0">
                        <a:lnSpc>
                          <a:spcPts val="1200"/>
                        </a:lnSpc>
                        <a:spcAft>
                          <a:spcPts val="0"/>
                        </a:spcAft>
                      </a:pPr>
                      <a:r>
                        <a:rPr lang="en-US" sz="1100" b="1" dirty="0">
                          <a:solidFill>
                            <a:srgbClr val="000000"/>
                          </a:solidFill>
                          <a:latin typeface="Times New Roman"/>
                          <a:ea typeface="Times New Roman"/>
                          <a:cs typeface="Times New Roman"/>
                        </a:rPr>
                        <a:t>Matrix of symmetry</a:t>
                      </a:r>
                      <a:endParaRPr lang="ru-RU" sz="1200" b="1" dirty="0">
                        <a:latin typeface="Times New Roman"/>
                        <a:ea typeface="Times New Roman"/>
                        <a:cs typeface="Times New Roman"/>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gridSpan="3">
                  <a:txBody>
                    <a:bodyPr/>
                    <a:lstStyle/>
                    <a:p>
                      <a:pPr indent="144145" algn="ctr" hangingPunct="0">
                        <a:lnSpc>
                          <a:spcPts val="1200"/>
                        </a:lnSpc>
                        <a:spcAft>
                          <a:spcPts val="0"/>
                        </a:spcAft>
                      </a:pPr>
                      <a:r>
                        <a:rPr lang="en-US" sz="1100" b="1" dirty="0">
                          <a:solidFill>
                            <a:srgbClr val="000000"/>
                          </a:solidFill>
                          <a:latin typeface="Times New Roman"/>
                          <a:ea typeface="Times New Roman"/>
                          <a:cs typeface="Times New Roman"/>
                        </a:rPr>
                        <a:t>Matrix of asymmetry</a:t>
                      </a:r>
                      <a:endParaRPr lang="ru-RU" sz="1200" b="1" dirty="0">
                        <a:latin typeface="Times New Roman"/>
                        <a:ea typeface="Times New Roman"/>
                        <a:cs typeface="Times New Roman"/>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r>
              <a:tr h="360040">
                <a:tc>
                  <a:txBody>
                    <a:bodyPr/>
                    <a:lstStyle/>
                    <a:p>
                      <a:pPr indent="144145" algn="ctr" hangingPunct="0">
                        <a:lnSpc>
                          <a:spcPts val="1200"/>
                        </a:lnSpc>
                        <a:spcAft>
                          <a:spcPts val="0"/>
                        </a:spcAft>
                      </a:pPr>
                      <a:r>
                        <a:rPr lang="en-US" sz="1100" dirty="0">
                          <a:solidFill>
                            <a:srgbClr val="000000"/>
                          </a:solidFill>
                          <a:latin typeface="Times New Roman"/>
                          <a:ea typeface="Times New Roman"/>
                          <a:cs typeface="Times New Roman"/>
                        </a:rPr>
                        <a:t>Dose, </a:t>
                      </a:r>
                      <a:r>
                        <a:rPr lang="ru-RU" sz="1100" dirty="0">
                          <a:solidFill>
                            <a:srgbClr val="00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ru-RU" sz="1100" dirty="0">
                          <a:solidFill>
                            <a:srgbClr val="FF0000"/>
                          </a:solidFill>
                          <a:latin typeface="Times New Roman"/>
                          <a:ea typeface="Times New Roman"/>
                          <a:cs typeface="Times New Roman"/>
                        </a:rPr>
                        <a:t>1</a:t>
                      </a:r>
                      <a:endParaRPr lang="ru-RU" sz="1200" dirty="0">
                        <a:solidFill>
                          <a:srgbClr val="FF0000"/>
                        </a:solidFill>
                        <a:latin typeface="Times New Roman"/>
                        <a:ea typeface="Times New Roman"/>
                        <a:cs typeface="Times New Roman"/>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ru-RU" sz="1100" dirty="0">
                          <a:solidFill>
                            <a:srgbClr val="000000"/>
                          </a:solidFill>
                          <a:latin typeface="Times New Roman"/>
                          <a:ea typeface="Times New Roman"/>
                          <a:cs typeface="Times New Roman"/>
                        </a:rPr>
                        <a:t>2</a:t>
                      </a:r>
                      <a:endParaRPr lang="ru-RU" sz="1200" dirty="0">
                        <a:latin typeface="Times New Roman"/>
                        <a:ea typeface="Times New Roman"/>
                        <a:cs typeface="Times New Roman"/>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ru-RU" sz="1100" dirty="0">
                          <a:solidFill>
                            <a:srgbClr val="000000"/>
                          </a:solidFill>
                          <a:latin typeface="Times New Roman"/>
                          <a:ea typeface="Times New Roman"/>
                          <a:cs typeface="Times New Roman"/>
                        </a:rPr>
                        <a:t>3</a:t>
                      </a:r>
                      <a:endParaRPr lang="ru-RU" sz="1200" dirty="0">
                        <a:latin typeface="Times New Roman"/>
                        <a:ea typeface="Times New Roman"/>
                        <a:cs typeface="Times New Roman"/>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ru-RU" sz="1100" dirty="0">
                          <a:solidFill>
                            <a:srgbClr val="000000"/>
                          </a:solidFill>
                          <a:latin typeface="Times New Roman"/>
                          <a:ea typeface="Times New Roman"/>
                          <a:cs typeface="Times New Roman"/>
                        </a:rPr>
                        <a:t>1</a:t>
                      </a:r>
                      <a:endParaRPr lang="ru-RU" sz="1200" dirty="0">
                        <a:latin typeface="Times New Roman"/>
                        <a:ea typeface="Times New Roman"/>
                        <a:cs typeface="Times New Roman"/>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ru-RU" sz="1100" dirty="0">
                          <a:solidFill>
                            <a:srgbClr val="000000"/>
                          </a:solidFill>
                          <a:latin typeface="Times New Roman"/>
                          <a:ea typeface="Times New Roman"/>
                          <a:cs typeface="Times New Roman"/>
                        </a:rPr>
                        <a:t>2</a:t>
                      </a:r>
                      <a:endParaRPr lang="ru-RU" sz="1200" dirty="0">
                        <a:latin typeface="Times New Roman"/>
                        <a:ea typeface="Times New Roman"/>
                        <a:cs typeface="Times New Roman"/>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ru-RU" sz="1100" dirty="0">
                          <a:solidFill>
                            <a:srgbClr val="000000"/>
                          </a:solidFill>
                          <a:latin typeface="Times New Roman"/>
                          <a:ea typeface="Times New Roman"/>
                          <a:cs typeface="Times New Roman"/>
                        </a:rPr>
                        <a:t>3</a:t>
                      </a:r>
                      <a:endParaRPr lang="ru-RU" sz="1200" dirty="0">
                        <a:latin typeface="Times New Roman"/>
                        <a:ea typeface="Times New Roman"/>
                        <a:cs typeface="Times New Roman"/>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44145" algn="ctr" hangingPunct="0">
                        <a:lnSpc>
                          <a:spcPts val="1200"/>
                        </a:lnSpc>
                        <a:spcAft>
                          <a:spcPts val="0"/>
                        </a:spcAft>
                      </a:pPr>
                      <a:r>
                        <a:rPr lang="ru-RU" sz="1100" dirty="0">
                          <a:solidFill>
                            <a:srgbClr val="000000"/>
                          </a:solidFill>
                          <a:latin typeface="Times New Roman"/>
                          <a:ea typeface="Times New Roman"/>
                          <a:cs typeface="Times New Roman"/>
                        </a:rPr>
                        <a:t>2</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FF0000"/>
                          </a:solidFill>
                          <a:latin typeface="Times New Roman"/>
                          <a:ea typeface="Times New Roman"/>
                          <a:cs typeface="Times New Roman"/>
                        </a:rPr>
                        <a:t>0.016</a:t>
                      </a:r>
                      <a:r>
                        <a:rPr lang="ru-RU" sz="1100" baseline="30000" dirty="0">
                          <a:solidFill>
                            <a:srgbClr val="FF0000"/>
                          </a:solidFill>
                          <a:latin typeface="Times New Roman"/>
                          <a:ea typeface="Times New Roman"/>
                          <a:cs typeface="Times New Roman"/>
                        </a:rPr>
                        <a:t>*</a:t>
                      </a:r>
                      <a:r>
                        <a:rPr lang="en-US" sz="1100" dirty="0">
                          <a:solidFill>
                            <a:srgbClr val="FF0000"/>
                          </a:solidFill>
                          <a:latin typeface="Times New Roman"/>
                          <a:ea typeface="Times New Roman"/>
                          <a:cs typeface="Times New Roman"/>
                        </a:rPr>
                        <a:t> (2.753</a:t>
                      </a:r>
                      <a:r>
                        <a:rPr lang="ru-RU" sz="1100" baseline="30000" dirty="0">
                          <a:solidFill>
                            <a:srgbClr val="FF0000"/>
                          </a:solidFill>
                          <a:latin typeface="Times New Roman"/>
                          <a:ea typeface="Times New Roman"/>
                          <a:cs typeface="Times New Roman"/>
                        </a:rPr>
                        <a:t>*</a:t>
                      </a:r>
                      <a:r>
                        <a:rPr lang="en-US" sz="1100" dirty="0">
                          <a:solidFill>
                            <a:srgbClr val="FF0000"/>
                          </a:solidFill>
                          <a:latin typeface="Times New Roman"/>
                          <a:ea typeface="Times New Roman"/>
                          <a:cs typeface="Times New Roman"/>
                        </a:rPr>
                        <a:t>)</a:t>
                      </a:r>
                      <a:endParaRPr lang="ru-RU" sz="1200" dirty="0">
                        <a:solidFill>
                          <a:srgbClr val="FF0000"/>
                        </a:solidFill>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pPr>
                      <a:endParaRPr lang="ru-RU" sz="1600" dirty="0">
                        <a:latin typeface="Calibri"/>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pPr>
                      <a:endParaRPr lang="ru-RU" sz="1600" dirty="0">
                        <a:latin typeface="Calibri"/>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FF0000"/>
                          </a:solidFill>
                          <a:latin typeface="Times New Roman"/>
                          <a:ea typeface="Times New Roman"/>
                          <a:cs typeface="Times New Roman"/>
                        </a:rPr>
                        <a:t>0.058</a:t>
                      </a:r>
                      <a:r>
                        <a:rPr lang="ru-RU" sz="1100" baseline="30000" dirty="0">
                          <a:solidFill>
                            <a:srgbClr val="FF0000"/>
                          </a:solidFill>
                          <a:latin typeface="Times New Roman"/>
                          <a:ea typeface="Times New Roman"/>
                          <a:cs typeface="Times New Roman"/>
                        </a:rPr>
                        <a:t>*</a:t>
                      </a:r>
                      <a:r>
                        <a:rPr lang="en-US" sz="1100" dirty="0">
                          <a:solidFill>
                            <a:srgbClr val="FF0000"/>
                          </a:solidFill>
                          <a:latin typeface="Times New Roman"/>
                          <a:ea typeface="Times New Roman"/>
                          <a:cs typeface="Times New Roman"/>
                        </a:rPr>
                        <a:t> (1.85</a:t>
                      </a:r>
                      <a:r>
                        <a:rPr lang="ru-RU" sz="1100" baseline="30000" dirty="0">
                          <a:solidFill>
                            <a:srgbClr val="FF0000"/>
                          </a:solidFill>
                          <a:latin typeface="Times New Roman"/>
                          <a:ea typeface="Times New Roman"/>
                          <a:cs typeface="Times New Roman"/>
                        </a:rPr>
                        <a:t>*</a:t>
                      </a:r>
                      <a:r>
                        <a:rPr lang="en-US" sz="1100" dirty="0">
                          <a:solidFill>
                            <a:srgbClr val="FF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pPr>
                      <a:endParaRPr lang="ru-RU" sz="1600" dirty="0">
                        <a:latin typeface="Calibri"/>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pPr>
                      <a:endParaRPr lang="ru-RU" sz="1600" dirty="0">
                        <a:latin typeface="Calibri"/>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indent="144145" algn="ctr" hangingPunct="0">
                        <a:lnSpc>
                          <a:spcPts val="1200"/>
                        </a:lnSpc>
                        <a:spcAft>
                          <a:spcPts val="0"/>
                        </a:spcAft>
                      </a:pPr>
                      <a:r>
                        <a:rPr lang="ru-RU" sz="1100" dirty="0">
                          <a:solidFill>
                            <a:srgbClr val="000000"/>
                          </a:solidFill>
                          <a:latin typeface="Times New Roman"/>
                          <a:ea typeface="Times New Roman"/>
                          <a:cs typeface="Times New Roman"/>
                        </a:rPr>
                        <a:t>3</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FF0000"/>
                          </a:solidFill>
                          <a:latin typeface="Times New Roman"/>
                          <a:ea typeface="Times New Roman"/>
                          <a:cs typeface="Times New Roman"/>
                        </a:rPr>
                        <a:t>0.015</a:t>
                      </a:r>
                      <a:r>
                        <a:rPr lang="ru-RU" sz="1100" baseline="30000" dirty="0">
                          <a:solidFill>
                            <a:srgbClr val="FF0000"/>
                          </a:solidFill>
                          <a:latin typeface="Times New Roman"/>
                          <a:ea typeface="Times New Roman"/>
                          <a:cs typeface="Times New Roman"/>
                        </a:rPr>
                        <a:t>* </a:t>
                      </a:r>
                      <a:r>
                        <a:rPr lang="en-US" sz="1100" dirty="0">
                          <a:solidFill>
                            <a:srgbClr val="FF0000"/>
                          </a:solidFill>
                          <a:latin typeface="Times New Roman"/>
                          <a:ea typeface="Times New Roman"/>
                          <a:cs typeface="Times New Roman"/>
                        </a:rPr>
                        <a:t>(2.80</a:t>
                      </a:r>
                      <a:r>
                        <a:rPr lang="ru-RU" sz="1100" baseline="30000" dirty="0">
                          <a:solidFill>
                            <a:srgbClr val="FF0000"/>
                          </a:solidFill>
                          <a:latin typeface="Times New Roman"/>
                          <a:ea typeface="Times New Roman"/>
                          <a:cs typeface="Times New Roman"/>
                        </a:rPr>
                        <a:t>*</a:t>
                      </a:r>
                      <a:r>
                        <a:rPr lang="en-US" sz="1100" baseline="30000" dirty="0">
                          <a:solidFill>
                            <a:srgbClr val="FF0000"/>
                          </a:solidFill>
                          <a:latin typeface="Times New Roman"/>
                          <a:ea typeface="Times New Roman"/>
                          <a:cs typeface="Times New Roman"/>
                        </a:rPr>
                        <a:t>)</a:t>
                      </a:r>
                      <a:endParaRPr lang="ru-RU" sz="1200" dirty="0">
                        <a:solidFill>
                          <a:srgbClr val="FF0000"/>
                        </a:solidFill>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000000"/>
                          </a:solidFill>
                          <a:latin typeface="Times New Roman"/>
                          <a:ea typeface="Times New Roman"/>
                          <a:cs typeface="Times New Roman"/>
                        </a:rPr>
                        <a:t>0.007</a:t>
                      </a:r>
                      <a:r>
                        <a:rPr lang="ru-RU" sz="1100" baseline="30000" dirty="0">
                          <a:solidFill>
                            <a:srgbClr val="000000"/>
                          </a:solidFill>
                          <a:latin typeface="Times New Roman"/>
                          <a:ea typeface="Times New Roman"/>
                          <a:cs typeface="Times New Roman"/>
                        </a:rPr>
                        <a:t>*</a:t>
                      </a:r>
                      <a:r>
                        <a:rPr lang="en-US" sz="1100" dirty="0">
                          <a:solidFill>
                            <a:srgbClr val="000000"/>
                          </a:solidFill>
                          <a:latin typeface="Times New Roman"/>
                          <a:ea typeface="Times New Roman"/>
                          <a:cs typeface="Times New Roman"/>
                        </a:rPr>
                        <a:t> (1.34</a:t>
                      </a:r>
                      <a:r>
                        <a:rPr lang="ru-RU" sz="1100" baseline="30000" dirty="0">
                          <a:solidFill>
                            <a:srgbClr val="000000"/>
                          </a:solidFill>
                          <a:latin typeface="Times New Roman"/>
                          <a:ea typeface="Times New Roman"/>
                          <a:cs typeface="Times New Roman"/>
                        </a:rPr>
                        <a:t>*</a:t>
                      </a:r>
                      <a:r>
                        <a:rPr lang="en-US" sz="1100" dirty="0">
                          <a:solidFill>
                            <a:srgbClr val="00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pPr>
                      <a:endParaRPr lang="ru-RU" sz="1600" dirty="0">
                        <a:latin typeface="Calibri"/>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FF0000"/>
                          </a:solidFill>
                          <a:latin typeface="Times New Roman"/>
                          <a:ea typeface="Times New Roman"/>
                          <a:cs typeface="Times New Roman"/>
                        </a:rPr>
                        <a:t>0.057</a:t>
                      </a:r>
                      <a:r>
                        <a:rPr lang="ru-RU" sz="1100" baseline="30000" dirty="0">
                          <a:solidFill>
                            <a:srgbClr val="FF0000"/>
                          </a:solidFill>
                          <a:latin typeface="Times New Roman"/>
                          <a:ea typeface="Times New Roman"/>
                          <a:cs typeface="Times New Roman"/>
                        </a:rPr>
                        <a:t>*</a:t>
                      </a:r>
                      <a:r>
                        <a:rPr lang="en-US" sz="1100" dirty="0">
                          <a:solidFill>
                            <a:srgbClr val="FF0000"/>
                          </a:solidFill>
                          <a:latin typeface="Times New Roman"/>
                          <a:ea typeface="Times New Roman"/>
                          <a:cs typeface="Times New Roman"/>
                        </a:rPr>
                        <a:t> (1.89</a:t>
                      </a:r>
                      <a:r>
                        <a:rPr lang="ru-RU" sz="1100" baseline="30000" dirty="0">
                          <a:solidFill>
                            <a:srgbClr val="FF0000"/>
                          </a:solidFill>
                          <a:latin typeface="Times New Roman"/>
                          <a:ea typeface="Times New Roman"/>
                          <a:cs typeface="Times New Roman"/>
                        </a:rPr>
                        <a:t>*</a:t>
                      </a:r>
                      <a:r>
                        <a:rPr lang="en-US" sz="1100" dirty="0">
                          <a:solidFill>
                            <a:srgbClr val="FF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000000"/>
                          </a:solidFill>
                          <a:latin typeface="Times New Roman"/>
                          <a:ea typeface="Times New Roman"/>
                          <a:cs typeface="Times New Roman"/>
                        </a:rPr>
                        <a:t>0.002</a:t>
                      </a:r>
                      <a:r>
                        <a:rPr lang="en-US" sz="1100" baseline="30000" dirty="0">
                          <a:solidFill>
                            <a:srgbClr val="000000"/>
                          </a:solidFill>
                          <a:latin typeface="Times New Roman"/>
                          <a:ea typeface="Times New Roman"/>
                          <a:cs typeface="Times New Roman"/>
                        </a:rPr>
                        <a:t>ns</a:t>
                      </a:r>
                      <a:r>
                        <a:rPr lang="en-US" sz="1100" dirty="0">
                          <a:solidFill>
                            <a:srgbClr val="000000"/>
                          </a:solidFill>
                          <a:latin typeface="Times New Roman"/>
                          <a:ea typeface="Times New Roman"/>
                          <a:cs typeface="Times New Roman"/>
                        </a:rPr>
                        <a:t> (1.09</a:t>
                      </a:r>
                      <a:r>
                        <a:rPr lang="ru-RU" sz="1100" baseline="30000" dirty="0">
                          <a:solidFill>
                            <a:srgbClr val="000000"/>
                          </a:solidFill>
                          <a:latin typeface="Times New Roman"/>
                          <a:ea typeface="Times New Roman"/>
                          <a:cs typeface="Times New Roman"/>
                        </a:rPr>
                        <a:t>*</a:t>
                      </a:r>
                      <a:r>
                        <a:rPr lang="en-US" sz="1100" dirty="0">
                          <a:solidFill>
                            <a:srgbClr val="00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pPr>
                      <a:endParaRPr lang="ru-RU" sz="1600" dirty="0">
                        <a:latin typeface="Calibri"/>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indent="144145" algn="ctr" hangingPunct="0">
                        <a:lnSpc>
                          <a:spcPts val="1200"/>
                        </a:lnSpc>
                        <a:spcAft>
                          <a:spcPts val="0"/>
                        </a:spcAft>
                      </a:pPr>
                      <a:r>
                        <a:rPr lang="ru-RU" sz="1100" dirty="0">
                          <a:solidFill>
                            <a:srgbClr val="000000"/>
                          </a:solidFill>
                          <a:latin typeface="Times New Roman"/>
                          <a:ea typeface="Times New Roman"/>
                          <a:cs typeface="Times New Roman"/>
                        </a:rPr>
                        <a:t>4</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FF0000"/>
                          </a:solidFill>
                          <a:latin typeface="Times New Roman"/>
                          <a:ea typeface="Times New Roman"/>
                          <a:cs typeface="Times New Roman"/>
                        </a:rPr>
                        <a:t>0.019</a:t>
                      </a:r>
                      <a:r>
                        <a:rPr lang="ru-RU" sz="1100" baseline="30000" dirty="0">
                          <a:solidFill>
                            <a:srgbClr val="FF0000"/>
                          </a:solidFill>
                          <a:latin typeface="Times New Roman"/>
                          <a:ea typeface="Times New Roman"/>
                          <a:cs typeface="Times New Roman"/>
                        </a:rPr>
                        <a:t>* </a:t>
                      </a:r>
                      <a:r>
                        <a:rPr lang="en-US" sz="1100" dirty="0">
                          <a:solidFill>
                            <a:srgbClr val="FF0000"/>
                          </a:solidFill>
                          <a:latin typeface="Times New Roman"/>
                          <a:ea typeface="Times New Roman"/>
                          <a:cs typeface="Times New Roman"/>
                        </a:rPr>
                        <a:t>(3.179</a:t>
                      </a:r>
                      <a:r>
                        <a:rPr lang="ru-RU" sz="1100" baseline="30000" dirty="0">
                          <a:solidFill>
                            <a:srgbClr val="FF0000"/>
                          </a:solidFill>
                          <a:latin typeface="Times New Roman"/>
                          <a:ea typeface="Times New Roman"/>
                          <a:cs typeface="Times New Roman"/>
                        </a:rPr>
                        <a:t>*</a:t>
                      </a:r>
                      <a:r>
                        <a:rPr lang="en-US" sz="1100" dirty="0">
                          <a:solidFill>
                            <a:srgbClr val="FF0000"/>
                          </a:solidFill>
                          <a:latin typeface="Times New Roman"/>
                          <a:ea typeface="Times New Roman"/>
                          <a:cs typeface="Times New Roman"/>
                        </a:rPr>
                        <a:t>)</a:t>
                      </a:r>
                      <a:endParaRPr lang="ru-RU" sz="1200" dirty="0">
                        <a:solidFill>
                          <a:srgbClr val="FF0000"/>
                        </a:solidFill>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000000"/>
                          </a:solidFill>
                          <a:latin typeface="Times New Roman"/>
                          <a:ea typeface="Times New Roman"/>
                          <a:cs typeface="Times New Roman"/>
                        </a:rPr>
                        <a:t>0.013</a:t>
                      </a:r>
                      <a:r>
                        <a:rPr lang="ru-RU" sz="1100" baseline="30000" dirty="0">
                          <a:solidFill>
                            <a:srgbClr val="000000"/>
                          </a:solidFill>
                          <a:latin typeface="Times New Roman"/>
                          <a:ea typeface="Times New Roman"/>
                          <a:cs typeface="Times New Roman"/>
                        </a:rPr>
                        <a:t>*</a:t>
                      </a:r>
                      <a:r>
                        <a:rPr lang="en-US" sz="1100" dirty="0">
                          <a:solidFill>
                            <a:srgbClr val="000000"/>
                          </a:solidFill>
                          <a:latin typeface="Times New Roman"/>
                          <a:ea typeface="Times New Roman"/>
                          <a:cs typeface="Times New Roman"/>
                        </a:rPr>
                        <a:t> (2.086</a:t>
                      </a:r>
                      <a:r>
                        <a:rPr lang="ru-RU" sz="1100" baseline="30000" dirty="0">
                          <a:solidFill>
                            <a:srgbClr val="000000"/>
                          </a:solidFill>
                          <a:latin typeface="Times New Roman"/>
                          <a:ea typeface="Times New Roman"/>
                          <a:cs typeface="Times New Roman"/>
                        </a:rPr>
                        <a:t>*</a:t>
                      </a:r>
                      <a:r>
                        <a:rPr lang="en-US" sz="1100" dirty="0">
                          <a:solidFill>
                            <a:srgbClr val="00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000000"/>
                          </a:solidFill>
                          <a:latin typeface="Times New Roman"/>
                          <a:ea typeface="Times New Roman"/>
                          <a:cs typeface="Times New Roman"/>
                        </a:rPr>
                        <a:t>0.01</a:t>
                      </a:r>
                      <a:r>
                        <a:rPr lang="ru-RU" sz="1100" baseline="30000" dirty="0">
                          <a:solidFill>
                            <a:srgbClr val="000000"/>
                          </a:solidFill>
                          <a:latin typeface="Times New Roman"/>
                          <a:ea typeface="Times New Roman"/>
                          <a:cs typeface="Times New Roman"/>
                        </a:rPr>
                        <a:t>*</a:t>
                      </a:r>
                      <a:r>
                        <a:rPr lang="en-US" sz="1100" dirty="0">
                          <a:solidFill>
                            <a:srgbClr val="000000"/>
                          </a:solidFill>
                          <a:latin typeface="Times New Roman"/>
                          <a:ea typeface="Times New Roman"/>
                          <a:cs typeface="Times New Roman"/>
                        </a:rPr>
                        <a:t> (1.618</a:t>
                      </a:r>
                      <a:r>
                        <a:rPr lang="ru-RU" sz="1100" baseline="30000" dirty="0">
                          <a:solidFill>
                            <a:srgbClr val="000000"/>
                          </a:solidFill>
                          <a:latin typeface="Times New Roman"/>
                          <a:ea typeface="Times New Roman"/>
                          <a:cs typeface="Times New Roman"/>
                        </a:rPr>
                        <a:t>*</a:t>
                      </a:r>
                      <a:r>
                        <a:rPr lang="en-US" sz="1100" dirty="0">
                          <a:solidFill>
                            <a:srgbClr val="00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FF0000"/>
                          </a:solidFill>
                          <a:latin typeface="Times New Roman"/>
                          <a:ea typeface="Times New Roman"/>
                          <a:cs typeface="Times New Roman"/>
                        </a:rPr>
                        <a:t>0.057</a:t>
                      </a:r>
                      <a:r>
                        <a:rPr lang="ru-RU" sz="1100" baseline="30000" dirty="0">
                          <a:solidFill>
                            <a:srgbClr val="FF0000"/>
                          </a:solidFill>
                          <a:latin typeface="Times New Roman"/>
                          <a:ea typeface="Times New Roman"/>
                          <a:cs typeface="Times New Roman"/>
                        </a:rPr>
                        <a:t>*</a:t>
                      </a:r>
                      <a:r>
                        <a:rPr lang="en-US" sz="1100" dirty="0">
                          <a:solidFill>
                            <a:srgbClr val="FF0000"/>
                          </a:solidFill>
                          <a:latin typeface="Times New Roman"/>
                          <a:ea typeface="Times New Roman"/>
                          <a:cs typeface="Times New Roman"/>
                        </a:rPr>
                        <a:t> (1.91</a:t>
                      </a:r>
                      <a:r>
                        <a:rPr lang="ru-RU" sz="1100" baseline="30000" dirty="0">
                          <a:solidFill>
                            <a:srgbClr val="FF0000"/>
                          </a:solidFill>
                          <a:latin typeface="Times New Roman"/>
                          <a:ea typeface="Times New Roman"/>
                          <a:cs typeface="Times New Roman"/>
                        </a:rPr>
                        <a:t>*</a:t>
                      </a:r>
                      <a:r>
                        <a:rPr lang="en-US" sz="1100" dirty="0">
                          <a:solidFill>
                            <a:srgbClr val="FF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000000"/>
                          </a:solidFill>
                          <a:latin typeface="Times New Roman"/>
                          <a:ea typeface="Times New Roman"/>
                          <a:cs typeface="Times New Roman"/>
                        </a:rPr>
                        <a:t>0.002</a:t>
                      </a:r>
                      <a:r>
                        <a:rPr lang="en-US" sz="1100" baseline="30000" dirty="0">
                          <a:solidFill>
                            <a:srgbClr val="000000"/>
                          </a:solidFill>
                          <a:latin typeface="Times New Roman"/>
                          <a:ea typeface="Times New Roman"/>
                          <a:cs typeface="Times New Roman"/>
                        </a:rPr>
                        <a:t>ns</a:t>
                      </a:r>
                      <a:r>
                        <a:rPr lang="en-US" sz="1100" dirty="0">
                          <a:solidFill>
                            <a:srgbClr val="000000"/>
                          </a:solidFill>
                          <a:latin typeface="Times New Roman"/>
                          <a:ea typeface="Times New Roman"/>
                          <a:cs typeface="Times New Roman"/>
                        </a:rPr>
                        <a:t> (0.9</a:t>
                      </a:r>
                      <a:r>
                        <a:rPr lang="ru-RU" sz="1100" baseline="30000" dirty="0">
                          <a:solidFill>
                            <a:srgbClr val="000000"/>
                          </a:solidFill>
                          <a:latin typeface="Times New Roman"/>
                          <a:ea typeface="Times New Roman"/>
                          <a:cs typeface="Times New Roman"/>
                        </a:rPr>
                        <a:t>*</a:t>
                      </a:r>
                      <a:r>
                        <a:rPr lang="en-US" sz="1100" dirty="0">
                          <a:solidFill>
                            <a:srgbClr val="00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400"/>
                        </a:lnSpc>
                        <a:spcAft>
                          <a:spcPts val="0"/>
                        </a:spcAft>
                      </a:pPr>
                      <a:r>
                        <a:rPr lang="en-US" sz="1100" dirty="0">
                          <a:solidFill>
                            <a:srgbClr val="000000"/>
                          </a:solidFill>
                          <a:latin typeface="Times New Roman"/>
                          <a:ea typeface="Times New Roman"/>
                          <a:cs typeface="Times New Roman"/>
                        </a:rPr>
                        <a:t>0.002</a:t>
                      </a:r>
                      <a:r>
                        <a:rPr lang="en-US" sz="1100" baseline="30000" dirty="0">
                          <a:solidFill>
                            <a:srgbClr val="000000"/>
                          </a:solidFill>
                          <a:latin typeface="Times New Roman"/>
                          <a:ea typeface="Times New Roman"/>
                          <a:cs typeface="Times New Roman"/>
                        </a:rPr>
                        <a:t>ns</a:t>
                      </a:r>
                      <a:r>
                        <a:rPr lang="en-US" sz="1100" dirty="0">
                          <a:solidFill>
                            <a:srgbClr val="000000"/>
                          </a:solidFill>
                          <a:latin typeface="Times New Roman"/>
                          <a:ea typeface="Times New Roman"/>
                          <a:cs typeface="Times New Roman"/>
                        </a:rPr>
                        <a:t> (1.13</a:t>
                      </a:r>
                      <a:r>
                        <a:rPr lang="ru-RU" sz="1100" baseline="30000" dirty="0">
                          <a:solidFill>
                            <a:srgbClr val="000000"/>
                          </a:solidFill>
                          <a:latin typeface="Times New Roman"/>
                          <a:ea typeface="Times New Roman"/>
                          <a:cs typeface="Times New Roman"/>
                        </a:rPr>
                        <a:t>*</a:t>
                      </a:r>
                      <a:r>
                        <a:rPr lang="en-US" sz="1100" dirty="0">
                          <a:solidFill>
                            <a:srgbClr val="000000"/>
                          </a:solidFill>
                          <a:latin typeface="Times New Roman"/>
                          <a:ea typeface="Times New Roman"/>
                          <a:cs typeface="Times New Roman"/>
                        </a:rPr>
                        <a:t>)</a:t>
                      </a:r>
                      <a:endParaRPr lang="ru-RU" sz="1200" dirty="0">
                        <a:latin typeface="Times New Roman"/>
                        <a:ea typeface="Times New Roman"/>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4355976" y="1052736"/>
            <a:ext cx="4392488" cy="938719"/>
          </a:xfrm>
          <a:prstGeom prst="rect">
            <a:avLst/>
          </a:prstGeom>
          <a:noFill/>
        </p:spPr>
        <p:txBody>
          <a:bodyPr wrap="square" rtlCol="0">
            <a:spAutoFit/>
          </a:bodyPr>
          <a:lstStyle/>
          <a:p>
            <a:r>
              <a:rPr lang="en-US" sz="1100" b="1" dirty="0" smtClean="0">
                <a:latin typeface="Times New Roman" pitchFamily="18" charset="0"/>
                <a:cs typeface="Times New Roman" pitchFamily="18" charset="0"/>
              </a:rPr>
              <a:t>Table.4. </a:t>
            </a:r>
            <a:r>
              <a:rPr lang="en-US" sz="1100" dirty="0" smtClean="0">
                <a:latin typeface="Times New Roman" pitchFamily="18" charset="0"/>
                <a:cs typeface="Times New Roman" pitchFamily="18" charset="0"/>
              </a:rPr>
              <a:t>The difference in the shape of the leaf blade depending on 4 doses of fertilizer. Procrustes and Mahalanobis distances (in brackets) in the first principal component of the covariance matrix show the highest difference in matrix of asymmetry</a:t>
            </a:r>
            <a:r>
              <a:rPr lang="en-US" sz="1100" baseline="30000" dirty="0" smtClean="0">
                <a:solidFill>
                  <a:prstClr val="black"/>
                </a:solidFill>
                <a:latin typeface="Times New Roman" pitchFamily="18" charset="0"/>
                <a:cs typeface="Times New Roman" pitchFamily="18" charset="0"/>
              </a:rPr>
              <a:t>*</a:t>
            </a:r>
            <a:r>
              <a:rPr lang="en-US" sz="1100" dirty="0" smtClean="0">
                <a:solidFill>
                  <a:prstClr val="black"/>
                </a:solidFill>
                <a:latin typeface="Times New Roman" pitchFamily="18" charset="0"/>
                <a:cs typeface="Times New Roman" pitchFamily="18" charset="0"/>
              </a:rPr>
              <a:t> – </a:t>
            </a:r>
            <a:r>
              <a:rPr lang="en-US" sz="1100" i="1" dirty="0" smtClean="0">
                <a:solidFill>
                  <a:prstClr val="black"/>
                </a:solidFill>
                <a:latin typeface="Times New Roman" pitchFamily="18" charset="0"/>
                <a:cs typeface="Times New Roman" pitchFamily="18" charset="0"/>
              </a:rPr>
              <a:t>p &lt;0.0001</a:t>
            </a:r>
            <a:r>
              <a:rPr lang="en-US" sz="1100" dirty="0" smtClean="0">
                <a:solidFill>
                  <a:prstClr val="black"/>
                </a:solidFill>
                <a:latin typeface="Times New Roman" pitchFamily="18" charset="0"/>
                <a:cs typeface="Times New Roman" pitchFamily="18" charset="0"/>
              </a:rPr>
              <a:t>; ns – </a:t>
            </a:r>
            <a:r>
              <a:rPr lang="en-US" sz="1100" i="1" dirty="0" smtClean="0">
                <a:solidFill>
                  <a:prstClr val="black"/>
                </a:solidFill>
                <a:latin typeface="Times New Roman" pitchFamily="18" charset="0"/>
                <a:cs typeface="Times New Roman" pitchFamily="18" charset="0"/>
              </a:rPr>
              <a:t>p &gt;0.05</a:t>
            </a:r>
            <a:endParaRPr lang="ru-RU" sz="1100" dirty="0" smtClean="0"/>
          </a:p>
          <a:p>
            <a:endParaRPr lang="ru-RU" sz="1100" dirty="0">
              <a:latin typeface="Times New Roman" pitchFamily="18" charset="0"/>
              <a:cs typeface="Times New Roman" pitchFamily="18" charset="0"/>
            </a:endParaRPr>
          </a:p>
        </p:txBody>
      </p:sp>
      <p:sp>
        <p:nvSpPr>
          <p:cNvPr id="7" name="TextBox 6"/>
          <p:cNvSpPr txBox="1"/>
          <p:nvPr/>
        </p:nvSpPr>
        <p:spPr>
          <a:xfrm>
            <a:off x="827584" y="3861048"/>
            <a:ext cx="7704856" cy="2154436"/>
          </a:xfrm>
          <a:prstGeom prst="rect">
            <a:avLst/>
          </a:prstGeom>
          <a:noFill/>
        </p:spPr>
        <p:txBody>
          <a:bodyPr wrap="square" rtlCol="0">
            <a:spAutoFit/>
          </a:bodyPr>
          <a:lstStyle/>
          <a:p>
            <a:pPr>
              <a:buFont typeface="Arial" pitchFamily="34" charset="0"/>
              <a:buChar char="•"/>
            </a:pPr>
            <a:r>
              <a:rPr lang="en-US" sz="1200" dirty="0" smtClean="0">
                <a:latin typeface="Times New Roman" pitchFamily="18" charset="0"/>
                <a:cs typeface="Times New Roman" pitchFamily="18" charset="0"/>
              </a:rPr>
              <a:t>A “true” fluctuating asymmetry was not detected, therefore we can not say the developmental stability is violated. In all samples a statistically significant directional asymmetry was obtained (MS “side”, </a:t>
            </a:r>
            <a:r>
              <a:rPr lang="en-US" sz="1200" i="1" dirty="0" smtClean="0">
                <a:latin typeface="Times New Roman" pitchFamily="18" charset="0"/>
                <a:cs typeface="Times New Roman" pitchFamily="18" charset="0"/>
              </a:rPr>
              <a:t>p</a:t>
            </a:r>
            <a:r>
              <a:rPr lang="en-US" sz="1200" dirty="0" smtClean="0">
                <a:latin typeface="Times New Roman" pitchFamily="18" charset="0"/>
                <a:cs typeface="Times New Roman" pitchFamily="18" charset="0"/>
              </a:rPr>
              <a:t> &lt;0.05</a:t>
            </a:r>
            <a:r>
              <a:rPr lang="en-US" sz="1200"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pPr>
              <a:buFont typeface="Arial" pitchFamily="34" charset="0"/>
              <a:buChar char="•"/>
            </a:pPr>
            <a:r>
              <a:rPr lang="en-US" sz="1200" dirty="0" smtClean="0">
                <a:latin typeface="Times New Roman" pitchFamily="18" charset="0"/>
                <a:cs typeface="Times New Roman" pitchFamily="18" charset="0"/>
              </a:rPr>
              <a:t>To determine the difference among groups, a covariance analysis was performed for the pull of leaves </a:t>
            </a:r>
            <a:r>
              <a:rPr lang="en-US" sz="1200" dirty="0" smtClean="0">
                <a:latin typeface="Times New Roman" pitchFamily="18" charset="0"/>
                <a:cs typeface="Times New Roman" pitchFamily="18" charset="0"/>
              </a:rPr>
              <a:t>for doses. </a:t>
            </a:r>
            <a:r>
              <a:rPr lang="en-US" sz="1200" dirty="0" smtClean="0">
                <a:latin typeface="Times New Roman" pitchFamily="18" charset="0"/>
                <a:cs typeface="Times New Roman" pitchFamily="18" charset="0"/>
              </a:rPr>
              <a:t>The first and second canonical variates occupied a large part of the shape variation, which consisted of two components: symmetric and asymmetric. The first (symmetric) component explains the variation in the coordinates of the landmarks along the sheet plate, while the asymmetric component means the variation in pair </a:t>
            </a:r>
            <a:r>
              <a:rPr lang="en-US" sz="1200" dirty="0" smtClean="0">
                <a:latin typeface="Times New Roman" pitchFamily="18" charset="0"/>
                <a:cs typeface="Times New Roman" pitchFamily="18" charset="0"/>
              </a:rPr>
              <a:t>landmarks.</a:t>
            </a:r>
          </a:p>
          <a:p>
            <a:pPr>
              <a:buFont typeface="Arial" pitchFamily="34" charset="0"/>
              <a:buChar char="•"/>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The thin-plate spline method showed the final distribution of vectors in the procrustes space in the first, most informative principle component, explaining 60-80% of the total variance of landmarks. </a:t>
            </a:r>
          </a:p>
          <a:p>
            <a:pPr>
              <a:buFont typeface="Arial" pitchFamily="34" charset="0"/>
              <a:buChar char="•"/>
            </a:pPr>
            <a:r>
              <a:rPr lang="en-US" sz="1200" dirty="0" smtClean="0">
                <a:latin typeface="Times New Roman" pitchFamily="18" charset="0"/>
                <a:cs typeface="Times New Roman" pitchFamily="18" charset="0"/>
              </a:rPr>
              <a:t>Transformation grids demonstrated the conformation of a sheet plate with an uniform, or isometric shift of landmarks. The bending energy of structural distortion of the splines was highest in the 4th group of leaves, both in the asymmetry (B</a:t>
            </a:r>
            <a:r>
              <a:rPr lang="en-US" sz="900" dirty="0" smtClean="0">
                <a:latin typeface="Times New Roman" pitchFamily="18" charset="0"/>
                <a:cs typeface="Times New Roman" pitchFamily="18" charset="0"/>
              </a:rPr>
              <a:t>E</a:t>
            </a:r>
            <a:r>
              <a:rPr lang="en-US" sz="1200" dirty="0" smtClean="0">
                <a:latin typeface="Times New Roman" pitchFamily="18" charset="0"/>
                <a:cs typeface="Times New Roman" pitchFamily="18" charset="0"/>
              </a:rPr>
              <a:t> = 1.17) and in the symmetry component (B</a:t>
            </a:r>
            <a:r>
              <a:rPr lang="en-US" sz="900" dirty="0" smtClean="0">
                <a:latin typeface="Times New Roman" pitchFamily="18" charset="0"/>
                <a:cs typeface="Times New Roman" pitchFamily="18" charset="0"/>
              </a:rPr>
              <a:t>E</a:t>
            </a:r>
            <a:r>
              <a:rPr lang="en-US" sz="1200" dirty="0" smtClean="0">
                <a:latin typeface="Times New Roman" pitchFamily="18" charset="0"/>
                <a:cs typeface="Times New Roman" pitchFamily="18" charset="0"/>
              </a:rPr>
              <a:t> = 0.63).</a:t>
            </a:r>
            <a:endParaRPr lang="ru-RU" dirty="0">
              <a:latin typeface="Times New Roman" pitchFamily="18" charset="0"/>
              <a:cs typeface="Times New Roman" pitchFamily="18" charset="0"/>
            </a:endParaRPr>
          </a:p>
        </p:txBody>
      </p:sp>
      <p:sp>
        <p:nvSpPr>
          <p:cNvPr id="6" name="TextBox 5"/>
          <p:cNvSpPr txBox="1"/>
          <p:nvPr/>
        </p:nvSpPr>
        <p:spPr>
          <a:xfrm>
            <a:off x="1187624" y="6237312"/>
            <a:ext cx="5472608"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Thanks</a:t>
            </a:r>
            <a:endParaRPr lang="ru-RU"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700</Words>
  <Application>Microsoft Office PowerPoint</Application>
  <PresentationFormat>Экран (4:3)</PresentationFormat>
  <Paragraphs>69</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Тема Office</vt:lpstr>
      <vt:lpstr>Слайд 1</vt:lpstr>
      <vt:lpstr>Samples and Methods</vt:lpstr>
      <vt:lpstr>How to arrange LMs?</vt:lpstr>
      <vt:lpstr>How Differ Components?</vt:lpstr>
      <vt:lpstr>Strong Difference Between 1st and 4th Dose?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Сергей</dc:creator>
  <cp:lastModifiedBy>Сергей</cp:lastModifiedBy>
  <cp:revision>2</cp:revision>
  <dcterms:created xsi:type="dcterms:W3CDTF">2020-05-16T07:06:26Z</dcterms:created>
  <dcterms:modified xsi:type="dcterms:W3CDTF">2020-05-16T07:09:48Z</dcterms:modified>
</cp:coreProperties>
</file>