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46"/>
  </p:handoutMasterIdLst>
  <p:sldIdLst>
    <p:sldId id="405" r:id="rId3"/>
    <p:sldId id="407" r:id="rId4"/>
    <p:sldId id="403" r:id="rId5"/>
    <p:sldId id="404" r:id="rId6"/>
    <p:sldId id="406" r:id="rId7"/>
    <p:sldId id="302" r:id="rId8"/>
    <p:sldId id="303" r:id="rId9"/>
    <p:sldId id="304" r:id="rId10"/>
    <p:sldId id="305" r:id="rId11"/>
    <p:sldId id="306" r:id="rId12"/>
    <p:sldId id="298" r:id="rId13"/>
    <p:sldId id="301" r:id="rId15"/>
    <p:sldId id="299" r:id="rId16"/>
    <p:sldId id="300" r:id="rId17"/>
    <p:sldId id="336" r:id="rId18"/>
    <p:sldId id="337" r:id="rId19"/>
    <p:sldId id="338" r:id="rId20"/>
    <p:sldId id="295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6" r:id="rId37"/>
    <p:sldId id="280" r:id="rId38"/>
    <p:sldId id="281" r:id="rId39"/>
    <p:sldId id="282" r:id="rId40"/>
    <p:sldId id="283" r:id="rId41"/>
    <p:sldId id="287" r:id="rId42"/>
    <p:sldId id="284" r:id="rId43"/>
    <p:sldId id="288" r:id="rId44"/>
    <p:sldId id="285" r:id="rId4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3"/>
    <p:restoredTop sz="94649"/>
  </p:normalViewPr>
  <p:slideViewPr>
    <p:cSldViewPr showGuides="1">
      <p:cViewPr>
        <p:scale>
          <a:sx n="83" d="100"/>
          <a:sy n="83" d="100"/>
        </p:scale>
        <p:origin x="624" y="384"/>
      </p:cViewPr>
      <p:guideLst>
        <p:guide orient="horz" pos="216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2CE06-BBA7-A749-AC90-B95BA00F54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15205B-F157-1545-AD8C-50CB1CFA2B4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81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据六名知情人士透露，CNBC已经了解到，在苹果不断扩大的健康部门中，一个悄然组建的秘密团队与开发商、医院和其他行业组织持续进行谈判，讨论将临床数据(如详细的实验室结果和过敏症清单)提供给iPhone。然后用户可以选择与第三方共享这些信息，比方说医院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1、2000年前，解决Y2K问题。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Y2K问题。Year 2K Problem，又称千年虫问题。主要原因是早期的软件大多以两位数字来记录年份，所以在2000年到来时需要修正。Y2K问题从80年代就有人开始解决了，最后也没有完全解决干净。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、2038年虫问题，即开发第一款Unix系统时使用32位数字签名整数来代表时间，起始时间是1970年1月1日，但是32位软件能检测的最大秒值是2147483647，也就是对应2038年1月19日之后会发生整数溢出，时间值作为负数来存储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ppt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连接符 1"/>
          <p:cNvCxnSpPr/>
          <p:nvPr/>
        </p:nvCxnSpPr>
        <p:spPr>
          <a:xfrm>
            <a:off x="0" y="6284913"/>
            <a:ext cx="9144000" cy="1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9939" name="图片 2" descr="ppt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F97378-0325-4E4B-AA7C-745A57B325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第五章 团队和流程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827088" y="3284538"/>
            <a:ext cx="7993062" cy="3024187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kern="1200">
                <a:latin typeface="+mn-lt"/>
                <a:ea typeface="+mn-ea"/>
                <a:cs typeface="+mn-cs"/>
              </a:rPr>
              <a:t>                              第</a:t>
            </a:r>
            <a:r>
              <a:rPr lang="en-US" altLang="zh-CN" kern="1200">
                <a:latin typeface="+mn-lt"/>
                <a:ea typeface="+mn-ea"/>
                <a:cs typeface="+mn-cs"/>
              </a:rPr>
              <a:t>6</a:t>
            </a:r>
            <a:r>
              <a:rPr lang="zh-CN" altLang="en-US" kern="1200">
                <a:latin typeface="+mn-lt"/>
                <a:ea typeface="+mn-ea"/>
                <a:cs typeface="+mn-cs"/>
              </a:rPr>
              <a:t>组   主讲人：林华睿、张</a:t>
            </a:r>
            <a:r>
              <a:rPr lang="en-US" altLang="zh-CN" kern="1200">
                <a:latin typeface="+mn-lt"/>
                <a:ea typeface="+mn-ea"/>
                <a:cs typeface="+mn-cs"/>
              </a:rPr>
              <a:t>				</a:t>
            </a:r>
            <a:r>
              <a:rPr lang="zh-CN" altLang="en-US" kern="1200">
                <a:latin typeface="+mn-lt"/>
                <a:ea typeface="+mn-ea"/>
                <a:cs typeface="+mn-cs"/>
              </a:rPr>
              <a:t>栋迪、商聪、魏广宁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5.2.4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业余剧团模式（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Amateur Theater Team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这样的团队在每一个项目（剧目）中，不同的人会挑选不同的角色。各人在团队中听从一个中央指挥（导演）的指导和安排。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现代软件工程小组 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团队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实验室小组 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团队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公司实习开发组 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Mangal"/>
                <a:cs typeface="+mn-cs"/>
              </a:rPr>
              <a:t>–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团队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5.2.5 </a:t>
            </a:r>
            <a:r>
              <a:rPr lang="zh-CN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秘密团队（Skunk Work Team）</a:t>
            </a:r>
            <a:endParaRPr lang="zh-CN" altLang="zh-CN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一些软件项目在秘密状态下进行，别人不知道他们具体在做什么。</a:t>
            </a:r>
            <a:endParaRPr lang="zh-CN" altLang="en-US" sz="1800" kern="12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好处：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团队内部有极大的自由，较高的热情，没有外界的干扰（不用每周给别人介绍项目进展，听领导的最新指示，等等）。</a:t>
            </a: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实际使用：</a:t>
            </a: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1、苹果公司1980年代在研发Macintosh之后的系统时。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2、2017年。苹果公司打算把iPhone变成未来的病历卡。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3、21世纪的一些创业团队。</a:t>
            </a:r>
            <a:endParaRPr lang="zh-CN" altLang="en-US" sz="2000" kern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5.2.6 </a:t>
            </a:r>
            <a:r>
              <a:rPr lang="zh-CN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特工团队（SWAT）</a:t>
            </a:r>
            <a:endParaRPr lang="zh-CN" altLang="zh-CN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软件行业的一些团队由一些有特殊技能的专业人士组成，负责解决一些棘手而紧迫性的问题。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好处：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特工团队可以满足人们对于“Mastery”（精通某一领域）这种内在驱动因素的需求，能在某一领域达到“专家”、“高手”的地位，一出手就能解决难题，这也是对技术人员非常有吸引力的，在一定程度上可以起到激励的作用。</a:t>
            </a: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实际使用：</a:t>
            </a: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1、2000年前，解决Y2K问题。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2、2038年虫问题。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5.2.7 </a:t>
            </a:r>
            <a:r>
              <a:rPr lang="zh-CN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交响乐团模式（Orchestra）</a:t>
            </a:r>
            <a:endParaRPr lang="zh-CN" altLang="zh-CN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从人类交响乐的演奏演化出来的一种开发模式。类似于“工厂”，严格遵循预定的生产流程。当某个软件领域处于稳定成长阶段的时候，众多大型软件公司的开发团队就会采取这种模式。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特点：</a:t>
            </a: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（1）家伙多，门类齐全。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（2）各司其职，各自有专门场地，演奏期间没有聊天、走动等现象。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（3）演奏都靠谱，同时看指挥的。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（4）演奏的都是练习过多次的曲目，重在执行。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实际使用：</a:t>
            </a: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微软公司的Office软件，从Office97、Office XP、Office2003、Office2007到Office2011、Office2013……</a:t>
            </a: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5.2.7 </a:t>
            </a:r>
            <a:r>
              <a:rPr lang="zh-CN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交响乐团模式（Orchestra）</a:t>
            </a:r>
            <a:endParaRPr lang="zh-CN" altLang="zh-CN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2290" name="图片 1" descr="fd63bfd7-0785-40c7-a606-d76e2f4d5f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2089150"/>
            <a:ext cx="6707188" cy="384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5.2.8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爵士乐模式（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Jazz Band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不依赖乐谱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没有统一的指挥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演奏按照一定模式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人数较少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5.2.9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功能团队模式（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Feature Team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以完成功能为目标组建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小组内的成员具有不同的能力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成员间没有管理与被管理的关系，组内合作交流频繁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功能完成后，团队解散，成员重新组织与别的角色组成新的功能团队完成其它功能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5.2.10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官僚模式（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Bureaucratic Model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组织结构复杂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各个部门优先考虑自身的绩效评估，容易忽视全局评估标准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容易变成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老板驱动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开发流程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第五章 团队和流程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开发流程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827088" y="3284538"/>
            <a:ext cx="7993062" cy="3024187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kern="1200">
                <a:latin typeface="+mn-lt"/>
                <a:ea typeface="+mn-ea"/>
                <a:cs typeface="+mn-cs"/>
              </a:rPr>
              <a:t>                              第</a:t>
            </a:r>
            <a:r>
              <a:rPr lang="en-US" altLang="zh-CN" kern="1200">
                <a:latin typeface="+mn-lt"/>
                <a:ea typeface="+mn-ea"/>
                <a:cs typeface="+mn-cs"/>
              </a:rPr>
              <a:t>7</a:t>
            </a:r>
            <a:r>
              <a:rPr lang="zh-CN" altLang="en-US" kern="1200">
                <a:latin typeface="+mn-lt"/>
                <a:ea typeface="+mn-ea"/>
                <a:cs typeface="+mn-cs"/>
              </a:rPr>
              <a:t>组   主讲人：崔剑、王宝、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kern="1200">
                <a:latin typeface="+mn-lt"/>
                <a:ea typeface="+mn-ea"/>
                <a:cs typeface="+mn-cs"/>
              </a:rPr>
              <a:t>                                                     </a:t>
            </a:r>
            <a:r>
              <a:rPr lang="zh-CN" altLang="en-US" kern="1200">
                <a:latin typeface="+mn-lt"/>
                <a:ea typeface="+mn-ea"/>
                <a:cs typeface="+mn-cs"/>
              </a:rPr>
              <a:t>王昊岚、王启航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5.3.1 </a:t>
            </a:r>
            <a:r>
              <a:rPr lang="zh-CN" altLang="en-US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写了再改模式（</a:t>
            </a:r>
            <a:r>
              <a:rPr lang="en-US" altLang="zh-CN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Code-and-Fix</a:t>
            </a:r>
            <a:r>
              <a:rPr lang="zh-CN" altLang="en-US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4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当不需要太多其他准备，大家上来就写代码，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写不出来就改，也许能改好。当面临下面的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任务时，也许这个方法是有用的：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  <a:sym typeface="宋体" panose="02010600030101010101" pitchFamily="2" charset="-122"/>
              </a:rPr>
              <a:t>   1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只用一次”的程序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  <a:sym typeface="宋体" panose="02010600030101010101" pitchFamily="2" charset="-122"/>
              </a:rPr>
              <a:t>   2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看过了就扔”的原型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、一些不实用的演示程序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但是，要写一个有实际用户、解决实际需求的软件，这个方法的缺点就太大了。</a:t>
            </a:r>
            <a:endParaRPr lang="zh-CN" altLang="en-US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4338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75" y="2119313"/>
            <a:ext cx="4748213" cy="2268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第五章 团队和流程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</a:t>
            </a: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非团队和团队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3"/>
          <p:cNvSpPr>
            <a:spLocks noGrp="1"/>
          </p:cNvSpPr>
          <p:nvPr>
            <p:ph idx="13"/>
          </p:nvPr>
        </p:nvSpPr>
        <p:spPr>
          <a:xfrm>
            <a:off x="66675" y="1381125"/>
            <a:ext cx="8501063" cy="467518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5.3.2 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瀑布模型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</a:rPr>
              <a:t>Waterfall Model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一个项目开发架构，开发过程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是通过设计一系列阶段顺序展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开的，从系统需求分析到产品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运行维护，每个阶段都会产生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循环反馈，项目开发进程从一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个阶段“流动”到下一个阶段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，这也是瀑布模型名称的由来。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3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0" y="2382838"/>
            <a:ext cx="5475288" cy="245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76425" y="1304925"/>
            <a:ext cx="5600700" cy="3600450"/>
          </a:xfrm>
          <a:noFill/>
          <a:ln>
            <a:noFill/>
          </a:ln>
        </p:spPr>
      </p:pic>
      <p:sp>
        <p:nvSpPr>
          <p:cNvPr id="16386" name="文本框 3"/>
          <p:cNvSpPr txBox="1"/>
          <p:nvPr/>
        </p:nvSpPr>
        <p:spPr>
          <a:xfrm>
            <a:off x="190500" y="5026025"/>
            <a:ext cx="88312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要让产品成功，最好把这个模型走两遍，先有一个模拟版本，在此基础上收集反馈，改进各个步骤，并交付一个最终的版本。</a:t>
            </a:r>
            <a:endParaRPr lang="zh-CN" altLang="en-US" sz="2400" b="1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内容占位符 1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470025" y="1276350"/>
            <a:ext cx="5929313" cy="4960938"/>
          </a:xfrm>
          <a:noFill/>
          <a:ln>
            <a:noFill/>
          </a:ln>
        </p:spPr>
      </p:pic>
      <p:sp>
        <p:nvSpPr>
          <p:cNvPr id="17410" name="文本框 3"/>
          <p:cNvSpPr txBox="1"/>
          <p:nvPr/>
        </p:nvSpPr>
        <p:spPr>
          <a:xfrm>
            <a:off x="3597275" y="5772150"/>
            <a:ext cx="29813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文档的重要性</a:t>
            </a:r>
            <a:endParaRPr lang="zh-CN" altLang="en-US" sz="2400" b="1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sz="24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3"/>
          <p:cNvSpPr>
            <a:spLocks noGrp="1"/>
          </p:cNvSpPr>
          <p:nvPr>
            <p:ph idx="13"/>
          </p:nvPr>
        </p:nvSpPr>
        <p:spPr>
          <a:xfrm>
            <a:off x="357188" y="1973263"/>
            <a:ext cx="8535987" cy="4549775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它在软件工程中的局限性在于：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各步骤之间是分离的，但是软件生产过程中的各个步骤不能这样严格分离出来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回溯修改很困难甚至不可能，但是软件生产的过程需要时时回溯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最终产品直到最后才出现，但是软件的客户，甚至软件工程师本人都需要尽早知道产品的原型并试用。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247062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5.3.3 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瀑布模型的各种变形</a:t>
            </a:r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生鱼片模型，这个模型解决了各个步骤之间分离的缺点，同时也带来了一些困扰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究竟什么时候上一个阶段会结束呢？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913" y="2205038"/>
            <a:ext cx="3198812" cy="247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462962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子瀑布模型</a:t>
            </a:r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解决不同子系统之间进度不一，技术要求迥异，需要区别对待的问题。</a:t>
            </a:r>
            <a:endParaRPr lang="en-US" alt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313" y="3052763"/>
            <a:ext cx="4684712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idx="13"/>
          </p:nvPr>
        </p:nvSpPr>
        <p:spPr>
          <a:xfrm>
            <a:off x="180975" y="2492375"/>
            <a:ext cx="8726488" cy="231775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很难把各个子系统统一到一起做系统测试。另外，在这样的开发流程中，用户只有到了最后才能看到结果，用户真是等不起。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3"/>
          <p:cNvSpPr>
            <a:spLocks noGrp="1"/>
          </p:cNvSpPr>
          <p:nvPr>
            <p:ph idx="13"/>
          </p:nvPr>
        </p:nvSpPr>
        <p:spPr>
          <a:xfrm>
            <a:off x="285750" y="1685925"/>
            <a:ext cx="8607425" cy="3597275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5.3.4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</a:rPr>
              <a:t>Rational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统一流程（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</a:rPr>
              <a:t>RUP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把软件开发的各个阶段整合在一个统一的框架里。要完成一个复杂的软件项目，团队的各种成员要在不同阶段做不同的事情，这些不同类型的工作在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中叫做规程（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Discipline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）或者工作流（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Workflow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507412" cy="4676775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业务建模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用工作流用精确的语言（通常是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）把用户的活动描述出来。这个工作流的结果通常是用例（Use Case）。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需求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分析软件系统得提供什么样的功能来满足用户的需求，功能有什么约束条件，如何验证功能满足了用户需求。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分析和设计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将需求转化成系统的设计。这一步结束之后，团队成员就能知道系统有哪些子系统、模块，它们之间的关系是怎样的。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607425" cy="469423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实现上一步产出的设计，将开发出的组件，连同验证模块提交到系统中。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测试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验证所有组件的正确性、组件之间交互的正确性，以及检验所有的需求已被正确地实现，保证质量达到预期要求。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部署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生成最终版本并将软件分发给最终用户。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5.1</a:t>
            </a:r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团队与非团队</a:t>
            </a:r>
            <a:endParaRPr lang="en-US" altLang="zh-CN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团队有一致的集体目标，团队要一起完成这目标。一个团队的成员不一定要同时工作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团队成员有各自的分工，互相依赖合作，共同完成任务</a:t>
            </a: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786812" cy="4765675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配置和变更管理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各个阶段产生的各种工作结果，要记录修改人员、修改原因、修改时间等属性。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项目管理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平衡各种可能产生冲突的目标，管理风险，克服各种约束并成功地在各个阶段交付达到要求的产品。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环境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向软件开发组织提供软件开发环境，包括过程和工具。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"/>
          <p:cNvSpPr>
            <a:spLocks noGrp="1"/>
          </p:cNvSpPr>
          <p:nvPr>
            <p:ph idx="13"/>
          </p:nvPr>
        </p:nvSpPr>
        <p:spPr>
          <a:xfrm>
            <a:off x="433388" y="2578100"/>
            <a:ext cx="8391525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把软件开发分成几个阶段，一个大阶段的结束称为一个里程碑（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Milestone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），每个阶段内可以有几个迭代。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在大尺度上像瀑布模型，在每个阶段内像迭代模型。下面是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四个阶段的介绍：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idx="13"/>
          </p:nvPr>
        </p:nvSpPr>
        <p:spPr>
          <a:xfrm>
            <a:off x="160338" y="1614488"/>
            <a:ext cx="8678862" cy="4694237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初始阶段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分析软件系统大概的构成，系统与外部系统的边界在哪里，大致的成本和预算是多少，系统的风险主要来自哪里。结束后达到生命周期目标里程碑。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细化阶段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它的目标是分析问题领域，建立健全的体系结构基础，编制项目计划，按优先级处理项目中的风险。结束到达生命周期结构里程碑。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3"/>
          <p:cNvSpPr>
            <a:spLocks noGrp="1"/>
          </p:cNvSpPr>
          <p:nvPr>
            <p:ph idx="13"/>
          </p:nvPr>
        </p:nvSpPr>
        <p:spPr>
          <a:xfrm>
            <a:off x="141288" y="1614488"/>
            <a:ext cx="8786812" cy="4694237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构造阶段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团队开发出所有的功能集，并有秩序地把功能集成为经过各种测试验证过的产品。结束时达到初始功能里程碑。此时的产品版本也常被称为“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+mn-ea"/>
                <a:cs typeface="+mn-cs"/>
              </a:rPr>
              <a:t>beta”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交付阶段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基于用户的反馈，团队利用迭代对系统进行修改、调整。确保软件能满足最终用户的实际需求。终点是产品发布里程碑。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254125"/>
            <a:ext cx="6934200" cy="446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文本框 3"/>
          <p:cNvSpPr txBox="1"/>
          <p:nvPr/>
        </p:nvSpPr>
        <p:spPr>
          <a:xfrm>
            <a:off x="120650" y="5694363"/>
            <a:ext cx="884396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的工作流（纵轴）和开发流程的各个阶段（横轴），图中的阴影面积代表不同角色在各个阶段的参与程度。由于阴影面积起起伏伏，这个图又被称为</a:t>
            </a:r>
            <a:r>
              <a:rPr lang="en-US" altLang="zh-CN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驼峰图。</a:t>
            </a:r>
            <a:endParaRPr lang="zh-CN" altLang="en-US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678862" cy="469423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5.3.5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老板驱动的流程（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Boss-Driven Process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有些开发流程由行政领导或者公司老板驱动。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当软件订单的获得不是主要靠技术实力，而是靠个人关系。      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在大型企业内部，软件功能往往由行政体系来决定。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有些老板比一般技术人员更懂市场和竞争。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软件团队尚未成熟，不懂得如何独立地进行需求分析。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idx="13"/>
          </p:nvPr>
        </p:nvSpPr>
        <p:spPr>
          <a:xfrm>
            <a:off x="274638" y="2033588"/>
            <a:ext cx="8607425" cy="4694237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这种模式当然也有它的问题。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领导对许多技术细节是外行。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领导未必懂得软件项目的管理，领导的权威影响了自由的交流和创造。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领导最擅长的管理方式是行政命令，这未必能管好软件团队或任何需要创造力的团队。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领导的精力有限，领导很忙时，团队怎么办？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3"/>
          <p:cNvSpPr>
            <a:spLocks noGrp="1"/>
          </p:cNvSpPr>
          <p:nvPr>
            <p:ph idx="13"/>
          </p:nvPr>
        </p:nvSpPr>
        <p:spPr>
          <a:xfrm>
            <a:off x="301625" y="1543050"/>
            <a:ext cx="8361363" cy="4765675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5.3.6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渐进交付的流程，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MVP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MBP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当系统的主要需求和架构明确之后，软件团队进入了一个不断演进的循环中：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开发→发布→听取反馈→根据反馈做改进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27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3240088"/>
            <a:ext cx="5740400" cy="3478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678862" cy="469423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这个软件什么时候才最后完成呢？下面几个条件满足一个即可。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时间到了。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钱花光了。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用户满意了（或者很不满意，不再给钱了）。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渐进交付的流程中，我们假设一下，当用户看到第一个版本的时候，他们就对这个产品很不满意，完全没有任何购买或使用的意愿。在这种情况下，整个团队为第一版所做的各种投入都浪费了。这个问题的一个根源是：产品团队得到用户的反馈太晚了。那么，我们能否让用户更早地给产品团队反馈？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678862" cy="469423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2009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年开始，一些互联网产品团队在试验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MVP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方法：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MVP——Minimal Viable Product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，最小可行产品，又称为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Minimal Feature Set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，最小功能集。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的做法是：把产品最核心的功能用最小的成本实现出来（或者描绘出来），然后快速征求用户意见。它更强调更早获得用户反馈，为此可以在产品完成之前就发布，为了突出核心功能，别的辅助功能可以不考虑或者用别的平台提供的服务来代替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团队与非团队的优劣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团队都是好的吗？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非团队都是不好的吗？</a:t>
            </a:r>
            <a:endParaRPr lang="en-US" altLang="x-none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3"/>
          <p:cNvSpPr>
            <a:spLocks noGrp="1"/>
          </p:cNvSpPr>
          <p:nvPr>
            <p:ph idx="13"/>
          </p:nvPr>
        </p:nvSpPr>
        <p:spPr>
          <a:xfrm>
            <a:off x="214313" y="2840038"/>
            <a:ext cx="8678862" cy="4694237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MVP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相对应的，</a:t>
            </a:r>
            <a:r>
              <a:rPr lang="zh-CN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是Maximal Beautiful Product（最强最美产品，MBP）的思路，把产品最全、最美的形态展现出来，一举征服用户。</a:t>
            </a:r>
            <a:endParaRPr lang="zh-CN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/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3"/>
          <p:cNvSpPr>
            <a:spLocks noGrp="1"/>
          </p:cNvSpPr>
          <p:nvPr>
            <p:ph idx="13"/>
          </p:nvPr>
        </p:nvSpPr>
        <p:spPr>
          <a:xfrm>
            <a:off x="233363" y="1603375"/>
            <a:ext cx="8678862" cy="4694238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5.3.7 Team Software Process(TSP)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的原则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优秀的模式和流程的共同点：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使用妥善定义的流程，流程中的每一步都是可以重复，可以衡量结果的。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团队的各个成员对团队的目标，角色，产品都有统一的理解。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尽量使用成熟的技术和做法。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尽量多地收集数据，并使用数据来帮助团队做出理性的决定。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制定切合实际的计划和承诺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增加团队的自我管理能力。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宋体" panose="02010600030101010101" pitchFamily="2" charset="-122"/>
              <a:buAutoNum type="arabicPeriod"/>
            </a:pP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专注于提高质量，争取在软件生命周期的早期发现问题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535987" cy="4694238"/>
          </a:xfrm>
          <a:noFill/>
          <a:ln>
            <a:noFill/>
          </a:ln>
        </p:spPr>
        <p:txBody>
          <a:bodyPr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sz="96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lang="zh-CN" altLang="en-US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lang="zh-CN" altLang="en-US" sz="72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第五章 团队和流程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软件团队的模式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1"/>
          <p:cNvSpPr>
            <a:spLocks noGrp="1"/>
          </p:cNvSpPr>
          <p:nvPr>
            <p:ph idx="13"/>
          </p:nvPr>
        </p:nvSpPr>
        <p:spPr>
          <a:xfrm>
            <a:off x="536575" y="5157788"/>
            <a:ext cx="7737475" cy="1209675"/>
          </a:xfrm>
          <a:noFill/>
          <a:ln>
            <a:noFill/>
          </a:ln>
        </p:spPr>
        <p:txBody>
          <a:bodyPr/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软件团队的模式，最初是混沌的一窝蜂形式：一群人开始写代码，希望能写出好软件。随着团队的成熟和环境的变化，团队模式会演变成下面几种模式之一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6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1477963"/>
            <a:ext cx="4275137" cy="3436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5.2.1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主治医师模式（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Chief Programmer Team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首席程序员负责处理主要模块的设计和编码，其他成员从各种角度支持他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她的工作（后备程序员、系统管理员、工具开发、编程语言专家、业务专家）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佛瑞德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布鲁克斯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主管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IBM System360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容易退化为“一个学生干活，其余学生跟着打酱油”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5.2.2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明星模式（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Super-star Model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主治医师模式运用到极点，可以蜕化为明星模式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2004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年到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年的“翔之队”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需要让团队而不是明星的利益最大化？团队的价值在明星陨落之后仍然能够保持？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5.2.3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社区模式（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Community Model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社区由很多志愿者参与，每个人参与自己感兴趣的项目，贡献力量，大部分人不拿报酬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开发和维护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操作系统的社区</a:t>
            </a:r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众人拾柴火焰高；柴火质量需要监控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4386</Words>
  <Application>WPS 演示</Application>
  <PresentationFormat>全屏显示(4:3)</PresentationFormat>
  <Paragraphs>266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Times New Roman</vt:lpstr>
      <vt:lpstr>Mangal</vt:lpstr>
      <vt:lpstr>Arial Unicode MS</vt:lpstr>
      <vt:lpstr>Almonte Snow</vt:lpstr>
      <vt:lpstr>2_自定义设计方案</vt:lpstr>
      <vt:lpstr>第五章 团队和流程 5.2软件团队的模式 </vt:lpstr>
      <vt:lpstr>第五章 团队和流程 5.1非团队和团队 </vt:lpstr>
      <vt:lpstr>PowerPoint 演示文稿</vt:lpstr>
      <vt:lpstr>PowerPoint 演示文稿</vt:lpstr>
      <vt:lpstr>第五章 团队和流程 5.2软件团队的模式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团队和流程 5.3开发流程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Origraph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lhr</cp:lastModifiedBy>
  <cp:revision>253</cp:revision>
  <dcterms:created xsi:type="dcterms:W3CDTF">2011-04-21T06:12:00Z</dcterms:created>
  <dcterms:modified xsi:type="dcterms:W3CDTF">2017-09-18T04:40:10Z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