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813" y="1008697"/>
            <a:ext cx="3217545" cy="4016121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4271645" y="376803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通知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580447" y="327908"/>
            <a:ext cx="17984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3.通知的分类</a:t>
            </a:r>
          </a:p>
        </p:txBody>
      </p:sp>
      <p:sp>
        <p:nvSpPr>
          <p:cNvPr id="4" name="New shape"/>
          <p:cNvSpPr/>
          <p:nvPr/>
        </p:nvSpPr>
        <p:spPr>
          <a:xfrm>
            <a:off x="2301240" y="1368373"/>
            <a:ext cx="5087355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C. 转发性通知（上级机关和不相隶属机关的公文）</a:t>
            </a:r>
          </a:p>
        </p:txBody>
      </p:sp>
      <p:sp>
        <p:nvSpPr>
          <p:cNvPr id="5" name="New shape"/>
          <p:cNvSpPr/>
          <p:nvPr/>
        </p:nvSpPr>
        <p:spPr>
          <a:xfrm>
            <a:off x="2301240" y="1779853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例：</a:t>
            </a:r>
          </a:p>
        </p:txBody>
      </p:sp>
      <p:sp>
        <p:nvSpPr>
          <p:cNvPr id="6" name="New shape"/>
          <p:cNvSpPr/>
          <p:nvPr/>
        </p:nvSpPr>
        <p:spPr>
          <a:xfrm>
            <a:off x="2233295" y="2191333"/>
            <a:ext cx="5327228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《□□省人民政府办公厅转发国务院办公厅关于在接待</a:t>
            </a:r>
          </a:p>
        </p:txBody>
      </p:sp>
      <p:sp>
        <p:nvSpPr>
          <p:cNvPr id="7" name="New shape"/>
          <p:cNvSpPr/>
          <p:nvPr/>
        </p:nvSpPr>
        <p:spPr>
          <a:xfrm>
            <a:off x="1553845" y="2602813"/>
            <a:ext cx="2743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中不摆烟酒等问题的通知》</a:t>
            </a:r>
          </a:p>
        </p:txBody>
      </p:sp>
      <p:sp>
        <p:nvSpPr>
          <p:cNvPr id="8" name="New shape"/>
          <p:cNvSpPr/>
          <p:nvPr/>
        </p:nvSpPr>
        <p:spPr>
          <a:xfrm>
            <a:off x="2233295" y="3014293"/>
            <a:ext cx="52578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《教育部关于转发卫生部全国流行性脑脊髓膜炎防控</a:t>
            </a:r>
          </a:p>
        </p:txBody>
      </p:sp>
      <p:sp>
        <p:nvSpPr>
          <p:cNvPr id="9" name="New shape"/>
          <p:cNvSpPr/>
          <p:nvPr/>
        </p:nvSpPr>
        <p:spPr>
          <a:xfrm>
            <a:off x="1553845" y="3425773"/>
            <a:ext cx="2057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latin typeface="MicrosoftYaHei"/>
              </a:rPr>
              <a:t>工作方案的通知》。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2325" y="1416050"/>
            <a:ext cx="685800" cy="16033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467292" y="2284583"/>
            <a:ext cx="390461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通知的功能、特点和分类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32822" y="157798"/>
            <a:ext cx="1665113" cy="567055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3588" y="1219200"/>
            <a:ext cx="7596188" cy="3684588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8219757" y="3531845"/>
            <a:ext cx="254635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TKaiti"/>
              </a:rPr>
              <a:t>，</a:t>
            </a:r>
          </a:p>
        </p:txBody>
      </p:sp>
      <p:sp>
        <p:nvSpPr>
          <p:cNvPr id="6" name="New shape"/>
          <p:cNvSpPr/>
          <p:nvPr/>
        </p:nvSpPr>
        <p:spPr>
          <a:xfrm>
            <a:off x="3639503" y="306558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情景设计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7712" y="969962"/>
            <a:ext cx="7566025" cy="3432175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3641" y="525082"/>
            <a:ext cx="8419592" cy="4111117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313180" y="655612"/>
            <a:ext cx="6620508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ea typeface="STZhongsong"/>
              </a:rPr>
              <a:t>二、请根据以下材料为华中农业大学拟写一份印发性通知。</a:t>
            </a:r>
          </a:p>
        </p:txBody>
      </p:sp>
      <p:sp>
        <p:nvSpPr>
          <p:cNvPr id="4" name="New shape"/>
          <p:cNvSpPr/>
          <p:nvPr/>
        </p:nvSpPr>
        <p:spPr>
          <a:xfrm>
            <a:off x="1335405" y="1052487"/>
            <a:ext cx="6875143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ea typeface="STKaiti"/>
              </a:rPr>
              <a:t>学校制定了《华中农业大学规章制度管理办法》，向校属各单</a:t>
            </a:r>
          </a:p>
        </p:txBody>
      </p:sp>
      <p:sp>
        <p:nvSpPr>
          <p:cNvPr id="5" name="New shape"/>
          <p:cNvSpPr/>
          <p:nvPr/>
        </p:nvSpPr>
        <p:spPr>
          <a:xfrm>
            <a:off x="822325" y="1458887"/>
            <a:ext cx="2546350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ea typeface="STKaiti"/>
              </a:rPr>
              <a:t>位印发，请遵照执行；</a:t>
            </a:r>
          </a:p>
        </p:txBody>
      </p:sp>
      <p:sp>
        <p:nvSpPr>
          <p:cNvPr id="6" name="New shape"/>
          <p:cNvSpPr/>
          <p:nvPr/>
        </p:nvSpPr>
        <p:spPr>
          <a:xfrm>
            <a:off x="1335405" y="1865287"/>
            <a:ext cx="6875143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ea typeface="STKaiti"/>
              </a:rPr>
              <a:t>制定《华中农业大学规章制度管理办法》是为了深入推进依法</a:t>
            </a:r>
          </a:p>
        </p:txBody>
      </p:sp>
      <p:sp>
        <p:nvSpPr>
          <p:cNvPr id="7" name="New shape"/>
          <p:cNvSpPr/>
          <p:nvPr/>
        </p:nvSpPr>
        <p:spPr>
          <a:xfrm>
            <a:off x="822325" y="2271687"/>
            <a:ext cx="7129778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ea typeface="STKaiti"/>
              </a:rPr>
              <a:t>治校，保障学校规章制度的合法性、统一性、科学性和规范性；</a:t>
            </a:r>
          </a:p>
        </p:txBody>
      </p:sp>
      <p:sp>
        <p:nvSpPr>
          <p:cNvPr id="8" name="New shape"/>
          <p:cNvSpPr/>
          <p:nvPr/>
        </p:nvSpPr>
        <p:spPr>
          <a:xfrm>
            <a:off x="1335405" y="2601887"/>
            <a:ext cx="6875143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ea typeface="STKaiti"/>
              </a:rPr>
              <a:t>制定《华中农业大学规章制度管理办法》的依据是《全面推进</a:t>
            </a:r>
          </a:p>
        </p:txBody>
      </p:sp>
      <p:sp>
        <p:nvSpPr>
          <p:cNvPr id="9" name="New shape"/>
          <p:cNvSpPr/>
          <p:nvPr/>
        </p:nvSpPr>
        <p:spPr>
          <a:xfrm>
            <a:off x="822325" y="2932087"/>
            <a:ext cx="7217627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latin typeface="STKaiti"/>
              </a:rPr>
              <a:t>依法治校实施纲要》（教政法〔2012〕9号）的精神及有关规定；</a:t>
            </a:r>
          </a:p>
        </p:txBody>
      </p:sp>
      <p:sp>
        <p:nvSpPr>
          <p:cNvPr id="10" name="New shape"/>
          <p:cNvSpPr/>
          <p:nvPr/>
        </p:nvSpPr>
        <p:spPr>
          <a:xfrm>
            <a:off x="1335405" y="3262287"/>
            <a:ext cx="6827781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ea typeface="STKaiti"/>
              </a:rPr>
              <a:t>《华中农业大学规章制度管理办法》业经2015年第13次校长办</a:t>
            </a:r>
          </a:p>
        </p:txBody>
      </p:sp>
      <p:sp>
        <p:nvSpPr>
          <p:cNvPr id="11" name="New shape"/>
          <p:cNvSpPr/>
          <p:nvPr/>
        </p:nvSpPr>
        <p:spPr>
          <a:xfrm>
            <a:off x="822325" y="3592487"/>
            <a:ext cx="1527810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ea typeface="STKaiti"/>
              </a:rPr>
              <a:t>公会议审定；</a:t>
            </a:r>
          </a:p>
        </p:txBody>
      </p:sp>
      <p:sp>
        <p:nvSpPr>
          <p:cNvPr id="12" name="New shape"/>
          <p:cNvSpPr/>
          <p:nvPr/>
        </p:nvSpPr>
        <p:spPr>
          <a:xfrm>
            <a:off x="1335405" y="3922687"/>
            <a:ext cx="3055620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ea typeface="STKaiti"/>
              </a:rPr>
              <a:t>发文单位：华中农业大学；</a:t>
            </a:r>
          </a:p>
        </p:txBody>
      </p:sp>
      <p:sp>
        <p:nvSpPr>
          <p:cNvPr id="13" name="New shape"/>
          <p:cNvSpPr/>
          <p:nvPr/>
        </p:nvSpPr>
        <p:spPr>
          <a:xfrm>
            <a:off x="1335405" y="4252887"/>
            <a:ext cx="3127682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313131"/>
                </a:solidFill>
                <a:latin typeface="STKaiti"/>
              </a:rPr>
              <a:t>成文日期：2015年5月19日。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06661" y="975170"/>
            <a:ext cx="3209925" cy="416833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882582" y="291396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通知的功能、特点和分类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37597" y="1005649"/>
            <a:ext cx="3081909" cy="4137851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774315" y="287268"/>
            <a:ext cx="17984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1.通知的功能</a:t>
            </a:r>
          </a:p>
        </p:txBody>
      </p:sp>
      <p:sp>
        <p:nvSpPr>
          <p:cNvPr id="5" name="New shape"/>
          <p:cNvSpPr/>
          <p:nvPr/>
        </p:nvSpPr>
        <p:spPr>
          <a:xfrm>
            <a:off x="2010410" y="1520773"/>
            <a:ext cx="1371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适用于发布、</a:t>
            </a:r>
          </a:p>
        </p:txBody>
      </p:sp>
      <p:sp>
        <p:nvSpPr>
          <p:cNvPr id="6" name="New shape"/>
          <p:cNvSpPr/>
          <p:nvPr/>
        </p:nvSpPr>
        <p:spPr>
          <a:xfrm>
            <a:off x="1541145" y="1932253"/>
            <a:ext cx="1600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传达要求下级机</a:t>
            </a:r>
          </a:p>
        </p:txBody>
      </p:sp>
      <p:sp>
        <p:nvSpPr>
          <p:cNvPr id="7" name="New shape"/>
          <p:cNvSpPr/>
          <p:nvPr/>
        </p:nvSpPr>
        <p:spPr>
          <a:xfrm>
            <a:off x="1541145" y="2343733"/>
            <a:ext cx="1600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关执行和有关单</a:t>
            </a:r>
          </a:p>
        </p:txBody>
      </p:sp>
      <p:sp>
        <p:nvSpPr>
          <p:cNvPr id="8" name="New shape"/>
          <p:cNvSpPr/>
          <p:nvPr/>
        </p:nvSpPr>
        <p:spPr>
          <a:xfrm>
            <a:off x="1541145" y="2755213"/>
            <a:ext cx="1600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位周知或者执行</a:t>
            </a:r>
          </a:p>
        </p:txBody>
      </p:sp>
      <p:sp>
        <p:nvSpPr>
          <p:cNvPr id="9" name="New shape"/>
          <p:cNvSpPr/>
          <p:nvPr/>
        </p:nvSpPr>
        <p:spPr>
          <a:xfrm>
            <a:off x="1541145" y="3166693"/>
            <a:ext cx="1600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的事项，批转、</a:t>
            </a:r>
          </a:p>
        </p:txBody>
      </p:sp>
      <p:sp>
        <p:nvSpPr>
          <p:cNvPr id="10" name="New shape"/>
          <p:cNvSpPr/>
          <p:nvPr/>
        </p:nvSpPr>
        <p:spPr>
          <a:xfrm>
            <a:off x="1541145" y="3578173"/>
            <a:ext cx="1143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转发公文。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82568" y="1062228"/>
            <a:ext cx="3078480" cy="3892296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453130" y="259328"/>
            <a:ext cx="17984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2.通知的特征</a:t>
            </a:r>
          </a:p>
        </p:txBody>
      </p:sp>
      <p:sp>
        <p:nvSpPr>
          <p:cNvPr id="5" name="New shape"/>
          <p:cNvSpPr/>
          <p:nvPr/>
        </p:nvSpPr>
        <p:spPr>
          <a:xfrm>
            <a:off x="1891983" y="1700160"/>
            <a:ext cx="1283754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（1）广泛性</a:t>
            </a:r>
          </a:p>
        </p:txBody>
      </p:sp>
      <p:sp>
        <p:nvSpPr>
          <p:cNvPr id="6" name="New shape"/>
          <p:cNvSpPr/>
          <p:nvPr/>
        </p:nvSpPr>
        <p:spPr>
          <a:xfrm>
            <a:off x="1891983" y="2202445"/>
            <a:ext cx="1283754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（2）指示性</a:t>
            </a:r>
          </a:p>
        </p:txBody>
      </p:sp>
      <p:sp>
        <p:nvSpPr>
          <p:cNvPr id="7" name="New shape"/>
          <p:cNvSpPr/>
          <p:nvPr/>
        </p:nvSpPr>
        <p:spPr>
          <a:xfrm>
            <a:off x="1891983" y="2704731"/>
            <a:ext cx="1283754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（3）知照性</a:t>
            </a:r>
          </a:p>
        </p:txBody>
      </p:sp>
      <p:sp>
        <p:nvSpPr>
          <p:cNvPr id="8" name="New shape"/>
          <p:cNvSpPr/>
          <p:nvPr/>
        </p:nvSpPr>
        <p:spPr>
          <a:xfrm>
            <a:off x="1891983" y="3207015"/>
            <a:ext cx="1283754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（4）时效性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461067" y="302508"/>
            <a:ext cx="17984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3.通知的分类</a:t>
            </a:r>
          </a:p>
        </p:txBody>
      </p:sp>
      <p:sp>
        <p:nvSpPr>
          <p:cNvPr id="4" name="New shape"/>
          <p:cNvSpPr/>
          <p:nvPr/>
        </p:nvSpPr>
        <p:spPr>
          <a:xfrm>
            <a:off x="1963420" y="1327476"/>
            <a:ext cx="193923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（1）发布性通知</a:t>
            </a:r>
          </a:p>
        </p:txBody>
      </p:sp>
      <p:sp>
        <p:nvSpPr>
          <p:cNvPr id="5" name="New shape"/>
          <p:cNvSpPr/>
          <p:nvPr/>
        </p:nvSpPr>
        <p:spPr>
          <a:xfrm>
            <a:off x="2031365" y="1857640"/>
            <a:ext cx="4122948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A.印发性通知（发布本机关制定的公文）</a:t>
            </a:r>
          </a:p>
        </p:txBody>
      </p:sp>
      <p:sp>
        <p:nvSpPr>
          <p:cNvPr id="6" name="New shape"/>
          <p:cNvSpPr/>
          <p:nvPr/>
        </p:nvSpPr>
        <p:spPr>
          <a:xfrm>
            <a:off x="2031365" y="2269120"/>
            <a:ext cx="52578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例：《中共中央办公厅、国务院办公厅关于印发〈党</a:t>
            </a:r>
          </a:p>
        </p:txBody>
      </p:sp>
      <p:sp>
        <p:nvSpPr>
          <p:cNvPr id="7" name="New shape"/>
          <p:cNvSpPr/>
          <p:nvPr/>
        </p:nvSpPr>
        <p:spPr>
          <a:xfrm>
            <a:off x="1555750" y="2680600"/>
            <a:ext cx="3657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政机关公文处理工作条例〉的通知》</a:t>
            </a:r>
          </a:p>
        </p:txBody>
      </p:sp>
      <p:sp>
        <p:nvSpPr>
          <p:cNvPr id="8" name="New shape"/>
          <p:cNvSpPr/>
          <p:nvPr/>
        </p:nvSpPr>
        <p:spPr>
          <a:xfrm>
            <a:off x="2031365" y="3092081"/>
            <a:ext cx="38787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B.批转性通知（批转下级机关的公文）</a:t>
            </a:r>
          </a:p>
        </p:txBody>
      </p:sp>
      <p:sp>
        <p:nvSpPr>
          <p:cNvPr id="9" name="New shape"/>
          <p:cNvSpPr/>
          <p:nvPr/>
        </p:nvSpPr>
        <p:spPr>
          <a:xfrm>
            <a:off x="2058035" y="3503561"/>
            <a:ext cx="5486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例：《国务院批转劳动和社会保障事业发展“十一五”</a:t>
            </a:r>
          </a:p>
        </p:txBody>
      </p:sp>
      <p:sp>
        <p:nvSpPr>
          <p:cNvPr id="10" name="New shape"/>
          <p:cNvSpPr/>
          <p:nvPr/>
        </p:nvSpPr>
        <p:spPr>
          <a:xfrm>
            <a:off x="1555750" y="3915040"/>
            <a:ext cx="52578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规划纲要的通知》（劳动保障部、发展改革委员会）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Mong" typeface="Mongolian Baiti"/>
        <a:font script="Gujr" typeface="Shruti"/>
        <a:font script="Telu" typeface="Gautami"/>
        <a:font script="Viet" typeface="Times New Roman"/>
        <a:font script="Deva" typeface="Mangal"/>
        <a:font script="Guru" typeface="Raavi"/>
        <a:font script="Knda" typeface="Tunga"/>
        <a:font script="Tibt" typeface="Microsoft Himalaya"/>
        <a:font script="Thai" typeface="Angsana New"/>
        <a:font script="Arab" typeface="Times New Roman"/>
        <a:font script="Syrc" typeface="Estrangelo Edessa"/>
        <a:font script="Mlym" typeface="Kartika"/>
        <a:font script="Thaa" typeface="MV Boli"/>
        <a:font script="Taml" typeface="Latha"/>
        <a:font script="Cher" typeface="Plantagenet Cherokee"/>
        <a:font script="Orya" typeface="Kalinga"/>
        <a:font script="Jpan" typeface="ＭＳ Ｐゴシック"/>
        <a:font script="Sinh" typeface="Iskoola Pota"/>
        <a:font script="Hant" typeface="新細明體"/>
        <a:font script="Laoo" typeface="DokChampa"/>
        <a:font script="Ethi" typeface="Nyala"/>
        <a:font script="Uigh" typeface="Microsoft Uighur"/>
        <a:font script="Hebr" typeface="Times New Roman"/>
        <a:font script="Khmr" typeface="MoolBoran"/>
        <a:font script="Geor" typeface="Sylfaen"/>
        <a:font script="Hang" typeface="맑은 고딕"/>
        <a:font script="Beng" typeface="Vrinda"/>
        <a:font script="Hans" typeface="宋体"/>
        <a:font script="Yiii" typeface="Microsoft Yi Baiti"/>
        <a:font script="Cans" typeface="Euphemia"/>
      </a:majorFont>
      <a:minorFont>
        <a:latin typeface="Calibri"/>
        <a:ea typeface=""/>
        <a:cs typeface=""/>
        <a:font script="Mong" typeface="Mongolian Baiti"/>
        <a:font script="Gujr" typeface="Shruti"/>
        <a:font script="Telu" typeface="Gautami"/>
        <a:font script="Viet" typeface="Arial"/>
        <a:font script="Deva" typeface="Mangal"/>
        <a:font script="Guru" typeface="Raavi"/>
        <a:font script="Knda" typeface="Tunga"/>
        <a:font script="Tibt" typeface="Microsoft Himalaya"/>
        <a:font script="Thai" typeface="Cordia New"/>
        <a:font script="Arab" typeface="Arial"/>
        <a:font script="Syrc" typeface="Estrangelo Edessa"/>
        <a:font script="Mlym" typeface="Kartika"/>
        <a:font script="Thaa" typeface="MV Boli"/>
        <a:font script="Taml" typeface="Latha"/>
        <a:font script="Cher" typeface="Plantagenet Cherokee"/>
        <a:font script="Orya" typeface="Kalinga"/>
        <a:font script="Jpan" typeface="ＭＳ Ｐゴシック"/>
        <a:font script="Sinh" typeface="Iskoola Pota"/>
        <a:font script="Hant" typeface="新細明體"/>
        <a:font script="Laoo" typeface="DokChampa"/>
        <a:font script="Ethi" typeface="Nyala"/>
        <a:font script="Uigh" typeface="Microsoft Uighur"/>
        <a:font script="Hebr" typeface="Arial"/>
        <a:font script="Khmr" typeface="DaunPenh"/>
        <a:font script="Geor" typeface="Sylfaen"/>
        <a:font script="Hang" typeface="맑은 고딕"/>
        <a:font script="Beng" typeface="Vrinda"/>
        <a:font script="Hans" typeface="宋体"/>
        <a:font script="Yiii" typeface="Microsoft Yi Baiti"/>
        <a:font script="Cans" typeface="Euphemi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Office PowerPoint</Application>
  <PresentationFormat>全屏显示(16:9)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MicrosoftYaHei</vt:lpstr>
      <vt:lpstr>STKaiti</vt:lpstr>
      <vt:lpstr>STZhongsong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2024-09-24T01:52:25Z</dcterms:created>
  <dcterms:modified xsi:type="dcterms:W3CDTF">2024-09-24T02:02:52Z</dcterms:modified>
</cp:coreProperties>
</file>