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5753100" cy="3238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588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554480" y="1141095"/>
            <a:ext cx="2692400" cy="4572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238244" y="1904619"/>
            <a:ext cx="1346200" cy="11811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389890" y="1075415"/>
            <a:ext cx="66642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ea typeface="MicrosoftYaHei"/>
              </a:rPr>
              <a:t>●</a:t>
            </a:r>
          </a:p>
        </p:txBody>
      </p:sp>
      <p:sp>
        <p:nvSpPr>
          <p:cNvPr id="7" name="New shape"/>
          <p:cNvSpPr/>
          <p:nvPr/>
        </p:nvSpPr>
        <p:spPr>
          <a:xfrm>
            <a:off x="455930" y="964256"/>
            <a:ext cx="152781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观察的方式：</a:t>
            </a:r>
          </a:p>
        </p:txBody>
      </p:sp>
      <p:sp>
        <p:nvSpPr>
          <p:cNvPr id="8" name="New shape"/>
          <p:cNvSpPr/>
          <p:nvPr/>
        </p:nvSpPr>
        <p:spPr>
          <a:xfrm>
            <a:off x="1979930" y="1002235"/>
            <a:ext cx="303847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参观、列席会议、参加活动、旁观</a:t>
            </a:r>
          </a:p>
        </p:txBody>
      </p:sp>
      <p:sp>
        <p:nvSpPr>
          <p:cNvPr id="9" name="New shape"/>
          <p:cNvSpPr/>
          <p:nvPr/>
        </p:nvSpPr>
        <p:spPr>
          <a:xfrm>
            <a:off x="359410" y="1395455"/>
            <a:ext cx="66642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ea typeface="MicrosoftYaHei"/>
              </a:rPr>
              <a:t>●</a:t>
            </a:r>
          </a:p>
        </p:txBody>
      </p:sp>
      <p:sp>
        <p:nvSpPr>
          <p:cNvPr id="10" name="New shape"/>
          <p:cNvSpPr/>
          <p:nvPr/>
        </p:nvSpPr>
        <p:spPr>
          <a:xfrm>
            <a:off x="425450" y="1284296"/>
            <a:ext cx="178244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如何开展观察：</a:t>
            </a:r>
          </a:p>
        </p:txBody>
      </p:sp>
      <p:sp>
        <p:nvSpPr>
          <p:cNvPr id="11" name="New shape"/>
          <p:cNvSpPr/>
          <p:nvPr/>
        </p:nvSpPr>
        <p:spPr>
          <a:xfrm>
            <a:off x="2203450" y="1322275"/>
            <a:ext cx="162052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要有明确的目的；</a:t>
            </a:r>
          </a:p>
        </p:txBody>
      </p:sp>
      <p:sp>
        <p:nvSpPr>
          <p:cNvPr id="12" name="New shape"/>
          <p:cNvSpPr/>
          <p:nvPr/>
        </p:nvSpPr>
        <p:spPr>
          <a:xfrm>
            <a:off x="2573020" y="1578180"/>
            <a:ext cx="222821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要建立一定的理论假设；</a:t>
            </a:r>
          </a:p>
        </p:txBody>
      </p:sp>
      <p:sp>
        <p:nvSpPr>
          <p:cNvPr id="13" name="New shape"/>
          <p:cNvSpPr/>
          <p:nvPr/>
        </p:nvSpPr>
        <p:spPr>
          <a:xfrm>
            <a:off x="2591435" y="1822020"/>
            <a:ext cx="162052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要确定观察计划；</a:t>
            </a:r>
          </a:p>
        </p:txBody>
      </p:sp>
      <p:sp>
        <p:nvSpPr>
          <p:cNvPr id="14" name="New shape"/>
          <p:cNvSpPr/>
          <p:nvPr/>
        </p:nvSpPr>
        <p:spPr>
          <a:xfrm>
            <a:off x="2591435" y="2065860"/>
            <a:ext cx="162052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要进行观察记录；</a:t>
            </a:r>
          </a:p>
        </p:txBody>
      </p:sp>
      <p:sp>
        <p:nvSpPr>
          <p:cNvPr id="15" name="New shape"/>
          <p:cNvSpPr/>
          <p:nvPr/>
        </p:nvSpPr>
        <p:spPr>
          <a:xfrm>
            <a:off x="2591435" y="2309700"/>
            <a:ext cx="121539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要进行反思。</a:t>
            </a:r>
          </a:p>
        </p:txBody>
      </p:sp>
      <p:sp>
        <p:nvSpPr>
          <p:cNvPr id="16" name="New shape"/>
          <p:cNvSpPr/>
          <p:nvPr/>
        </p:nvSpPr>
        <p:spPr>
          <a:xfrm>
            <a:off x="287973" y="342213"/>
            <a:ext cx="20574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99"/>
                </a:solidFill>
                <a:latin typeface="MicrosoftYaHei"/>
              </a:rPr>
              <a:t>实地考察之观察法：</a:t>
            </a:r>
          </a:p>
        </p:txBody>
      </p:sp>
      <p:sp>
        <p:nvSpPr>
          <p:cNvPr id="17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554480" y="1141095"/>
            <a:ext cx="2692400" cy="4572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783080" y="1141095"/>
            <a:ext cx="2235200" cy="4572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814830" y="183128"/>
            <a:ext cx="21336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调查的主要方法</a:t>
            </a:r>
          </a:p>
        </p:txBody>
      </p:sp>
      <p:sp>
        <p:nvSpPr>
          <p:cNvPr id="6" name="New shape"/>
          <p:cNvSpPr/>
          <p:nvPr/>
        </p:nvSpPr>
        <p:spPr>
          <a:xfrm>
            <a:off x="338772" y="620026"/>
            <a:ext cx="79921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532448" y="620026"/>
            <a:ext cx="34290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MicrosoftYaHei"/>
              </a:rPr>
              <a:t>问卷调查（书面调查法、填表法）</a:t>
            </a:r>
          </a:p>
        </p:txBody>
      </p:sp>
      <p:sp>
        <p:nvSpPr>
          <p:cNvPr id="8" name="New shape"/>
          <p:cNvSpPr/>
          <p:nvPr/>
        </p:nvSpPr>
        <p:spPr>
          <a:xfrm>
            <a:off x="3961447" y="620026"/>
            <a:ext cx="2286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>
                <a:solidFill>
                  <a:srgbClr val="000000"/>
                </a:solidFill>
                <a:ea typeface="MicrosoftYaHei"/>
              </a:rPr>
              <a:t>：</a:t>
            </a:r>
          </a:p>
        </p:txBody>
      </p:sp>
      <p:sp>
        <p:nvSpPr>
          <p:cNvPr id="9" name="New shape"/>
          <p:cNvSpPr/>
          <p:nvPr/>
        </p:nvSpPr>
        <p:spPr>
          <a:xfrm>
            <a:off x="1222057" y="967945"/>
            <a:ext cx="303847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MicrosoftYaHei"/>
              </a:rPr>
              <a:t>按开展方式划分：自填法、代填法</a:t>
            </a:r>
          </a:p>
        </p:txBody>
      </p:sp>
      <p:sp>
        <p:nvSpPr>
          <p:cNvPr id="10" name="New shape"/>
          <p:cNvSpPr/>
          <p:nvPr/>
        </p:nvSpPr>
        <p:spPr>
          <a:xfrm>
            <a:off x="1243648" y="1265760"/>
            <a:ext cx="344360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latin typeface="MicrosoftYaHei"/>
              </a:rPr>
              <a:t>按开展范围划分：普遍调查、抽样调查</a:t>
            </a:r>
          </a:p>
        </p:txBody>
      </p:sp>
      <p:sp>
        <p:nvSpPr>
          <p:cNvPr id="11" name="New shape"/>
          <p:cNvSpPr/>
          <p:nvPr/>
        </p:nvSpPr>
        <p:spPr>
          <a:xfrm>
            <a:off x="338772" y="1569985"/>
            <a:ext cx="79921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2" name="New shape"/>
          <p:cNvSpPr/>
          <p:nvPr/>
        </p:nvSpPr>
        <p:spPr>
          <a:xfrm>
            <a:off x="532448" y="1569985"/>
            <a:ext cx="9144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MicrosoftYaHei"/>
              </a:rPr>
              <a:t>实验研究</a:t>
            </a:r>
          </a:p>
        </p:txBody>
      </p:sp>
      <p:sp>
        <p:nvSpPr>
          <p:cNvPr id="13" name="New shape"/>
          <p:cNvSpPr/>
          <p:nvPr/>
        </p:nvSpPr>
        <p:spPr>
          <a:xfrm>
            <a:off x="338772" y="1898915"/>
            <a:ext cx="79921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4" name="New shape"/>
          <p:cNvSpPr/>
          <p:nvPr/>
        </p:nvSpPr>
        <p:spPr>
          <a:xfrm>
            <a:off x="532448" y="1898915"/>
            <a:ext cx="9144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MicrosoftYaHei"/>
              </a:rPr>
              <a:t>实地考察</a:t>
            </a:r>
          </a:p>
        </p:txBody>
      </p:sp>
      <p:sp>
        <p:nvSpPr>
          <p:cNvPr id="15" name="New shape"/>
          <p:cNvSpPr/>
          <p:nvPr/>
        </p:nvSpPr>
        <p:spPr>
          <a:xfrm>
            <a:off x="1446848" y="1898915"/>
            <a:ext cx="2286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>
                <a:solidFill>
                  <a:srgbClr val="000000"/>
                </a:solidFill>
                <a:ea typeface="MicrosoftYaHei"/>
              </a:rPr>
              <a:t>：</a:t>
            </a:r>
          </a:p>
        </p:txBody>
      </p:sp>
      <p:sp>
        <p:nvSpPr>
          <p:cNvPr id="16" name="New shape"/>
          <p:cNvSpPr/>
          <p:nvPr/>
        </p:nvSpPr>
        <p:spPr>
          <a:xfrm>
            <a:off x="1675448" y="1917905"/>
            <a:ext cx="141795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MicrosoftYaHei"/>
              </a:rPr>
              <a:t>现场访谈与观察</a:t>
            </a:r>
          </a:p>
        </p:txBody>
      </p:sp>
      <p:sp>
        <p:nvSpPr>
          <p:cNvPr id="17" name="New shape"/>
          <p:cNvSpPr/>
          <p:nvPr/>
        </p:nvSpPr>
        <p:spPr>
          <a:xfrm>
            <a:off x="1967547" y="2215720"/>
            <a:ext cx="202565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latin typeface="MicrosoftYaHei"/>
              </a:rPr>
              <a:t>深度调查（田野调查）</a:t>
            </a:r>
          </a:p>
        </p:txBody>
      </p:sp>
      <p:sp>
        <p:nvSpPr>
          <p:cNvPr id="18" name="New shape"/>
          <p:cNvSpPr/>
          <p:nvPr/>
        </p:nvSpPr>
        <p:spPr>
          <a:xfrm>
            <a:off x="338772" y="2519945"/>
            <a:ext cx="79921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9" name="New shape"/>
          <p:cNvSpPr/>
          <p:nvPr/>
        </p:nvSpPr>
        <p:spPr>
          <a:xfrm>
            <a:off x="532448" y="2519945"/>
            <a:ext cx="9144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MicrosoftYaHei"/>
              </a:rPr>
              <a:t>文献参阅</a:t>
            </a:r>
          </a:p>
        </p:txBody>
      </p:sp>
      <p:sp>
        <p:nvSpPr>
          <p:cNvPr id="20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07720" y="974979"/>
            <a:ext cx="4051300" cy="18669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1450023" y="164895"/>
            <a:ext cx="1527810" cy="27651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FF"/>
                </a:solidFill>
                <a:ea typeface="SimHei"/>
              </a:rPr>
              <a:t>调查问卷法之</a:t>
            </a:r>
          </a:p>
        </p:txBody>
      </p:sp>
      <p:sp>
        <p:nvSpPr>
          <p:cNvPr id="7" name="New shape"/>
          <p:cNvSpPr/>
          <p:nvPr/>
        </p:nvSpPr>
        <p:spPr>
          <a:xfrm>
            <a:off x="2974022" y="172728"/>
            <a:ext cx="101854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普遍调查</a:t>
            </a:r>
          </a:p>
        </p:txBody>
      </p:sp>
      <p:sp>
        <p:nvSpPr>
          <p:cNvPr id="8" name="New shape"/>
          <p:cNvSpPr/>
          <p:nvPr/>
        </p:nvSpPr>
        <p:spPr>
          <a:xfrm>
            <a:off x="185102" y="571070"/>
            <a:ext cx="194780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案例1：全国人口普查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216535" y="490228"/>
            <a:ext cx="152781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FF"/>
                </a:solidFill>
                <a:ea typeface="MicrosoftYaHei"/>
              </a:rPr>
              <a:t>调查问卷法之</a:t>
            </a:r>
          </a:p>
        </p:txBody>
      </p:sp>
      <p:sp>
        <p:nvSpPr>
          <p:cNvPr id="6" name="New shape"/>
          <p:cNvSpPr/>
          <p:nvPr/>
        </p:nvSpPr>
        <p:spPr>
          <a:xfrm>
            <a:off x="1740535" y="490228"/>
            <a:ext cx="101854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普遍调查</a:t>
            </a:r>
          </a:p>
        </p:txBody>
      </p:sp>
      <p:sp>
        <p:nvSpPr>
          <p:cNvPr id="7" name="New shape"/>
          <p:cNvSpPr/>
          <p:nvPr/>
        </p:nvSpPr>
        <p:spPr>
          <a:xfrm>
            <a:off x="2756535" y="490228"/>
            <a:ext cx="25463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FF"/>
                </a:solidFill>
                <a:latin typeface="MicrosoftYaHei"/>
              </a:rPr>
              <a:t>：</a:t>
            </a:r>
          </a:p>
        </p:txBody>
      </p:sp>
      <p:sp>
        <p:nvSpPr>
          <p:cNvPr id="8" name="New shape"/>
          <p:cNvSpPr/>
          <p:nvPr/>
        </p:nvSpPr>
        <p:spPr>
          <a:xfrm>
            <a:off x="216535" y="844498"/>
            <a:ext cx="79921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410210" y="844498"/>
            <a:ext cx="826554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MicrosoftYaHei"/>
              </a:rPr>
              <a:t>案例2：</a:t>
            </a:r>
          </a:p>
        </p:txBody>
      </p:sp>
      <p:sp>
        <p:nvSpPr>
          <p:cNvPr id="10" name="New shape"/>
          <p:cNvSpPr/>
          <p:nvPr/>
        </p:nvSpPr>
        <p:spPr>
          <a:xfrm>
            <a:off x="216535" y="1173428"/>
            <a:ext cx="50292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MicrosoftYaHei"/>
              </a:rPr>
              <a:t>关于塞尔维亚汉语教学现状及汉语需求的调研报告</a:t>
            </a:r>
          </a:p>
        </p:txBody>
      </p:sp>
      <p:sp>
        <p:nvSpPr>
          <p:cNvPr id="11" name="New shape"/>
          <p:cNvSpPr/>
          <p:nvPr/>
        </p:nvSpPr>
        <p:spPr>
          <a:xfrm>
            <a:off x="410210" y="1441973"/>
            <a:ext cx="4988362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FF0000"/>
                </a:solidFill>
                <a:ea typeface="MicrosoftYaHei"/>
              </a:rPr>
              <a:t>“……。为此，贝尔格莱德孔子学院制定并向塞尔维亚所</a:t>
            </a:r>
          </a:p>
        </p:txBody>
      </p:sp>
      <p:sp>
        <p:nvSpPr>
          <p:cNvPr id="12" name="New shape"/>
          <p:cNvSpPr/>
          <p:nvPr/>
        </p:nvSpPr>
        <p:spPr>
          <a:xfrm>
            <a:off x="410210" y="1685812"/>
            <a:ext cx="5064126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MicrosoftYaHei"/>
              </a:rPr>
              <a:t>有承担汉语教学的相关老师发放了调查问卷，其中包括在</a:t>
            </a:r>
          </a:p>
        </p:txBody>
      </p:sp>
      <p:sp>
        <p:nvSpPr>
          <p:cNvPr id="13" name="New shape"/>
          <p:cNvSpPr/>
          <p:nvPr/>
        </p:nvSpPr>
        <p:spPr>
          <a:xfrm>
            <a:off x="410210" y="1929653"/>
            <a:ext cx="4728627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MicrosoftYaHei"/>
              </a:rPr>
              <a:t>塞的两所孔子学院教师23人和普通汉语志愿者教师21</a:t>
            </a:r>
          </a:p>
        </p:txBody>
      </p:sp>
      <p:sp>
        <p:nvSpPr>
          <p:cNvPr id="14" name="New shape"/>
          <p:cNvSpPr/>
          <p:nvPr/>
        </p:nvSpPr>
        <p:spPr>
          <a:xfrm>
            <a:off x="410210" y="2173493"/>
            <a:ext cx="60769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latin typeface="MicrosoftYaHei"/>
              </a:rPr>
              <a:t>人。”</a:t>
            </a:r>
          </a:p>
        </p:txBody>
      </p:sp>
      <p:sp>
        <p:nvSpPr>
          <p:cNvPr id="15" name="New shape"/>
          <p:cNvSpPr/>
          <p:nvPr/>
        </p:nvSpPr>
        <p:spPr>
          <a:xfrm>
            <a:off x="2086610" y="2465593"/>
            <a:ext cx="1669084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latin typeface="MicrosoftYaHei"/>
              </a:rPr>
              <a:t>《调研报告·前言》</a:t>
            </a:r>
          </a:p>
        </p:txBody>
      </p:sp>
      <p:sp>
        <p:nvSpPr>
          <p:cNvPr id="16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022604" y="475107"/>
            <a:ext cx="4064000" cy="25019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1610042" y="184898"/>
            <a:ext cx="1527810" cy="27651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FF"/>
                </a:solidFill>
                <a:ea typeface="SimHei"/>
              </a:rPr>
              <a:t>调查问卷法之</a:t>
            </a:r>
          </a:p>
        </p:txBody>
      </p:sp>
      <p:sp>
        <p:nvSpPr>
          <p:cNvPr id="7" name="New shape"/>
          <p:cNvSpPr/>
          <p:nvPr/>
        </p:nvSpPr>
        <p:spPr>
          <a:xfrm>
            <a:off x="3134042" y="192731"/>
            <a:ext cx="101854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抽样调查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54964" y="974979"/>
            <a:ext cx="3835400" cy="14732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195898" y="188226"/>
            <a:ext cx="13716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FF"/>
                </a:solidFill>
                <a:ea typeface="MicrosoftYaHei"/>
              </a:rPr>
              <a:t>实验研究法：</a:t>
            </a:r>
          </a:p>
        </p:txBody>
      </p:sp>
      <p:sp>
        <p:nvSpPr>
          <p:cNvPr id="7" name="New shape"/>
          <p:cNvSpPr/>
          <p:nvPr/>
        </p:nvSpPr>
        <p:spPr>
          <a:xfrm>
            <a:off x="316548" y="505030"/>
            <a:ext cx="413833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latin typeface="MicrosoftYaHei"/>
              </a:rPr>
              <a:t>案例：斯坦福监狱实验（The Stanford Prison</a:t>
            </a:r>
          </a:p>
        </p:txBody>
      </p:sp>
      <p:sp>
        <p:nvSpPr>
          <p:cNvPr id="8" name="New shape"/>
          <p:cNvSpPr/>
          <p:nvPr/>
        </p:nvSpPr>
        <p:spPr>
          <a:xfrm>
            <a:off x="389573" y="748870"/>
            <a:ext cx="1295704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MicrosoftYaHei"/>
              </a:rPr>
              <a:t>Experiment）</a:t>
            </a:r>
          </a:p>
        </p:txBody>
      </p:sp>
      <p:sp>
        <p:nvSpPr>
          <p:cNvPr id="9" name="New shape"/>
          <p:cNvSpPr/>
          <p:nvPr/>
        </p:nvSpPr>
        <p:spPr>
          <a:xfrm>
            <a:off x="1430973" y="2632735"/>
            <a:ext cx="356870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MicrosoftYaHei"/>
              </a:rPr>
              <a:t>究竟是恶人造就了恶劣环境，还是恶劣环境造</a:t>
            </a:r>
          </a:p>
        </p:txBody>
      </p:sp>
      <p:sp>
        <p:nvSpPr>
          <p:cNvPr id="10" name="New shape"/>
          <p:cNvSpPr/>
          <p:nvPr/>
        </p:nvSpPr>
        <p:spPr>
          <a:xfrm>
            <a:off x="1430973" y="2846096"/>
            <a:ext cx="3831648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MicrosoftYaHei"/>
              </a:rPr>
              <a:t>就了恶人?人、环境和制度三要素如何相互作用。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92964" y="974979"/>
            <a:ext cx="5105400" cy="1993900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524756" y="1761363"/>
            <a:ext cx="1244600" cy="1473200"/>
          </a:xfrm>
          <a:prstGeom prst="rect">
            <a:avLst/>
          </a:prstGeom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1446212" y="634691"/>
            <a:ext cx="178244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小组访谈的特点</a:t>
            </a:r>
          </a:p>
        </p:txBody>
      </p:sp>
      <p:sp>
        <p:nvSpPr>
          <p:cNvPr id="8" name="New shape"/>
          <p:cNvSpPr/>
          <p:nvPr/>
        </p:nvSpPr>
        <p:spPr>
          <a:xfrm>
            <a:off x="287973" y="342213"/>
            <a:ext cx="22860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99"/>
                </a:solidFill>
                <a:latin typeface="MicrosoftYaHei"/>
              </a:rPr>
              <a:t>实地考察之现场访谈：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Sinh" typeface="Iskoola Pota"/>
        <a:font script="Orya" typeface="Kalinga"/>
        <a:font script="Gujr" typeface="Shruti"/>
        <a:font script="Mlym" typeface="Kartika"/>
        <a:font script="Ethi" typeface="Nyala"/>
        <a:font script="Uigh" typeface="Microsoft Uighur"/>
        <a:font script="Viet" typeface="Times New Roman"/>
        <a:font script="Syrc" typeface="Estrangelo Edessa"/>
        <a:font script="Hans" typeface="宋体"/>
        <a:font script="Guru" typeface="Raavi"/>
        <a:font script="Yiii" typeface="Microsoft Yi Baiti"/>
        <a:font script="Hang" typeface="맑은 고딕"/>
        <a:font script="Beng" typeface="Vrinda"/>
        <a:font script="Telu" typeface="Gautami"/>
        <a:font script="Taml" typeface="Latha"/>
        <a:font script="Cans" typeface="Euphemia"/>
        <a:font script="Arab" typeface="Times New Roman"/>
        <a:font script="Cher" typeface="Plantagenet Cherokee"/>
        <a:font script="Thaa" typeface="MV Boli"/>
        <a:font script="Thai" typeface="Angsana New"/>
        <a:font script="Deva" typeface="Mangal"/>
        <a:font script="Khmr" typeface="MoolBoran"/>
        <a:font script="Jpan" typeface="ＭＳ Ｐゴシック"/>
        <a:font script="Hant" typeface="新細明體"/>
        <a:font script="Knda" typeface="Tunga"/>
        <a:font script="Geor" typeface="Sylfaen"/>
        <a:font script="Laoo" typeface="DokChampa"/>
        <a:font script="Hebr" typeface="Times New Roman"/>
        <a:font script="Mong" typeface="Mongolian Baiti"/>
        <a:font script="Tibt" typeface="Microsoft Himalaya"/>
      </a:majorFont>
      <a:minorFont>
        <a:latin typeface="Calibri"/>
        <a:ea typeface=""/>
        <a:cs typeface=""/>
        <a:font script="Sinh" typeface="Iskoola Pota"/>
        <a:font script="Orya" typeface="Kalinga"/>
        <a:font script="Gujr" typeface="Shruti"/>
        <a:font script="Mlym" typeface="Kartika"/>
        <a:font script="Ethi" typeface="Nyala"/>
        <a:font script="Uigh" typeface="Microsoft Uighur"/>
        <a:font script="Viet" typeface="Arial"/>
        <a:font script="Syrc" typeface="Estrangelo Edessa"/>
        <a:font script="Hans" typeface="宋体"/>
        <a:font script="Guru" typeface="Raavi"/>
        <a:font script="Yiii" typeface="Microsoft Yi Baiti"/>
        <a:font script="Hang" typeface="맑은 고딕"/>
        <a:font script="Beng" typeface="Vrinda"/>
        <a:font script="Telu" typeface="Gautami"/>
        <a:font script="Taml" typeface="Latha"/>
        <a:font script="Cans" typeface="Euphemia"/>
        <a:font script="Arab" typeface="Arial"/>
        <a:font script="Cher" typeface="Plantagenet Cherokee"/>
        <a:font script="Thaa" typeface="MV Boli"/>
        <a:font script="Thai" typeface="Cordia New"/>
        <a:font script="Deva" typeface="Mangal"/>
        <a:font script="Khmr" typeface="DaunPenh"/>
        <a:font script="Jpan" typeface="ＭＳ Ｐゴシック"/>
        <a:font script="Hant" typeface="新細明體"/>
        <a:font script="Knda" typeface="Tunga"/>
        <a:font script="Geor" typeface="Sylfaen"/>
        <a:font script="Laoo" typeface="DokChampa"/>
        <a:font script="Hebr" typeface="Arial"/>
        <a:font script="Mong" typeface="Mongolian Baiti"/>
        <a:font script="Tibt" typeface="Microsoft Himalaya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295</Words>
  <Application>Microsoft Office PowerPoint</Application>
  <PresentationFormat>自定义</PresentationFormat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MicrosoftYaHei</vt:lpstr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堂瑞 邹</cp:lastModifiedBy>
  <cp:revision>2</cp:revision>
  <dcterms:created xsi:type="dcterms:W3CDTF">2024-09-24T01:48:24Z</dcterms:created>
  <dcterms:modified xsi:type="dcterms:W3CDTF">2024-09-24T01:56:42Z</dcterms:modified>
</cp:coreProperties>
</file>