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495704" y="948017"/>
            <a:ext cx="2667000" cy="355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84605" y="938556"/>
            <a:ext cx="139700" cy="1397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364793" y="810285"/>
            <a:ext cx="3238500" cy="406400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411567" y="1413154"/>
            <a:ext cx="127000" cy="127000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590764" y="1302664"/>
            <a:ext cx="2794000" cy="355600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67638" y="954748"/>
            <a:ext cx="3238500" cy="4064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493609" y="1447127"/>
            <a:ext cx="2794000" cy="3556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08709" y="1469708"/>
            <a:ext cx="327508" cy="299021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08709" y="2045970"/>
            <a:ext cx="327508" cy="299021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2" y="225751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2" y="530551"/>
            <a:ext cx="8902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8" y="530551"/>
            <a:ext cx="407416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结构合理：保证思路清晰与文脉流畅</a:t>
            </a:r>
          </a:p>
        </p:txBody>
      </p:sp>
      <p:sp>
        <p:nvSpPr>
          <p:cNvPr id="10" name="New shape"/>
          <p:cNvSpPr/>
          <p:nvPr/>
        </p:nvSpPr>
        <p:spPr>
          <a:xfrm>
            <a:off x="514668" y="835351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调查报告的基本逻辑：</a:t>
            </a:r>
          </a:p>
        </p:txBody>
      </p:sp>
      <p:sp>
        <p:nvSpPr>
          <p:cNvPr id="11" name="New shape"/>
          <p:cNvSpPr/>
          <p:nvPr/>
        </p:nvSpPr>
        <p:spPr>
          <a:xfrm>
            <a:off x="1831658" y="1210576"/>
            <a:ext cx="1991209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What（描述现状）</a:t>
            </a:r>
          </a:p>
        </p:txBody>
      </p:sp>
      <p:sp>
        <p:nvSpPr>
          <p:cNvPr id="12" name="New shape"/>
          <p:cNvSpPr/>
          <p:nvPr/>
        </p:nvSpPr>
        <p:spPr>
          <a:xfrm>
            <a:off x="1850707" y="1772551"/>
            <a:ext cx="1844539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why（分析原因）</a:t>
            </a:r>
          </a:p>
        </p:txBody>
      </p:sp>
      <p:sp>
        <p:nvSpPr>
          <p:cNvPr id="13" name="New shape"/>
          <p:cNvSpPr/>
          <p:nvPr/>
        </p:nvSpPr>
        <p:spPr>
          <a:xfrm>
            <a:off x="1850707" y="2319920"/>
            <a:ext cx="186351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how（对策建议）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342213"/>
            <a:ext cx="2286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7" y="6590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9511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7" y="951118"/>
            <a:ext cx="202565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调查报告的一般结构：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7" y="1243218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标题：</a:t>
            </a:r>
          </a:p>
        </p:txBody>
      </p:sp>
      <p:sp>
        <p:nvSpPr>
          <p:cNvPr id="11" name="New shape"/>
          <p:cNvSpPr/>
          <p:nvPr/>
        </p:nvSpPr>
        <p:spPr>
          <a:xfrm>
            <a:off x="1370648" y="1260818"/>
            <a:ext cx="249809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揭示主题，高度概括，有吸引力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7" y="1535318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概要：</a:t>
            </a:r>
          </a:p>
        </p:txBody>
      </p:sp>
      <p:sp>
        <p:nvSpPr>
          <p:cNvPr id="13" name="New shape"/>
          <p:cNvSpPr/>
          <p:nvPr/>
        </p:nvSpPr>
        <p:spPr>
          <a:xfrm>
            <a:off x="1370648" y="1552918"/>
            <a:ext cx="374713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介绍调查的对象、背景、目的、意义、方法等等</a:t>
            </a:r>
          </a:p>
        </p:txBody>
      </p:sp>
      <p:sp>
        <p:nvSpPr>
          <p:cNvPr id="14" name="New shape"/>
          <p:cNvSpPr/>
          <p:nvPr/>
        </p:nvSpPr>
        <p:spPr>
          <a:xfrm>
            <a:off x="761047" y="1827418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正文：</a:t>
            </a:r>
          </a:p>
        </p:txBody>
      </p:sp>
      <p:sp>
        <p:nvSpPr>
          <p:cNvPr id="15" name="New shape"/>
          <p:cNvSpPr/>
          <p:nvPr/>
        </p:nvSpPr>
        <p:spPr>
          <a:xfrm>
            <a:off x="1370648" y="1845018"/>
            <a:ext cx="3747135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陈述现实情况、分析实质及原因、探讨解决方案</a:t>
            </a:r>
          </a:p>
        </p:txBody>
      </p:sp>
      <p:sp>
        <p:nvSpPr>
          <p:cNvPr id="16" name="New shape"/>
          <p:cNvSpPr/>
          <p:nvPr/>
        </p:nvSpPr>
        <p:spPr>
          <a:xfrm>
            <a:off x="761047" y="2119518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结尾：</a:t>
            </a:r>
          </a:p>
        </p:txBody>
      </p:sp>
      <p:sp>
        <p:nvSpPr>
          <p:cNvPr id="17" name="New shape"/>
          <p:cNvSpPr/>
          <p:nvPr/>
        </p:nvSpPr>
        <p:spPr>
          <a:xfrm>
            <a:off x="1370648" y="2137118"/>
            <a:ext cx="3390266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概括全文，深化主题，形成结论，提出建议</a:t>
            </a:r>
          </a:p>
        </p:txBody>
      </p:sp>
      <p:sp>
        <p:nvSpPr>
          <p:cNvPr id="18" name="New shape"/>
          <p:cNvSpPr/>
          <p:nvPr/>
        </p:nvSpPr>
        <p:spPr>
          <a:xfrm>
            <a:off x="761047" y="2411618"/>
            <a:ext cx="60769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附件：</a:t>
            </a:r>
          </a:p>
        </p:txBody>
      </p:sp>
      <p:sp>
        <p:nvSpPr>
          <p:cNvPr id="19" name="New shape"/>
          <p:cNvSpPr/>
          <p:nvPr/>
        </p:nvSpPr>
        <p:spPr>
          <a:xfrm>
            <a:off x="1370648" y="2429218"/>
            <a:ext cx="39255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有必要的补充或更详尽的说明，包括数据汇总表及</a:t>
            </a:r>
          </a:p>
        </p:txBody>
      </p:sp>
      <p:sp>
        <p:nvSpPr>
          <p:cNvPr id="20" name="New shape"/>
          <p:cNvSpPr/>
          <p:nvPr/>
        </p:nvSpPr>
        <p:spPr>
          <a:xfrm>
            <a:off x="918528" y="2690838"/>
            <a:ext cx="178435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原始资料、背景材料等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342213"/>
            <a:ext cx="2286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5901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7" y="659018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结构合理：保证思路清晰与文脉流畅</a:t>
            </a:r>
          </a:p>
        </p:txBody>
      </p:sp>
      <p:sp>
        <p:nvSpPr>
          <p:cNvPr id="8" name="New shape"/>
          <p:cNvSpPr/>
          <p:nvPr/>
        </p:nvSpPr>
        <p:spPr>
          <a:xfrm>
            <a:off x="580073" y="1243218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理清思路，安排结构，应该贯穿于调查报告的全过程。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487058"/>
            <a:ext cx="4861561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从拟定调查方案、开展调查过程到撰写调查报告，都应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730898"/>
            <a:ext cx="222821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该建立清晰的逻辑层次。</a:t>
            </a:r>
          </a:p>
        </p:txBody>
      </p:sp>
      <p:sp>
        <p:nvSpPr>
          <p:cNvPr id="11" name="New shape"/>
          <p:cNvSpPr/>
          <p:nvPr/>
        </p:nvSpPr>
        <p:spPr>
          <a:xfrm>
            <a:off x="459423" y="2315098"/>
            <a:ext cx="44564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案例：两篇同一主题的调查报告：我校的学风状况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95897" y="283433"/>
            <a:ext cx="37909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990033"/>
                </a:solidFill>
                <a:ea typeface="MicrosoftYaHei"/>
              </a:rPr>
              <a:t>例文一</a:t>
            </a:r>
          </a:p>
        </p:txBody>
      </p:sp>
      <p:sp>
        <p:nvSpPr>
          <p:cNvPr id="6" name="New shape"/>
          <p:cNvSpPr/>
          <p:nvPr/>
        </p:nvSpPr>
        <p:spPr>
          <a:xfrm>
            <a:off x="729297" y="283433"/>
            <a:ext cx="139001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990033"/>
                </a:solidFill>
                <a:ea typeface="MicrosoftYaHei"/>
              </a:rPr>
              <a:t>关于我校学风的调查报告</a:t>
            </a:r>
          </a:p>
        </p:txBody>
      </p:sp>
      <p:sp>
        <p:nvSpPr>
          <p:cNvPr id="7" name="New shape"/>
          <p:cNvSpPr/>
          <p:nvPr/>
        </p:nvSpPr>
        <p:spPr>
          <a:xfrm>
            <a:off x="195897" y="435833"/>
            <a:ext cx="1010920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latin typeface="MicrosoftYaHei"/>
              </a:rPr>
              <a:t>一、我校学风现状</a:t>
            </a:r>
          </a:p>
        </p:txBody>
      </p:sp>
      <p:sp>
        <p:nvSpPr>
          <p:cNvPr id="8" name="New shape"/>
          <p:cNvSpPr/>
          <p:nvPr/>
        </p:nvSpPr>
        <p:spPr>
          <a:xfrm>
            <a:off x="195897" y="583698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（一）总体评价</a:t>
            </a:r>
          </a:p>
        </p:txBody>
      </p:sp>
      <p:sp>
        <p:nvSpPr>
          <p:cNvPr id="9" name="New shape"/>
          <p:cNvSpPr/>
          <p:nvPr/>
        </p:nvSpPr>
        <p:spPr>
          <a:xfrm>
            <a:off x="607377" y="720223"/>
            <a:ext cx="4572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学习目标</a:t>
            </a:r>
          </a:p>
        </p:txBody>
      </p:sp>
      <p:sp>
        <p:nvSpPr>
          <p:cNvPr id="10" name="New shape"/>
          <p:cNvSpPr/>
          <p:nvPr/>
        </p:nvSpPr>
        <p:spPr>
          <a:xfrm>
            <a:off x="607377" y="856748"/>
            <a:ext cx="4572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学习动力</a:t>
            </a:r>
          </a:p>
        </p:txBody>
      </p:sp>
      <p:sp>
        <p:nvSpPr>
          <p:cNvPr id="11" name="New shape"/>
          <p:cNvSpPr/>
          <p:nvPr/>
        </p:nvSpPr>
        <p:spPr>
          <a:xfrm>
            <a:off x="195897" y="993273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（二）影响因素</a:t>
            </a:r>
          </a:p>
        </p:txBody>
      </p:sp>
      <p:sp>
        <p:nvSpPr>
          <p:cNvPr id="12" name="New shape"/>
          <p:cNvSpPr/>
          <p:nvPr/>
        </p:nvSpPr>
        <p:spPr>
          <a:xfrm>
            <a:off x="607377" y="1129798"/>
            <a:ext cx="4572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学习态度</a:t>
            </a:r>
          </a:p>
        </p:txBody>
      </p:sp>
      <p:sp>
        <p:nvSpPr>
          <p:cNvPr id="13" name="New shape"/>
          <p:cNvSpPr/>
          <p:nvPr/>
        </p:nvSpPr>
        <p:spPr>
          <a:xfrm>
            <a:off x="607377" y="1266323"/>
            <a:ext cx="4572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时间支配</a:t>
            </a:r>
          </a:p>
        </p:txBody>
      </p:sp>
      <p:sp>
        <p:nvSpPr>
          <p:cNvPr id="14" name="New shape"/>
          <p:cNvSpPr/>
          <p:nvPr/>
        </p:nvSpPr>
        <p:spPr>
          <a:xfrm>
            <a:off x="607377" y="1402848"/>
            <a:ext cx="4572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考风考纪</a:t>
            </a:r>
          </a:p>
        </p:txBody>
      </p:sp>
      <p:sp>
        <p:nvSpPr>
          <p:cNvPr id="15" name="New shape"/>
          <p:cNvSpPr/>
          <p:nvPr/>
        </p:nvSpPr>
        <p:spPr>
          <a:xfrm>
            <a:off x="195897" y="1543908"/>
            <a:ext cx="113728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latin typeface="MicrosoftYaHei"/>
              </a:rPr>
              <a:t>二、学风现状的分析</a:t>
            </a:r>
          </a:p>
        </p:txBody>
      </p:sp>
      <p:sp>
        <p:nvSpPr>
          <p:cNvPr id="16" name="New shape"/>
          <p:cNvSpPr/>
          <p:nvPr/>
        </p:nvSpPr>
        <p:spPr>
          <a:xfrm>
            <a:off x="195897" y="1691773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（一）学生因素</a:t>
            </a:r>
          </a:p>
        </p:txBody>
      </p:sp>
      <p:sp>
        <p:nvSpPr>
          <p:cNvPr id="17" name="New shape"/>
          <p:cNvSpPr/>
          <p:nvPr/>
        </p:nvSpPr>
        <p:spPr>
          <a:xfrm>
            <a:off x="195897" y="1828298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（二）学校因素</a:t>
            </a:r>
          </a:p>
        </p:txBody>
      </p:sp>
      <p:sp>
        <p:nvSpPr>
          <p:cNvPr id="18" name="New shape"/>
          <p:cNvSpPr/>
          <p:nvPr/>
        </p:nvSpPr>
        <p:spPr>
          <a:xfrm>
            <a:off x="195897" y="1964823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（三）社会因素</a:t>
            </a:r>
          </a:p>
        </p:txBody>
      </p:sp>
      <p:sp>
        <p:nvSpPr>
          <p:cNvPr id="19" name="New shape"/>
          <p:cNvSpPr/>
          <p:nvPr/>
        </p:nvSpPr>
        <p:spPr>
          <a:xfrm>
            <a:off x="195897" y="2105883"/>
            <a:ext cx="88455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latin typeface="MicrosoftYaHei"/>
              </a:rPr>
              <a:t>三、建议和措施</a:t>
            </a:r>
          </a:p>
        </p:txBody>
      </p:sp>
      <p:sp>
        <p:nvSpPr>
          <p:cNvPr id="20" name="New shape"/>
          <p:cNvSpPr/>
          <p:nvPr/>
        </p:nvSpPr>
        <p:spPr>
          <a:xfrm>
            <a:off x="195898" y="2253748"/>
            <a:ext cx="21717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（一）加强引导，帮助学生端正学习态度。</a:t>
            </a:r>
          </a:p>
        </p:txBody>
      </p:sp>
      <p:sp>
        <p:nvSpPr>
          <p:cNvPr id="21" name="New shape"/>
          <p:cNvSpPr/>
          <p:nvPr/>
        </p:nvSpPr>
        <p:spPr>
          <a:xfrm>
            <a:off x="195898" y="2390273"/>
            <a:ext cx="20574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（二）加强管理，营造良好的学习环境。</a:t>
            </a:r>
          </a:p>
        </p:txBody>
      </p:sp>
      <p:sp>
        <p:nvSpPr>
          <p:cNvPr id="22" name="New shape"/>
          <p:cNvSpPr/>
          <p:nvPr/>
        </p:nvSpPr>
        <p:spPr>
          <a:xfrm>
            <a:off x="195898" y="2526798"/>
            <a:ext cx="17145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（三）增进老师和学生间的交流。</a:t>
            </a:r>
          </a:p>
        </p:txBody>
      </p:sp>
      <p:sp>
        <p:nvSpPr>
          <p:cNvPr id="23" name="New shape"/>
          <p:cNvSpPr/>
          <p:nvPr/>
        </p:nvSpPr>
        <p:spPr>
          <a:xfrm>
            <a:off x="195898" y="2663323"/>
            <a:ext cx="20574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（四）以好的班风和寝室风气影响学风。</a:t>
            </a:r>
          </a:p>
        </p:txBody>
      </p:sp>
      <p:sp>
        <p:nvSpPr>
          <p:cNvPr id="24" name="New shape"/>
          <p:cNvSpPr/>
          <p:nvPr/>
        </p:nvSpPr>
        <p:spPr>
          <a:xfrm>
            <a:off x="3166427" y="242158"/>
            <a:ext cx="37909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990033"/>
                </a:solidFill>
                <a:ea typeface="MicrosoftYaHei"/>
              </a:rPr>
              <a:t>例文二</a:t>
            </a:r>
          </a:p>
        </p:txBody>
      </p:sp>
      <p:sp>
        <p:nvSpPr>
          <p:cNvPr id="25" name="New shape"/>
          <p:cNvSpPr/>
          <p:nvPr/>
        </p:nvSpPr>
        <p:spPr>
          <a:xfrm>
            <a:off x="3661728" y="250958"/>
            <a:ext cx="18288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990033"/>
                </a:solidFill>
                <a:ea typeface="MicrosoftYaHei"/>
              </a:rPr>
              <a:t>关于我校学风状况的调查分析与研究</a:t>
            </a:r>
          </a:p>
        </p:txBody>
      </p:sp>
      <p:sp>
        <p:nvSpPr>
          <p:cNvPr id="26" name="New shape"/>
          <p:cNvSpPr/>
          <p:nvPr/>
        </p:nvSpPr>
        <p:spPr>
          <a:xfrm>
            <a:off x="3166428" y="390658"/>
            <a:ext cx="14859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一、学风问卷调查的基本情况</a:t>
            </a:r>
          </a:p>
        </p:txBody>
      </p:sp>
      <p:sp>
        <p:nvSpPr>
          <p:cNvPr id="27" name="New shape"/>
          <p:cNvSpPr/>
          <p:nvPr/>
        </p:nvSpPr>
        <p:spPr>
          <a:xfrm>
            <a:off x="3166428" y="527818"/>
            <a:ext cx="14859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二、学风状况调查结果的分析</a:t>
            </a:r>
          </a:p>
        </p:txBody>
      </p:sp>
      <p:sp>
        <p:nvSpPr>
          <p:cNvPr id="28" name="New shape"/>
          <p:cNvSpPr/>
          <p:nvPr/>
        </p:nvSpPr>
        <p:spPr>
          <a:xfrm>
            <a:off x="3166428" y="664978"/>
            <a:ext cx="13716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（一）对学风的认识和理解</a:t>
            </a:r>
          </a:p>
        </p:txBody>
      </p:sp>
      <p:sp>
        <p:nvSpPr>
          <p:cNvPr id="29" name="New shape"/>
          <p:cNvSpPr/>
          <p:nvPr/>
        </p:nvSpPr>
        <p:spPr>
          <a:xfrm>
            <a:off x="3166428" y="802138"/>
            <a:ext cx="11430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（二）大学生学风状况</a:t>
            </a:r>
          </a:p>
        </p:txBody>
      </p:sp>
      <p:sp>
        <p:nvSpPr>
          <p:cNvPr id="30" name="New shape"/>
          <p:cNvSpPr/>
          <p:nvPr/>
        </p:nvSpPr>
        <p:spPr>
          <a:xfrm>
            <a:off x="3166428" y="939298"/>
            <a:ext cx="1099077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1、大学生的学习态度</a:t>
            </a:r>
          </a:p>
        </p:txBody>
      </p:sp>
      <p:sp>
        <p:nvSpPr>
          <p:cNvPr id="31" name="New shape"/>
          <p:cNvSpPr/>
          <p:nvPr/>
        </p:nvSpPr>
        <p:spPr>
          <a:xfrm>
            <a:off x="3166428" y="1076458"/>
            <a:ext cx="1099077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2、大学生的学习动机</a:t>
            </a:r>
          </a:p>
        </p:txBody>
      </p:sp>
      <p:sp>
        <p:nvSpPr>
          <p:cNvPr id="32" name="New shape"/>
          <p:cNvSpPr/>
          <p:nvPr/>
        </p:nvSpPr>
        <p:spPr>
          <a:xfrm>
            <a:off x="3166428" y="1213618"/>
            <a:ext cx="1099077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3、大学生的学习表现</a:t>
            </a:r>
          </a:p>
        </p:txBody>
      </p:sp>
      <p:sp>
        <p:nvSpPr>
          <p:cNvPr id="33" name="New shape"/>
          <p:cNvSpPr/>
          <p:nvPr/>
        </p:nvSpPr>
        <p:spPr>
          <a:xfrm>
            <a:off x="3166428" y="1350778"/>
            <a:ext cx="2242077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（1）学生上课出勤率不高，学习纪律松懈。</a:t>
            </a:r>
          </a:p>
        </p:txBody>
      </p:sp>
      <p:sp>
        <p:nvSpPr>
          <p:cNvPr id="34" name="New shape"/>
          <p:cNvSpPr/>
          <p:nvPr/>
        </p:nvSpPr>
        <p:spPr>
          <a:xfrm>
            <a:off x="3337878" y="1487938"/>
            <a:ext cx="219894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……</a:t>
            </a:r>
          </a:p>
        </p:txBody>
      </p:sp>
      <p:sp>
        <p:nvSpPr>
          <p:cNvPr id="35" name="New shape"/>
          <p:cNvSpPr/>
          <p:nvPr/>
        </p:nvSpPr>
        <p:spPr>
          <a:xfrm>
            <a:off x="3166428" y="1625098"/>
            <a:ext cx="2013477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（8）学习方法欠佳，学习条件不会利用</a:t>
            </a:r>
          </a:p>
        </p:txBody>
      </p:sp>
      <p:sp>
        <p:nvSpPr>
          <p:cNvPr id="36" name="New shape"/>
          <p:cNvSpPr/>
          <p:nvPr/>
        </p:nvSpPr>
        <p:spPr>
          <a:xfrm>
            <a:off x="3166428" y="1762258"/>
            <a:ext cx="12573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三、影响学风的因素分析</a:t>
            </a:r>
          </a:p>
        </p:txBody>
      </p:sp>
      <p:sp>
        <p:nvSpPr>
          <p:cNvPr id="37" name="New shape"/>
          <p:cNvSpPr/>
          <p:nvPr/>
        </p:nvSpPr>
        <p:spPr>
          <a:xfrm>
            <a:off x="3166428" y="1899418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（一）内在因素</a:t>
            </a:r>
          </a:p>
        </p:txBody>
      </p:sp>
      <p:sp>
        <p:nvSpPr>
          <p:cNvPr id="38" name="New shape"/>
          <p:cNvSpPr/>
          <p:nvPr/>
        </p:nvSpPr>
        <p:spPr>
          <a:xfrm>
            <a:off x="3166428" y="2036578"/>
            <a:ext cx="8001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（二）外部原因</a:t>
            </a:r>
          </a:p>
        </p:txBody>
      </p:sp>
      <p:sp>
        <p:nvSpPr>
          <p:cNvPr id="39" name="New shape"/>
          <p:cNvSpPr/>
          <p:nvPr/>
        </p:nvSpPr>
        <p:spPr>
          <a:xfrm>
            <a:off x="3166428" y="2173738"/>
            <a:ext cx="18288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四、加强学风建设的几点认识和建议</a:t>
            </a:r>
          </a:p>
        </p:txBody>
      </p:sp>
      <p:sp>
        <p:nvSpPr>
          <p:cNvPr id="40" name="New shape"/>
          <p:cNvSpPr/>
          <p:nvPr/>
        </p:nvSpPr>
        <p:spPr>
          <a:xfrm>
            <a:off x="3166428" y="2310898"/>
            <a:ext cx="22860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（一）把学风问题当成当前思想政治工作的重</a:t>
            </a:r>
          </a:p>
        </p:txBody>
      </p:sp>
      <p:sp>
        <p:nvSpPr>
          <p:cNvPr id="41" name="New shape"/>
          <p:cNvSpPr/>
          <p:nvPr/>
        </p:nvSpPr>
        <p:spPr>
          <a:xfrm>
            <a:off x="2899727" y="2448058"/>
            <a:ext cx="6858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点来抓实抓好</a:t>
            </a:r>
          </a:p>
        </p:txBody>
      </p:sp>
      <p:sp>
        <p:nvSpPr>
          <p:cNvPr id="42" name="New shape"/>
          <p:cNvSpPr/>
          <p:nvPr/>
        </p:nvSpPr>
        <p:spPr>
          <a:xfrm>
            <a:off x="3166427" y="2589118"/>
            <a:ext cx="37909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（二）</a:t>
            </a:r>
          </a:p>
        </p:txBody>
      </p:sp>
      <p:sp>
        <p:nvSpPr>
          <p:cNvPr id="43" name="New shape"/>
          <p:cNvSpPr/>
          <p:nvPr/>
        </p:nvSpPr>
        <p:spPr>
          <a:xfrm>
            <a:off x="3547428" y="2597918"/>
            <a:ext cx="14859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进一步完善教育教学管理体系</a:t>
            </a:r>
          </a:p>
        </p:txBody>
      </p:sp>
      <p:sp>
        <p:nvSpPr>
          <p:cNvPr id="44" name="New shape"/>
          <p:cNvSpPr/>
          <p:nvPr/>
        </p:nvSpPr>
        <p:spPr>
          <a:xfrm>
            <a:off x="3166427" y="2741518"/>
            <a:ext cx="37909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（三）</a:t>
            </a:r>
          </a:p>
        </p:txBody>
      </p:sp>
      <p:sp>
        <p:nvSpPr>
          <p:cNvPr id="45" name="New shape"/>
          <p:cNvSpPr/>
          <p:nvPr/>
        </p:nvSpPr>
        <p:spPr>
          <a:xfrm>
            <a:off x="3547428" y="2750318"/>
            <a:ext cx="14859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充分发挥教师的教书育人职责</a:t>
            </a:r>
          </a:p>
        </p:txBody>
      </p:sp>
      <p:sp>
        <p:nvSpPr>
          <p:cNvPr id="46" name="New shape"/>
          <p:cNvSpPr/>
          <p:nvPr/>
        </p:nvSpPr>
        <p:spPr>
          <a:xfrm>
            <a:off x="3166427" y="2893918"/>
            <a:ext cx="37909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（四）</a:t>
            </a:r>
          </a:p>
        </p:txBody>
      </p:sp>
      <p:sp>
        <p:nvSpPr>
          <p:cNvPr id="47" name="New shape"/>
          <p:cNvSpPr/>
          <p:nvPr/>
        </p:nvSpPr>
        <p:spPr>
          <a:xfrm>
            <a:off x="3547428" y="2902718"/>
            <a:ext cx="12573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latin typeface="MicrosoftYaHei"/>
              </a:rPr>
              <a:t>着力营造良好的育人环境</a:t>
            </a:r>
          </a:p>
        </p:txBody>
      </p:sp>
      <p:sp>
        <p:nvSpPr>
          <p:cNvPr id="4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4097972" y="1923733"/>
            <a:ext cx="85725" cy="0"/>
          </a:xfrm>
          <a:prstGeom prst="rect">
            <a:avLst/>
          </a:prstGeom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87973" y="176478"/>
            <a:ext cx="2286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467883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7" y="467883"/>
            <a:ext cx="324104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论证充分：用事实说话，以观点服人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735218"/>
            <a:ext cx="243078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MicrosoftYaHei"/>
              </a:rPr>
              <a:t>用事实说话，不可主观臆想</a:t>
            </a:r>
          </a:p>
        </p:txBody>
      </p:sp>
      <p:sp>
        <p:nvSpPr>
          <p:cNvPr id="10" name="New shape"/>
          <p:cNvSpPr/>
          <p:nvPr/>
        </p:nvSpPr>
        <p:spPr>
          <a:xfrm>
            <a:off x="2726373" y="735218"/>
            <a:ext cx="20256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MicrosoftYaHei"/>
              </a:rPr>
              <a:t>；</a:t>
            </a:r>
          </a:p>
        </p:txBody>
      </p:sp>
      <p:sp>
        <p:nvSpPr>
          <p:cNvPr id="11" name="New shape"/>
          <p:cNvSpPr/>
          <p:nvPr/>
        </p:nvSpPr>
        <p:spPr>
          <a:xfrm>
            <a:off x="2929572" y="735218"/>
            <a:ext cx="263334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MicrosoftYaHei"/>
              </a:rPr>
              <a:t>以观点服人，并非简单罗列。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87973" y="1279473"/>
            <a:ext cx="20574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运用事实的原则是：</a:t>
            </a:r>
          </a:p>
        </p:txBody>
      </p:sp>
      <p:sp>
        <p:nvSpPr>
          <p:cNvPr id="13" name="New shape"/>
          <p:cNvSpPr/>
          <p:nvPr/>
        </p:nvSpPr>
        <p:spPr>
          <a:xfrm>
            <a:off x="287973" y="1560538"/>
            <a:ext cx="528448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1、不是简单地不加分析地罗列事实材料，而是通过分析从事实中提</a:t>
            </a:r>
          </a:p>
        </p:txBody>
      </p:sp>
      <p:sp>
        <p:nvSpPr>
          <p:cNvPr id="14" name="New shape"/>
          <p:cNvSpPr/>
          <p:nvPr/>
        </p:nvSpPr>
        <p:spPr>
          <a:xfrm>
            <a:off x="481648" y="1774533"/>
            <a:ext cx="356870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炼清晰明确的观点，做到事实与观点的统一；</a:t>
            </a:r>
          </a:p>
        </p:txBody>
      </p:sp>
      <p:sp>
        <p:nvSpPr>
          <p:cNvPr id="15" name="New shape"/>
          <p:cNvSpPr/>
          <p:nvPr/>
        </p:nvSpPr>
        <p:spPr>
          <a:xfrm>
            <a:off x="4097972" y="1830113"/>
            <a:ext cx="859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2013928"/>
            <a:ext cx="4213871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2、学会甄别材料，从而发现可靠、新颖的典型材料；</a:t>
            </a:r>
          </a:p>
        </p:txBody>
      </p:sp>
      <p:sp>
        <p:nvSpPr>
          <p:cNvPr id="17" name="New shape"/>
          <p:cNvSpPr/>
          <p:nvPr/>
        </p:nvSpPr>
        <p:spPr>
          <a:xfrm>
            <a:off x="287973" y="2248243"/>
            <a:ext cx="3143262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3、做到典型材料与一般性材料相结合。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95897" y="280713"/>
            <a:ext cx="30670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990033"/>
                </a:solidFill>
                <a:ea typeface="MicrosoftYaHei"/>
              </a:rPr>
              <a:t>原稿：</a:t>
            </a:r>
          </a:p>
        </p:txBody>
      </p:sp>
      <p:sp>
        <p:nvSpPr>
          <p:cNvPr id="6" name="New shape"/>
          <p:cNvSpPr/>
          <p:nvPr/>
        </p:nvSpPr>
        <p:spPr>
          <a:xfrm>
            <a:off x="195898" y="401998"/>
            <a:ext cx="61341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一、调查对象</a:t>
            </a:r>
          </a:p>
        </p:txBody>
      </p:sp>
      <p:sp>
        <p:nvSpPr>
          <p:cNvPr id="7" name="New shape"/>
          <p:cNvSpPr/>
          <p:nvPr/>
        </p:nvSpPr>
        <p:spPr>
          <a:xfrm>
            <a:off x="195897" y="523283"/>
            <a:ext cx="92011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二、调查的基本情况</a:t>
            </a:r>
          </a:p>
        </p:txBody>
      </p:sp>
      <p:sp>
        <p:nvSpPr>
          <p:cNvPr id="8" name="New shape"/>
          <p:cNvSpPr/>
          <p:nvPr/>
        </p:nvSpPr>
        <p:spPr>
          <a:xfrm>
            <a:off x="195897" y="644568"/>
            <a:ext cx="81788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三、调查数据分析</a:t>
            </a:r>
          </a:p>
        </p:txBody>
      </p:sp>
      <p:sp>
        <p:nvSpPr>
          <p:cNvPr id="9" name="New shape"/>
          <p:cNvSpPr/>
          <p:nvPr/>
        </p:nvSpPr>
        <p:spPr>
          <a:xfrm>
            <a:off x="195897" y="765853"/>
            <a:ext cx="1349223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1. 接受调查的大学生男女比例</a:t>
            </a:r>
          </a:p>
        </p:txBody>
      </p:sp>
      <p:sp>
        <p:nvSpPr>
          <p:cNvPr id="10" name="New shape"/>
          <p:cNvSpPr/>
          <p:nvPr/>
        </p:nvSpPr>
        <p:spPr>
          <a:xfrm>
            <a:off x="195897" y="887138"/>
            <a:ext cx="1246988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2. 接受调查的大学生的学历</a:t>
            </a:r>
          </a:p>
        </p:txBody>
      </p:sp>
      <p:sp>
        <p:nvSpPr>
          <p:cNvPr id="11" name="New shape"/>
          <p:cNvSpPr/>
          <p:nvPr/>
        </p:nvSpPr>
        <p:spPr>
          <a:xfrm>
            <a:off x="195897" y="1008423"/>
            <a:ext cx="1451458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3. 接受调查的大学生所在的年级</a:t>
            </a:r>
          </a:p>
        </p:txBody>
      </p:sp>
      <p:sp>
        <p:nvSpPr>
          <p:cNvPr id="12" name="New shape"/>
          <p:cNvSpPr/>
          <p:nvPr/>
        </p:nvSpPr>
        <p:spPr>
          <a:xfrm>
            <a:off x="195897" y="1129708"/>
            <a:ext cx="1349223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4. 接受调查的大学生所读专业</a:t>
            </a:r>
          </a:p>
        </p:txBody>
      </p:sp>
      <p:sp>
        <p:nvSpPr>
          <p:cNvPr id="13" name="New shape"/>
          <p:cNvSpPr/>
          <p:nvPr/>
        </p:nvSpPr>
        <p:spPr>
          <a:xfrm>
            <a:off x="195898" y="1250993"/>
            <a:ext cx="2473808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5. 接受调查的大学生中，选择毕业后就业或创业的比例</a:t>
            </a:r>
          </a:p>
        </p:txBody>
      </p:sp>
      <p:sp>
        <p:nvSpPr>
          <p:cNvPr id="14" name="New shape"/>
          <p:cNvSpPr/>
          <p:nvPr/>
        </p:nvSpPr>
        <p:spPr>
          <a:xfrm>
            <a:off x="195897" y="1372278"/>
            <a:ext cx="2984983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6. 接受调查的大学生中，选择毕业后就业、考研、出国留学的比例</a:t>
            </a:r>
          </a:p>
        </p:txBody>
      </p:sp>
      <p:sp>
        <p:nvSpPr>
          <p:cNvPr id="15" name="New shape"/>
          <p:cNvSpPr/>
          <p:nvPr/>
        </p:nvSpPr>
        <p:spPr>
          <a:xfrm>
            <a:off x="195897" y="1493563"/>
            <a:ext cx="3189453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7. 接受调查的大学生中，选择毕业后留在毕业城市或回家乡工作的比例</a:t>
            </a:r>
          </a:p>
        </p:txBody>
      </p:sp>
      <p:sp>
        <p:nvSpPr>
          <p:cNvPr id="16" name="New shape"/>
          <p:cNvSpPr/>
          <p:nvPr/>
        </p:nvSpPr>
        <p:spPr>
          <a:xfrm>
            <a:off x="195898" y="1614848"/>
            <a:ext cx="1655928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8. 接受调查的大学生对工资水平要求</a:t>
            </a:r>
          </a:p>
        </p:txBody>
      </p:sp>
      <p:sp>
        <p:nvSpPr>
          <p:cNvPr id="17" name="New shape"/>
          <p:cNvSpPr/>
          <p:nvPr/>
        </p:nvSpPr>
        <p:spPr>
          <a:xfrm>
            <a:off x="195898" y="1736133"/>
            <a:ext cx="2269338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9. 接受调查的大学生因就业压力而产生的焦虑程度</a:t>
            </a:r>
          </a:p>
        </p:txBody>
      </p:sp>
      <p:sp>
        <p:nvSpPr>
          <p:cNvPr id="18" name="New shape"/>
          <p:cNvSpPr/>
          <p:nvPr/>
        </p:nvSpPr>
        <p:spPr>
          <a:xfrm>
            <a:off x="195898" y="1857418"/>
            <a:ext cx="182111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10. 接受调查的大学生对家庭因素的看法</a:t>
            </a:r>
          </a:p>
        </p:txBody>
      </p:sp>
      <p:sp>
        <p:nvSpPr>
          <p:cNvPr id="19" name="New shape"/>
          <p:cNvSpPr/>
          <p:nvPr/>
        </p:nvSpPr>
        <p:spPr>
          <a:xfrm>
            <a:off x="195897" y="1978703"/>
            <a:ext cx="1514406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11. 接受调查的大学生的就业方式</a:t>
            </a:r>
          </a:p>
        </p:txBody>
      </p:sp>
      <p:sp>
        <p:nvSpPr>
          <p:cNvPr id="20" name="New shape"/>
          <p:cNvSpPr/>
          <p:nvPr/>
        </p:nvSpPr>
        <p:spPr>
          <a:xfrm>
            <a:off x="195897" y="2099988"/>
            <a:ext cx="1514406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12. 接受调查的大学生缺乏的能力</a:t>
            </a:r>
          </a:p>
        </p:txBody>
      </p:sp>
      <p:sp>
        <p:nvSpPr>
          <p:cNvPr id="21" name="New shape"/>
          <p:cNvSpPr/>
          <p:nvPr/>
        </p:nvSpPr>
        <p:spPr>
          <a:xfrm>
            <a:off x="195898" y="2221273"/>
            <a:ext cx="243452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13. 接受调查的大学生对工作是否该与专业相关的看法</a:t>
            </a:r>
          </a:p>
        </p:txBody>
      </p:sp>
      <p:sp>
        <p:nvSpPr>
          <p:cNvPr id="22" name="New shape"/>
          <p:cNvSpPr/>
          <p:nvPr/>
        </p:nvSpPr>
        <p:spPr>
          <a:xfrm>
            <a:off x="195897" y="2342558"/>
            <a:ext cx="81788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四、总结及建议：</a:t>
            </a:r>
          </a:p>
        </p:txBody>
      </p:sp>
      <p:sp>
        <p:nvSpPr>
          <p:cNvPr id="23" name="New shape"/>
          <p:cNvSpPr/>
          <p:nvPr/>
        </p:nvSpPr>
        <p:spPr>
          <a:xfrm>
            <a:off x="195897" y="2463843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1.调查结果总结</a:t>
            </a:r>
          </a:p>
        </p:txBody>
      </p:sp>
      <p:sp>
        <p:nvSpPr>
          <p:cNvPr id="24" name="New shape"/>
          <p:cNvSpPr/>
          <p:nvPr/>
        </p:nvSpPr>
        <p:spPr>
          <a:xfrm>
            <a:off x="195897" y="2585128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2.影响因素总结</a:t>
            </a:r>
          </a:p>
        </p:txBody>
      </p:sp>
      <p:sp>
        <p:nvSpPr>
          <p:cNvPr id="25" name="New shape"/>
          <p:cNvSpPr/>
          <p:nvPr/>
        </p:nvSpPr>
        <p:spPr>
          <a:xfrm>
            <a:off x="195897" y="2706413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3.消极心理总结</a:t>
            </a:r>
          </a:p>
        </p:txBody>
      </p:sp>
      <p:sp>
        <p:nvSpPr>
          <p:cNvPr id="26" name="New shape"/>
          <p:cNvSpPr/>
          <p:nvPr/>
        </p:nvSpPr>
        <p:spPr>
          <a:xfrm>
            <a:off x="3742690" y="504233"/>
            <a:ext cx="40894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990033"/>
                </a:solidFill>
                <a:ea typeface="MicrosoftYaHei"/>
              </a:rPr>
              <a:t>修改稿：</a:t>
            </a:r>
          </a:p>
        </p:txBody>
      </p:sp>
      <p:sp>
        <p:nvSpPr>
          <p:cNvPr id="27" name="New shape"/>
          <p:cNvSpPr/>
          <p:nvPr/>
        </p:nvSpPr>
        <p:spPr>
          <a:xfrm>
            <a:off x="4108450" y="626153"/>
            <a:ext cx="20447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前言</a:t>
            </a:r>
          </a:p>
        </p:txBody>
      </p:sp>
      <p:sp>
        <p:nvSpPr>
          <p:cNvPr id="28" name="New shape"/>
          <p:cNvSpPr/>
          <p:nvPr/>
        </p:nvSpPr>
        <p:spPr>
          <a:xfrm>
            <a:off x="3742690" y="748073"/>
            <a:ext cx="112458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一、调查对象的基本情况</a:t>
            </a:r>
          </a:p>
        </p:txBody>
      </p:sp>
      <p:sp>
        <p:nvSpPr>
          <p:cNvPr id="29" name="New shape"/>
          <p:cNvSpPr/>
          <p:nvPr/>
        </p:nvSpPr>
        <p:spPr>
          <a:xfrm>
            <a:off x="3742690" y="869993"/>
            <a:ext cx="153352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（一）接受调查的大学生男女比例</a:t>
            </a:r>
          </a:p>
        </p:txBody>
      </p:sp>
      <p:sp>
        <p:nvSpPr>
          <p:cNvPr id="30" name="New shape"/>
          <p:cNvSpPr/>
          <p:nvPr/>
        </p:nvSpPr>
        <p:spPr>
          <a:xfrm>
            <a:off x="3742690" y="991913"/>
            <a:ext cx="143129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（二）接受调查的大学生的学历</a:t>
            </a:r>
          </a:p>
        </p:txBody>
      </p:sp>
      <p:sp>
        <p:nvSpPr>
          <p:cNvPr id="31" name="New shape"/>
          <p:cNvSpPr/>
          <p:nvPr/>
        </p:nvSpPr>
        <p:spPr>
          <a:xfrm>
            <a:off x="3742690" y="1113833"/>
            <a:ext cx="163576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（三）接受调查的大学生所在的年级</a:t>
            </a:r>
          </a:p>
        </p:txBody>
      </p:sp>
      <p:sp>
        <p:nvSpPr>
          <p:cNvPr id="32" name="New shape"/>
          <p:cNvSpPr/>
          <p:nvPr/>
        </p:nvSpPr>
        <p:spPr>
          <a:xfrm>
            <a:off x="3742690" y="1235753"/>
            <a:ext cx="153352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（四）接受调查的大学生专业分布</a:t>
            </a:r>
          </a:p>
        </p:txBody>
      </p:sp>
      <p:sp>
        <p:nvSpPr>
          <p:cNvPr id="33" name="New shape"/>
          <p:cNvSpPr/>
          <p:nvPr/>
        </p:nvSpPr>
        <p:spPr>
          <a:xfrm>
            <a:off x="3742690" y="1357673"/>
            <a:ext cx="122682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二、大学毕业生的就业倾向</a:t>
            </a:r>
          </a:p>
        </p:txBody>
      </p:sp>
      <p:sp>
        <p:nvSpPr>
          <p:cNvPr id="34" name="New shape"/>
          <p:cNvSpPr/>
          <p:nvPr/>
        </p:nvSpPr>
        <p:spPr>
          <a:xfrm>
            <a:off x="3742690" y="1479593"/>
            <a:ext cx="102235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（一）就业方式的选择</a:t>
            </a:r>
          </a:p>
        </p:txBody>
      </p:sp>
      <p:sp>
        <p:nvSpPr>
          <p:cNvPr id="35" name="New shape"/>
          <p:cNvSpPr/>
          <p:nvPr/>
        </p:nvSpPr>
        <p:spPr>
          <a:xfrm>
            <a:off x="3742690" y="1601513"/>
            <a:ext cx="102235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（二）就业地域的选择</a:t>
            </a:r>
          </a:p>
        </p:txBody>
      </p:sp>
      <p:sp>
        <p:nvSpPr>
          <p:cNvPr id="36" name="New shape"/>
          <p:cNvSpPr/>
          <p:nvPr/>
        </p:nvSpPr>
        <p:spPr>
          <a:xfrm>
            <a:off x="3742690" y="1723433"/>
            <a:ext cx="102235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（三）就业薪资的选择</a:t>
            </a:r>
          </a:p>
        </p:txBody>
      </p:sp>
      <p:sp>
        <p:nvSpPr>
          <p:cNvPr id="37" name="New shape"/>
          <p:cNvSpPr/>
          <p:nvPr/>
        </p:nvSpPr>
        <p:spPr>
          <a:xfrm>
            <a:off x="3742690" y="1845353"/>
            <a:ext cx="153352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（四）就业与专业对应程度的选择</a:t>
            </a:r>
          </a:p>
        </p:txBody>
      </p:sp>
      <p:sp>
        <p:nvSpPr>
          <p:cNvPr id="38" name="New shape"/>
          <p:cNvSpPr/>
          <p:nvPr/>
        </p:nvSpPr>
        <p:spPr>
          <a:xfrm>
            <a:off x="3742690" y="1967273"/>
            <a:ext cx="163576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三、大学毕业生的就业心理及其原因</a:t>
            </a:r>
          </a:p>
        </p:txBody>
      </p:sp>
      <p:sp>
        <p:nvSpPr>
          <p:cNvPr id="39" name="New shape"/>
          <p:cNvSpPr/>
          <p:nvPr/>
        </p:nvSpPr>
        <p:spPr>
          <a:xfrm>
            <a:off x="3742690" y="2089193"/>
            <a:ext cx="1431290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（一）就业准备阶段的心理表现</a:t>
            </a:r>
          </a:p>
        </p:txBody>
      </p:sp>
      <p:sp>
        <p:nvSpPr>
          <p:cNvPr id="40" name="New shape"/>
          <p:cNvSpPr/>
          <p:nvPr/>
        </p:nvSpPr>
        <p:spPr>
          <a:xfrm>
            <a:off x="3742690" y="2211113"/>
            <a:ext cx="132905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（二）就业过程中的心理表现</a:t>
            </a:r>
          </a:p>
        </p:txBody>
      </p:sp>
      <p:sp>
        <p:nvSpPr>
          <p:cNvPr id="41" name="New shape"/>
          <p:cNvSpPr/>
          <p:nvPr/>
        </p:nvSpPr>
        <p:spPr>
          <a:xfrm>
            <a:off x="3742690" y="2333033"/>
            <a:ext cx="112458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（三）就业后的心理表现</a:t>
            </a:r>
          </a:p>
        </p:txBody>
      </p:sp>
      <p:sp>
        <p:nvSpPr>
          <p:cNvPr id="42" name="New shape"/>
          <p:cNvSpPr/>
          <p:nvPr/>
        </p:nvSpPr>
        <p:spPr>
          <a:xfrm>
            <a:off x="3742690" y="2454953"/>
            <a:ext cx="173799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四、大学毕业生的就业心理辅导与教育</a:t>
            </a:r>
          </a:p>
        </p:txBody>
      </p:sp>
      <p:sp>
        <p:nvSpPr>
          <p:cNvPr id="43" name="New shape"/>
          <p:cNvSpPr/>
          <p:nvPr/>
        </p:nvSpPr>
        <p:spPr>
          <a:xfrm>
            <a:off x="3742690" y="2576873"/>
            <a:ext cx="71564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（一）社会教育</a:t>
            </a:r>
          </a:p>
        </p:txBody>
      </p:sp>
      <p:sp>
        <p:nvSpPr>
          <p:cNvPr id="44" name="New shape"/>
          <p:cNvSpPr/>
          <p:nvPr/>
        </p:nvSpPr>
        <p:spPr>
          <a:xfrm>
            <a:off x="3742690" y="2698793"/>
            <a:ext cx="71564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（二）学校教育</a:t>
            </a:r>
          </a:p>
        </p:txBody>
      </p:sp>
      <p:sp>
        <p:nvSpPr>
          <p:cNvPr id="45" name="New shape"/>
          <p:cNvSpPr/>
          <p:nvPr/>
        </p:nvSpPr>
        <p:spPr>
          <a:xfrm>
            <a:off x="3742690" y="2820713"/>
            <a:ext cx="715645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ea typeface="MicrosoftYaHei"/>
              </a:rPr>
              <a:t>（三）自我教育</a:t>
            </a:r>
          </a:p>
        </p:txBody>
      </p:sp>
      <p:sp>
        <p:nvSpPr>
          <p:cNvPr id="46" name="New shape"/>
          <p:cNvSpPr/>
          <p:nvPr/>
        </p:nvSpPr>
        <p:spPr>
          <a:xfrm>
            <a:off x="1820227" y="183798"/>
            <a:ext cx="24384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关于大学生毕业就业心理的调查报告</a:t>
            </a:r>
          </a:p>
        </p:txBody>
      </p:sp>
      <p:sp>
        <p:nvSpPr>
          <p:cNvPr id="47" name="New shape"/>
          <p:cNvSpPr/>
          <p:nvPr/>
        </p:nvSpPr>
        <p:spPr>
          <a:xfrm>
            <a:off x="1675765" y="2479718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4.建议确定方向</a:t>
            </a:r>
          </a:p>
        </p:txBody>
      </p:sp>
      <p:sp>
        <p:nvSpPr>
          <p:cNvPr id="48" name="New shape"/>
          <p:cNvSpPr/>
          <p:nvPr/>
        </p:nvSpPr>
        <p:spPr>
          <a:xfrm>
            <a:off x="1675765" y="2601638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5.建议多做运动</a:t>
            </a:r>
          </a:p>
        </p:txBody>
      </p:sp>
      <p:sp>
        <p:nvSpPr>
          <p:cNvPr id="49" name="New shape"/>
          <p:cNvSpPr/>
          <p:nvPr/>
        </p:nvSpPr>
        <p:spPr>
          <a:xfrm>
            <a:off x="1675765" y="2723558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6.建议多交朋友</a:t>
            </a:r>
          </a:p>
        </p:txBody>
      </p:sp>
      <p:sp>
        <p:nvSpPr>
          <p:cNvPr id="50" name="New shape"/>
          <p:cNvSpPr/>
          <p:nvPr/>
        </p:nvSpPr>
        <p:spPr>
          <a:xfrm>
            <a:off x="1675765" y="2845478"/>
            <a:ext cx="705461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7.建议参加实习</a:t>
            </a:r>
          </a:p>
        </p:txBody>
      </p:sp>
      <p:sp>
        <p:nvSpPr>
          <p:cNvPr id="51" name="New shape"/>
          <p:cNvSpPr/>
          <p:nvPr/>
        </p:nvSpPr>
        <p:spPr>
          <a:xfrm>
            <a:off x="1675765" y="2992798"/>
            <a:ext cx="807696" cy="1065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05" b="1">
                <a:solidFill>
                  <a:srgbClr val="000000"/>
                </a:solidFill>
                <a:latin typeface="MicrosoftYaHei"/>
              </a:rPr>
              <a:t>8.建议多与人交流</a:t>
            </a:r>
          </a:p>
        </p:txBody>
      </p:sp>
      <p:sp>
        <p:nvSpPr>
          <p:cNvPr id="5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ibt" typeface="Microsoft Himalaya"/>
        <a:font script="Hang" typeface="맑은 고딕"/>
        <a:font script="Jpan" typeface="ＭＳ Ｐゴシック"/>
        <a:font script="Laoo" typeface="DokChampa"/>
        <a:font script="Viet" typeface="Times New Roman"/>
        <a:font script="Ethi" typeface="Nyala"/>
        <a:font script="Guru" typeface="Raavi"/>
        <a:font script="Gujr" typeface="Shruti"/>
        <a:font script="Hebr" typeface="Times New Roman"/>
        <a:font script="Cher" typeface="Plantagenet Cherokee"/>
        <a:font script="Telu" typeface="Gautami"/>
        <a:font script="Geor" typeface="Sylfaen"/>
        <a:font script="Khmr" typeface="MoolBoran"/>
        <a:font script="Hans" typeface="宋体"/>
        <a:font script="Yiii" typeface="Microsoft Yi Baiti"/>
        <a:font script="Beng" typeface="Vrinda"/>
        <a:font script="Hant" typeface="新細明體"/>
        <a:font script="Mong" typeface="Mongolian Baiti"/>
        <a:font script="Uigh" typeface="Microsoft Uighur"/>
        <a:font script="Knda" typeface="Tunga"/>
        <a:font script="Taml" typeface="Latha"/>
        <a:font script="Thai" typeface="Angsana New"/>
        <a:font script="Syrc" typeface="Estrangelo Edessa"/>
        <a:font script="Cans" typeface="Euphemia"/>
        <a:font script="Mlym" typeface="Kartika"/>
        <a:font script="Sinh" typeface="Iskoola Pota"/>
        <a:font script="Orya" typeface="Kalinga"/>
        <a:font script="Deva" typeface="Mangal"/>
        <a:font script="Thaa" typeface="MV Boli"/>
        <a:font script="Arab" typeface="Times New Roman"/>
      </a:majorFont>
      <a:minorFont>
        <a:latin typeface="Calibri"/>
        <a:ea typeface=""/>
        <a:cs typeface=""/>
        <a:font script="Tibt" typeface="Microsoft Himalaya"/>
        <a:font script="Hang" typeface="맑은 고딕"/>
        <a:font script="Jpan" typeface="ＭＳ Ｐゴシック"/>
        <a:font script="Laoo" typeface="DokChampa"/>
        <a:font script="Viet" typeface="Arial"/>
        <a:font script="Ethi" typeface="Nyala"/>
        <a:font script="Guru" typeface="Raavi"/>
        <a:font script="Gujr" typeface="Shruti"/>
        <a:font script="Hebr" typeface="Arial"/>
        <a:font script="Cher" typeface="Plantagenet Cherokee"/>
        <a:font script="Telu" typeface="Gautami"/>
        <a:font script="Geor" typeface="Sylfaen"/>
        <a:font script="Khmr" typeface="DaunPenh"/>
        <a:font script="Hans" typeface="宋体"/>
        <a:font script="Yiii" typeface="Microsoft Yi Baiti"/>
        <a:font script="Beng" typeface="Vrinda"/>
        <a:font script="Hant" typeface="新細明體"/>
        <a:font script="Mong" typeface="Mongolian Baiti"/>
        <a:font script="Uigh" typeface="Microsoft Uighur"/>
        <a:font script="Knda" typeface="Tunga"/>
        <a:font script="Taml" typeface="Latha"/>
        <a:font script="Thai" typeface="Cordia New"/>
        <a:font script="Syrc" typeface="Estrangelo Edessa"/>
        <a:font script="Cans" typeface="Euphemia"/>
        <a:font script="Mlym" typeface="Kartika"/>
        <a:font script="Sinh" typeface="Iskoola Pota"/>
        <a:font script="Orya" typeface="Kalinga"/>
        <a:font script="Deva" typeface="Mangal"/>
        <a:font script="Thaa" typeface="MV Bol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Office PowerPoint</Application>
  <PresentationFormat>自定义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2024-09-24T01:49:19Z</dcterms:created>
  <dcterms:modified xsi:type="dcterms:W3CDTF">2024-09-24T01:57:52Z</dcterms:modified>
</cp:coreProperties>
</file>